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307" r:id="rId3"/>
    <p:sldId id="390" r:id="rId4"/>
    <p:sldId id="308" r:id="rId5"/>
    <p:sldId id="309" r:id="rId6"/>
    <p:sldId id="310" r:id="rId7"/>
    <p:sldId id="311" r:id="rId8"/>
    <p:sldId id="312" r:id="rId9"/>
    <p:sldId id="313" r:id="rId10"/>
    <p:sldId id="314" r:id="rId11"/>
    <p:sldId id="315" r:id="rId12"/>
    <p:sldId id="389" r:id="rId13"/>
    <p:sldId id="316" r:id="rId1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67" autoAdjust="0"/>
    <p:restoredTop sz="94660"/>
  </p:normalViewPr>
  <p:slideViewPr>
    <p:cSldViewPr>
      <p:cViewPr varScale="1">
        <p:scale>
          <a:sx n="104" d="100"/>
          <a:sy n="104" d="100"/>
        </p:scale>
        <p:origin x="-12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4" Type="http://schemas.openxmlformats.org/officeDocument/2006/relationships/image" Target="../media/image20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10/30/2012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5.bin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0.bin"/><Relationship Id="rId5" Type="http://schemas.openxmlformats.org/officeDocument/2006/relationships/image" Target="../media/image16.png"/><Relationship Id="rId4" Type="http://schemas.openxmlformats.org/officeDocument/2006/relationships/oleObject" Target="../embeddings/oleObject9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4.bin"/><Relationship Id="rId3" Type="http://schemas.openxmlformats.org/officeDocument/2006/relationships/notesSlide" Target="../notesSlides/notesSlide8.xml"/><Relationship Id="rId7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2.bin"/><Relationship Id="rId5" Type="http://schemas.openxmlformats.org/officeDocument/2006/relationships/oleObject" Target="../embeddings/oleObject11.bin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15.bin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hermes.eee.nott.ac.uk/teaching/cal/h51eec/eec0006.html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928813" y="4929188"/>
            <a:ext cx="5168900" cy="132715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0876" rIns="90000" bIns="45000"/>
          <a:lstStyle/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Level : </a:t>
            </a:r>
            <a:r>
              <a:rPr lang="en-GB" dirty="0" smtClean="0">
                <a:solidFill>
                  <a:srgbClr val="408000"/>
                </a:solidFill>
                <a:cs typeface="Lucida Sans Unicode" charset="0"/>
              </a:rPr>
              <a:t>Foundation 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Lecturer :Tim Tudor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Email : timothy.tudor@smu.ac.uk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Year </a:t>
            </a:r>
            <a:r>
              <a:rPr lang="en-GB">
                <a:solidFill>
                  <a:srgbClr val="408000"/>
                </a:solidFill>
                <a:cs typeface="Lucida Sans Unicode" charset="0"/>
              </a:rPr>
              <a:t>: </a:t>
            </a:r>
            <a:r>
              <a:rPr lang="en-GB" smtClean="0">
                <a:solidFill>
                  <a:srgbClr val="408000"/>
                </a:solidFill>
                <a:cs typeface="Lucida Sans Unicode" charset="0"/>
              </a:rPr>
              <a:t>2011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687388" y="1079500"/>
            <a:ext cx="77724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83808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lang="en-GB" sz="4400" b="1" dirty="0" smtClean="0">
                <a:solidFill>
                  <a:srgbClr val="408000"/>
                </a:solidFill>
              </a:rPr>
              <a:t>Engineering Science</a:t>
            </a:r>
            <a:br>
              <a:rPr lang="en-GB" sz="4400" b="1" dirty="0" smtClean="0">
                <a:solidFill>
                  <a:srgbClr val="408000"/>
                </a:solidFill>
              </a:rPr>
            </a:br>
            <a:r>
              <a:rPr lang="en-GB" sz="4400" b="1" dirty="0" smtClean="0">
                <a:solidFill>
                  <a:srgbClr val="408000"/>
                </a:solidFill>
              </a:rPr>
              <a:t>Electronics</a:t>
            </a: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6050" y="2879725"/>
            <a:ext cx="3794125" cy="1785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Ohm’s Law and Power -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A resistance of 5</a:t>
            </a:r>
            <a:r>
              <a:rPr lang="el-GR" sz="1600" dirty="0" smtClean="0"/>
              <a:t> Ω</a:t>
            </a:r>
            <a:r>
              <a:rPr lang="en-GB" sz="1600" dirty="0" smtClean="0"/>
              <a:t> has a potential difference of 24 V applied across it. Calculate the current and the and the power dissipated as heat.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Ohm’s Law			</a:t>
            </a:r>
            <a:r>
              <a:rPr lang="en-GB" sz="1600" dirty="0" smtClean="0">
                <a:sym typeface="Wingdings" pitchFamily="2" charset="2"/>
              </a:rPr>
              <a:t></a:t>
            </a:r>
          </a:p>
          <a:p>
            <a:endParaRPr lang="en-GB" sz="1600" dirty="0" smtClean="0">
              <a:sym typeface="Wingdings" pitchFamily="2" charset="2"/>
            </a:endParaRPr>
          </a:p>
          <a:p>
            <a:endParaRPr lang="en-GB" sz="1600" dirty="0" smtClean="0">
              <a:sym typeface="Wingdings" pitchFamily="2" charset="2"/>
            </a:endParaRPr>
          </a:p>
          <a:p>
            <a:endParaRPr lang="en-GB" sz="1600" dirty="0" smtClean="0">
              <a:sym typeface="Wingdings" pitchFamily="2" charset="2"/>
            </a:endParaRPr>
          </a:p>
          <a:p>
            <a:r>
              <a:rPr lang="en-GB" sz="1600" dirty="0" smtClean="0">
                <a:sym typeface="Wingdings" pitchFamily="2" charset="2"/>
              </a:rPr>
              <a:t>Power</a:t>
            </a:r>
          </a:p>
          <a:p>
            <a:endParaRPr lang="en-GB" sz="1600" dirty="0" smtClean="0">
              <a:sym typeface="Wingdings" pitchFamily="2" charset="2"/>
            </a:endParaRPr>
          </a:p>
          <a:p>
            <a:endParaRPr lang="en-GB" sz="1600" dirty="0" smtClean="0">
              <a:sym typeface="Wingdings" pitchFamily="2" charset="2"/>
            </a:endParaRPr>
          </a:p>
          <a:p>
            <a:r>
              <a:rPr lang="en-GB" sz="1600" dirty="0" smtClean="0">
                <a:sym typeface="Wingdings" pitchFamily="2" charset="2"/>
              </a:rPr>
              <a:t>Or CHECK </a:t>
            </a:r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119810" name="Object 2"/>
          <p:cNvGraphicFramePr>
            <a:graphicFrameLocks noChangeAspect="1"/>
          </p:cNvGraphicFramePr>
          <p:nvPr/>
        </p:nvGraphicFramePr>
        <p:xfrm>
          <a:off x="4721245" y="3240088"/>
          <a:ext cx="2708275" cy="903287"/>
        </p:xfrm>
        <a:graphic>
          <a:graphicData uri="http://schemas.openxmlformats.org/presentationml/2006/ole">
            <p:oleObj spid="_x0000_s191490" name="Equation" r:id="rId4" imgW="1180800" imgH="393480" progId="Equation.3">
              <p:embed/>
            </p:oleObj>
          </a:graphicData>
        </a:graphic>
      </p:graphicFrame>
      <p:graphicFrame>
        <p:nvGraphicFramePr>
          <p:cNvPr id="119811" name="Object 3"/>
          <p:cNvGraphicFramePr>
            <a:graphicFrameLocks noChangeAspect="1"/>
          </p:cNvGraphicFramePr>
          <p:nvPr/>
        </p:nvGraphicFramePr>
        <p:xfrm>
          <a:off x="2214546" y="3500438"/>
          <a:ext cx="1047750" cy="407987"/>
        </p:xfrm>
        <a:graphic>
          <a:graphicData uri="http://schemas.openxmlformats.org/presentationml/2006/ole">
            <p:oleObj spid="_x0000_s191491" name="Equation" r:id="rId5" imgW="457200" imgH="177480" progId="Equation.3">
              <p:embed/>
            </p:oleObj>
          </a:graphicData>
        </a:graphic>
      </p:graphicFrame>
      <p:graphicFrame>
        <p:nvGraphicFramePr>
          <p:cNvPr id="119812" name="Object 4"/>
          <p:cNvGraphicFramePr>
            <a:graphicFrameLocks noChangeAspect="1"/>
          </p:cNvGraphicFramePr>
          <p:nvPr/>
        </p:nvGraphicFramePr>
        <p:xfrm>
          <a:off x="2214546" y="4500570"/>
          <a:ext cx="4041775" cy="428625"/>
        </p:xfrm>
        <a:graphic>
          <a:graphicData uri="http://schemas.openxmlformats.org/presentationml/2006/ole">
            <p:oleObj spid="_x0000_s191492" name="Equation" r:id="rId6" imgW="1676160" imgH="177480" progId="Equation.3">
              <p:embed/>
            </p:oleObj>
          </a:graphicData>
        </a:graphic>
      </p:graphicFrame>
      <p:graphicFrame>
        <p:nvGraphicFramePr>
          <p:cNvPr id="119813" name="Object 5"/>
          <p:cNvGraphicFramePr>
            <a:graphicFrameLocks noChangeAspect="1"/>
          </p:cNvGraphicFramePr>
          <p:nvPr/>
        </p:nvGraphicFramePr>
        <p:xfrm>
          <a:off x="2214546" y="5165741"/>
          <a:ext cx="4408487" cy="549275"/>
        </p:xfrm>
        <a:graphic>
          <a:graphicData uri="http://schemas.openxmlformats.org/presentationml/2006/ole">
            <p:oleObj spid="_x0000_s191493" name="Equation" r:id="rId7" imgW="1828800" imgH="2286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Ohm’s Law and Power -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A resistance of 5</a:t>
            </a:r>
            <a:r>
              <a:rPr lang="el-GR" sz="1600" dirty="0" smtClean="0"/>
              <a:t> Ω</a:t>
            </a:r>
            <a:r>
              <a:rPr lang="en-GB" sz="1600" dirty="0" smtClean="0"/>
              <a:t> has a potential difference of 24 V applied across it. Calculate the current and the and the power dissipated as heat.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1" name="Picture 7"/>
          <p:cNvPicPr>
            <a:picLocks noChangeAspect="1" noChangeArrowheads="1"/>
          </p:cNvPicPr>
          <p:nvPr/>
        </p:nvPicPr>
        <p:blipFill>
          <a:blip r:embed="rId3" cstate="print"/>
          <a:srcRect b="56300"/>
          <a:stretch>
            <a:fillRect/>
          </a:stretch>
        </p:blipFill>
        <p:spPr bwMode="auto">
          <a:xfrm>
            <a:off x="0" y="0"/>
            <a:ext cx="9144000" cy="299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7"/>
          <p:cNvPicPr>
            <a:picLocks noChangeAspect="1" noChangeArrowheads="1"/>
          </p:cNvPicPr>
          <p:nvPr/>
        </p:nvPicPr>
        <p:blipFill>
          <a:blip r:embed="rId3" cstate="print"/>
          <a:srcRect t="44750"/>
          <a:stretch>
            <a:fillRect/>
          </a:stretch>
        </p:blipFill>
        <p:spPr bwMode="auto">
          <a:xfrm>
            <a:off x="0" y="3068960"/>
            <a:ext cx="9144000" cy="378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Laws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err="1" smtClean="0"/>
              <a:t>Kirchoff</a:t>
            </a:r>
            <a:r>
              <a:rPr lang="en-GB" sz="1600" dirty="0" smtClean="0"/>
              <a:t>  presented two circuit laws in 1845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pPr lvl="4">
              <a:buFont typeface="Arial" pitchFamily="34" charset="0"/>
              <a:buChar char="•"/>
            </a:pPr>
            <a:r>
              <a:rPr lang="en-GB" sz="1600" dirty="0" smtClean="0"/>
              <a:t>Kirchoff‘s Current Law</a:t>
            </a:r>
          </a:p>
          <a:p>
            <a:pPr lvl="4">
              <a:buFont typeface="Arial" pitchFamily="34" charset="0"/>
              <a:buChar char="•"/>
            </a:pPr>
            <a:endParaRPr lang="en-GB" sz="1600" dirty="0" smtClean="0"/>
          </a:p>
          <a:p>
            <a:pPr lvl="4">
              <a:buFont typeface="Arial" pitchFamily="34" charset="0"/>
              <a:buChar char="•"/>
            </a:pPr>
            <a:r>
              <a:rPr lang="en-GB" sz="1600" dirty="0" smtClean="0"/>
              <a:t>Kirchoff’s Voltage Law</a:t>
            </a:r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20839" name="Picture 7" descr="http://upload.wikimedia.org/wikipedia/commons/thumb/f/fe/Gustav_Robert_Kirchhoff.jpg/200px-Gustav_Robert_Kirchhof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3813" y="2643182"/>
            <a:ext cx="1357322" cy="1913825"/>
          </a:xfrm>
          <a:prstGeom prst="rect">
            <a:avLst/>
          </a:prstGeom>
          <a:noFill/>
        </p:spPr>
      </p:pic>
      <p:sp>
        <p:nvSpPr>
          <p:cNvPr id="10" name="Rectangle 9"/>
          <p:cNvSpPr/>
          <p:nvPr/>
        </p:nvSpPr>
        <p:spPr>
          <a:xfrm>
            <a:off x="5072066" y="2285992"/>
            <a:ext cx="2864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/>
              <a:t>Gustav Robert Kirchhoff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5579499" y="4559866"/>
            <a:ext cx="19672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German physicist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This rule concerns the currents flowing in and out of a junction. </a:t>
            </a:r>
          </a:p>
          <a:p>
            <a:endParaRPr lang="en-GB" sz="1600" dirty="0" smtClean="0"/>
          </a:p>
          <a:p>
            <a:r>
              <a:rPr lang="en-GB" sz="1600" dirty="0" smtClean="0"/>
              <a:t>It simply states:</a:t>
            </a:r>
          </a:p>
          <a:p>
            <a:endParaRPr lang="en-GB" sz="1600" dirty="0" smtClean="0"/>
          </a:p>
          <a:p>
            <a:r>
              <a:rPr lang="en-GB" sz="1600" dirty="0" smtClean="0"/>
              <a:t>The total current entering a junction = the total current leaving the junction. </a:t>
            </a:r>
          </a:p>
          <a:p>
            <a:endParaRPr lang="en-GB" sz="1600" dirty="0" smtClean="0"/>
          </a:p>
          <a:p>
            <a:r>
              <a:rPr lang="en-GB" sz="1600" dirty="0" smtClean="0"/>
              <a:t>Consider 4 conductors carrying currents into and out of a junction. </a:t>
            </a:r>
          </a:p>
          <a:p>
            <a:endParaRPr lang="en-GB" sz="1600" dirty="0" smtClean="0"/>
          </a:p>
          <a:p>
            <a:r>
              <a:rPr lang="en-GB" sz="1600" dirty="0" smtClean="0"/>
              <a:t>Currents Entering are +</a:t>
            </a:r>
            <a:r>
              <a:rPr lang="en-GB" sz="1600" dirty="0" err="1" smtClean="0"/>
              <a:t>ve</a:t>
            </a:r>
            <a:endParaRPr lang="en-GB" sz="1600" dirty="0" smtClean="0"/>
          </a:p>
          <a:p>
            <a:r>
              <a:rPr lang="en-GB" sz="1600" dirty="0" smtClean="0"/>
              <a:t>Currents Leaving are –</a:t>
            </a:r>
            <a:r>
              <a:rPr lang="en-GB" sz="1600" dirty="0" err="1" smtClean="0"/>
              <a:t>ve</a:t>
            </a:r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 smtClean="0"/>
              <a:t>Law can be written as </a:t>
            </a:r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500034" y="1643050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5360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4000504"/>
            <a:ext cx="1928826" cy="1862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603" name="Object 3"/>
          <p:cNvGraphicFramePr>
            <a:graphicFrameLocks noChangeAspect="1"/>
          </p:cNvGraphicFramePr>
          <p:nvPr/>
        </p:nvGraphicFramePr>
        <p:xfrm>
          <a:off x="3009900" y="5165725"/>
          <a:ext cx="2817813" cy="549275"/>
        </p:xfrm>
        <a:graphic>
          <a:graphicData uri="http://schemas.openxmlformats.org/presentationml/2006/ole">
            <p:oleObj spid="_x0000_s192514" name="Equation" r:id="rId5" imgW="1168200" imgH="2286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571868" y="3857628"/>
            <a:ext cx="1500198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3586175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Junctions may also have more or less than 4 currents at a given node</a:t>
            </a:r>
          </a:p>
          <a:p>
            <a:endParaRPr lang="en-GB" sz="1600" dirty="0" smtClean="0"/>
          </a:p>
          <a:p>
            <a:r>
              <a:rPr lang="en-GB" sz="1600" dirty="0" smtClean="0"/>
              <a:t>So mathematically we can write Kirchoff’s current law for a junction with any number or currents entering and leaving as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60772" name="Picture 4" descr="\sum_{k=1}^n {I}_k = 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4000504"/>
            <a:ext cx="1139697" cy="68104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Suppose</a:t>
            </a:r>
          </a:p>
          <a:p>
            <a:endParaRPr lang="en-GB" sz="1600" dirty="0" smtClean="0"/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= -2 Amps</a:t>
            </a:r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3</a:t>
            </a:r>
            <a:r>
              <a:rPr lang="en-GB" sz="1600" dirty="0" smtClean="0"/>
              <a:t> = -4 Amps </a:t>
            </a:r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4</a:t>
            </a:r>
            <a:r>
              <a:rPr lang="en-GB" sz="1600" dirty="0" smtClean="0"/>
              <a:t> = 7 Amps.</a:t>
            </a:r>
          </a:p>
          <a:p>
            <a:endParaRPr lang="en-GB" sz="1600" dirty="0" smtClean="0"/>
          </a:p>
          <a:p>
            <a:r>
              <a:rPr lang="en-GB" sz="1600" dirty="0" smtClean="0"/>
              <a:t>Determine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.</a:t>
            </a:r>
          </a:p>
          <a:p>
            <a:endParaRPr lang="en-GB" sz="1600" dirty="0" smtClean="0"/>
          </a:p>
          <a:p>
            <a:endParaRPr lang="nn-NO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5360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86446" y="2285992"/>
            <a:ext cx="1928826" cy="1862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603" name="Object 3"/>
          <p:cNvGraphicFramePr>
            <a:graphicFrameLocks noChangeAspect="1"/>
          </p:cNvGraphicFramePr>
          <p:nvPr/>
        </p:nvGraphicFramePr>
        <p:xfrm>
          <a:off x="2714612" y="4000504"/>
          <a:ext cx="2817813" cy="549275"/>
        </p:xfrm>
        <a:graphic>
          <a:graphicData uri="http://schemas.openxmlformats.org/presentationml/2006/ole">
            <p:oleObj spid="_x0000_s193538" name="Equation" r:id="rId5" imgW="1168200" imgH="228600" progId="Equation.3">
              <p:embed/>
            </p:oleObj>
          </a:graphicData>
        </a:graphic>
      </p:graphicFrame>
      <p:graphicFrame>
        <p:nvGraphicFramePr>
          <p:cNvPr id="158724" name="Object 4"/>
          <p:cNvGraphicFramePr>
            <a:graphicFrameLocks noChangeAspect="1"/>
          </p:cNvGraphicFramePr>
          <p:nvPr/>
        </p:nvGraphicFramePr>
        <p:xfrm>
          <a:off x="2571736" y="4714884"/>
          <a:ext cx="2757488" cy="517525"/>
        </p:xfrm>
        <a:graphic>
          <a:graphicData uri="http://schemas.openxmlformats.org/presentationml/2006/ole">
            <p:oleObj spid="_x0000_s193539" name="Equation" r:id="rId6" imgW="1143000" imgH="215640" progId="Equation.3">
              <p:embed/>
            </p:oleObj>
          </a:graphicData>
        </a:graphic>
      </p:graphicFrame>
      <p:graphicFrame>
        <p:nvGraphicFramePr>
          <p:cNvPr id="158725" name="Object 5"/>
          <p:cNvGraphicFramePr>
            <a:graphicFrameLocks noChangeAspect="1"/>
          </p:cNvGraphicFramePr>
          <p:nvPr/>
        </p:nvGraphicFramePr>
        <p:xfrm>
          <a:off x="2857488" y="5643578"/>
          <a:ext cx="2853318" cy="500066"/>
        </p:xfrm>
        <a:graphic>
          <a:graphicData uri="http://schemas.openxmlformats.org/presentationml/2006/ole">
            <p:oleObj spid="_x0000_s193540" name="Equation" r:id="rId7" imgW="1231560" imgH="2156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Calculate the currents I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and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in the network shown.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r>
              <a:rPr lang="en-GB" sz="1600" dirty="0" smtClean="0"/>
              <a:t>Starting at the first solvable junction we have:</a:t>
            </a:r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153603" name="Object 3"/>
          <p:cNvGraphicFramePr>
            <a:graphicFrameLocks noChangeAspect="1"/>
          </p:cNvGraphicFramePr>
          <p:nvPr/>
        </p:nvGraphicFramePr>
        <p:xfrm>
          <a:off x="1142976" y="3643314"/>
          <a:ext cx="2571768" cy="501313"/>
        </p:xfrm>
        <a:graphic>
          <a:graphicData uri="http://schemas.openxmlformats.org/presentationml/2006/ole">
            <p:oleObj spid="_x0000_s194562" name="Equation" r:id="rId4" imgW="1168200" imgH="228600" progId="Equation.3">
              <p:embed/>
            </p:oleObj>
          </a:graphicData>
        </a:graphic>
      </p:graphicFrame>
      <p:pic>
        <p:nvPicPr>
          <p:cNvPr id="1597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72198" y="1928802"/>
            <a:ext cx="2232101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val 9"/>
          <p:cNvSpPr/>
          <p:nvPr/>
        </p:nvSpPr>
        <p:spPr>
          <a:xfrm>
            <a:off x="6715140" y="2857496"/>
            <a:ext cx="428628" cy="357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59750" name="Object 6"/>
          <p:cNvGraphicFramePr>
            <a:graphicFrameLocks noChangeAspect="1"/>
          </p:cNvGraphicFramePr>
          <p:nvPr/>
        </p:nvGraphicFramePr>
        <p:xfrm>
          <a:off x="1142976" y="4143380"/>
          <a:ext cx="3087682" cy="1830130"/>
        </p:xfrm>
        <a:graphic>
          <a:graphicData uri="http://schemas.openxmlformats.org/presentationml/2006/ole">
            <p:oleObj spid="_x0000_s194563" name="Equation" r:id="rId6" imgW="1536480" imgH="9144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Calculate the currents I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and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in the network shown.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r>
              <a:rPr lang="en-GB" sz="1600" dirty="0" smtClean="0"/>
              <a:t>Now looking at the second junction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5974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1928802"/>
            <a:ext cx="2232101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val 9"/>
          <p:cNvSpPr/>
          <p:nvPr/>
        </p:nvSpPr>
        <p:spPr>
          <a:xfrm>
            <a:off x="7500958" y="2857496"/>
            <a:ext cx="428628" cy="357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59750" name="Object 6"/>
          <p:cNvGraphicFramePr>
            <a:graphicFrameLocks noChangeAspect="1"/>
          </p:cNvGraphicFramePr>
          <p:nvPr/>
        </p:nvGraphicFramePr>
        <p:xfrm>
          <a:off x="500034" y="3643314"/>
          <a:ext cx="1352550" cy="431800"/>
        </p:xfrm>
        <a:graphic>
          <a:graphicData uri="http://schemas.openxmlformats.org/presentationml/2006/ole">
            <p:oleObj spid="_x0000_s195586" name="Equation" r:id="rId5" imgW="672840" imgH="215640" progId="Equation.3">
              <p:embed/>
            </p:oleObj>
          </a:graphicData>
        </a:graphic>
      </p:graphicFrame>
      <p:graphicFrame>
        <p:nvGraphicFramePr>
          <p:cNvPr id="161796" name="Object 4"/>
          <p:cNvGraphicFramePr>
            <a:graphicFrameLocks noChangeAspect="1"/>
          </p:cNvGraphicFramePr>
          <p:nvPr/>
        </p:nvGraphicFramePr>
        <p:xfrm>
          <a:off x="461963" y="4071938"/>
          <a:ext cx="2757487" cy="863600"/>
        </p:xfrm>
        <a:graphic>
          <a:graphicData uri="http://schemas.openxmlformats.org/presentationml/2006/ole">
            <p:oleObj spid="_x0000_s195587" name="Equation" r:id="rId6" imgW="1371600" imgH="431640" progId="Equation.3">
              <p:embed/>
            </p:oleObj>
          </a:graphicData>
        </a:graphic>
      </p:graphicFrame>
      <p:graphicFrame>
        <p:nvGraphicFramePr>
          <p:cNvPr id="161797" name="Object 5"/>
          <p:cNvGraphicFramePr>
            <a:graphicFrameLocks noChangeAspect="1"/>
          </p:cNvGraphicFramePr>
          <p:nvPr/>
        </p:nvGraphicFramePr>
        <p:xfrm>
          <a:off x="428596" y="5143512"/>
          <a:ext cx="1838325" cy="431800"/>
        </p:xfrm>
        <a:graphic>
          <a:graphicData uri="http://schemas.openxmlformats.org/presentationml/2006/ole">
            <p:oleObj spid="_x0000_s195588" name="Equation" r:id="rId7" imgW="914400" imgH="215640" progId="Equation.3">
              <p:embed/>
            </p:oleObj>
          </a:graphicData>
        </a:graphic>
      </p:graphicFrame>
      <p:graphicFrame>
        <p:nvGraphicFramePr>
          <p:cNvPr id="161798" name="Object 6"/>
          <p:cNvGraphicFramePr>
            <a:graphicFrameLocks noChangeAspect="1"/>
          </p:cNvGraphicFramePr>
          <p:nvPr/>
        </p:nvGraphicFramePr>
        <p:xfrm>
          <a:off x="428596" y="5572140"/>
          <a:ext cx="2655887" cy="431800"/>
        </p:xfrm>
        <a:graphic>
          <a:graphicData uri="http://schemas.openxmlformats.org/presentationml/2006/ole">
            <p:oleObj spid="_x0000_s195589" name="Equation" r:id="rId8" imgW="1320480" imgH="2156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Voltage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Also called </a:t>
            </a:r>
            <a:r>
              <a:rPr lang="en-GB" sz="1600" b="1" dirty="0" smtClean="0"/>
              <a:t>Kirchhoff's second law</a:t>
            </a:r>
            <a:r>
              <a:rPr lang="en-GB" sz="1600" dirty="0" smtClean="0"/>
              <a:t>, </a:t>
            </a:r>
            <a:r>
              <a:rPr lang="en-GB" sz="1600" b="1" dirty="0" smtClean="0"/>
              <a:t>Kirchhoff's loop (or mesh) rule</a:t>
            </a:r>
            <a:r>
              <a:rPr lang="en-GB" sz="1600" dirty="0" smtClean="0"/>
              <a:t>, and </a:t>
            </a:r>
            <a:r>
              <a:rPr lang="en-GB" sz="1600" b="1" dirty="0" smtClean="0"/>
              <a:t>Kirchhoff's second rule</a:t>
            </a:r>
            <a:r>
              <a:rPr lang="en-GB" sz="1600" dirty="0" smtClean="0"/>
              <a:t>.</a:t>
            </a:r>
          </a:p>
          <a:p>
            <a:endParaRPr lang="en-GB" sz="1600" dirty="0" smtClean="0"/>
          </a:p>
          <a:p>
            <a:r>
              <a:rPr lang="en-GB" sz="1600" dirty="0" smtClean="0"/>
              <a:t>The principle of conservation of energy implies that :</a:t>
            </a:r>
          </a:p>
          <a:p>
            <a:endParaRPr lang="en-GB" sz="1600" dirty="0" smtClean="0"/>
          </a:p>
          <a:p>
            <a:r>
              <a:rPr lang="en-GB" sz="1600" dirty="0" smtClean="0"/>
              <a:t>The directed sum of the electrical potential differences (voltage) around any closed circuit is zero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r>
              <a:rPr lang="en-GB" sz="1600" i="1" dirty="0" smtClean="0"/>
              <a:t>n</a:t>
            </a:r>
            <a:r>
              <a:rPr lang="en-GB" sz="1600" dirty="0" smtClean="0"/>
              <a:t> is the total number of voltages measured.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67942" name="Picture 6" descr="\sum_{k=1}^n V_k = 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4143380"/>
            <a:ext cx="1102184" cy="642942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5889637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Voltage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Consider the circuit on the right :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>
                <a:ea typeface="MS Gothic" charset="0"/>
                <a:cs typeface="MS Gothic" charset="0"/>
              </a:rPr>
              <a:t>Power supply drives current so is positive voltage</a:t>
            </a: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r>
              <a:rPr lang="en-GB" sz="1600" dirty="0" smtClean="0">
                <a:ea typeface="MS Gothic" charset="0"/>
                <a:cs typeface="MS Gothic" charset="0"/>
              </a:rPr>
              <a:t>As the current flows the voltage in the circuit drops due to resistances. Voltage drop are considered negative voltages.</a:t>
            </a: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r>
              <a:rPr lang="en-GB" sz="1600" dirty="0" smtClean="0"/>
              <a:t>For this to make sense we need a sign convention. In the following the </a:t>
            </a:r>
            <a:r>
              <a:rPr lang="en-GB" sz="1600" dirty="0" err="1" smtClean="0"/>
              <a:t>p.d</a:t>
            </a:r>
            <a:r>
              <a:rPr lang="en-GB" sz="1600" dirty="0" smtClean="0"/>
              <a:t>. is negative if the current is</a:t>
            </a:r>
          </a:p>
          <a:p>
            <a:r>
              <a:rPr lang="en-GB" sz="1600" dirty="0" smtClean="0"/>
              <a:t>flowing clockwise.</a:t>
            </a:r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r>
              <a:rPr lang="en-GB" sz="1600" dirty="0" smtClean="0">
                <a:ea typeface="MS Gothic" charset="0"/>
                <a:cs typeface="MS Gothic" charset="0"/>
              </a:rPr>
              <a:t>Thus V</a:t>
            </a:r>
            <a:r>
              <a:rPr lang="en-GB" sz="1600" baseline="-25000" dirty="0" smtClean="0">
                <a:ea typeface="MS Gothic" charset="0"/>
                <a:cs typeface="MS Gothic" charset="0"/>
              </a:rPr>
              <a:t>4 </a:t>
            </a:r>
            <a:r>
              <a:rPr lang="en-GB" sz="1600" dirty="0" smtClean="0">
                <a:ea typeface="MS Gothic" charset="0"/>
                <a:cs typeface="MS Gothic" charset="0"/>
              </a:rPr>
              <a:t> would be positive and V</a:t>
            </a:r>
            <a:r>
              <a:rPr lang="en-GB" sz="1600" baseline="-25000" dirty="0" smtClean="0">
                <a:ea typeface="MS Gothic" charset="0"/>
                <a:cs typeface="MS Gothic" charset="0"/>
              </a:rPr>
              <a:t>1</a:t>
            </a:r>
            <a:r>
              <a:rPr lang="en-GB" sz="1600" dirty="0" smtClean="0">
                <a:ea typeface="MS Gothic" charset="0"/>
                <a:cs typeface="MS Gothic" charset="0"/>
              </a:rPr>
              <a:t> , V</a:t>
            </a:r>
            <a:r>
              <a:rPr lang="en-GB" sz="1600" baseline="-25000" dirty="0" smtClean="0">
                <a:ea typeface="MS Gothic" charset="0"/>
                <a:cs typeface="MS Gothic" charset="0"/>
              </a:rPr>
              <a:t>2 </a:t>
            </a:r>
            <a:r>
              <a:rPr lang="en-GB" sz="1600" dirty="0" smtClean="0">
                <a:ea typeface="MS Gothic" charset="0"/>
                <a:cs typeface="MS Gothic" charset="0"/>
              </a:rPr>
              <a:t> and V</a:t>
            </a:r>
            <a:r>
              <a:rPr lang="en-GB" sz="1600" baseline="-25000" dirty="0" smtClean="0">
                <a:ea typeface="MS Gothic" charset="0"/>
                <a:cs typeface="MS Gothic" charset="0"/>
              </a:rPr>
              <a:t>3</a:t>
            </a:r>
            <a:r>
              <a:rPr lang="en-GB" sz="1600" dirty="0" smtClean="0">
                <a:ea typeface="MS Gothic" charset="0"/>
                <a:cs typeface="MS Gothic" charset="0"/>
              </a:rPr>
              <a:t> negative</a:t>
            </a:r>
            <a:endParaRPr lang="en-GB" sz="1600" baseline="-25000" dirty="0" smtClean="0"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1010" name="Picture 2" descr="http://upload.wikimedia.org/wikipedia/commons/thumb/4/40/Kirchhoff_voltage_law.svg/200px-Kirchhoff_voltage_law.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2643182"/>
            <a:ext cx="2762256" cy="2416974"/>
          </a:xfrm>
          <a:prstGeom prst="rect">
            <a:avLst/>
          </a:prstGeom>
          <a:noFill/>
        </p:spPr>
      </p:pic>
      <p:graphicFrame>
        <p:nvGraphicFramePr>
          <p:cNvPr id="171011" name="Object 3"/>
          <p:cNvGraphicFramePr>
            <a:graphicFrameLocks noChangeAspect="1"/>
          </p:cNvGraphicFramePr>
          <p:nvPr/>
        </p:nvGraphicFramePr>
        <p:xfrm>
          <a:off x="857224" y="4137036"/>
          <a:ext cx="3395663" cy="863600"/>
        </p:xfrm>
        <a:graphic>
          <a:graphicData uri="http://schemas.openxmlformats.org/presentationml/2006/ole">
            <p:oleObj spid="_x0000_s196610" name="Equation" r:id="rId5" imgW="1688760" imgH="4316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5889637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Voltage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142976" y="2071678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3"/>
              </a:rPr>
              <a:t>http://hermes.eee.nott.ac.uk/teaching/cal/h51eec/eec0006.html</a:t>
            </a:r>
            <a:endParaRPr lang="en-GB" dirty="0"/>
          </a:p>
        </p:txBody>
      </p:sp>
      <p:pic>
        <p:nvPicPr>
          <p:cNvPr id="477187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86050" y="2786058"/>
            <a:ext cx="3286148" cy="355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88990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Voltage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The battery drives a current of 0.5 A around the circuit as shown. What is the voltage of the battery?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/>
          </a:p>
          <a:p>
            <a:r>
              <a:rPr lang="en-GB" sz="1600" dirty="0" smtClean="0"/>
              <a:t>Noting that the positive terminal of the battery is at the top, the current must be clockwise.</a:t>
            </a:r>
          </a:p>
          <a:p>
            <a:endParaRPr lang="en-GB" sz="1600" dirty="0" smtClean="0"/>
          </a:p>
          <a:p>
            <a:r>
              <a:rPr lang="en-GB" sz="1600" dirty="0" smtClean="0"/>
              <a:t>The </a:t>
            </a:r>
            <a:r>
              <a:rPr lang="en-GB" sz="1600" dirty="0" err="1" smtClean="0"/>
              <a:t>p.d</a:t>
            </a:r>
            <a:r>
              <a:rPr lang="en-GB" sz="1600" dirty="0" smtClean="0"/>
              <a:t>. across each resistor is - I R</a:t>
            </a:r>
          </a:p>
          <a:p>
            <a:endParaRPr lang="en-GB" sz="1600" dirty="0" smtClean="0"/>
          </a:p>
          <a:p>
            <a:r>
              <a:rPr lang="en-GB" sz="1600" dirty="0" smtClean="0"/>
              <a:t>V - (3 x 0.5) - (5 x 0.5) - (4 x 0.5) = 0       V – 1.5 – 2.5 – 2 =  0   	     V = 6V</a:t>
            </a: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20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2857508"/>
            <a:ext cx="20193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339</TotalTime>
  <Words>519</Words>
  <Application>Microsoft Office PowerPoint</Application>
  <PresentationFormat>On-screen Show (4:3)</PresentationFormat>
  <Paragraphs>224</Paragraphs>
  <Slides>13</Slides>
  <Notes>12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5" baseType="lpstr">
      <vt:lpstr>SMU POWERPOINT TEMPLATE</vt:lpstr>
      <vt:lpstr>Equation</vt:lpstr>
      <vt:lpstr>Slide 1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Tim Tudor</cp:lastModifiedBy>
  <cp:revision>57</cp:revision>
  <dcterms:created xsi:type="dcterms:W3CDTF">2010-09-22T08:44:59Z</dcterms:created>
  <dcterms:modified xsi:type="dcterms:W3CDTF">2012-10-30T11:40:29Z</dcterms:modified>
</cp:coreProperties>
</file>