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3" d="100"/>
          <a:sy n="73" d="100"/>
        </p:scale>
        <p:origin x="7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47C108-8837-40C3-9140-409CC59A7054}" type="datetimeFigureOut">
              <a:rPr lang="en-KE" smtClean="0"/>
              <a:t>08/29/2022</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7D6030-4CB3-4CE0-AFEC-D69937EB52B5}" type="slidenum">
              <a:rPr lang="en-KE" smtClean="0"/>
              <a:t>‹#›</a:t>
            </a:fld>
            <a:endParaRPr lang="en-KE"/>
          </a:p>
        </p:txBody>
      </p:sp>
    </p:spTree>
    <p:extLst>
      <p:ext uri="{BB962C8B-B14F-4D97-AF65-F5344CB8AC3E}">
        <p14:creationId xmlns:p14="http://schemas.microsoft.com/office/powerpoint/2010/main" val="1436953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opac.library.csupomona.edu/search/aRiley,+Michael/ariley+michael/-5,-1,0,E/2brows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It is the role of a HR officer to promote equality and diversity in the workplace as part of the organizational culture. According to </a:t>
            </a:r>
            <a:r>
              <a:rPr lang="en-KE" sz="1800" dirty="0">
                <a:effectLst/>
                <a:latin typeface="Arial" panose="020B0604020202020204" pitchFamily="34" charset="0"/>
                <a:ea typeface="Calibri" panose="020F0502020204030204" pitchFamily="34" charset="0"/>
              </a:rPr>
              <a:t>Rees </a:t>
            </a:r>
            <a:r>
              <a:rPr lang="en-KE" sz="1800" dirty="0" err="1">
                <a:effectLst/>
                <a:latin typeface="Arial" panose="020B0604020202020204" pitchFamily="34" charset="0"/>
                <a:ea typeface="Calibri" panose="020F0502020204030204" pitchFamily="34" charset="0"/>
              </a:rPr>
              <a:t>Rees</a:t>
            </a:r>
            <a:r>
              <a:rPr lang="en-KE" sz="1800" dirty="0">
                <a:effectLst/>
                <a:latin typeface="Arial" panose="020B0604020202020204" pitchFamily="34" charset="0"/>
                <a:ea typeface="Calibri" panose="020F0502020204030204" pitchFamily="34" charset="0"/>
              </a:rPr>
              <a:t>, Porter, Porter, </a:t>
            </a:r>
            <a:r>
              <a:rPr lang="en-US" sz="1800" dirty="0">
                <a:effectLst/>
                <a:latin typeface="Arial" panose="020B0604020202020204" pitchFamily="34" charset="0"/>
                <a:ea typeface="Calibri" panose="020F0502020204030204" pitchFamily="34" charset="0"/>
              </a:rPr>
              <a:t>&amp; </a:t>
            </a:r>
            <a:r>
              <a:rPr lang="en-KE" sz="1800" dirty="0">
                <a:effectLst/>
                <a:latin typeface="Arial" panose="020B0604020202020204" pitchFamily="34" charset="0"/>
                <a:ea typeface="Calibri" panose="020F0502020204030204" pitchFamily="34" charset="0"/>
              </a:rPr>
              <a:t>Christine </a:t>
            </a:r>
            <a:r>
              <a:rPr lang="en-US" sz="1800" dirty="0">
                <a:effectLst/>
                <a:latin typeface="Arial" panose="020B0604020202020204" pitchFamily="34" charset="0"/>
                <a:ea typeface="Calibri" panose="020F0502020204030204" pitchFamily="34" charset="0"/>
              </a:rPr>
              <a:t>(2015), management of people is critical since they are the greatest asset in an organization. Consistency applies in the sense that; team members are supposed to be treated in a comparable manner without traces of discrimination or favoritism as supported by (</a:t>
            </a:r>
            <a:r>
              <a:rPr lang="en-KE" sz="1800" dirty="0">
                <a:effectLst/>
                <a:latin typeface="Arial" panose="020B0604020202020204" pitchFamily="34" charset="0"/>
                <a:ea typeface="Calibri" panose="020F0502020204030204" pitchFamily="34" charset="0"/>
              </a:rPr>
              <a:t>Rees</a:t>
            </a:r>
            <a:r>
              <a:rPr lang="en-US" sz="1800" dirty="0">
                <a:effectLst/>
                <a:latin typeface="Arial" panose="020B0604020202020204" pitchFamily="34" charset="0"/>
                <a:ea typeface="Calibri" panose="020F0502020204030204" pitchFamily="34" charset="0"/>
              </a:rPr>
              <a:t> et al., 2015). Besides, staff members possess different skills and experiences and therefore, they ought to be respected. Inclusion of all people working in the organization ensures that all their views are put into consideration. Besides, the HR manager should always ensure that they are honest about the progress of any project, whether it is doing well or bad (Thom, 2003)</a:t>
            </a:r>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3</a:t>
            </a:fld>
            <a:endParaRPr lang="en-KE"/>
          </a:p>
        </p:txBody>
      </p:sp>
    </p:spTree>
    <p:extLst>
      <p:ext uri="{BB962C8B-B14F-4D97-AF65-F5344CB8AC3E}">
        <p14:creationId xmlns:p14="http://schemas.microsoft.com/office/powerpoint/2010/main" val="624340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Goldstein and Ford (200) </a:t>
            </a:r>
            <a:r>
              <a:rPr lang="en-US" sz="1800" dirty="0">
                <a:effectLst/>
                <a:latin typeface="Arial" panose="020B0604020202020204" pitchFamily="34" charset="0"/>
                <a:ea typeface="Calibri" panose="020F0502020204030204" pitchFamily="34" charset="0"/>
                <a:cs typeface="Times New Roman" panose="02020603050405020304" pitchFamily="18" charset="0"/>
              </a:rPr>
              <a:t>state that an understanding and experience in the application domain is vital especially in the development of a successful system. In an innovative business company like Menzies distributors, new technologies are being deployed and other business models being created. Therefore, selecting an individual with an understanding and experience of the application domain makes it efficient to respond to the newest technology. Experience in language programming is also a key selection criterion (</a:t>
            </a:r>
            <a:r>
              <a:rPr lang="en-US"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Goldstein &amp; Ford, 2002</a:t>
            </a:r>
            <a:r>
              <a:rPr lang="en-US" sz="1800" dirty="0">
                <a:effectLst/>
                <a:latin typeface="Arial" panose="020B0604020202020204" pitchFamily="34" charset="0"/>
                <a:ea typeface="Calibri" panose="020F0502020204030204" pitchFamily="34" charset="0"/>
                <a:cs typeface="Times New Roman" panose="02020603050405020304" pitchFamily="18" charset="0"/>
              </a:rPr>
              <a:t>). It is usually applicable during short projects where time would be limited for people to learn new languages. In particular, Menzies distributors serves diverse markets that requires adopting to new language programming. Besides, the ability to solve problems makes it convenient for software engineers to easily find solutions for their technical problems (</a:t>
            </a:r>
            <a:r>
              <a:rPr lang="en-US"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Goldstein &amp; Ford, 2002</a:t>
            </a:r>
            <a:r>
              <a:rPr lang="en-US" sz="1800" dirty="0">
                <a:effectLst/>
                <a:latin typeface="Arial" panose="020B0604020202020204" pitchFamily="34" charset="0"/>
                <a:ea typeface="Calibri" panose="020F0502020204030204" pitchFamily="34" charset="0"/>
                <a:cs typeface="Times New Roman" panose="02020603050405020304" pitchFamily="18" charset="0"/>
              </a:rPr>
              <a:t>). Lastly, candidates are supposed to be compatible with their colleagues in terms of their personalities.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4</a:t>
            </a:fld>
            <a:endParaRPr lang="en-KE"/>
          </a:p>
        </p:txBody>
      </p:sp>
    </p:spTree>
    <p:extLst>
      <p:ext uri="{BB962C8B-B14F-4D97-AF65-F5344CB8AC3E}">
        <p14:creationId xmlns:p14="http://schemas.microsoft.com/office/powerpoint/2010/main" val="4113900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Holland’s model of occupational personality types groups individuals into various categories. The categories include realistic people, investigative, artistic, social enterprising, and conventional (</a:t>
            </a:r>
            <a:r>
              <a:rPr lang="en-KE" sz="1800" dirty="0" err="1">
                <a:effectLst/>
                <a:latin typeface="Arial" panose="020B0604020202020204" pitchFamily="34" charset="0"/>
                <a:ea typeface="Calibri" panose="020F0502020204030204" pitchFamily="34" charset="0"/>
                <a:cs typeface="Times New Roman" panose="02020603050405020304" pitchFamily="18" charset="0"/>
              </a:rPr>
              <a:t>Maund</a:t>
            </a:r>
            <a:r>
              <a:rPr lang="en-KE" sz="1800" dirty="0">
                <a:effectLst/>
                <a:latin typeface="Arial" panose="020B0604020202020204" pitchFamily="34" charset="0"/>
                <a:ea typeface="Calibri" panose="020F0502020204030204" pitchFamily="34" charset="0"/>
                <a:cs typeface="Times New Roman" panose="02020603050405020304" pitchFamily="18" charset="0"/>
              </a:rPr>
              <a:t>,</a:t>
            </a:r>
            <a:r>
              <a:rPr lang="en-US" sz="1800" dirty="0">
                <a:effectLst/>
                <a:latin typeface="Arial" panose="020B0604020202020204" pitchFamily="34" charset="0"/>
                <a:ea typeface="Calibri" panose="020F0502020204030204" pitchFamily="34" charset="0"/>
                <a:cs typeface="Times New Roman" panose="02020603050405020304" pitchFamily="18" charset="0"/>
              </a:rPr>
              <a:t> 2001). All the categories have different characteristics and needs. For instance, realistic people like working alone while social people prefer working with others. Investigative people have interest in ideas while artistic people work with ideas to convey a message (</a:t>
            </a:r>
            <a:r>
              <a:rPr lang="en-US"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Greer, 1995</a:t>
            </a:r>
            <a:r>
              <a:rPr lang="en-US" sz="1800" dirty="0">
                <a:effectLst/>
                <a:latin typeface="Arial" panose="020B0604020202020204" pitchFamily="34" charset="0"/>
                <a:ea typeface="Calibri" panose="020F0502020204030204" pitchFamily="34" charset="0"/>
                <a:cs typeface="Times New Roman" panose="02020603050405020304" pitchFamily="18" charset="0"/>
              </a:rPr>
              <a:t>). Understanding the needs of employees based on their personality helps to position them to the place where they can be most productive. Equally, Schein’s typology of career anchors groups personality types into technical competence, managerial competence, and entrepreneurial creativity, among others (</a:t>
            </a:r>
            <a:r>
              <a:rPr lang="en-KE" sz="1800" dirty="0" err="1">
                <a:effectLst/>
                <a:latin typeface="Arial" panose="020B0604020202020204" pitchFamily="34" charset="0"/>
                <a:ea typeface="Calibri" panose="020F0502020204030204" pitchFamily="34" charset="0"/>
                <a:cs typeface="Times New Roman" panose="02020603050405020304" pitchFamily="18" charset="0"/>
              </a:rPr>
              <a:t>Maund</a:t>
            </a:r>
            <a:r>
              <a:rPr lang="en-KE" sz="1800" dirty="0">
                <a:effectLst/>
                <a:latin typeface="Arial" panose="020B0604020202020204" pitchFamily="34" charset="0"/>
                <a:ea typeface="Calibri" panose="020F0502020204030204" pitchFamily="34" charset="0"/>
                <a:cs typeface="Times New Roman" panose="02020603050405020304" pitchFamily="18" charset="0"/>
              </a:rPr>
              <a:t>,</a:t>
            </a:r>
            <a:r>
              <a:rPr lang="en-US" sz="1800" dirty="0">
                <a:effectLst/>
                <a:latin typeface="Arial" panose="020B0604020202020204" pitchFamily="34" charset="0"/>
                <a:ea typeface="Calibri" panose="020F0502020204030204" pitchFamily="34" charset="0"/>
                <a:cs typeface="Times New Roman" panose="02020603050405020304" pitchFamily="18" charset="0"/>
              </a:rPr>
              <a:t> 2001).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5</a:t>
            </a:fld>
            <a:endParaRPr lang="en-KE"/>
          </a:p>
        </p:txBody>
      </p:sp>
    </p:spTree>
    <p:extLst>
      <p:ext uri="{BB962C8B-B14F-4D97-AF65-F5344CB8AC3E}">
        <p14:creationId xmlns:p14="http://schemas.microsoft.com/office/powerpoint/2010/main" val="37706140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“Training is a systematic process through which an organization’s human resources gain knowledge and develop skills by instruction and practical activities that result in improved corporate performance,” (</a:t>
            </a:r>
            <a:r>
              <a:rPr lang="en-US" sz="1800" kern="1200" dirty="0">
                <a:solidFill>
                  <a:srgbClr val="000000"/>
                </a:solidFill>
                <a:effectLst/>
                <a:latin typeface="Arial" panose="020B0604020202020204" pitchFamily="34" charset="0"/>
                <a:ea typeface="Times New Roman" panose="02020603050405020304" pitchFamily="18" charset="0"/>
              </a:rPr>
              <a:t>Anthony, </a:t>
            </a:r>
            <a:r>
              <a:rPr lang="en-US" sz="1800" kern="1200" dirty="0" err="1">
                <a:solidFill>
                  <a:srgbClr val="000000"/>
                </a:solidFill>
                <a:effectLst/>
                <a:latin typeface="Arial" panose="020B0604020202020204" pitchFamily="34" charset="0"/>
                <a:ea typeface="Times New Roman" panose="02020603050405020304" pitchFamily="18" charset="0"/>
              </a:rPr>
              <a:t>Kacmar</a:t>
            </a:r>
            <a:r>
              <a:rPr lang="en-US" sz="1800" kern="1200" dirty="0">
                <a:solidFill>
                  <a:srgbClr val="000000"/>
                </a:solidFill>
                <a:effectLst/>
                <a:latin typeface="Arial" panose="020B0604020202020204" pitchFamily="34" charset="0"/>
                <a:ea typeface="Times New Roman" panose="02020603050405020304" pitchFamily="18" charset="0"/>
              </a:rPr>
              <a:t>, &amp; </a:t>
            </a:r>
            <a:r>
              <a:rPr lang="en-US" sz="1800" kern="1200" dirty="0" err="1">
                <a:solidFill>
                  <a:srgbClr val="000000"/>
                </a:solidFill>
                <a:effectLst/>
                <a:latin typeface="Arial" panose="020B0604020202020204" pitchFamily="34" charset="0"/>
                <a:ea typeface="Times New Roman" panose="02020603050405020304" pitchFamily="18" charset="0"/>
              </a:rPr>
              <a:t>Perrewé</a:t>
            </a:r>
            <a:r>
              <a:rPr lang="en-US" sz="1800" kern="1200" dirty="0">
                <a:solidFill>
                  <a:srgbClr val="000000"/>
                </a:solidFill>
                <a:effectLst/>
                <a:latin typeface="Arial" panose="020B0604020202020204" pitchFamily="34" charset="0"/>
                <a:ea typeface="Times New Roman" panose="02020603050405020304" pitchFamily="18" charset="0"/>
              </a:rPr>
              <a:t>, 2002</a:t>
            </a:r>
            <a:r>
              <a:rPr lang="en-US" sz="1800" dirty="0">
                <a:effectLst/>
                <a:latin typeface="Arial" panose="020B0604020202020204" pitchFamily="34" charset="0"/>
                <a:ea typeface="Calibri" panose="020F0502020204030204" pitchFamily="34" charset="0"/>
              </a:rPr>
              <a:t>). Conversely, induction is the process in which new employees are received and supported in adjusting to new responsibilities. It is the role of HR managers to conduct training and induction to employees. The model of the training process consists of three stages; assessment, training, and evaluation stage. The assessment stage is where organizational needs and task needs are measured. The training stage is where there is design and selection of procedures for training while evaluation stage aims at measuring training results (</a:t>
            </a:r>
            <a:r>
              <a:rPr lang="en-US" sz="1800" u="none" strike="noStrike" kern="1200" dirty="0">
                <a:solidFill>
                  <a:srgbClr val="000000"/>
                </a:solidFill>
                <a:effectLst/>
                <a:latin typeface="Arial" panose="020B0604020202020204" pitchFamily="34" charset="0"/>
                <a:ea typeface="Times New Roman" panose="02020603050405020304" pitchFamily="18" charset="0"/>
                <a:hlinkClick r:id="rId3"/>
              </a:rPr>
              <a:t>Riley, 1996).</a:t>
            </a:r>
            <a:r>
              <a:rPr lang="en-US" sz="1800" dirty="0">
                <a:effectLst/>
                <a:latin typeface="Arial" panose="020B0604020202020204" pitchFamily="34" charset="0"/>
                <a:ea typeface="Calibri" panose="020F0502020204030204" pitchFamily="34" charset="0"/>
              </a:rPr>
              <a:t>The importance of training is that it helps the company in achieving high standards of services while  keeping at par with the latest technology. Coaching is equally important as it aids in improvement of performance and promotes positive relationships (</a:t>
            </a:r>
            <a:r>
              <a:rPr lang="en-US" sz="1800" kern="1200" dirty="0">
                <a:solidFill>
                  <a:srgbClr val="000000"/>
                </a:solidFill>
                <a:effectLst/>
                <a:latin typeface="Arial" panose="020B0604020202020204" pitchFamily="34" charset="0"/>
                <a:ea typeface="Times New Roman" panose="02020603050405020304" pitchFamily="18" charset="0"/>
              </a:rPr>
              <a:t>Anthony et al., 2002)</a:t>
            </a:r>
            <a:r>
              <a:rPr lang="en-US" sz="1800" dirty="0">
                <a:effectLst/>
                <a:latin typeface="Arial" panose="020B0604020202020204" pitchFamily="34" charset="0"/>
                <a:ea typeface="Calibri" panose="020F0502020204030204" pitchFamily="34" charset="0"/>
              </a:rPr>
              <a:t>. </a:t>
            </a:r>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6</a:t>
            </a:fld>
            <a:endParaRPr lang="en-KE"/>
          </a:p>
        </p:txBody>
      </p:sp>
    </p:spTree>
    <p:extLst>
      <p:ext uri="{BB962C8B-B14F-4D97-AF65-F5344CB8AC3E}">
        <p14:creationId xmlns:p14="http://schemas.microsoft.com/office/powerpoint/2010/main" val="3431061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It is the role of a HR officer to determine what to pay based on job evaluation, system classification, point system, pay for skill, or pay for knowledge (</a:t>
            </a:r>
            <a:r>
              <a:rPr lang="en-KE" sz="1800" dirty="0">
                <a:effectLst/>
                <a:latin typeface="Arial" panose="020B0604020202020204" pitchFamily="34" charset="0"/>
                <a:ea typeface="Calibri" panose="020F0502020204030204" pitchFamily="34" charset="0"/>
                <a:cs typeface="Times New Roman" panose="02020603050405020304" pitchFamily="18" charset="0"/>
              </a:rPr>
              <a:t>Armstrong</a:t>
            </a:r>
            <a:r>
              <a:rPr lang="en-US" sz="1800" dirty="0">
                <a:effectLst/>
                <a:latin typeface="Arial" panose="020B0604020202020204" pitchFamily="34" charset="0"/>
                <a:ea typeface="Calibri" panose="020F0502020204030204" pitchFamily="34" charset="0"/>
                <a:cs typeface="Times New Roman" panose="02020603050405020304" pitchFamily="18" charset="0"/>
              </a:rPr>
              <a:t> &amp;</a:t>
            </a:r>
            <a:r>
              <a:rPr lang="en-KE" sz="1800" dirty="0">
                <a:effectLst/>
                <a:latin typeface="Arial" panose="020B0604020202020204" pitchFamily="34" charset="0"/>
                <a:ea typeface="Calibri" panose="020F0502020204030204" pitchFamily="34" charset="0"/>
                <a:cs typeface="Times New Roman" panose="02020603050405020304" pitchFamily="18" charset="0"/>
              </a:rPr>
              <a:t>Taylor</a:t>
            </a:r>
            <a:r>
              <a:rPr lang="en-US" sz="1800" dirty="0">
                <a:effectLst/>
                <a:latin typeface="Arial" panose="020B0604020202020204" pitchFamily="34" charset="0"/>
                <a:ea typeface="Calibri" panose="020F0502020204030204" pitchFamily="34" charset="0"/>
                <a:cs typeface="Times New Roman" panose="02020603050405020304" pitchFamily="18" charset="0"/>
              </a:rPr>
              <a:t>, 2014). Classification system involves grouping employees into clusters based on the job they are doing. In point system, HR managers pay according to the vale of the specifics of the job.  The mandated benefits of a staff member include a social security benefit that provides income after retirement; workers’ compensation that provides insurance covers to employees who may suffer a job-related injury or sickness; and private pension plans. The additional benefits entitled to staff members includes a wellness program that keeps employees healthy; a child care program that takes care of children expenses; and a cafeteria-style benefit that gives employees the opportunity to choose their benefits. The legal compensation issues are anchored on the fair labor standard act that states the minimum wages, laws of overtime, and also child labor (</a:t>
            </a:r>
            <a:r>
              <a:rPr lang="en-KE" sz="1800" dirty="0">
                <a:effectLst/>
                <a:latin typeface="Arial" panose="020B0604020202020204" pitchFamily="34" charset="0"/>
                <a:ea typeface="Calibri" panose="020F0502020204030204" pitchFamily="34" charset="0"/>
                <a:cs typeface="Times New Roman" panose="02020603050405020304" pitchFamily="18" charset="0"/>
              </a:rPr>
              <a:t>Armstrong and Taylor</a:t>
            </a:r>
            <a:r>
              <a:rPr lang="en-US" sz="1800" dirty="0">
                <a:effectLst/>
                <a:latin typeface="Arial" panose="020B0604020202020204" pitchFamily="34" charset="0"/>
                <a:ea typeface="Calibri" panose="020F0502020204030204" pitchFamily="34" charset="0"/>
                <a:cs typeface="Times New Roman" panose="02020603050405020304" pitchFamily="18" charset="0"/>
              </a:rPr>
              <a:t>, 2014).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7</a:t>
            </a:fld>
            <a:endParaRPr lang="en-KE"/>
          </a:p>
        </p:txBody>
      </p:sp>
    </p:spTree>
    <p:extLst>
      <p:ext uri="{BB962C8B-B14F-4D97-AF65-F5344CB8AC3E}">
        <p14:creationId xmlns:p14="http://schemas.microsoft.com/office/powerpoint/2010/main" val="2155259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A HR specialist software is a digital tool that aids in the management and optimization of the HR roles and goals in an organization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Zaugg</a:t>
            </a:r>
            <a:r>
              <a:rPr lang="en-US" sz="1800" dirty="0">
                <a:effectLst/>
                <a:latin typeface="Arial" panose="020B0604020202020204" pitchFamily="34" charset="0"/>
                <a:ea typeface="Calibri" panose="020F0502020204030204" pitchFamily="34" charset="0"/>
                <a:cs typeface="Times New Roman" panose="02020603050405020304" pitchFamily="18" charset="0"/>
              </a:rPr>
              <a:t>, 2001). It leads to better allocation of time and resources for increased productivity and profitability. Acquiring a training in on the use of the software will grant me the ability to pay staff on time, execute necessary trainings with efficiency and also to meet employee needs better by allocating the necessary resources efficiently. The ability to handle complex data involves gathering and analyzing all HR reports. It also involves measuring the impact of HR metrics to determine business performance. An understanding of the of how to handle complex data and use selective information will help me in making right decisions.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8</a:t>
            </a:fld>
            <a:endParaRPr lang="en-KE"/>
          </a:p>
        </p:txBody>
      </p:sp>
    </p:spTree>
    <p:extLst>
      <p:ext uri="{BB962C8B-B14F-4D97-AF65-F5344CB8AC3E}">
        <p14:creationId xmlns:p14="http://schemas.microsoft.com/office/powerpoint/2010/main" val="3763214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use of excel spreadsheet is vital especially in the tracking of employee attendance report and time management (</a:t>
            </a:r>
            <a:r>
              <a:rPr lang="en-US"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Goldstein &amp; Ford, 2002)</a:t>
            </a:r>
            <a:r>
              <a:rPr lang="en-US" sz="1800" dirty="0">
                <a:effectLst/>
                <a:latin typeface="Arial" panose="020B0604020202020204" pitchFamily="34" charset="0"/>
                <a:ea typeface="Calibri" panose="020F0502020204030204" pitchFamily="34" charset="0"/>
                <a:cs typeface="Times New Roman" panose="02020603050405020304" pitchFamily="18" charset="0"/>
              </a:rPr>
              <a:t>. It is also useful in the recruitment and training process by generating a good report of the new employees joining the company. Lastly, it helps in completing status of employee performance appraisal, hence making the role of salary payment easier. Delivery of training session especially on the use of the latest technological advancement would be a challenge. However, with prior coaching, I would improve on the delivery of the same. The same would apply to dispute resolution and advising on HR issues.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9</a:t>
            </a:fld>
            <a:endParaRPr lang="en-KE"/>
          </a:p>
        </p:txBody>
      </p:sp>
    </p:spTree>
    <p:extLst>
      <p:ext uri="{BB962C8B-B14F-4D97-AF65-F5344CB8AC3E}">
        <p14:creationId xmlns:p14="http://schemas.microsoft.com/office/powerpoint/2010/main" val="1541042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Effective HR training and development will result to improved employee satisfaction (</a:t>
            </a:r>
            <a:r>
              <a:rPr lang="en-KE" sz="1800" dirty="0">
                <a:effectLst/>
                <a:latin typeface="Arial" panose="020B0604020202020204" pitchFamily="34" charset="0"/>
                <a:ea typeface="Calibri" panose="020F0502020204030204" pitchFamily="34" charset="0"/>
                <a:cs typeface="Times New Roman" panose="02020603050405020304" pitchFamily="18" charset="0"/>
              </a:rPr>
              <a:t>Bee </a:t>
            </a:r>
            <a:r>
              <a:rPr lang="en-US" sz="1800" dirty="0">
                <a:effectLst/>
                <a:latin typeface="Arial" panose="020B0604020202020204" pitchFamily="34" charset="0"/>
                <a:ea typeface="Calibri" panose="020F0502020204030204" pitchFamily="34" charset="0"/>
                <a:cs typeface="Times New Roman" panose="02020603050405020304" pitchFamily="18" charset="0"/>
              </a:rPr>
              <a:t>&amp; </a:t>
            </a:r>
            <a:r>
              <a:rPr lang="en-KE" sz="1800" dirty="0">
                <a:effectLst/>
                <a:latin typeface="Arial" panose="020B0604020202020204" pitchFamily="34" charset="0"/>
                <a:ea typeface="Calibri" panose="020F0502020204030204" pitchFamily="34" charset="0"/>
                <a:cs typeface="Times New Roman" panose="02020603050405020304" pitchFamily="18" charset="0"/>
              </a:rPr>
              <a:t>Bee</a:t>
            </a:r>
            <a:r>
              <a:rPr lang="en-US" sz="1800" dirty="0">
                <a:effectLst/>
                <a:latin typeface="Arial" panose="020B0604020202020204" pitchFamily="34" charset="0"/>
                <a:ea typeface="Calibri" panose="020F0502020204030204" pitchFamily="34" charset="0"/>
                <a:cs typeface="Times New Roman" panose="02020603050405020304" pitchFamily="18" charset="0"/>
              </a:rPr>
              <a:t>, 2004). This will be achieved through better delivery of training sessions that will empower employees with the necessary skills and knowledge for their optimum operation and productivity. Training and development of the HR will also lead to better ways of resolving disputes among the employees, hence meeting the rights and needs of workers and improving their satisfaction as well. Additionally, the improved use of the specialist HR software will result to reduced issues of liability concerning unfair employment practices within the organization further resulting to improved compliance to legal requirements (</a:t>
            </a:r>
            <a:r>
              <a:rPr lang="en-KE" sz="1800" dirty="0">
                <a:effectLst/>
                <a:latin typeface="Arial" panose="020B0604020202020204" pitchFamily="34" charset="0"/>
                <a:ea typeface="Calibri" panose="020F0502020204030204" pitchFamily="34" charset="0"/>
                <a:cs typeface="Times New Roman" panose="02020603050405020304" pitchFamily="18" charset="0"/>
              </a:rPr>
              <a:t>Bee</a:t>
            </a:r>
            <a:r>
              <a:rPr lang="en-US" sz="1800" dirty="0">
                <a:effectLst/>
                <a:latin typeface="Arial" panose="020B0604020202020204" pitchFamily="34" charset="0"/>
                <a:ea typeface="Calibri" panose="020F0502020204030204" pitchFamily="34" charset="0"/>
                <a:cs typeface="Times New Roman" panose="02020603050405020304" pitchFamily="18" charset="0"/>
              </a:rPr>
              <a:t> &amp; </a:t>
            </a:r>
            <a:r>
              <a:rPr lang="en-KE" sz="1800" dirty="0">
                <a:effectLst/>
                <a:latin typeface="Arial" panose="020B0604020202020204" pitchFamily="34" charset="0"/>
                <a:ea typeface="Calibri" panose="020F0502020204030204" pitchFamily="34" charset="0"/>
                <a:cs typeface="Times New Roman" panose="02020603050405020304" pitchFamily="18" charset="0"/>
              </a:rPr>
              <a:t>Bee</a:t>
            </a:r>
            <a:r>
              <a:rPr lang="en-US" sz="1800" dirty="0">
                <a:effectLst/>
                <a:latin typeface="Arial" panose="020B0604020202020204" pitchFamily="34" charset="0"/>
                <a:ea typeface="Calibri" panose="020F0502020204030204" pitchFamily="34" charset="0"/>
                <a:cs typeface="Times New Roman" panose="02020603050405020304" pitchFamily="18" charset="0"/>
              </a:rPr>
              <a:t>, 2004).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10</a:t>
            </a:fld>
            <a:endParaRPr lang="en-KE"/>
          </a:p>
        </p:txBody>
      </p:sp>
    </p:spTree>
    <p:extLst>
      <p:ext uri="{BB962C8B-B14F-4D97-AF65-F5344CB8AC3E}">
        <p14:creationId xmlns:p14="http://schemas.microsoft.com/office/powerpoint/2010/main" val="1741808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Training on the use of excel spreadsheet will be vital in tracking the performance and time management aspect of employees. As a result, it is likely to influence the development of future leaders that are set to business growth and evolution. Besides, It is a method of boosting workplace engagement by constantly engaging employees and discouraging negative working behaviors (</a:t>
            </a:r>
            <a:r>
              <a:rPr lang="en-KE" sz="1800" dirty="0">
                <a:effectLst/>
                <a:latin typeface="Arial" panose="020B0604020202020204" pitchFamily="34" charset="0"/>
                <a:ea typeface="Calibri" panose="020F0502020204030204" pitchFamily="34" charset="0"/>
                <a:cs typeface="Times New Roman" panose="02020603050405020304" pitchFamily="18" charset="0"/>
              </a:rPr>
              <a:t>Armstrong,</a:t>
            </a:r>
            <a:r>
              <a:rPr lang="en-US" sz="1800" dirty="0">
                <a:effectLst/>
                <a:latin typeface="Arial" panose="020B0604020202020204" pitchFamily="34" charset="0"/>
                <a:ea typeface="Calibri" panose="020F0502020204030204" pitchFamily="34" charset="0"/>
                <a:cs typeface="Times New Roman" panose="02020603050405020304" pitchFamily="18" charset="0"/>
              </a:rPr>
              <a:t> 2012). It prevents workplace idleness through regular employee re-evaluation and empowerment. The improved ability of handling complex data will help the company by preventing risks and improving safety management.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
        <p:nvSpPr>
          <p:cNvPr id="4" name="Slide Number Placeholder 3"/>
          <p:cNvSpPr>
            <a:spLocks noGrp="1"/>
          </p:cNvSpPr>
          <p:nvPr>
            <p:ph type="sldNum" sz="quarter" idx="5"/>
          </p:nvPr>
        </p:nvSpPr>
        <p:spPr/>
        <p:txBody>
          <a:bodyPr/>
          <a:lstStyle/>
          <a:p>
            <a:fld id="{B07D6030-4CB3-4CE0-AFEC-D69937EB52B5}" type="slidenum">
              <a:rPr lang="en-KE" smtClean="0"/>
              <a:t>11</a:t>
            </a:fld>
            <a:endParaRPr lang="en-KE"/>
          </a:p>
        </p:txBody>
      </p:sp>
    </p:spTree>
    <p:extLst>
      <p:ext uri="{BB962C8B-B14F-4D97-AF65-F5344CB8AC3E}">
        <p14:creationId xmlns:p14="http://schemas.microsoft.com/office/powerpoint/2010/main" val="895311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a:xfrm>
            <a:off x="5332412" y="5883275"/>
            <a:ext cx="4324044" cy="365125"/>
          </a:xfrm>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3231879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a:xfrm>
            <a:off x="10951856" y="5867131"/>
            <a:ext cx="551167" cy="365125"/>
          </a:xfrm>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750456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4153808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EE4B41-437A-4056-9DBA-FA0065B365A6}" type="datetimeFigureOut">
              <a:rPr lang="en-KE" smtClean="0"/>
              <a:t>08/29/2022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1467718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EE4B41-437A-4056-9DBA-FA0065B365A6}" type="datetimeFigureOut">
              <a:rPr lang="en-KE" smtClean="0"/>
              <a:t>08/29/2022</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312982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EE4B41-437A-4056-9DBA-FA0065B365A6}" type="datetimeFigureOut">
              <a:rPr lang="en-KE" smtClean="0"/>
              <a:t>08/29/2022</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4215759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EE4B41-437A-4056-9DBA-FA0065B365A6}" type="datetimeFigureOut">
              <a:rPr lang="en-KE" smtClean="0"/>
              <a:t>08/29/2022</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1267950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EE4B41-437A-4056-9DBA-FA0065B365A6}" type="datetimeFigureOut">
              <a:rPr lang="en-KE" smtClean="0"/>
              <a:t>08/29/2022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1661738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EE4B41-437A-4056-9DBA-FA0065B365A6}" type="datetimeFigureOut">
              <a:rPr lang="en-KE" smtClean="0"/>
              <a:t>08/29/2022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88512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EE4B41-437A-4056-9DBA-FA0065B365A6}" type="datetimeFigureOut">
              <a:rPr lang="en-KE" smtClean="0"/>
              <a:t>08/29/2022</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2194725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1757319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3642598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2753466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2323582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3660420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654962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EE4B41-437A-4056-9DBA-FA0065B365A6}" type="datetimeFigureOut">
              <a:rPr lang="en-KE" smtClean="0"/>
              <a:t>08/29/2022</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6561EDB5-1884-47AD-9AC0-F193E2E5852C}" type="slidenum">
              <a:rPr lang="en-KE" smtClean="0"/>
              <a:t>‹#›</a:t>
            </a:fld>
            <a:endParaRPr lang="en-KE"/>
          </a:p>
        </p:txBody>
      </p:sp>
    </p:spTree>
    <p:extLst>
      <p:ext uri="{BB962C8B-B14F-4D97-AF65-F5344CB8AC3E}">
        <p14:creationId xmlns:p14="http://schemas.microsoft.com/office/powerpoint/2010/main" val="2977978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5EE4B41-437A-4056-9DBA-FA0065B365A6}" type="datetimeFigureOut">
              <a:rPr lang="en-KE" smtClean="0"/>
              <a:t>08/29/2022</a:t>
            </a:fld>
            <a:endParaRPr lang="en-KE"/>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KE"/>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561EDB5-1884-47AD-9AC0-F193E2E5852C}" type="slidenum">
              <a:rPr lang="en-KE" smtClean="0"/>
              <a:t>‹#›</a:t>
            </a:fld>
            <a:endParaRPr lang="en-KE"/>
          </a:p>
        </p:txBody>
      </p:sp>
    </p:spTree>
    <p:extLst>
      <p:ext uri="{BB962C8B-B14F-4D97-AF65-F5344CB8AC3E}">
        <p14:creationId xmlns:p14="http://schemas.microsoft.com/office/powerpoint/2010/main" val="17357936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opac.library.csupomona.edu/search/aRiley,+Michael/ariley+michael/-5,-1,0,E/2brows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C191-9F2D-4A6B-BEDE-96D8B6A82EED}"/>
              </a:ext>
            </a:extLst>
          </p:cNvPr>
          <p:cNvSpPr>
            <a:spLocks noGrp="1"/>
          </p:cNvSpPr>
          <p:nvPr>
            <p:ph type="ctrTitle"/>
          </p:nvPr>
        </p:nvSpPr>
        <p:spPr>
          <a:xfrm>
            <a:off x="1524000" y="211016"/>
            <a:ext cx="9144000" cy="3044946"/>
          </a:xfrm>
        </p:spPr>
        <p:txBody>
          <a:bodyPr>
            <a:normAutofit fontScale="90000"/>
          </a:bodyPr>
          <a:lstStyle/>
          <a:p>
            <a:pPr>
              <a:lnSpc>
                <a:spcPct val="150000"/>
              </a:lnSpc>
            </a:pPr>
            <a:r>
              <a:rPr lang="en-US" sz="2000"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Ridwan </a:t>
            </a:r>
            <a:r>
              <a:rPr lang="en-US" sz="2200" dirty="0" err="1">
                <a:latin typeface="Arial" panose="020B0604020202020204" pitchFamily="34" charset="0"/>
                <a:cs typeface="Arial" panose="020B0604020202020204" pitchFamily="34" charset="0"/>
              </a:rPr>
              <a:t>Oliwatobi</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Ajala</a:t>
            </a:r>
            <a:r>
              <a:rPr lang="en-US" sz="2200" dirty="0">
                <a:latin typeface="Arial" panose="020B0604020202020204" pitchFamily="34" charset="0"/>
                <a:cs typeface="Arial" panose="020B0604020202020204" pitchFamily="34" charset="0"/>
              </a:rPr>
              <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Student No.: 1916036</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module code: BMSW 5102</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	module title: Developing Relationships </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and Workplace Achievements </a:t>
            </a: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lecturer’s name:  Dr </a:t>
            </a:r>
            <a:r>
              <a:rPr lang="en-US" sz="2200" dirty="0" err="1">
                <a:latin typeface="Arial" panose="020B0604020202020204" pitchFamily="34" charset="0"/>
                <a:cs typeface="Arial" panose="020B0604020202020204" pitchFamily="34" charset="0"/>
              </a:rPr>
              <a:t>Nandish</a:t>
            </a:r>
            <a:r>
              <a:rPr lang="en-US" sz="2200" dirty="0">
                <a:latin typeface="Arial" panose="020B0604020202020204" pitchFamily="34" charset="0"/>
                <a:cs typeface="Arial" panose="020B0604020202020204" pitchFamily="34" charset="0"/>
              </a:rPr>
              <a:t> Patel</a:t>
            </a:r>
            <a:br>
              <a:rPr lang="en-US" sz="2200" dirty="0">
                <a:latin typeface="Arial" panose="020B0604020202020204" pitchFamily="34" charset="0"/>
                <a:cs typeface="Arial" panose="020B0604020202020204" pitchFamily="34" charset="0"/>
              </a:rPr>
            </a:br>
            <a:endParaRPr lang="en-KE" sz="2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CBFA006-DDBE-4443-B1C8-1693F6942AE8}"/>
              </a:ext>
            </a:extLst>
          </p:cNvPr>
          <p:cNvSpPr>
            <a:spLocks noGrp="1"/>
          </p:cNvSpPr>
          <p:nvPr>
            <p:ph type="subTitle" idx="1"/>
          </p:nvPr>
        </p:nvSpPr>
        <p:spPr>
          <a:xfrm>
            <a:off x="1987826" y="3774317"/>
            <a:ext cx="9144000" cy="1655762"/>
          </a:xfrm>
        </p:spPr>
        <p:txBody>
          <a:bodyPr>
            <a:noAutofit/>
          </a:bodyPr>
          <a:lstStyle/>
          <a:p>
            <a:pPr>
              <a:lnSpc>
                <a:spcPct val="170000"/>
              </a:lnSpc>
            </a:pPr>
            <a:r>
              <a:rPr lang="en-US" sz="2000" dirty="0">
                <a:latin typeface="Arial" panose="020B0604020202020204" pitchFamily="34" charset="0"/>
                <a:cs typeface="Arial" panose="020B0604020202020204" pitchFamily="34" charset="0"/>
              </a:rPr>
              <a:t>Assignment title: </a:t>
            </a:r>
            <a:r>
              <a:rPr lang="en-US" sz="2000" dirty="0"/>
              <a:t>Make a presentation using PPT (approx.10 ppt slides) entitled ‘Training and Development needs for an HR officer’. Apply academic models, methods, and theories to develop an understanding of HR officer role. PPT slides should have both visual-appeal and be robust in content. </a:t>
            </a:r>
            <a:r>
              <a:rPr lang="en-US" sz="2000" dirty="0">
                <a:latin typeface="Arial" panose="020B0604020202020204" pitchFamily="34" charset="0"/>
                <a:cs typeface="Arial" panose="020B0604020202020204" pitchFamily="34" charset="0"/>
              </a:rPr>
              <a:t/>
            </a:r>
            <a:br>
              <a:rPr lang="en-US" sz="2000" dirty="0">
                <a:latin typeface="Arial" panose="020B0604020202020204" pitchFamily="34" charset="0"/>
                <a:cs typeface="Arial" panose="020B0604020202020204" pitchFamily="34" charset="0"/>
              </a:rPr>
            </a:br>
            <a:endParaRPr lang="en-KE" sz="2000" dirty="0"/>
          </a:p>
        </p:txBody>
      </p:sp>
    </p:spTree>
    <p:extLst>
      <p:ext uri="{BB962C8B-B14F-4D97-AF65-F5344CB8AC3E}">
        <p14:creationId xmlns:p14="http://schemas.microsoft.com/office/powerpoint/2010/main" val="1325562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86928-F21A-42F1-A479-043E424FAFDE}"/>
              </a:ext>
            </a:extLst>
          </p:cNvPr>
          <p:cNvSpPr>
            <a:spLocks noGrp="1"/>
          </p:cNvSpPr>
          <p:nvPr>
            <p:ph type="title"/>
          </p:nvPr>
        </p:nvSpPr>
        <p:spPr/>
        <p:txBody>
          <a:bodyPr>
            <a:normAutofit/>
          </a:bodyPr>
          <a:lstStyle/>
          <a:p>
            <a:pPr algn="ctr">
              <a:lnSpc>
                <a:spcPct val="150000"/>
              </a:lnSpc>
            </a:pPr>
            <a:r>
              <a:rPr lang="en-US" sz="3600" dirty="0">
                <a:latin typeface="Arial" panose="020B0604020202020204" pitchFamily="34" charset="0"/>
                <a:cs typeface="Arial" panose="020B0604020202020204" pitchFamily="34" charset="0"/>
              </a:rPr>
              <a:t>Introduction </a:t>
            </a:r>
            <a:endParaRPr lang="en-KE"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02CDD52-4A4E-4A96-8501-794798425072}"/>
              </a:ext>
            </a:extLst>
          </p:cNvPr>
          <p:cNvSpPr>
            <a:spLocks noGrp="1"/>
          </p:cNvSpPr>
          <p:nvPr>
            <p:ph idx="1"/>
          </p:nvPr>
        </p:nvSpPr>
        <p:spPr/>
        <p:txBody>
          <a:bodyPr>
            <a:normAutofit fontScale="92500" lnSpcReduction="10000"/>
          </a:bodyPr>
          <a:lstStyle/>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choice of company for this task is the Menzies distributor company, where I work.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In the first five slides, I will mention about the appropriate knowledge, skills and behaviors (KBS) necessary for HR professions with reference to Appendix A on the HR roles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next two slide identifies the training needs for an HR officer in the company in regards to the personal skills audit done on Appendix B.</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last two slides talk of the benefits that I, as the HR manager and the Menzies distributor company will get after an effective training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Tree>
    <p:extLst>
      <p:ext uri="{BB962C8B-B14F-4D97-AF65-F5344CB8AC3E}">
        <p14:creationId xmlns:p14="http://schemas.microsoft.com/office/powerpoint/2010/main" val="427390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4E948-71C4-47C7-9830-492D1E48DF3E}"/>
              </a:ext>
            </a:extLst>
          </p:cNvPr>
          <p:cNvSpPr>
            <a:spLocks noGrp="1"/>
          </p:cNvSpPr>
          <p:nvPr>
            <p:ph type="title"/>
          </p:nvPr>
        </p:nvSpPr>
        <p:spPr/>
        <p:txBody>
          <a:bodyPr>
            <a:normAutofit/>
          </a:bodyPr>
          <a:lstStyle/>
          <a:p>
            <a:pPr algn="ctr"/>
            <a:r>
              <a:rPr lang="en-US" sz="2000" b="1" dirty="0">
                <a:effectLst/>
                <a:latin typeface="Arial" panose="020B0604020202020204" pitchFamily="34" charset="0"/>
                <a:ea typeface="Calibri" panose="020F0502020204030204" pitchFamily="34" charset="0"/>
                <a:cs typeface="Times New Roman" panose="02020603050405020304" pitchFamily="18" charset="0"/>
              </a:rPr>
              <a:t>Appropriate Knowledge, Skills and Behaviors (KSB) for Human Resource Officer at Menzies Distribution Company</a:t>
            </a:r>
            <a:r>
              <a:rPr lang="en-KE" sz="2000" dirty="0">
                <a:effectLst/>
                <a:latin typeface="Calibri" panose="020F0502020204030204" pitchFamily="34" charset="0"/>
                <a:ea typeface="Calibri" panose="020F0502020204030204" pitchFamily="34" charset="0"/>
                <a:cs typeface="Times New Roman" panose="02020603050405020304" pitchFamily="18" charset="0"/>
              </a:rPr>
              <a:t/>
            </a:r>
            <a:br>
              <a:rPr lang="en-KE" sz="2000" dirty="0">
                <a:effectLst/>
                <a:latin typeface="Calibri" panose="020F0502020204030204" pitchFamily="34" charset="0"/>
                <a:ea typeface="Calibri" panose="020F0502020204030204" pitchFamily="34" charset="0"/>
                <a:cs typeface="Times New Roman" panose="02020603050405020304" pitchFamily="18" charset="0"/>
              </a:rPr>
            </a:br>
            <a:r>
              <a:rPr lang="en-US" sz="2000" b="1" dirty="0">
                <a:effectLst/>
                <a:latin typeface="Calibri" panose="020F0502020204030204" pitchFamily="34" charset="0"/>
                <a:ea typeface="Calibri" panose="020F0502020204030204" pitchFamily="34" charset="0"/>
                <a:cs typeface="Times New Roman" panose="02020603050405020304" pitchFamily="18" charset="0"/>
              </a:rPr>
              <a:t/>
            </a:r>
            <a:br>
              <a:rPr lang="en-US" sz="2000" b="1" dirty="0">
                <a:effectLst/>
                <a:latin typeface="Calibri" panose="020F0502020204030204" pitchFamily="34" charset="0"/>
                <a:ea typeface="Calibri" panose="020F0502020204030204" pitchFamily="34" charset="0"/>
                <a:cs typeface="Times New Roman" panose="02020603050405020304" pitchFamily="18" charset="0"/>
              </a:rPr>
            </a:br>
            <a:r>
              <a:rPr lang="en-US" sz="1800" b="1" dirty="0">
                <a:effectLst/>
                <a:latin typeface="Arial" panose="020B0604020202020204" pitchFamily="34" charset="0"/>
                <a:ea typeface="Calibri" panose="020F0502020204030204" pitchFamily="34" charset="0"/>
                <a:cs typeface="Times New Roman" panose="02020603050405020304" pitchFamily="18" charset="0"/>
              </a:rPr>
              <a:t>Promotion of equality and diversity as part of the organizational culture.</a:t>
            </a:r>
            <a:r>
              <a:rPr lang="en-KE" sz="1800" dirty="0">
                <a:effectLst/>
                <a:latin typeface="Calibri" panose="020F0502020204030204" pitchFamily="34" charset="0"/>
                <a:ea typeface="Calibri" panose="020F0502020204030204" pitchFamily="34" charset="0"/>
                <a:cs typeface="Times New Roman" panose="02020603050405020304" pitchFamily="18" charset="0"/>
              </a:rPr>
              <a:t/>
            </a:r>
            <a:br>
              <a:rPr lang="en-KE" sz="1800" dirty="0">
                <a:effectLst/>
                <a:latin typeface="Calibri" panose="020F0502020204030204" pitchFamily="34" charset="0"/>
                <a:ea typeface="Calibri" panose="020F0502020204030204" pitchFamily="34" charset="0"/>
                <a:cs typeface="Times New Roman" panose="02020603050405020304" pitchFamily="18" charset="0"/>
              </a:rPr>
            </a:br>
            <a:endParaRPr lang="en-KE" sz="2000" dirty="0"/>
          </a:p>
        </p:txBody>
      </p:sp>
      <p:sp>
        <p:nvSpPr>
          <p:cNvPr id="3" name="Content Placeholder 2">
            <a:extLst>
              <a:ext uri="{FF2B5EF4-FFF2-40B4-BE49-F238E27FC236}">
                <a16:creationId xmlns:a16="http://schemas.microsoft.com/office/drawing/2014/main" id="{4ECE2590-3FCB-4AB9-86C6-3F2FD1A47D67}"/>
              </a:ext>
            </a:extLst>
          </p:cNvPr>
          <p:cNvSpPr>
            <a:spLocks noGrp="1"/>
          </p:cNvSpPr>
          <p:nvPr>
            <p:ph idx="1"/>
          </p:nvPr>
        </p:nvSpPr>
        <p:spPr/>
        <p:txBody>
          <a:bodyPr/>
          <a:lstStyle/>
          <a:p>
            <a:pPr marL="685800">
              <a:lnSpc>
                <a:spcPct val="150000"/>
              </a:lnSpc>
            </a:pPr>
            <a:r>
              <a:rPr lang="en-US" sz="1800" dirty="0">
                <a:effectLst/>
                <a:latin typeface="Arial" panose="020B0604020202020204" pitchFamily="34" charset="0"/>
                <a:ea typeface="Calibri" panose="020F0502020204030204" pitchFamily="34" charset="0"/>
                <a:cs typeface="Times New Roman" panose="02020603050405020304" pitchFamily="18" charset="0"/>
              </a:rPr>
              <a:t>It can be achieved through consideration of people management factors that consists of;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Consistency</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Respect</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Inclusion</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Honesty</a:t>
            </a:r>
          </a:p>
          <a:p>
            <a:pPr marL="342900" lvl="0" indent="-342900">
              <a:lnSpc>
                <a:spcPct val="150000"/>
              </a:lnSpc>
              <a:spcAft>
                <a:spcPts val="800"/>
              </a:spcAft>
              <a:buFont typeface="Calibri" panose="020F0502020204030204" pitchFamily="34" charset="0"/>
              <a:buChar char="-"/>
            </a:pP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pic>
        <p:nvPicPr>
          <p:cNvPr id="4" name="Picture 3">
            <a:extLst>
              <a:ext uri="{FF2B5EF4-FFF2-40B4-BE49-F238E27FC236}">
                <a16:creationId xmlns:a16="http://schemas.microsoft.com/office/drawing/2014/main" id="{E7345074-99B1-4508-970C-9966CBCA091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183978" y="2786269"/>
            <a:ext cx="5629796" cy="3124201"/>
          </a:xfrm>
          <a:prstGeom prst="rect">
            <a:avLst/>
          </a:prstGeom>
          <a:noFill/>
          <a:ln>
            <a:noFill/>
          </a:ln>
        </p:spPr>
      </p:pic>
    </p:spTree>
    <p:extLst>
      <p:ext uri="{BB962C8B-B14F-4D97-AF65-F5344CB8AC3E}">
        <p14:creationId xmlns:p14="http://schemas.microsoft.com/office/powerpoint/2010/main" val="3312448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FA9FC-8A78-47CE-B9FB-EC6CFDBEA2CA}"/>
              </a:ext>
            </a:extLst>
          </p:cNvPr>
          <p:cNvSpPr>
            <a:spLocks noGrp="1"/>
          </p:cNvSpPr>
          <p:nvPr>
            <p:ph type="title"/>
          </p:nvPr>
        </p:nvSpPr>
        <p:spPr/>
        <p:txBody>
          <a:bodyPr/>
          <a:lstStyle/>
          <a:p>
            <a:r>
              <a:rPr lang="en-US" sz="3600" dirty="0">
                <a:effectLst/>
                <a:latin typeface="Arial" panose="020B0604020202020204" pitchFamily="34" charset="0"/>
                <a:ea typeface="Calibri" panose="020F0502020204030204" pitchFamily="34" charset="0"/>
                <a:cs typeface="Times New Roman" panose="02020603050405020304" pitchFamily="18" charset="0"/>
              </a:rPr>
              <a:t>Employee Recruitment and Selection</a:t>
            </a:r>
            <a:r>
              <a:rPr lang="en-KE" sz="1800" dirty="0">
                <a:effectLst/>
                <a:latin typeface="Calibri" panose="020F0502020204030204" pitchFamily="34" charset="0"/>
                <a:ea typeface="Calibri" panose="020F0502020204030204" pitchFamily="34" charset="0"/>
                <a:cs typeface="Times New Roman" panose="02020603050405020304" pitchFamily="18" charset="0"/>
              </a:rPr>
              <a:t/>
            </a:r>
            <a:br>
              <a:rPr lang="en-KE" sz="1800" dirty="0">
                <a:effectLst/>
                <a:latin typeface="Calibri" panose="020F0502020204030204" pitchFamily="34" charset="0"/>
                <a:ea typeface="Calibri" panose="020F0502020204030204" pitchFamily="34" charset="0"/>
                <a:cs typeface="Times New Roman" panose="02020603050405020304" pitchFamily="18" charset="0"/>
              </a:rPr>
            </a:br>
            <a:endParaRPr lang="en-KE" dirty="0"/>
          </a:p>
        </p:txBody>
      </p:sp>
      <p:sp>
        <p:nvSpPr>
          <p:cNvPr id="3" name="Content Placeholder 2">
            <a:extLst>
              <a:ext uri="{FF2B5EF4-FFF2-40B4-BE49-F238E27FC236}">
                <a16:creationId xmlns:a16="http://schemas.microsoft.com/office/drawing/2014/main" id="{1300DFE9-7A86-4EA9-8F3A-044F0C57ECBF}"/>
              </a:ext>
            </a:extLst>
          </p:cNvPr>
          <p:cNvSpPr>
            <a:spLocks noGrp="1"/>
          </p:cNvSpPr>
          <p:nvPr>
            <p:ph idx="1"/>
          </p:nvPr>
        </p:nvSpPr>
        <p:spPr/>
        <p:txBody>
          <a:bodyPr/>
          <a:lstStyle/>
          <a:p>
            <a:pPr marL="228600" indent="457200">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It is depended on various factors;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Application domain experience</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Programming language experience</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Ability to solve problems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Personality</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pic>
        <p:nvPicPr>
          <p:cNvPr id="4" name="Picture 3">
            <a:extLst>
              <a:ext uri="{FF2B5EF4-FFF2-40B4-BE49-F238E27FC236}">
                <a16:creationId xmlns:a16="http://schemas.microsoft.com/office/drawing/2014/main" id="{007D8F82-F3E1-4CB1-91D5-4E038018B90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66228" y="2666999"/>
            <a:ext cx="5176910" cy="3124201"/>
          </a:xfrm>
          <a:prstGeom prst="rect">
            <a:avLst/>
          </a:prstGeom>
          <a:noFill/>
          <a:ln>
            <a:noFill/>
          </a:ln>
        </p:spPr>
      </p:pic>
    </p:spTree>
    <p:extLst>
      <p:ext uri="{BB962C8B-B14F-4D97-AF65-F5344CB8AC3E}">
        <p14:creationId xmlns:p14="http://schemas.microsoft.com/office/powerpoint/2010/main" val="1943788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F0F1B-89A1-4866-971A-84F7FF987DE6}"/>
              </a:ext>
            </a:extLst>
          </p:cNvPr>
          <p:cNvSpPr>
            <a:spLocks noGrp="1"/>
          </p:cNvSpPr>
          <p:nvPr>
            <p:ph type="title"/>
          </p:nvPr>
        </p:nvSpPr>
        <p:spPr/>
        <p:txBody>
          <a:bodyPr>
            <a:normAutofit/>
          </a:bodyPr>
          <a:lstStyle/>
          <a:p>
            <a:r>
              <a:rPr lang="en-US" sz="3600" dirty="0">
                <a:effectLst/>
                <a:latin typeface="Arial" panose="020B0604020202020204" pitchFamily="34" charset="0"/>
                <a:ea typeface="Calibri" panose="020F0502020204030204" pitchFamily="34" charset="0"/>
                <a:cs typeface="Times New Roman" panose="02020603050405020304" pitchFamily="18" charset="0"/>
              </a:rPr>
              <a:t>Analysis of Employee Needs</a:t>
            </a:r>
            <a:r>
              <a:rPr lang="en-KE" sz="3600" dirty="0">
                <a:effectLst/>
                <a:latin typeface="Calibri" panose="020F0502020204030204" pitchFamily="34" charset="0"/>
                <a:ea typeface="Calibri" panose="020F0502020204030204" pitchFamily="34" charset="0"/>
                <a:cs typeface="Times New Roman" panose="02020603050405020304" pitchFamily="18" charset="0"/>
              </a:rPr>
              <a:t/>
            </a:r>
            <a:br>
              <a:rPr lang="en-KE" sz="3600" dirty="0">
                <a:effectLst/>
                <a:latin typeface="Calibri" panose="020F0502020204030204" pitchFamily="34" charset="0"/>
                <a:ea typeface="Calibri" panose="020F0502020204030204" pitchFamily="34" charset="0"/>
                <a:cs typeface="Times New Roman" panose="02020603050405020304" pitchFamily="18" charset="0"/>
              </a:rPr>
            </a:br>
            <a:endParaRPr lang="en-KE" sz="3600" dirty="0"/>
          </a:p>
        </p:txBody>
      </p:sp>
      <p:sp>
        <p:nvSpPr>
          <p:cNvPr id="3" name="Content Placeholder 2">
            <a:extLst>
              <a:ext uri="{FF2B5EF4-FFF2-40B4-BE49-F238E27FC236}">
                <a16:creationId xmlns:a16="http://schemas.microsoft.com/office/drawing/2014/main" id="{CEBC356A-185B-4A97-B978-151F6D00A5E2}"/>
              </a:ext>
            </a:extLst>
          </p:cNvPr>
          <p:cNvSpPr>
            <a:spLocks noGrp="1"/>
          </p:cNvSpPr>
          <p:nvPr>
            <p:ph idx="1"/>
          </p:nvPr>
        </p:nvSpPr>
        <p:spPr/>
        <p:txBody>
          <a:bodyPr/>
          <a:lstStyle/>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Employees’ needs can be understood through understanding their personality type</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An understanding of the personality type of employee aids in mastering their preferences.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personality types shall be discussed through;</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romanLcParenR"/>
            </a:pPr>
            <a:r>
              <a:rPr lang="en-US" sz="1800" dirty="0">
                <a:effectLst/>
                <a:latin typeface="Arial" panose="020B0604020202020204" pitchFamily="34" charset="0"/>
                <a:ea typeface="Calibri" panose="020F0502020204030204" pitchFamily="34" charset="0"/>
                <a:cs typeface="Times New Roman" panose="02020603050405020304" pitchFamily="18" charset="0"/>
              </a:rPr>
              <a:t>Holland’s model and</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mj-lt"/>
              <a:buAutoNum type="romanLcParenR"/>
            </a:pPr>
            <a:r>
              <a:rPr lang="en-US" sz="1800" dirty="0">
                <a:effectLst/>
                <a:latin typeface="Arial" panose="020B0604020202020204" pitchFamily="34" charset="0"/>
                <a:ea typeface="Calibri" panose="020F0502020204030204" pitchFamily="34" charset="0"/>
                <a:cs typeface="Times New Roman" panose="02020603050405020304" pitchFamily="18" charset="0"/>
              </a:rPr>
              <a:t>Schein’s typology of career anchor</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KE" dirty="0"/>
          </a:p>
        </p:txBody>
      </p:sp>
    </p:spTree>
    <p:extLst>
      <p:ext uri="{BB962C8B-B14F-4D97-AF65-F5344CB8AC3E}">
        <p14:creationId xmlns:p14="http://schemas.microsoft.com/office/powerpoint/2010/main" val="2454069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29117-84C1-4B40-A89D-A642937637CB}"/>
              </a:ext>
            </a:extLst>
          </p:cNvPr>
          <p:cNvSpPr>
            <a:spLocks noGrp="1"/>
          </p:cNvSpPr>
          <p:nvPr>
            <p:ph type="title"/>
          </p:nvPr>
        </p:nvSpPr>
        <p:spPr/>
        <p:txBody>
          <a:bodyPr>
            <a:normAutofit/>
          </a:bodyPr>
          <a:lstStyle/>
          <a:p>
            <a:r>
              <a:rPr lang="en-US" sz="3600" dirty="0">
                <a:effectLst/>
                <a:latin typeface="Arial" panose="020B0604020202020204" pitchFamily="34" charset="0"/>
                <a:ea typeface="Calibri" panose="020F0502020204030204" pitchFamily="34" charset="0"/>
                <a:cs typeface="Times New Roman" panose="02020603050405020304" pitchFamily="18" charset="0"/>
              </a:rPr>
              <a:t>Employee Training and Induction</a:t>
            </a:r>
            <a:r>
              <a:rPr lang="en-KE" sz="2800" dirty="0">
                <a:effectLst/>
                <a:latin typeface="Calibri" panose="020F0502020204030204" pitchFamily="34" charset="0"/>
                <a:ea typeface="Calibri" panose="020F0502020204030204" pitchFamily="34" charset="0"/>
                <a:cs typeface="Times New Roman" panose="02020603050405020304" pitchFamily="18" charset="0"/>
              </a:rPr>
              <a:t/>
            </a:r>
            <a:br>
              <a:rPr lang="en-KE" sz="2800" dirty="0">
                <a:effectLst/>
                <a:latin typeface="Calibri" panose="020F0502020204030204" pitchFamily="34" charset="0"/>
                <a:ea typeface="Calibri" panose="020F0502020204030204" pitchFamily="34" charset="0"/>
                <a:cs typeface="Times New Roman" panose="02020603050405020304" pitchFamily="18" charset="0"/>
              </a:rPr>
            </a:br>
            <a:endParaRPr lang="en-KE" sz="2800" dirty="0"/>
          </a:p>
        </p:txBody>
      </p:sp>
      <p:sp>
        <p:nvSpPr>
          <p:cNvPr id="3" name="Content Placeholder 2">
            <a:extLst>
              <a:ext uri="{FF2B5EF4-FFF2-40B4-BE49-F238E27FC236}">
                <a16:creationId xmlns:a16="http://schemas.microsoft.com/office/drawing/2014/main" id="{6AD8E2E2-0577-4C79-B35A-98A6AF6612A0}"/>
              </a:ext>
            </a:extLst>
          </p:cNvPr>
          <p:cNvSpPr>
            <a:spLocks noGrp="1"/>
          </p:cNvSpPr>
          <p:nvPr>
            <p:ph idx="1"/>
          </p:nvPr>
        </p:nvSpPr>
        <p:spPr/>
        <p:txBody>
          <a:bodyPr/>
          <a:lstStyle/>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What is training?</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What is induction?</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model of the training process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importance of training</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rPr>
              <a:t>coaching </a:t>
            </a:r>
            <a:endParaRPr lang="en-KE" dirty="0"/>
          </a:p>
        </p:txBody>
      </p:sp>
      <p:pic>
        <p:nvPicPr>
          <p:cNvPr id="4" name="Picture 3">
            <a:extLst>
              <a:ext uri="{FF2B5EF4-FFF2-40B4-BE49-F238E27FC236}">
                <a16:creationId xmlns:a16="http://schemas.microsoft.com/office/drawing/2014/main" id="{7DCEC346-80C7-43DF-B543-007C5EF685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785402"/>
            <a:ext cx="4764258" cy="3005797"/>
          </a:xfrm>
          <a:prstGeom prst="rect">
            <a:avLst/>
          </a:prstGeom>
          <a:noFill/>
          <a:ln>
            <a:noFill/>
          </a:ln>
        </p:spPr>
      </p:pic>
    </p:spTree>
    <p:extLst>
      <p:ext uri="{BB962C8B-B14F-4D97-AF65-F5344CB8AC3E}">
        <p14:creationId xmlns:p14="http://schemas.microsoft.com/office/powerpoint/2010/main" val="2834600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598CC-5510-4D50-9E39-0A18741CEFDB}"/>
              </a:ext>
            </a:extLst>
          </p:cNvPr>
          <p:cNvSpPr>
            <a:spLocks noGrp="1"/>
          </p:cNvSpPr>
          <p:nvPr>
            <p:ph type="title"/>
          </p:nvPr>
        </p:nvSpPr>
        <p:spPr/>
        <p:txBody>
          <a:bodyPr>
            <a:normAutofit/>
          </a:bodyPr>
          <a:lstStyle/>
          <a:p>
            <a:r>
              <a:rPr lang="en-US" sz="3600" dirty="0">
                <a:effectLst/>
                <a:latin typeface="Arial" panose="020B0604020202020204" pitchFamily="34" charset="0"/>
                <a:ea typeface="Calibri" panose="020F0502020204030204" pitchFamily="34" charset="0"/>
                <a:cs typeface="Times New Roman" panose="02020603050405020304" pitchFamily="18" charset="0"/>
              </a:rPr>
              <a:t>Staff Payment and Conditions         </a:t>
            </a:r>
            <a:r>
              <a:rPr lang="en-KE" sz="3600" dirty="0">
                <a:effectLst/>
                <a:latin typeface="Calibri" panose="020F0502020204030204" pitchFamily="34" charset="0"/>
                <a:ea typeface="Calibri" panose="020F0502020204030204" pitchFamily="34" charset="0"/>
                <a:cs typeface="Times New Roman" panose="02020603050405020304" pitchFamily="18" charset="0"/>
              </a:rPr>
              <a:t/>
            </a:r>
            <a:br>
              <a:rPr lang="en-KE" sz="3600" dirty="0">
                <a:effectLst/>
                <a:latin typeface="Calibri" panose="020F0502020204030204" pitchFamily="34" charset="0"/>
                <a:ea typeface="Calibri" panose="020F0502020204030204" pitchFamily="34" charset="0"/>
                <a:cs typeface="Times New Roman" panose="02020603050405020304" pitchFamily="18" charset="0"/>
              </a:rPr>
            </a:br>
            <a:endParaRPr lang="en-KE" sz="3600" dirty="0"/>
          </a:p>
        </p:txBody>
      </p:sp>
      <p:sp>
        <p:nvSpPr>
          <p:cNvPr id="3" name="Content Placeholder 2">
            <a:extLst>
              <a:ext uri="{FF2B5EF4-FFF2-40B4-BE49-F238E27FC236}">
                <a16:creationId xmlns:a16="http://schemas.microsoft.com/office/drawing/2014/main" id="{04CBA350-4638-47C7-9D61-2D3E543AA0A8}"/>
              </a:ext>
            </a:extLst>
          </p:cNvPr>
          <p:cNvSpPr>
            <a:spLocks noGrp="1"/>
          </p:cNvSpPr>
          <p:nvPr>
            <p:ph idx="1"/>
          </p:nvPr>
        </p:nvSpPr>
        <p:spPr/>
        <p:txBody>
          <a:bodyPr/>
          <a:lstStyle/>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Determination of what to pay</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Mandated benefits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Additional benefits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800" dirty="0">
                <a:effectLst/>
                <a:latin typeface="Arial" panose="020B0604020202020204" pitchFamily="34" charset="0"/>
                <a:ea typeface="Calibri" panose="020F0502020204030204" pitchFamily="34" charset="0"/>
              </a:rPr>
              <a:t>-   Legal Issues</a:t>
            </a:r>
            <a:endParaRPr lang="en-KE" dirty="0"/>
          </a:p>
        </p:txBody>
      </p:sp>
    </p:spTree>
    <p:extLst>
      <p:ext uri="{BB962C8B-B14F-4D97-AF65-F5344CB8AC3E}">
        <p14:creationId xmlns:p14="http://schemas.microsoft.com/office/powerpoint/2010/main" val="1246223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CE16-7473-455F-AE6D-00F00324D805}"/>
              </a:ext>
            </a:extLst>
          </p:cNvPr>
          <p:cNvSpPr>
            <a:spLocks noGrp="1"/>
          </p:cNvSpPr>
          <p:nvPr>
            <p:ph type="title"/>
          </p:nvPr>
        </p:nvSpPr>
        <p:spPr/>
        <p:txBody>
          <a:bodyPr>
            <a:normAutofit/>
          </a:bodyPr>
          <a:lstStyle/>
          <a:p>
            <a:r>
              <a:rPr lang="en-US" sz="3600" dirty="0">
                <a:effectLst/>
                <a:latin typeface="Arial" panose="020B0604020202020204" pitchFamily="34" charset="0"/>
                <a:ea typeface="Calibri" panose="020F0502020204030204" pitchFamily="34" charset="0"/>
              </a:rPr>
              <a:t>Training and Development Needs </a:t>
            </a:r>
            <a:endParaRPr lang="en-KE" sz="3600" dirty="0"/>
          </a:p>
        </p:txBody>
      </p:sp>
      <p:sp>
        <p:nvSpPr>
          <p:cNvPr id="3" name="Content Placeholder 2">
            <a:extLst>
              <a:ext uri="{FF2B5EF4-FFF2-40B4-BE49-F238E27FC236}">
                <a16:creationId xmlns:a16="http://schemas.microsoft.com/office/drawing/2014/main" id="{CC7C761A-5147-43D8-AD4D-2C898279D8E0}"/>
              </a:ext>
            </a:extLst>
          </p:cNvPr>
          <p:cNvSpPr>
            <a:spLocks noGrp="1"/>
          </p:cNvSpPr>
          <p:nvPr>
            <p:ph idx="1"/>
          </p:nvPr>
        </p:nvSpPr>
        <p:spPr/>
        <p:txBody>
          <a:bodyPr/>
          <a:lstStyle/>
          <a:p>
            <a:pPr marL="457200">
              <a:lnSpc>
                <a:spcPct val="150000"/>
              </a:lnSpc>
            </a:pPr>
            <a:r>
              <a:rPr lang="en-US" sz="1800" dirty="0">
                <a:effectLst/>
                <a:latin typeface="Arial" panose="020B0604020202020204" pitchFamily="34" charset="0"/>
                <a:ea typeface="Calibri" panose="020F0502020204030204" pitchFamily="34" charset="0"/>
                <a:cs typeface="Times New Roman" panose="02020603050405020304" pitchFamily="18" charset="0"/>
              </a:rPr>
              <a:t>The areas that I have little experience includes;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use of specialist HR software</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ability to handle complex data and selective use of information</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KE" dirty="0"/>
          </a:p>
        </p:txBody>
      </p:sp>
    </p:spTree>
    <p:extLst>
      <p:ext uri="{BB962C8B-B14F-4D97-AF65-F5344CB8AC3E}">
        <p14:creationId xmlns:p14="http://schemas.microsoft.com/office/powerpoint/2010/main" val="3700729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F29AA-EC3C-4C6B-B831-46222A2C029D}"/>
              </a:ext>
            </a:extLst>
          </p:cNvPr>
          <p:cNvSpPr>
            <a:spLocks noGrp="1"/>
          </p:cNvSpPr>
          <p:nvPr>
            <p:ph type="title"/>
          </p:nvPr>
        </p:nvSpPr>
        <p:spPr/>
        <p:txBody>
          <a:bodyPr>
            <a:normAutofit/>
          </a:bodyPr>
          <a:lstStyle/>
          <a:p>
            <a:r>
              <a:rPr lang="en-US" sz="3600" dirty="0">
                <a:effectLst/>
                <a:latin typeface="Arial" panose="020B0604020202020204" pitchFamily="34" charset="0"/>
                <a:ea typeface="Calibri" panose="020F0502020204030204" pitchFamily="34" charset="0"/>
                <a:cs typeface="Times New Roman" panose="02020603050405020304" pitchFamily="18" charset="0"/>
              </a:rPr>
              <a:t>Training and development Needs</a:t>
            </a:r>
            <a:r>
              <a:rPr lang="en-KE" sz="3600" dirty="0">
                <a:effectLst/>
                <a:latin typeface="Calibri" panose="020F0502020204030204" pitchFamily="34" charset="0"/>
                <a:ea typeface="Calibri" panose="020F0502020204030204" pitchFamily="34" charset="0"/>
                <a:cs typeface="Times New Roman" panose="02020603050405020304" pitchFamily="18" charset="0"/>
              </a:rPr>
              <a:t/>
            </a:r>
            <a:br>
              <a:rPr lang="en-KE" sz="3600" dirty="0">
                <a:effectLst/>
                <a:latin typeface="Calibri" panose="020F0502020204030204" pitchFamily="34" charset="0"/>
                <a:ea typeface="Calibri" panose="020F0502020204030204" pitchFamily="34" charset="0"/>
                <a:cs typeface="Times New Roman" panose="02020603050405020304" pitchFamily="18" charset="0"/>
              </a:rPr>
            </a:br>
            <a:endParaRPr lang="en-KE" sz="3600" dirty="0"/>
          </a:p>
        </p:txBody>
      </p:sp>
      <p:sp>
        <p:nvSpPr>
          <p:cNvPr id="3" name="Content Placeholder 2">
            <a:extLst>
              <a:ext uri="{FF2B5EF4-FFF2-40B4-BE49-F238E27FC236}">
                <a16:creationId xmlns:a16="http://schemas.microsoft.com/office/drawing/2014/main" id="{57E60B3B-C3DA-41A7-A78A-9246D00F04B0}"/>
              </a:ext>
            </a:extLst>
          </p:cNvPr>
          <p:cNvSpPr>
            <a:spLocks noGrp="1"/>
          </p:cNvSpPr>
          <p:nvPr>
            <p:ph idx="1"/>
          </p:nvPr>
        </p:nvSpPr>
        <p:spPr>
          <a:xfrm>
            <a:off x="1484310" y="2278967"/>
            <a:ext cx="10018713" cy="3512234"/>
          </a:xfrm>
        </p:spPr>
        <p:txBody>
          <a:bodyPr>
            <a:normAutofit/>
          </a:bodyPr>
          <a:lstStyle/>
          <a:p>
            <a:pPr marL="0" indent="0">
              <a:lnSpc>
                <a:spcPct val="150000"/>
              </a:lnSpc>
              <a:spcAft>
                <a:spcPts val="800"/>
              </a:spcAft>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I will need coaching on the areas where  I only have adequate knowledge for more growth and development.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use of excel spread sheet</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delivering training session</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dispute resolution</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advising on HR issues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KE" dirty="0"/>
          </a:p>
        </p:txBody>
      </p:sp>
    </p:spTree>
    <p:extLst>
      <p:ext uri="{BB962C8B-B14F-4D97-AF65-F5344CB8AC3E}">
        <p14:creationId xmlns:p14="http://schemas.microsoft.com/office/powerpoint/2010/main" val="3109239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56FA1-4DDD-4925-905F-69CF2F7B23F7}"/>
              </a:ext>
            </a:extLst>
          </p:cNvPr>
          <p:cNvSpPr>
            <a:spLocks noGrp="1"/>
          </p:cNvSpPr>
          <p:nvPr>
            <p:ph type="title"/>
          </p:nvPr>
        </p:nvSpPr>
        <p:spPr/>
        <p:txBody>
          <a:bodyPr>
            <a:normAutofit/>
          </a:bodyPr>
          <a:lstStyle/>
          <a:p>
            <a:r>
              <a:rPr lang="en-US" sz="3600" dirty="0">
                <a:effectLst/>
                <a:latin typeface="Arial" panose="020B0604020202020204" pitchFamily="34" charset="0"/>
                <a:ea typeface="Calibri" panose="020F0502020204030204" pitchFamily="34" charset="0"/>
                <a:cs typeface="Times New Roman" panose="02020603050405020304" pitchFamily="18" charset="0"/>
              </a:rPr>
              <a:t>The benefits of Effective HR training and Development for Menzies Distributors Company </a:t>
            </a:r>
            <a:r>
              <a:rPr lang="en-KE" sz="2400" dirty="0">
                <a:effectLst/>
                <a:latin typeface="Calibri" panose="020F0502020204030204" pitchFamily="34" charset="0"/>
                <a:ea typeface="Calibri" panose="020F0502020204030204" pitchFamily="34" charset="0"/>
                <a:cs typeface="Times New Roman" panose="02020603050405020304" pitchFamily="18" charset="0"/>
              </a:rPr>
              <a:t/>
            </a:r>
            <a:br>
              <a:rPr lang="en-KE" sz="2400" dirty="0">
                <a:effectLst/>
                <a:latin typeface="Calibri" panose="020F0502020204030204" pitchFamily="34" charset="0"/>
                <a:ea typeface="Calibri" panose="020F0502020204030204" pitchFamily="34" charset="0"/>
                <a:cs typeface="Times New Roman" panose="02020603050405020304" pitchFamily="18" charset="0"/>
              </a:rPr>
            </a:br>
            <a:endParaRPr lang="en-KE" sz="2400" dirty="0"/>
          </a:p>
        </p:txBody>
      </p:sp>
      <p:sp>
        <p:nvSpPr>
          <p:cNvPr id="3" name="Content Placeholder 2">
            <a:extLst>
              <a:ext uri="{FF2B5EF4-FFF2-40B4-BE49-F238E27FC236}">
                <a16:creationId xmlns:a16="http://schemas.microsoft.com/office/drawing/2014/main" id="{F31A949C-14D0-46AF-8EF4-31EC485E0EBC}"/>
              </a:ext>
            </a:extLst>
          </p:cNvPr>
          <p:cNvSpPr>
            <a:spLocks noGrp="1"/>
          </p:cNvSpPr>
          <p:nvPr>
            <p:ph idx="1"/>
          </p:nvPr>
        </p:nvSpPr>
        <p:spPr/>
        <p:txBody>
          <a:bodyPr/>
          <a:lstStyle/>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Improving employee satisfaction</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Maintaining legal compliance</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Reducing issues of liability</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KE" dirty="0"/>
          </a:p>
        </p:txBody>
      </p:sp>
    </p:spTree>
    <p:extLst>
      <p:ext uri="{BB962C8B-B14F-4D97-AF65-F5344CB8AC3E}">
        <p14:creationId xmlns:p14="http://schemas.microsoft.com/office/powerpoint/2010/main" val="4265140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EF65B-D389-4D2E-B21F-EB3ADA4B3FF1}"/>
              </a:ext>
            </a:extLst>
          </p:cNvPr>
          <p:cNvSpPr>
            <a:spLocks noGrp="1"/>
          </p:cNvSpPr>
          <p:nvPr>
            <p:ph type="title"/>
          </p:nvPr>
        </p:nvSpPr>
        <p:spPr/>
        <p:txBody>
          <a:bodyPr>
            <a:normAutofit fontScale="90000"/>
          </a:bodyPr>
          <a:lstStyle/>
          <a:p>
            <a:r>
              <a:rPr lang="en-US" sz="4000" dirty="0">
                <a:effectLst/>
                <a:latin typeface="Arial" panose="020B0604020202020204" pitchFamily="34" charset="0"/>
                <a:ea typeface="Calibri" panose="020F0502020204030204" pitchFamily="34" charset="0"/>
                <a:cs typeface="Times New Roman" panose="02020603050405020304" pitchFamily="18" charset="0"/>
              </a:rPr>
              <a:t>The benefits of Effective HR training and Development for Menzies Distributors Company</a:t>
            </a:r>
            <a:endParaRPr lang="en-KE" dirty="0"/>
          </a:p>
        </p:txBody>
      </p:sp>
      <p:sp>
        <p:nvSpPr>
          <p:cNvPr id="3" name="Content Placeholder 2">
            <a:extLst>
              <a:ext uri="{FF2B5EF4-FFF2-40B4-BE49-F238E27FC236}">
                <a16:creationId xmlns:a16="http://schemas.microsoft.com/office/drawing/2014/main" id="{463C8716-1F9D-4CFD-AEE2-97D8D9718B48}"/>
              </a:ext>
            </a:extLst>
          </p:cNvPr>
          <p:cNvSpPr>
            <a:spLocks noGrp="1"/>
          </p:cNvSpPr>
          <p:nvPr>
            <p:ph idx="1"/>
          </p:nvPr>
        </p:nvSpPr>
        <p:spPr/>
        <p:txBody>
          <a:bodyPr/>
          <a:lstStyle/>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Improvement of risk and safety management</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Development of future leaders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Employee empowerment</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Improvement of workplace management</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Calibri" panose="020F050202020403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building of workplace relationships</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KE" dirty="0"/>
          </a:p>
        </p:txBody>
      </p:sp>
    </p:spTree>
    <p:extLst>
      <p:ext uri="{BB962C8B-B14F-4D97-AF65-F5344CB8AC3E}">
        <p14:creationId xmlns:p14="http://schemas.microsoft.com/office/powerpoint/2010/main" val="417905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B76AC-F6BE-4C95-ACD0-43A9C020FFAA}"/>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 </a:t>
            </a:r>
            <a:endParaRPr lang="en-K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C31FA4-D32A-4717-A2C8-1E24AFE2AEC6}"/>
              </a:ext>
            </a:extLst>
          </p:cNvPr>
          <p:cNvSpPr>
            <a:spLocks noGrp="1"/>
          </p:cNvSpPr>
          <p:nvPr>
            <p:ph idx="1"/>
          </p:nvPr>
        </p:nvSpPr>
        <p:spPr/>
        <p:txBody>
          <a:bodyPr>
            <a:normAutofit fontScale="25000" lnSpcReduction="20000"/>
          </a:bodyPr>
          <a:lstStyle/>
          <a:p>
            <a:pPr fontAlgn="base">
              <a:lnSpc>
                <a:spcPct val="150000"/>
              </a:lnSpc>
              <a:spcAft>
                <a:spcPts val="800"/>
              </a:spcAft>
            </a:pPr>
            <a:r>
              <a:rPr lang="en-US" sz="4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Anthony W.P., </a:t>
            </a:r>
            <a:r>
              <a:rPr lang="en-US" sz="4000" kern="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Kacmar</a:t>
            </a:r>
            <a:r>
              <a:rPr lang="en-US" sz="4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K.M. &amp; </a:t>
            </a:r>
            <a:r>
              <a:rPr lang="en-US" sz="4000" kern="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Perrewé</a:t>
            </a:r>
            <a:r>
              <a:rPr lang="en-US" sz="4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P.L. (2002) Human resource management: a strategic approach, 4th ed. Fort Worth : Harcourt College Publishers. </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KE" sz="4000" dirty="0">
                <a:effectLst/>
                <a:latin typeface="Arial" panose="020B0604020202020204" pitchFamily="34" charset="0"/>
                <a:ea typeface="Calibri" panose="020F0502020204030204" pitchFamily="34" charset="0"/>
                <a:cs typeface="Times New Roman" panose="02020603050405020304" pitchFamily="18" charset="0"/>
              </a:rPr>
              <a:t>Armstrong, M. and Taylor, S. (2014). Armstrong's handbook of human resource management practice, 13th edition. London: Kogan Page. https://www-dawsoneracom.ezproxy.uwtsd.ac.uk/abstract/9780749469658 (Accessed</a:t>
            </a:r>
            <a:r>
              <a:rPr lang="en-US" sz="4000" dirty="0">
                <a:effectLst/>
                <a:latin typeface="Arial" panose="020B0604020202020204" pitchFamily="34" charset="0"/>
                <a:ea typeface="Calibri" panose="020F0502020204030204" pitchFamily="34" charset="0"/>
                <a:cs typeface="Times New Roman" panose="02020603050405020304" pitchFamily="18" charset="0"/>
              </a:rPr>
              <a:t> 27 November 2021</a:t>
            </a:r>
            <a:r>
              <a:rPr lang="en-KE" sz="4000" dirty="0">
                <a:effectLst/>
                <a:latin typeface="Arial" panose="020B0604020202020204" pitchFamily="34" charset="0"/>
                <a:ea typeface="Calibri" panose="020F0502020204030204" pitchFamily="34" charset="0"/>
                <a:cs typeface="Times New Roman" panose="02020603050405020304" pitchFamily="18" charset="0"/>
              </a:rPr>
              <a:t>)</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KE" sz="4000" dirty="0">
                <a:effectLst/>
                <a:latin typeface="Arial" panose="020B0604020202020204" pitchFamily="34" charset="0"/>
                <a:ea typeface="Calibri" panose="020F0502020204030204" pitchFamily="34" charset="0"/>
                <a:cs typeface="Times New Roman" panose="02020603050405020304" pitchFamily="18" charset="0"/>
              </a:rPr>
              <a:t>Armstrong, M. (2012) Armstrong’s handbook of performance management: an evidence-based guide to delivering high performance 4th edition. (Online) London, U.K.; Philadelphia, Pa.: Kogan Page. https://www.koganpage.com/product/learning-needs-analysisand-evaluation-9780852929674 (Accessed </a:t>
            </a:r>
            <a:r>
              <a:rPr lang="en-US" sz="4000" dirty="0">
                <a:effectLst/>
                <a:latin typeface="Arial" panose="020B0604020202020204" pitchFamily="34" charset="0"/>
                <a:ea typeface="Calibri" panose="020F0502020204030204" pitchFamily="34" charset="0"/>
                <a:cs typeface="Times New Roman" panose="02020603050405020304" pitchFamily="18" charset="0"/>
              </a:rPr>
              <a:t>25 November 2021</a:t>
            </a:r>
            <a:r>
              <a:rPr lang="en-KE" sz="4000" dirty="0">
                <a:effectLst/>
                <a:latin typeface="Arial" panose="020B0604020202020204" pitchFamily="34" charset="0"/>
                <a:ea typeface="Calibri" panose="020F0502020204030204" pitchFamily="34" charset="0"/>
                <a:cs typeface="Times New Roman" panose="02020603050405020304" pitchFamily="18" charset="0"/>
              </a:rPr>
              <a:t>)</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KE" sz="4000" dirty="0">
                <a:effectLst/>
                <a:latin typeface="Arial" panose="020B0604020202020204" pitchFamily="34" charset="0"/>
                <a:ea typeface="Calibri" panose="020F0502020204030204" pitchFamily="34" charset="0"/>
                <a:cs typeface="Times New Roman" panose="02020603050405020304" pitchFamily="18" charset="0"/>
              </a:rPr>
              <a:t>Bee, F. and Bee, R. (2004). Learning Needs Analysis and Evaluation. 2nd ed. (Online) London: Chartered Institute of Personnel and Development.</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50000"/>
              </a:lnSpc>
              <a:spcAft>
                <a:spcPts val="800"/>
              </a:spcAft>
            </a:pPr>
            <a:r>
              <a:rPr lang="en-US" sz="4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Goldstein, I. L., &amp; Ford J.K. (2002) Training in organizations : needs assessment, development, and evaluation, 4th ed. Belmont, CA . </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50000"/>
              </a:lnSpc>
              <a:spcAft>
                <a:spcPts val="800"/>
              </a:spcAft>
            </a:pPr>
            <a:r>
              <a:rPr lang="en-US" sz="4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Greer, C.R. (1995) Strategy and human resources – a general managerial perspective, Prentice Hall.</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KE" sz="4000" dirty="0" err="1">
                <a:effectLst/>
                <a:latin typeface="Arial" panose="020B0604020202020204" pitchFamily="34" charset="0"/>
                <a:ea typeface="Calibri" panose="020F0502020204030204" pitchFamily="34" charset="0"/>
                <a:cs typeface="Times New Roman" panose="02020603050405020304" pitchFamily="18" charset="0"/>
              </a:rPr>
              <a:t>Maund</a:t>
            </a:r>
            <a:r>
              <a:rPr lang="en-KE" sz="4000" dirty="0">
                <a:effectLst/>
                <a:latin typeface="Arial" panose="020B0604020202020204" pitchFamily="34" charset="0"/>
                <a:ea typeface="Calibri" panose="020F0502020204030204" pitchFamily="34" charset="0"/>
                <a:cs typeface="Times New Roman" panose="02020603050405020304" pitchFamily="18" charset="0"/>
              </a:rPr>
              <a:t>, L. (2001). Introduction to Human Resource Management: Theory and Practice. </a:t>
            </a:r>
            <a:r>
              <a:rPr lang="en-KE" sz="4000" dirty="0" err="1">
                <a:effectLst/>
                <a:latin typeface="Arial" panose="020B0604020202020204" pitchFamily="34" charset="0"/>
                <a:ea typeface="Calibri" panose="020F0502020204030204" pitchFamily="34" charset="0"/>
                <a:cs typeface="Times New Roman" panose="02020603050405020304" pitchFamily="18" charset="0"/>
              </a:rPr>
              <a:t>Houndmills</a:t>
            </a:r>
            <a:r>
              <a:rPr lang="en-KE" sz="4000" dirty="0">
                <a:effectLst/>
                <a:latin typeface="Arial" panose="020B0604020202020204" pitchFamily="34" charset="0"/>
                <a:ea typeface="Calibri" panose="020F0502020204030204" pitchFamily="34" charset="0"/>
                <a:cs typeface="Times New Roman" panose="02020603050405020304" pitchFamily="18" charset="0"/>
              </a:rPr>
              <a:t>, Basingstoke, Hampshire: PALGRAVE.</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KE" sz="4000" dirty="0">
                <a:effectLst/>
                <a:latin typeface="Arial" panose="020B0604020202020204" pitchFamily="34" charset="0"/>
                <a:ea typeface="Calibri" panose="020F0502020204030204" pitchFamily="34" charset="0"/>
                <a:cs typeface="Times New Roman" panose="02020603050405020304" pitchFamily="18" charset="0"/>
              </a:rPr>
              <a:t>Rees, W., Porter, W., Porter,</a:t>
            </a:r>
            <a:r>
              <a:rPr lang="en-US" sz="4000" dirty="0">
                <a:effectLst/>
                <a:latin typeface="Arial" panose="020B0604020202020204" pitchFamily="34" charset="0"/>
                <a:ea typeface="Calibri" panose="020F0502020204030204" pitchFamily="34" charset="0"/>
                <a:cs typeface="Times New Roman" panose="02020603050405020304" pitchFamily="18" charset="0"/>
              </a:rPr>
              <a:t> &amp;</a:t>
            </a:r>
            <a:r>
              <a:rPr lang="en-KE" sz="4000" dirty="0">
                <a:effectLst/>
                <a:latin typeface="Arial" panose="020B0604020202020204" pitchFamily="34" charset="0"/>
                <a:ea typeface="Calibri" panose="020F0502020204030204" pitchFamily="34" charset="0"/>
                <a:cs typeface="Times New Roman" panose="02020603050405020304" pitchFamily="18" charset="0"/>
              </a:rPr>
              <a:t> Christine. (2015). Skills of management and leadership: Managing people in organisations. London: New York, NY: Palgrave Macmillan.</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50000"/>
              </a:lnSpc>
              <a:spcAft>
                <a:spcPts val="800"/>
              </a:spcAft>
            </a:pPr>
            <a:r>
              <a:rPr lang="en-US" sz="400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Riley,</a:t>
            </a:r>
            <a:r>
              <a:rPr lang="en-US" sz="4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(1996) Human resource management in the hospitality and tourism industry,</a:t>
            </a:r>
            <a:r>
              <a:rPr lang="en-US" sz="4000" b="1"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40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2nd ed. Oxford ; Boston : Butterworth-Heinemann.  </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a:effectLst/>
                <a:latin typeface="Arial" panose="020B0604020202020204" pitchFamily="34" charset="0"/>
                <a:ea typeface="Calibri" panose="020F0502020204030204" pitchFamily="34" charset="0"/>
                <a:cs typeface="Times New Roman" panose="02020603050405020304" pitchFamily="18" charset="0"/>
              </a:rPr>
              <a:t>Thom, Norbert; </a:t>
            </a:r>
            <a:r>
              <a:rPr lang="en-US" sz="4000" dirty="0" err="1">
                <a:effectLst/>
                <a:latin typeface="Arial" panose="020B0604020202020204" pitchFamily="34" charset="0"/>
                <a:ea typeface="Calibri" panose="020F0502020204030204" pitchFamily="34" charset="0"/>
                <a:cs typeface="Times New Roman" panose="02020603050405020304" pitchFamily="18" charset="0"/>
              </a:rPr>
              <a:t>Friedli</a:t>
            </a:r>
            <a:r>
              <a:rPr lang="en-US" sz="4000" dirty="0">
                <a:effectLst/>
                <a:latin typeface="Arial" panose="020B0604020202020204" pitchFamily="34" charset="0"/>
                <a:ea typeface="Calibri" panose="020F0502020204030204" pitchFamily="34" charset="0"/>
                <a:cs typeface="Times New Roman" panose="02020603050405020304" pitchFamily="18" charset="0"/>
              </a:rPr>
              <a:t>, Vera (2003): Retention. Case Studies on High Potentials. Bern 2003.</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4000" dirty="0" err="1">
                <a:effectLst/>
                <a:latin typeface="Arial" panose="020B0604020202020204" pitchFamily="34" charset="0"/>
                <a:ea typeface="Calibri" panose="020F0502020204030204" pitchFamily="34" charset="0"/>
                <a:cs typeface="Times New Roman" panose="02020603050405020304" pitchFamily="18" charset="0"/>
              </a:rPr>
              <a:t>Zaugg</a:t>
            </a:r>
            <a:r>
              <a:rPr lang="en-US" sz="4000" dirty="0">
                <a:effectLst/>
                <a:latin typeface="Arial" panose="020B0604020202020204" pitchFamily="34" charset="0"/>
                <a:ea typeface="Calibri" panose="020F0502020204030204" pitchFamily="34" charset="0"/>
                <a:cs typeface="Times New Roman" panose="02020603050405020304" pitchFamily="18" charset="0"/>
              </a:rPr>
              <a:t>, Robert J.; Blum, Adrian; Thom, &amp; Norbert (2001): Sustainability in Human Resource Management. Evaluation Report. Bern 2001.</a:t>
            </a:r>
            <a:endParaRPr lang="en-KE"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KE" dirty="0"/>
          </a:p>
        </p:txBody>
      </p:sp>
    </p:spTree>
    <p:extLst>
      <p:ext uri="{BB962C8B-B14F-4D97-AF65-F5344CB8AC3E}">
        <p14:creationId xmlns:p14="http://schemas.microsoft.com/office/powerpoint/2010/main" val="1516640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Appendix B</a:t>
            </a:r>
            <a:endParaRPr lang="en-US" dirty="0"/>
          </a:p>
        </p:txBody>
      </p:sp>
      <p:sp>
        <p:nvSpPr>
          <p:cNvPr id="3" name="Content Placeholder 2"/>
          <p:cNvSpPr>
            <a:spLocks noGrp="1"/>
          </p:cNvSpPr>
          <p:nvPr>
            <p:ph idx="1"/>
          </p:nvPr>
        </p:nvSpPr>
        <p:spPr/>
        <p:txBody>
          <a:bodyPr>
            <a:normAutofit fontScale="47500" lnSpcReduction="20000"/>
          </a:bodyPr>
          <a:lstStyle/>
          <a:p>
            <a:r>
              <a:rPr lang="en-US" dirty="0"/>
              <a:t>Use Microsoft Office Word 	</a:t>
            </a:r>
            <a:r>
              <a:rPr lang="en-US" b="1" dirty="0" err="1"/>
              <a:t>v.good</a:t>
            </a:r>
            <a:endParaRPr lang="en-US" dirty="0"/>
          </a:p>
          <a:p>
            <a:r>
              <a:rPr lang="en-US" dirty="0"/>
              <a:t>Use Excel spreadsheet 		</a:t>
            </a:r>
            <a:r>
              <a:rPr lang="en-US" b="1" dirty="0"/>
              <a:t>adequate</a:t>
            </a:r>
            <a:endParaRPr lang="en-US" dirty="0"/>
          </a:p>
          <a:p>
            <a:r>
              <a:rPr lang="en-US" dirty="0"/>
              <a:t>Use a Database 			</a:t>
            </a:r>
            <a:r>
              <a:rPr lang="en-US" b="1" dirty="0"/>
              <a:t>good</a:t>
            </a:r>
            <a:endParaRPr lang="en-US" dirty="0"/>
          </a:p>
          <a:p>
            <a:r>
              <a:rPr lang="en-US" dirty="0"/>
              <a:t>Use specialist HR software 	</a:t>
            </a:r>
            <a:r>
              <a:rPr lang="en-US" b="1" dirty="0"/>
              <a:t>little experience</a:t>
            </a:r>
            <a:endParaRPr lang="en-US" dirty="0"/>
          </a:p>
          <a:p>
            <a:r>
              <a:rPr lang="en-US" dirty="0"/>
              <a:t>Use the internet 		</a:t>
            </a:r>
            <a:r>
              <a:rPr lang="en-US" b="1" dirty="0"/>
              <a:t>v. good</a:t>
            </a:r>
            <a:endParaRPr lang="en-US" dirty="0"/>
          </a:p>
          <a:p>
            <a:r>
              <a:rPr lang="en-US" dirty="0"/>
              <a:t>Use e-mail 			</a:t>
            </a:r>
            <a:r>
              <a:rPr lang="en-US" b="1" dirty="0"/>
              <a:t>v. good</a:t>
            </a:r>
            <a:endParaRPr lang="en-US" dirty="0"/>
          </a:p>
          <a:p>
            <a:r>
              <a:rPr lang="en-US" dirty="0"/>
              <a:t>Use PowerPoint			</a:t>
            </a:r>
            <a:r>
              <a:rPr lang="en-US" b="1" dirty="0"/>
              <a:t>good</a:t>
            </a:r>
            <a:r>
              <a:rPr lang="en-US" dirty="0"/>
              <a:t>		</a:t>
            </a:r>
          </a:p>
          <a:p>
            <a:r>
              <a:rPr lang="en-US" dirty="0"/>
              <a:t>Drafting contracts of employment 	</a:t>
            </a:r>
            <a:r>
              <a:rPr lang="en-US" b="1" dirty="0"/>
              <a:t>good</a:t>
            </a:r>
            <a:endParaRPr lang="en-US" dirty="0"/>
          </a:p>
          <a:p>
            <a:r>
              <a:rPr lang="en-US" dirty="0"/>
              <a:t>Taking notes of disciplinary hearings 	</a:t>
            </a:r>
            <a:r>
              <a:rPr lang="en-US" b="1" dirty="0"/>
              <a:t>good</a:t>
            </a:r>
            <a:endParaRPr lang="en-US" dirty="0"/>
          </a:p>
          <a:p>
            <a:r>
              <a:rPr lang="en-US" dirty="0"/>
              <a:t>Write reports 				</a:t>
            </a:r>
            <a:r>
              <a:rPr lang="en-US" b="1" dirty="0"/>
              <a:t>good</a:t>
            </a:r>
            <a:endParaRPr lang="en-US" dirty="0"/>
          </a:p>
          <a:p>
            <a:r>
              <a:rPr lang="en-US" dirty="0"/>
              <a:t>Produce material to support presentations 	</a:t>
            </a:r>
            <a:r>
              <a:rPr lang="en-US" b="1" dirty="0"/>
              <a:t>good</a:t>
            </a:r>
            <a:endParaRPr lang="en-US" dirty="0"/>
          </a:p>
          <a:p>
            <a:r>
              <a:rPr lang="en-US" dirty="0"/>
              <a:t>Delivering a training session 	</a:t>
            </a:r>
            <a:r>
              <a:rPr lang="en-US" b="1" dirty="0"/>
              <a:t>adequate</a:t>
            </a:r>
            <a:endParaRPr lang="en-US" dirty="0"/>
          </a:p>
          <a:p>
            <a:endParaRPr lang="en-US" dirty="0" smtClean="0"/>
          </a:p>
          <a:p>
            <a:endParaRPr lang="en-US" dirty="0"/>
          </a:p>
        </p:txBody>
      </p:sp>
    </p:spTree>
    <p:extLst>
      <p:ext uri="{BB962C8B-B14F-4D97-AF65-F5344CB8AC3E}">
        <p14:creationId xmlns:p14="http://schemas.microsoft.com/office/powerpoint/2010/main" val="26937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Appendix B Continuation</a:t>
            </a:r>
            <a:endParaRPr lang="en-US" dirty="0"/>
          </a:p>
        </p:txBody>
      </p:sp>
      <p:sp>
        <p:nvSpPr>
          <p:cNvPr id="3" name="Content Placeholder 2"/>
          <p:cNvSpPr>
            <a:spLocks noGrp="1"/>
          </p:cNvSpPr>
          <p:nvPr>
            <p:ph idx="1"/>
          </p:nvPr>
        </p:nvSpPr>
        <p:spPr/>
        <p:txBody>
          <a:bodyPr>
            <a:normAutofit fontScale="62500" lnSpcReduction="20000"/>
          </a:bodyPr>
          <a:lstStyle/>
          <a:p>
            <a:r>
              <a:rPr lang="en-US" dirty="0"/>
              <a:t>Resolving disputes/complaints 	</a:t>
            </a:r>
            <a:r>
              <a:rPr lang="en-US" b="1" dirty="0"/>
              <a:t>adequate</a:t>
            </a:r>
            <a:endParaRPr lang="en-US" dirty="0"/>
          </a:p>
          <a:p>
            <a:r>
              <a:rPr lang="en-US" dirty="0"/>
              <a:t>Interviewing 			</a:t>
            </a:r>
            <a:r>
              <a:rPr lang="en-US" b="1" dirty="0"/>
              <a:t>good</a:t>
            </a:r>
            <a:endParaRPr lang="en-US" dirty="0"/>
          </a:p>
          <a:p>
            <a:r>
              <a:rPr lang="en-US" dirty="0"/>
              <a:t>Advising on HR issues		</a:t>
            </a:r>
            <a:r>
              <a:rPr lang="en-US" b="1" dirty="0"/>
              <a:t>adequate</a:t>
            </a:r>
            <a:endParaRPr lang="en-US" dirty="0"/>
          </a:p>
          <a:p>
            <a:r>
              <a:rPr lang="en-US" dirty="0"/>
              <a:t> </a:t>
            </a:r>
          </a:p>
          <a:p>
            <a:r>
              <a:rPr lang="en-US" dirty="0"/>
              <a:t>Make good use of verbal reasoning skills, able to handle complex data and make selective use of information		</a:t>
            </a:r>
            <a:r>
              <a:rPr lang="en-US" b="1" dirty="0"/>
              <a:t>little experience</a:t>
            </a:r>
            <a:r>
              <a:rPr lang="en-US" dirty="0"/>
              <a:t> </a:t>
            </a:r>
          </a:p>
          <a:p>
            <a:r>
              <a:rPr lang="en-US" dirty="0"/>
              <a:t> Explore more than one solution in order to solve a problem  	</a:t>
            </a:r>
            <a:r>
              <a:rPr lang="en-US" b="1" dirty="0"/>
              <a:t>good</a:t>
            </a:r>
            <a:endParaRPr lang="en-US" dirty="0"/>
          </a:p>
          <a:p>
            <a:r>
              <a:rPr lang="en-US" dirty="0"/>
              <a:t>Consider the ideas of others to help solve problems		</a:t>
            </a:r>
            <a:r>
              <a:rPr lang="en-US" b="1" dirty="0"/>
              <a:t>good</a:t>
            </a:r>
            <a:endParaRPr lang="en-US" dirty="0"/>
          </a:p>
          <a:p>
            <a:r>
              <a:rPr lang="en-US" dirty="0"/>
              <a:t>How much experience have you had in your role?		</a:t>
            </a:r>
            <a:r>
              <a:rPr lang="en-US" b="1" dirty="0"/>
              <a:t>Above 3 months </a:t>
            </a:r>
            <a:endParaRPr lang="en-US" dirty="0"/>
          </a:p>
          <a:p>
            <a:r>
              <a:rPr lang="en-US" dirty="0"/>
              <a:t>How many people have you managed at any one time?		</a:t>
            </a:r>
            <a:r>
              <a:rPr lang="en-US" b="1" dirty="0"/>
              <a:t>Above 5 </a:t>
            </a:r>
            <a:endParaRPr lang="en-US" dirty="0"/>
          </a:p>
          <a:p>
            <a:endParaRPr lang="en-US" dirty="0"/>
          </a:p>
        </p:txBody>
      </p:sp>
    </p:spTree>
    <p:extLst>
      <p:ext uri="{BB962C8B-B14F-4D97-AF65-F5344CB8AC3E}">
        <p14:creationId xmlns:p14="http://schemas.microsoft.com/office/powerpoint/2010/main" val="3920096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22</TotalTime>
  <Words>2017</Words>
  <Application>Microsoft Office PowerPoint</Application>
  <PresentationFormat>Widescreen</PresentationFormat>
  <Paragraphs>112</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Corbel</vt:lpstr>
      <vt:lpstr>Times New Roman</vt:lpstr>
      <vt:lpstr>Parallax</vt:lpstr>
      <vt:lpstr> Ridwan Oliwatobi Ajala Student No.: 1916036 module code: BMSW 5102  module title: Developing Relationships  and Workplace Achievements  lecturer’s name:  Dr Nandish Patel </vt:lpstr>
      <vt:lpstr>Introduction </vt:lpstr>
      <vt:lpstr>Appropriate Knowledge, Skills and Behaviors (KSB) for Human Resource Officer at Menzies Distribution Company  Promotion of equality and diversity as part of the organizational culture. </vt:lpstr>
      <vt:lpstr>Employee Recruitment and Selection </vt:lpstr>
      <vt:lpstr>Analysis of Employee Needs </vt:lpstr>
      <vt:lpstr>Employee Training and Induction </vt:lpstr>
      <vt:lpstr>Staff Payment and Conditions          </vt:lpstr>
      <vt:lpstr>Training and Development Needs </vt:lpstr>
      <vt:lpstr>Training and development Needs </vt:lpstr>
      <vt:lpstr>The benefits of Effective HR training and Development for Menzies Distributors Company  </vt:lpstr>
      <vt:lpstr>The benefits of Effective HR training and Development for Menzies Distributors Company</vt:lpstr>
      <vt:lpstr>References </vt:lpstr>
      <vt:lpstr>Appendix B</vt:lpstr>
      <vt:lpstr>Appendix B Continuation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Ridwan Oliwatobi Ajala Student No.: 1916036 module code: BMSW 5102  module title: Developing Relationships  and Workplace Achievements  lecturer’s name:  Dr Nandish Patel </dc:title>
  <dc:creator/>
  <cp:lastModifiedBy>MY PC</cp:lastModifiedBy>
  <cp:revision>4</cp:revision>
  <dcterms:created xsi:type="dcterms:W3CDTF">2021-12-02T04:31:34Z</dcterms:created>
  <dcterms:modified xsi:type="dcterms:W3CDTF">2022-08-29T07:16:21Z</dcterms:modified>
</cp:coreProperties>
</file>