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7" autoAdjust="0"/>
    <p:restoredTop sz="60173" autoAdjust="0"/>
  </p:normalViewPr>
  <p:slideViewPr>
    <p:cSldViewPr snapToGrid="0">
      <p:cViewPr varScale="1">
        <p:scale>
          <a:sx n="69" d="100"/>
          <a:sy n="69" d="100"/>
        </p:scale>
        <p:origin x="2368"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5C548D-F15C-43BC-927B-0331A78B972D}" type="datetimeFigureOut">
              <a:rPr lang="en-US" smtClean="0"/>
              <a:t>4/13/23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BFF49B-2170-417A-B845-B874ADAA08C0}" type="slidenum">
              <a:rPr lang="en-US" smtClean="0"/>
              <a:t>‹#›</a:t>
            </a:fld>
            <a:endParaRPr lang="en-US"/>
          </a:p>
        </p:txBody>
      </p:sp>
    </p:spTree>
    <p:extLst>
      <p:ext uri="{BB962C8B-B14F-4D97-AF65-F5344CB8AC3E}">
        <p14:creationId xmlns:p14="http://schemas.microsoft.com/office/powerpoint/2010/main" val="10744584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CBFF49B-2170-417A-B845-B874ADAA08C0}" type="slidenum">
              <a:rPr lang="en-US" smtClean="0"/>
              <a:t>1</a:t>
            </a:fld>
            <a:endParaRPr lang="en-US"/>
          </a:p>
        </p:txBody>
      </p:sp>
    </p:spTree>
    <p:extLst>
      <p:ext uri="{BB962C8B-B14F-4D97-AF65-F5344CB8AC3E}">
        <p14:creationId xmlns:p14="http://schemas.microsoft.com/office/powerpoint/2010/main" val="21094465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2400" kern="1200" dirty="0">
                <a:solidFill>
                  <a:schemeClr val="tx1"/>
                </a:solidFill>
                <a:effectLst/>
                <a:latin typeface="Arial" panose="020B0604020202020204" pitchFamily="34" charset="0"/>
                <a:ea typeface="+mn-ea"/>
                <a:cs typeface="Arial" panose="020B0604020202020204" pitchFamily="34" charset="0"/>
              </a:rPr>
              <a:t>In the discussion part of this presentation, there is a presence of clear knowledge regarding the technology that is used in the healthcare sector for the maintenance of the performance during the COVID-19 pandemic. In that regard, the use of digital communication, collaboration, and participation within the healthcare sector are also </a:t>
            </a:r>
            <a:r>
              <a:rPr lang="en-US" sz="2400" kern="1200" dirty="0" err="1">
                <a:solidFill>
                  <a:schemeClr val="tx1"/>
                </a:solidFill>
                <a:effectLst/>
                <a:latin typeface="Arial" panose="020B0604020202020204" pitchFamily="34" charset="0"/>
                <a:ea typeface="+mn-ea"/>
                <a:cs typeface="Arial" panose="020B0604020202020204" pitchFamily="34" charset="0"/>
              </a:rPr>
              <a:t>analysed</a:t>
            </a:r>
            <a:r>
              <a:rPr lang="en-US" sz="2400" kern="1200" dirty="0">
                <a:solidFill>
                  <a:schemeClr val="tx1"/>
                </a:solidFill>
                <a:effectLst/>
                <a:latin typeface="Arial" panose="020B0604020202020204" pitchFamily="34" charset="0"/>
                <a:ea typeface="+mn-ea"/>
                <a:cs typeface="Arial" panose="020B0604020202020204" pitchFamily="34" charset="0"/>
              </a:rPr>
              <a:t>. Thus, the relevance of technical proficiency for data, and information handling within the healthcare sector are also </a:t>
            </a:r>
            <a:r>
              <a:rPr lang="en-US" sz="2400" kern="1200" dirty="0" err="1">
                <a:solidFill>
                  <a:schemeClr val="tx1"/>
                </a:solidFill>
                <a:effectLst/>
                <a:latin typeface="Arial" panose="020B0604020202020204" pitchFamily="34" charset="0"/>
                <a:ea typeface="+mn-ea"/>
                <a:cs typeface="Arial" panose="020B0604020202020204" pitchFamily="34" charset="0"/>
              </a:rPr>
              <a:t>analysed</a:t>
            </a:r>
            <a:r>
              <a:rPr lang="en-US" sz="2400" kern="1200" dirty="0">
                <a:solidFill>
                  <a:schemeClr val="tx1"/>
                </a:solidFill>
                <a:effectLst/>
                <a:latin typeface="Arial" panose="020B0604020202020204" pitchFamily="34" charset="0"/>
                <a:ea typeface="+mn-ea"/>
                <a:cs typeface="Arial" panose="020B0604020202020204" pitchFamily="34" charset="0"/>
              </a:rPr>
              <a:t> in detail within the discussion part of this presentation.</a:t>
            </a:r>
          </a:p>
          <a:p>
            <a:pPr algn="just">
              <a:lnSpc>
                <a:spcPct val="150000"/>
              </a:lnSpc>
            </a:pPr>
            <a:endParaRPr lang="en-US" sz="2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CBFF49B-2170-417A-B845-B874ADAA08C0}" type="slidenum">
              <a:rPr lang="en-US" smtClean="0"/>
              <a:t>2</a:t>
            </a:fld>
            <a:endParaRPr lang="en-US"/>
          </a:p>
        </p:txBody>
      </p:sp>
    </p:spTree>
    <p:extLst>
      <p:ext uri="{BB962C8B-B14F-4D97-AF65-F5344CB8AC3E}">
        <p14:creationId xmlns:p14="http://schemas.microsoft.com/office/powerpoint/2010/main" val="25740260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2400" kern="1200" dirty="0">
                <a:solidFill>
                  <a:schemeClr val="tx1"/>
                </a:solidFill>
                <a:effectLst/>
                <a:latin typeface="Arial" panose="020B0604020202020204" pitchFamily="34" charset="0"/>
                <a:ea typeface="+mn-ea"/>
                <a:cs typeface="Arial" panose="020B0604020202020204" pitchFamily="34" charset="0"/>
              </a:rPr>
              <a:t>Within the healthcare sector IT technology is used as part of the contemporary technology and it creates scope for the healthcare practitioners for storing data related to the patient. Therefore, the implementation of this contemporary technology enhances the communication level within the healthcare sector based on the sharing process of data related to the patient among all the members related to the healthcare service process (</a:t>
            </a:r>
            <a:r>
              <a:rPr lang="en-US" sz="2400" kern="1200" dirty="0" err="1">
                <a:solidFill>
                  <a:schemeClr val="tx1"/>
                </a:solidFill>
                <a:effectLst/>
                <a:latin typeface="Arial" panose="020B0604020202020204" pitchFamily="34" charset="0"/>
                <a:ea typeface="+mn-ea"/>
                <a:cs typeface="Arial" panose="020B0604020202020204" pitchFamily="34" charset="0"/>
              </a:rPr>
              <a:t>Agbo</a:t>
            </a:r>
            <a:r>
              <a:rPr lang="en-US" sz="2400" kern="1200" dirty="0">
                <a:solidFill>
                  <a:schemeClr val="tx1"/>
                </a:solidFill>
                <a:effectLst/>
                <a:latin typeface="Arial" panose="020B0604020202020204" pitchFamily="34" charset="0"/>
                <a:ea typeface="+mn-ea"/>
                <a:cs typeface="Arial" panose="020B0604020202020204" pitchFamily="34" charset="0"/>
              </a:rPr>
              <a:t> </a:t>
            </a:r>
            <a:r>
              <a:rPr lang="en-US" sz="2400" i="1" kern="1200" dirty="0">
                <a:solidFill>
                  <a:schemeClr val="tx1"/>
                </a:solidFill>
                <a:effectLst/>
                <a:latin typeface="Arial" panose="020B0604020202020204" pitchFamily="34" charset="0"/>
                <a:ea typeface="+mn-ea"/>
                <a:cs typeface="Arial" panose="020B0604020202020204" pitchFamily="34" charset="0"/>
              </a:rPr>
              <a:t>et al.,</a:t>
            </a:r>
            <a:r>
              <a:rPr lang="en-US" sz="2400" kern="1200" dirty="0">
                <a:solidFill>
                  <a:schemeClr val="tx1"/>
                </a:solidFill>
                <a:effectLst/>
                <a:latin typeface="Arial" panose="020B0604020202020204" pitchFamily="34" charset="0"/>
                <a:ea typeface="+mn-ea"/>
                <a:cs typeface="Arial" panose="020B0604020202020204" pitchFamily="34" charset="0"/>
              </a:rPr>
              <a:t> 2019).</a:t>
            </a:r>
          </a:p>
          <a:p>
            <a:pPr algn="just">
              <a:lnSpc>
                <a:spcPct val="150000"/>
              </a:lnSpc>
            </a:pPr>
            <a:endParaRPr lang="en-US" sz="2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CBFF49B-2170-417A-B845-B874ADAA08C0}" type="slidenum">
              <a:rPr lang="en-US" smtClean="0"/>
              <a:t>3</a:t>
            </a:fld>
            <a:endParaRPr lang="en-US"/>
          </a:p>
        </p:txBody>
      </p:sp>
    </p:spTree>
    <p:extLst>
      <p:ext uri="{BB962C8B-B14F-4D97-AF65-F5344CB8AC3E}">
        <p14:creationId xmlns:p14="http://schemas.microsoft.com/office/powerpoint/2010/main" val="20641150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2400" kern="1200" dirty="0">
                <a:solidFill>
                  <a:schemeClr val="tx1"/>
                </a:solidFill>
                <a:effectLst/>
                <a:latin typeface="Arial" panose="020B0604020202020204" pitchFamily="34" charset="0"/>
                <a:ea typeface="+mn-ea"/>
                <a:cs typeface="Arial" panose="020B0604020202020204" pitchFamily="34" charset="0"/>
              </a:rPr>
              <a:t>In the current context of healthcare </a:t>
            </a:r>
            <a:r>
              <a:rPr lang="en-US" sz="2400" kern="1200" dirty="0" err="1">
                <a:solidFill>
                  <a:schemeClr val="tx1"/>
                </a:solidFill>
                <a:effectLst/>
                <a:latin typeface="Arial" panose="020B0604020202020204" pitchFamily="34" charset="0"/>
                <a:ea typeface="+mn-ea"/>
                <a:cs typeface="Arial" panose="020B0604020202020204" pitchFamily="34" charset="0"/>
              </a:rPr>
              <a:t>organisations</a:t>
            </a:r>
            <a:r>
              <a:rPr lang="en-US" sz="2400" kern="1200" dirty="0">
                <a:solidFill>
                  <a:schemeClr val="tx1"/>
                </a:solidFill>
                <a:effectLst/>
                <a:latin typeface="Arial" panose="020B0604020202020204" pitchFamily="34" charset="0"/>
                <a:ea typeface="+mn-ea"/>
                <a:cs typeface="Arial" panose="020B0604020202020204" pitchFamily="34" charset="0"/>
              </a:rPr>
              <a:t>, it is applied by the healthcare practices contemporary Technology for the enhancement of the quality of services that they offer to the patients. Thus, Technology also allows healthcare practitioners to deliver effective support to the patient when they are staying at home or in a distant area (Haleem</a:t>
            </a:r>
            <a:r>
              <a:rPr lang="en-US" sz="2400" i="1" kern="1200" dirty="0">
                <a:solidFill>
                  <a:schemeClr val="tx1"/>
                </a:solidFill>
                <a:effectLst/>
                <a:latin typeface="Arial" panose="020B0604020202020204" pitchFamily="34" charset="0"/>
                <a:ea typeface="+mn-ea"/>
                <a:cs typeface="Arial" panose="020B0604020202020204" pitchFamily="34" charset="0"/>
              </a:rPr>
              <a:t> et al.,</a:t>
            </a:r>
            <a:r>
              <a:rPr lang="en-US" sz="2400" kern="1200" dirty="0">
                <a:solidFill>
                  <a:schemeClr val="tx1"/>
                </a:solidFill>
                <a:effectLst/>
                <a:latin typeface="Arial" panose="020B0604020202020204" pitchFamily="34" charset="0"/>
                <a:ea typeface="+mn-ea"/>
                <a:cs typeface="Arial" panose="020B0604020202020204" pitchFamily="34" charset="0"/>
              </a:rPr>
              <a:t> 2021).</a:t>
            </a:r>
          </a:p>
          <a:p>
            <a:pPr algn="just">
              <a:lnSpc>
                <a:spcPct val="150000"/>
              </a:lnSpc>
            </a:pPr>
            <a:endParaRPr lang="en-US" sz="2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CBFF49B-2170-417A-B845-B874ADAA08C0}" type="slidenum">
              <a:rPr lang="en-US" smtClean="0"/>
              <a:t>4</a:t>
            </a:fld>
            <a:endParaRPr lang="en-US"/>
          </a:p>
        </p:txBody>
      </p:sp>
    </p:spTree>
    <p:extLst>
      <p:ext uri="{BB962C8B-B14F-4D97-AF65-F5344CB8AC3E}">
        <p14:creationId xmlns:p14="http://schemas.microsoft.com/office/powerpoint/2010/main" val="19244412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2400" kern="1200" dirty="0">
                <a:solidFill>
                  <a:schemeClr val="tx1"/>
                </a:solidFill>
                <a:effectLst/>
                <a:latin typeface="Times New Roman" panose="02020603050405020304" pitchFamily="18" charset="0"/>
                <a:ea typeface="+mn-ea"/>
                <a:cs typeface="Times New Roman" panose="02020603050405020304" pitchFamily="18" charset="0"/>
              </a:rPr>
              <a:t>Telemedicine enables the care service users to take video or phone appointments to take services from the care practices. It helps to maintain a proper schedule within the care service process and that helps in handling crowds within the healthcare sector in the pandemic situation for managing the safety of all the patients from the infectious impacts of COVID-19  (</a:t>
            </a:r>
            <a:r>
              <a:rPr lang="en-US" sz="2400" kern="1200" dirty="0" err="1">
                <a:solidFill>
                  <a:schemeClr val="tx1"/>
                </a:solidFill>
                <a:effectLst/>
                <a:latin typeface="Times New Roman" panose="02020603050405020304" pitchFamily="18" charset="0"/>
                <a:ea typeface="+mn-ea"/>
                <a:cs typeface="Times New Roman" panose="02020603050405020304" pitchFamily="18" charset="0"/>
              </a:rPr>
              <a:t>Bashshur</a:t>
            </a:r>
            <a:r>
              <a:rPr lang="en-US" sz="2400" i="1" kern="1200" dirty="0">
                <a:solidFill>
                  <a:schemeClr val="tx1"/>
                </a:solidFill>
                <a:effectLst/>
                <a:latin typeface="Times New Roman" panose="02020603050405020304" pitchFamily="18" charset="0"/>
                <a:ea typeface="+mn-ea"/>
                <a:cs typeface="Times New Roman" panose="02020603050405020304" pitchFamily="18" charset="0"/>
              </a:rPr>
              <a:t> et al.,</a:t>
            </a:r>
            <a:r>
              <a:rPr lang="en-US" sz="2400" kern="1200" dirty="0">
                <a:solidFill>
                  <a:schemeClr val="tx1"/>
                </a:solidFill>
                <a:effectLst/>
                <a:latin typeface="Times New Roman" panose="02020603050405020304" pitchFamily="18" charset="0"/>
                <a:ea typeface="+mn-ea"/>
                <a:cs typeface="Times New Roman" panose="02020603050405020304" pitchFamily="18" charset="0"/>
              </a:rPr>
              <a:t> 2020). </a:t>
            </a:r>
          </a:p>
          <a:p>
            <a:pPr algn="just">
              <a:lnSpc>
                <a:spcPct val="150000"/>
              </a:lnSpc>
            </a:pPr>
            <a:endParaRPr lang="en-US" sz="2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4CBFF49B-2170-417A-B845-B874ADAA08C0}" type="slidenum">
              <a:rPr lang="en-US" smtClean="0"/>
              <a:t>5</a:t>
            </a:fld>
            <a:endParaRPr lang="en-US"/>
          </a:p>
        </p:txBody>
      </p:sp>
    </p:spTree>
    <p:extLst>
      <p:ext uri="{BB962C8B-B14F-4D97-AF65-F5344CB8AC3E}">
        <p14:creationId xmlns:p14="http://schemas.microsoft.com/office/powerpoint/2010/main" val="41723194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2400" kern="1200" dirty="0">
                <a:solidFill>
                  <a:schemeClr val="tx1"/>
                </a:solidFill>
                <a:effectLst/>
                <a:latin typeface="Arial" panose="020B0604020202020204" pitchFamily="34" charset="0"/>
                <a:ea typeface="+mn-ea"/>
                <a:cs typeface="Arial" panose="020B0604020202020204" pitchFamily="34" charset="0"/>
              </a:rPr>
              <a:t>Engagement of the internet of things (</a:t>
            </a:r>
            <a:r>
              <a:rPr lang="en-US" sz="2400" kern="1200" dirty="0" err="1">
                <a:solidFill>
                  <a:schemeClr val="tx1"/>
                </a:solidFill>
                <a:effectLst/>
                <a:latin typeface="Arial" panose="020B0604020202020204" pitchFamily="34" charset="0"/>
                <a:ea typeface="+mn-ea"/>
                <a:cs typeface="Arial" panose="020B0604020202020204" pitchFamily="34" charset="0"/>
              </a:rPr>
              <a:t>IoT</a:t>
            </a:r>
            <a:r>
              <a:rPr lang="en-US" sz="2400" kern="1200" dirty="0">
                <a:solidFill>
                  <a:schemeClr val="tx1"/>
                </a:solidFill>
                <a:effectLst/>
                <a:latin typeface="Arial" panose="020B0604020202020204" pitchFamily="34" charset="0"/>
                <a:ea typeface="+mn-ea"/>
                <a:cs typeface="Arial" panose="020B0604020202020204" pitchFamily="34" charset="0"/>
              </a:rPr>
              <a:t>) is performed by the healthcare experts during the COVID-19 pandemic situation. It allows the care service delivery process professionals to reach the expected outcomes of care services by researching developed methods for patients in the pandemic situation  (</a:t>
            </a:r>
            <a:r>
              <a:rPr lang="en-US" sz="2400" kern="1200" dirty="0" err="1">
                <a:solidFill>
                  <a:schemeClr val="tx1"/>
                </a:solidFill>
                <a:effectLst/>
                <a:latin typeface="Arial" panose="020B0604020202020204" pitchFamily="34" charset="0"/>
                <a:ea typeface="+mn-ea"/>
                <a:cs typeface="Arial" panose="020B0604020202020204" pitchFamily="34" charset="0"/>
              </a:rPr>
              <a:t>Bhuiyan</a:t>
            </a:r>
            <a:r>
              <a:rPr lang="en-US" sz="2400" kern="1200" dirty="0">
                <a:solidFill>
                  <a:schemeClr val="tx1"/>
                </a:solidFill>
                <a:effectLst/>
                <a:latin typeface="Arial" panose="020B0604020202020204" pitchFamily="34" charset="0"/>
                <a:ea typeface="+mn-ea"/>
                <a:cs typeface="Arial" panose="020B0604020202020204" pitchFamily="34" charset="0"/>
              </a:rPr>
              <a:t> </a:t>
            </a:r>
            <a:r>
              <a:rPr lang="en-US" sz="2400" i="1" kern="1200" dirty="0">
                <a:solidFill>
                  <a:schemeClr val="tx1"/>
                </a:solidFill>
                <a:effectLst/>
                <a:latin typeface="Arial" panose="020B0604020202020204" pitchFamily="34" charset="0"/>
                <a:ea typeface="+mn-ea"/>
                <a:cs typeface="Arial" panose="020B0604020202020204" pitchFamily="34" charset="0"/>
              </a:rPr>
              <a:t>et al.,</a:t>
            </a:r>
            <a:r>
              <a:rPr lang="en-US" sz="2400" kern="1200" dirty="0">
                <a:solidFill>
                  <a:schemeClr val="tx1"/>
                </a:solidFill>
                <a:effectLst/>
                <a:latin typeface="Arial" panose="020B0604020202020204" pitchFamily="34" charset="0"/>
                <a:ea typeface="+mn-ea"/>
                <a:cs typeface="Arial" panose="020B0604020202020204" pitchFamily="34" charset="0"/>
              </a:rPr>
              <a:t> 2021). </a:t>
            </a:r>
          </a:p>
          <a:p>
            <a:pPr algn="just">
              <a:lnSpc>
                <a:spcPct val="150000"/>
              </a:lnSpc>
            </a:pPr>
            <a:endParaRPr lang="en-US" sz="2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CBFF49B-2170-417A-B845-B874ADAA08C0}" type="slidenum">
              <a:rPr lang="en-US" smtClean="0"/>
              <a:t>6</a:t>
            </a:fld>
            <a:endParaRPr lang="en-US"/>
          </a:p>
        </p:txBody>
      </p:sp>
    </p:spTree>
    <p:extLst>
      <p:ext uri="{BB962C8B-B14F-4D97-AF65-F5344CB8AC3E}">
        <p14:creationId xmlns:p14="http://schemas.microsoft.com/office/powerpoint/2010/main" val="6442050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2400" kern="1200" dirty="0">
                <a:solidFill>
                  <a:schemeClr val="tx1"/>
                </a:solidFill>
                <a:effectLst/>
                <a:latin typeface="Arial" panose="020B0604020202020204" pitchFamily="34" charset="0"/>
                <a:ea typeface="+mn-ea"/>
                <a:cs typeface="Arial" panose="020B0604020202020204" pitchFamily="34" charset="0"/>
              </a:rPr>
              <a:t>Engagement of digital communication within the healthcare services enhances the relationship between the patient and the care delivery experts. Flexibility within the care services is also improved through the implementation of digital communication. Thus, the usage of collaboration within the healthcare services helps to improve the experience of the patient in case of adopting initial care from the care service expert for the betterment of health  (</a:t>
            </a:r>
            <a:r>
              <a:rPr lang="en-US" sz="2400" kern="1200" dirty="0" err="1">
                <a:solidFill>
                  <a:schemeClr val="tx1"/>
                </a:solidFill>
                <a:effectLst/>
                <a:latin typeface="Arial" panose="020B0604020202020204" pitchFamily="34" charset="0"/>
                <a:ea typeface="+mn-ea"/>
                <a:cs typeface="Arial" panose="020B0604020202020204" pitchFamily="34" charset="0"/>
              </a:rPr>
              <a:t>Rezaei</a:t>
            </a:r>
            <a:r>
              <a:rPr lang="en-US" sz="2400" kern="1200" dirty="0">
                <a:solidFill>
                  <a:schemeClr val="tx1"/>
                </a:solidFill>
                <a:effectLst/>
                <a:latin typeface="Arial" panose="020B0604020202020204" pitchFamily="34" charset="0"/>
                <a:ea typeface="+mn-ea"/>
                <a:cs typeface="Arial" panose="020B0604020202020204" pitchFamily="34" charset="0"/>
              </a:rPr>
              <a:t> </a:t>
            </a:r>
            <a:r>
              <a:rPr lang="en-US" sz="2400" kern="1200" dirty="0" err="1">
                <a:solidFill>
                  <a:schemeClr val="tx1"/>
                </a:solidFill>
                <a:effectLst/>
                <a:latin typeface="Arial" panose="020B0604020202020204" pitchFamily="34" charset="0"/>
                <a:ea typeface="+mn-ea"/>
                <a:cs typeface="Arial" panose="020B0604020202020204" pitchFamily="34" charset="0"/>
              </a:rPr>
              <a:t>Aghdam</a:t>
            </a:r>
            <a:r>
              <a:rPr lang="en-US" sz="2400" i="1" kern="1200" dirty="0">
                <a:solidFill>
                  <a:schemeClr val="tx1"/>
                </a:solidFill>
                <a:effectLst/>
                <a:latin typeface="Arial" panose="020B0604020202020204" pitchFamily="34" charset="0"/>
                <a:ea typeface="+mn-ea"/>
                <a:cs typeface="Arial" panose="020B0604020202020204" pitchFamily="34" charset="0"/>
              </a:rPr>
              <a:t> et al., </a:t>
            </a:r>
            <a:r>
              <a:rPr lang="en-US" sz="2400" kern="1200" dirty="0">
                <a:solidFill>
                  <a:schemeClr val="tx1"/>
                </a:solidFill>
                <a:effectLst/>
                <a:latin typeface="Arial" panose="020B0604020202020204" pitchFamily="34" charset="0"/>
                <a:ea typeface="+mn-ea"/>
                <a:cs typeface="Arial" panose="020B0604020202020204" pitchFamily="34" charset="0"/>
              </a:rPr>
              <a:t>2020).</a:t>
            </a:r>
          </a:p>
          <a:p>
            <a:pPr algn="just">
              <a:lnSpc>
                <a:spcPct val="150000"/>
              </a:lnSpc>
            </a:pPr>
            <a:endParaRPr lang="en-US" sz="2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CBFF49B-2170-417A-B845-B874ADAA08C0}" type="slidenum">
              <a:rPr lang="en-US" smtClean="0"/>
              <a:t>7</a:t>
            </a:fld>
            <a:endParaRPr lang="en-US"/>
          </a:p>
        </p:txBody>
      </p:sp>
    </p:spTree>
    <p:extLst>
      <p:ext uri="{BB962C8B-B14F-4D97-AF65-F5344CB8AC3E}">
        <p14:creationId xmlns:p14="http://schemas.microsoft.com/office/powerpoint/2010/main" val="39560326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2400" kern="1200" dirty="0">
                <a:solidFill>
                  <a:schemeClr val="tx1"/>
                </a:solidFill>
                <a:effectLst/>
                <a:latin typeface="Arial" panose="020B0604020202020204" pitchFamily="34" charset="0"/>
                <a:ea typeface="+mn-ea"/>
                <a:cs typeface="Arial" panose="020B0604020202020204" pitchFamily="34" charset="0"/>
              </a:rPr>
              <a:t>In health care sector the participation of the patients is required as it helps to deliver proper care to the service user based on </a:t>
            </a:r>
            <a:r>
              <a:rPr lang="en-US" sz="2400" kern="1200" dirty="0" err="1">
                <a:solidFill>
                  <a:schemeClr val="tx1"/>
                </a:solidFill>
                <a:effectLst/>
                <a:latin typeface="Arial" panose="020B0604020202020204" pitchFamily="34" charset="0"/>
                <a:ea typeface="+mn-ea"/>
                <a:cs typeface="Arial" panose="020B0604020202020204" pitchFamily="34" charset="0"/>
              </a:rPr>
              <a:t>analysing</a:t>
            </a:r>
            <a:r>
              <a:rPr lang="en-US" sz="2400" kern="1200" dirty="0">
                <a:solidFill>
                  <a:schemeClr val="tx1"/>
                </a:solidFill>
                <a:effectLst/>
                <a:latin typeface="Arial" panose="020B0604020202020204" pitchFamily="34" charset="0"/>
                <a:ea typeface="+mn-ea"/>
                <a:cs typeface="Arial" panose="020B0604020202020204" pitchFamily="34" charset="0"/>
              </a:rPr>
              <a:t> the health needs. Through this process, the health care experts also make better planning for the maintenance of effective care of the patients in the healthcare sector  (</a:t>
            </a:r>
            <a:r>
              <a:rPr lang="en-US" sz="2400" kern="1200" dirty="0" err="1">
                <a:solidFill>
                  <a:schemeClr val="tx1"/>
                </a:solidFill>
                <a:effectLst/>
                <a:latin typeface="Arial" panose="020B0604020202020204" pitchFamily="34" charset="0"/>
                <a:ea typeface="+mn-ea"/>
                <a:cs typeface="Arial" panose="020B0604020202020204" pitchFamily="34" charset="0"/>
              </a:rPr>
              <a:t>Odone</a:t>
            </a:r>
            <a:r>
              <a:rPr lang="en-US" sz="2400" kern="1200" dirty="0">
                <a:solidFill>
                  <a:schemeClr val="tx1"/>
                </a:solidFill>
                <a:effectLst/>
                <a:latin typeface="Arial" panose="020B0604020202020204" pitchFamily="34" charset="0"/>
                <a:ea typeface="+mn-ea"/>
                <a:cs typeface="Arial" panose="020B0604020202020204" pitchFamily="34" charset="0"/>
              </a:rPr>
              <a:t> </a:t>
            </a:r>
            <a:r>
              <a:rPr lang="en-US" sz="2400" i="1" kern="1200" dirty="0">
                <a:solidFill>
                  <a:schemeClr val="tx1"/>
                </a:solidFill>
                <a:effectLst/>
                <a:latin typeface="Arial" panose="020B0604020202020204" pitchFamily="34" charset="0"/>
                <a:ea typeface="+mn-ea"/>
                <a:cs typeface="Arial" panose="020B0604020202020204" pitchFamily="34" charset="0"/>
              </a:rPr>
              <a:t>et al., </a:t>
            </a:r>
            <a:r>
              <a:rPr lang="en-US" sz="2400" kern="1200" dirty="0">
                <a:solidFill>
                  <a:schemeClr val="tx1"/>
                </a:solidFill>
                <a:effectLst/>
                <a:latin typeface="Arial" panose="020B0604020202020204" pitchFamily="34" charset="0"/>
                <a:ea typeface="+mn-ea"/>
                <a:cs typeface="Arial" panose="020B0604020202020204" pitchFamily="34" charset="0"/>
              </a:rPr>
              <a:t>2019).</a:t>
            </a:r>
          </a:p>
          <a:p>
            <a:pPr algn="just">
              <a:lnSpc>
                <a:spcPct val="150000"/>
              </a:lnSpc>
            </a:pPr>
            <a:endParaRPr lang="en-US" sz="2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CBFF49B-2170-417A-B845-B874ADAA08C0}" type="slidenum">
              <a:rPr lang="en-US" smtClean="0"/>
              <a:t>8</a:t>
            </a:fld>
            <a:endParaRPr lang="en-US"/>
          </a:p>
        </p:txBody>
      </p:sp>
    </p:spTree>
    <p:extLst>
      <p:ext uri="{BB962C8B-B14F-4D97-AF65-F5344CB8AC3E}">
        <p14:creationId xmlns:p14="http://schemas.microsoft.com/office/powerpoint/2010/main" val="27346987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2400" kern="1200" dirty="0">
                <a:solidFill>
                  <a:schemeClr val="tx1"/>
                </a:solidFill>
                <a:effectLst/>
                <a:latin typeface="Arial" panose="020B0604020202020204" pitchFamily="34" charset="0"/>
                <a:ea typeface="+mn-ea"/>
                <a:cs typeface="Arial" panose="020B0604020202020204" pitchFamily="34" charset="0"/>
              </a:rPr>
              <a:t>Based on the usage of digital literacy within the health care sector the employees of the care Service delivery </a:t>
            </a:r>
            <a:r>
              <a:rPr lang="en-US" sz="2400" kern="1200" dirty="0" err="1">
                <a:solidFill>
                  <a:schemeClr val="tx1"/>
                </a:solidFill>
                <a:effectLst/>
                <a:latin typeface="Arial" panose="020B0604020202020204" pitchFamily="34" charset="0"/>
                <a:ea typeface="+mn-ea"/>
                <a:cs typeface="Arial" panose="020B0604020202020204" pitchFamily="34" charset="0"/>
              </a:rPr>
              <a:t>organisations</a:t>
            </a:r>
            <a:r>
              <a:rPr lang="en-US" sz="2400" kern="1200" dirty="0">
                <a:solidFill>
                  <a:schemeClr val="tx1"/>
                </a:solidFill>
                <a:effectLst/>
                <a:latin typeface="Arial" panose="020B0604020202020204" pitchFamily="34" charset="0"/>
                <a:ea typeface="+mn-ea"/>
                <a:cs typeface="Arial" panose="020B0604020202020204" pitchFamily="34" charset="0"/>
              </a:rPr>
              <a:t> </a:t>
            </a:r>
            <a:r>
              <a:rPr lang="en-US" sz="2400" kern="1200" dirty="0" err="1">
                <a:solidFill>
                  <a:schemeClr val="tx1"/>
                </a:solidFill>
                <a:effectLst/>
                <a:latin typeface="Arial" panose="020B0604020202020204" pitchFamily="34" charset="0"/>
                <a:ea typeface="+mn-ea"/>
                <a:cs typeface="Arial" panose="020B0604020202020204" pitchFamily="34" charset="0"/>
              </a:rPr>
              <a:t>recognise</a:t>
            </a:r>
            <a:r>
              <a:rPr lang="en-US" sz="2400" kern="1200" dirty="0">
                <a:solidFill>
                  <a:schemeClr val="tx1"/>
                </a:solidFill>
                <a:effectLst/>
                <a:latin typeface="Arial" panose="020B0604020202020204" pitchFamily="34" charset="0"/>
                <a:ea typeface="+mn-ea"/>
                <a:cs typeface="Arial" panose="020B0604020202020204" pitchFamily="34" charset="0"/>
              </a:rPr>
              <a:t> the importance of using developed tools within the care Service delivery process to ensure the betterment of the health of the patients. It also helps in the enhancement of skills as well as abilities among the healthcare professionals and that results in their well-being for the future (Burr </a:t>
            </a:r>
            <a:r>
              <a:rPr lang="en-US" sz="2400" i="1" kern="1200" dirty="0">
                <a:solidFill>
                  <a:schemeClr val="tx1"/>
                </a:solidFill>
                <a:effectLst/>
                <a:latin typeface="Arial" panose="020B0604020202020204" pitchFamily="34" charset="0"/>
                <a:ea typeface="+mn-ea"/>
                <a:cs typeface="Arial" panose="020B0604020202020204" pitchFamily="34" charset="0"/>
              </a:rPr>
              <a:t>et al., </a:t>
            </a:r>
            <a:r>
              <a:rPr lang="en-US" sz="2400" kern="1200" dirty="0">
                <a:solidFill>
                  <a:schemeClr val="tx1"/>
                </a:solidFill>
                <a:effectLst/>
                <a:latin typeface="Arial" panose="020B0604020202020204" pitchFamily="34" charset="0"/>
                <a:ea typeface="+mn-ea"/>
                <a:cs typeface="Arial" panose="020B0604020202020204" pitchFamily="34" charset="0"/>
              </a:rPr>
              <a:t>2020).</a:t>
            </a:r>
          </a:p>
          <a:p>
            <a:pPr algn="just">
              <a:lnSpc>
                <a:spcPct val="150000"/>
              </a:lnSpc>
            </a:pPr>
            <a:endParaRPr lang="en-US" sz="2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CBFF49B-2170-417A-B845-B874ADAA08C0}" type="slidenum">
              <a:rPr lang="en-US" smtClean="0"/>
              <a:t>9</a:t>
            </a:fld>
            <a:endParaRPr lang="en-US"/>
          </a:p>
        </p:txBody>
      </p:sp>
    </p:spTree>
    <p:extLst>
      <p:ext uri="{BB962C8B-B14F-4D97-AF65-F5344CB8AC3E}">
        <p14:creationId xmlns:p14="http://schemas.microsoft.com/office/powerpoint/2010/main" val="3997927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2400" kern="1200" dirty="0">
                <a:solidFill>
                  <a:schemeClr val="tx1"/>
                </a:solidFill>
                <a:effectLst/>
                <a:latin typeface="Arial" panose="020B0604020202020204" pitchFamily="34" charset="0"/>
                <a:ea typeface="+mn-ea"/>
                <a:cs typeface="Arial" panose="020B0604020202020204" pitchFamily="34" charset="0"/>
              </a:rPr>
              <a:t>Based on the usage of digital literacy the employees within the healthcare </a:t>
            </a:r>
            <a:r>
              <a:rPr lang="en-US" sz="2400" kern="1200" dirty="0" err="1">
                <a:solidFill>
                  <a:schemeClr val="tx1"/>
                </a:solidFill>
                <a:effectLst/>
                <a:latin typeface="Arial" panose="020B0604020202020204" pitchFamily="34" charset="0"/>
                <a:ea typeface="+mn-ea"/>
                <a:cs typeface="Arial" panose="020B0604020202020204" pitchFamily="34" charset="0"/>
              </a:rPr>
              <a:t>organisation</a:t>
            </a:r>
            <a:r>
              <a:rPr lang="en-US" sz="2400" kern="1200" dirty="0">
                <a:solidFill>
                  <a:schemeClr val="tx1"/>
                </a:solidFill>
                <a:effectLst/>
                <a:latin typeface="Arial" panose="020B0604020202020204" pitchFamily="34" charset="0"/>
                <a:ea typeface="+mn-ea"/>
                <a:cs typeface="Arial" panose="020B0604020202020204" pitchFamily="34" charset="0"/>
              </a:rPr>
              <a:t> help to enhance their expertise in using developed technological tools and that results in the betterment of their professional careers (van Kessel </a:t>
            </a:r>
            <a:r>
              <a:rPr lang="en-US" sz="2400" i="1" kern="1200" dirty="0">
                <a:solidFill>
                  <a:schemeClr val="tx1"/>
                </a:solidFill>
                <a:effectLst/>
                <a:latin typeface="Arial" panose="020B0604020202020204" pitchFamily="34" charset="0"/>
                <a:ea typeface="+mn-ea"/>
                <a:cs typeface="Arial" panose="020B0604020202020204" pitchFamily="34" charset="0"/>
              </a:rPr>
              <a:t>et al., </a:t>
            </a:r>
            <a:r>
              <a:rPr lang="en-US" sz="2400" kern="1200" dirty="0">
                <a:solidFill>
                  <a:schemeClr val="tx1"/>
                </a:solidFill>
                <a:effectLst/>
                <a:latin typeface="Arial" panose="020B0604020202020204" pitchFamily="34" charset="0"/>
                <a:ea typeface="+mn-ea"/>
                <a:cs typeface="Arial" panose="020B0604020202020204" pitchFamily="34" charset="0"/>
              </a:rPr>
              <a:t>2022). </a:t>
            </a:r>
          </a:p>
          <a:p>
            <a:pPr algn="just">
              <a:lnSpc>
                <a:spcPct val="150000"/>
              </a:lnSpc>
            </a:pPr>
            <a:endParaRPr lang="en-US" sz="2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CBFF49B-2170-417A-B845-B874ADAA08C0}" type="slidenum">
              <a:rPr lang="en-US" smtClean="0"/>
              <a:t>10</a:t>
            </a:fld>
            <a:endParaRPr lang="en-US"/>
          </a:p>
        </p:txBody>
      </p:sp>
    </p:spTree>
    <p:extLst>
      <p:ext uri="{BB962C8B-B14F-4D97-AF65-F5344CB8AC3E}">
        <p14:creationId xmlns:p14="http://schemas.microsoft.com/office/powerpoint/2010/main" val="26250201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2400" kern="1200" dirty="0">
                <a:solidFill>
                  <a:schemeClr val="tx1"/>
                </a:solidFill>
                <a:effectLst/>
                <a:latin typeface="Arial" panose="020B0604020202020204" pitchFamily="34" charset="0"/>
                <a:ea typeface="+mn-ea"/>
                <a:cs typeface="Arial" panose="020B0604020202020204" pitchFamily="34" charset="0"/>
              </a:rPr>
              <a:t>In the health care sector, the maintenance of data and information handling helps to maintain the proper usage of information technology for sharing data related to patients with care service delivery experts. It also helps in the storing process of healthcare data in a developed format  (Abu-</a:t>
            </a:r>
            <a:r>
              <a:rPr lang="en-US" sz="2400" kern="1200" dirty="0" err="1">
                <a:solidFill>
                  <a:schemeClr val="tx1"/>
                </a:solidFill>
                <a:effectLst/>
                <a:latin typeface="Arial" panose="020B0604020202020204" pitchFamily="34" charset="0"/>
                <a:ea typeface="+mn-ea"/>
                <a:cs typeface="Arial" panose="020B0604020202020204" pitchFamily="34" charset="0"/>
              </a:rPr>
              <a:t>Elezz</a:t>
            </a:r>
            <a:r>
              <a:rPr lang="en-US" sz="2400" kern="1200" dirty="0">
                <a:solidFill>
                  <a:schemeClr val="tx1"/>
                </a:solidFill>
                <a:effectLst/>
                <a:latin typeface="Arial" panose="020B0604020202020204" pitchFamily="34" charset="0"/>
                <a:ea typeface="+mn-ea"/>
                <a:cs typeface="Arial" panose="020B0604020202020204" pitchFamily="34" charset="0"/>
              </a:rPr>
              <a:t> </a:t>
            </a:r>
            <a:r>
              <a:rPr lang="en-US" sz="2400" i="1" kern="1200" dirty="0">
                <a:solidFill>
                  <a:schemeClr val="tx1"/>
                </a:solidFill>
                <a:effectLst/>
                <a:latin typeface="Arial" panose="020B0604020202020204" pitchFamily="34" charset="0"/>
                <a:ea typeface="+mn-ea"/>
                <a:cs typeface="Arial" panose="020B0604020202020204" pitchFamily="34" charset="0"/>
              </a:rPr>
              <a:t>et al., </a:t>
            </a:r>
            <a:r>
              <a:rPr lang="en-US" sz="2400" kern="1200" dirty="0">
                <a:solidFill>
                  <a:schemeClr val="tx1"/>
                </a:solidFill>
                <a:effectLst/>
                <a:latin typeface="Arial" panose="020B0604020202020204" pitchFamily="34" charset="0"/>
                <a:ea typeface="+mn-ea"/>
                <a:cs typeface="Arial" panose="020B0604020202020204" pitchFamily="34" charset="0"/>
              </a:rPr>
              <a:t>2020). </a:t>
            </a:r>
          </a:p>
          <a:p>
            <a:pPr algn="just">
              <a:lnSpc>
                <a:spcPct val="150000"/>
              </a:lnSpc>
            </a:pPr>
            <a:endParaRPr lang="en-US" sz="2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CBFF49B-2170-417A-B845-B874ADAA08C0}" type="slidenum">
              <a:rPr lang="en-US" smtClean="0"/>
              <a:t>11</a:t>
            </a:fld>
            <a:endParaRPr lang="en-US"/>
          </a:p>
        </p:txBody>
      </p:sp>
    </p:spTree>
    <p:extLst>
      <p:ext uri="{BB962C8B-B14F-4D97-AF65-F5344CB8AC3E}">
        <p14:creationId xmlns:p14="http://schemas.microsoft.com/office/powerpoint/2010/main" val="1506296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2400" kern="1200" dirty="0">
                <a:solidFill>
                  <a:schemeClr val="tx1"/>
                </a:solidFill>
                <a:effectLst/>
                <a:latin typeface="Arial" panose="020B0604020202020204" pitchFamily="34" charset="0"/>
                <a:ea typeface="+mn-ea"/>
                <a:cs typeface="Arial" panose="020B0604020202020204" pitchFamily="34" charset="0"/>
              </a:rPr>
              <a:t>Through the usage of proficiency in data and information handling in the healthcare sector helps in the usage of past data of patients related to healthcare services. It allows the experts to </a:t>
            </a:r>
            <a:r>
              <a:rPr lang="en-US" sz="2400" kern="1200" dirty="0" err="1">
                <a:solidFill>
                  <a:schemeClr val="tx1"/>
                </a:solidFill>
                <a:effectLst/>
                <a:latin typeface="Arial" panose="020B0604020202020204" pitchFamily="34" charset="0"/>
                <a:ea typeface="+mn-ea"/>
                <a:cs typeface="Arial" panose="020B0604020202020204" pitchFamily="34" charset="0"/>
              </a:rPr>
              <a:t>analyse</a:t>
            </a:r>
            <a:r>
              <a:rPr lang="en-US" sz="2400" kern="1200" dirty="0">
                <a:solidFill>
                  <a:schemeClr val="tx1"/>
                </a:solidFill>
                <a:effectLst/>
                <a:latin typeface="Arial" panose="020B0604020202020204" pitchFamily="34" charset="0"/>
                <a:ea typeface="+mn-ea"/>
                <a:cs typeface="Arial" panose="020B0604020202020204" pitchFamily="34" charset="0"/>
              </a:rPr>
              <a:t> the medications that were already applied to the patient for improving the overall care system (</a:t>
            </a:r>
            <a:r>
              <a:rPr lang="en-US" sz="2400" kern="1200" dirty="0" err="1">
                <a:solidFill>
                  <a:schemeClr val="tx1"/>
                </a:solidFill>
                <a:effectLst/>
                <a:latin typeface="Arial" panose="020B0604020202020204" pitchFamily="34" charset="0"/>
                <a:ea typeface="+mn-ea"/>
                <a:cs typeface="Arial" panose="020B0604020202020204" pitchFamily="34" charset="0"/>
              </a:rPr>
              <a:t>Konttila</a:t>
            </a:r>
            <a:r>
              <a:rPr lang="en-US" sz="2400" i="1" kern="1200" dirty="0">
                <a:solidFill>
                  <a:schemeClr val="tx1"/>
                </a:solidFill>
                <a:effectLst/>
                <a:latin typeface="Arial" panose="020B0604020202020204" pitchFamily="34" charset="0"/>
                <a:ea typeface="+mn-ea"/>
                <a:cs typeface="Arial" panose="020B0604020202020204" pitchFamily="34" charset="0"/>
              </a:rPr>
              <a:t> et al.,</a:t>
            </a:r>
            <a:r>
              <a:rPr lang="en-US" sz="2400" kern="1200" dirty="0">
                <a:solidFill>
                  <a:schemeClr val="tx1"/>
                </a:solidFill>
                <a:effectLst/>
                <a:latin typeface="Arial" panose="020B0604020202020204" pitchFamily="34" charset="0"/>
                <a:ea typeface="+mn-ea"/>
                <a:cs typeface="Arial" panose="020B0604020202020204" pitchFamily="34" charset="0"/>
              </a:rPr>
              <a:t> 2019). </a:t>
            </a:r>
          </a:p>
          <a:p>
            <a:pPr algn="just">
              <a:lnSpc>
                <a:spcPct val="150000"/>
              </a:lnSpc>
            </a:pPr>
            <a:endParaRPr lang="en-US" sz="2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CBFF49B-2170-417A-B845-B874ADAA08C0}" type="slidenum">
              <a:rPr lang="en-US" smtClean="0"/>
              <a:t>12</a:t>
            </a:fld>
            <a:endParaRPr lang="en-US"/>
          </a:p>
        </p:txBody>
      </p:sp>
    </p:spTree>
    <p:extLst>
      <p:ext uri="{BB962C8B-B14F-4D97-AF65-F5344CB8AC3E}">
        <p14:creationId xmlns:p14="http://schemas.microsoft.com/office/powerpoint/2010/main" val="11930849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2400" kern="1200" dirty="0">
                <a:solidFill>
                  <a:schemeClr val="tx1"/>
                </a:solidFill>
                <a:effectLst/>
                <a:latin typeface="Arial" panose="020B0604020202020204" pitchFamily="34" charset="0"/>
                <a:ea typeface="+mn-ea"/>
                <a:cs typeface="Arial" panose="020B0604020202020204" pitchFamily="34" charset="0"/>
              </a:rPr>
              <a:t>Contemporary technologies such as information technology are used in healthcare to manage developed care services by reducing errors.  Usage of technical proficiency in information handling helps in planning effective care service planning for patients in the healthcare system. Through digital literacy employees in the healthcare sector enhance their skills using different digital tools to improve care services for patients. </a:t>
            </a:r>
          </a:p>
          <a:p>
            <a:pPr algn="just">
              <a:lnSpc>
                <a:spcPct val="150000"/>
              </a:lnSpc>
            </a:pPr>
            <a:endParaRPr lang="en-US" sz="2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CBFF49B-2170-417A-B845-B874ADAA08C0}" type="slidenum">
              <a:rPr lang="en-US" smtClean="0"/>
              <a:t>13</a:t>
            </a:fld>
            <a:endParaRPr lang="en-US"/>
          </a:p>
        </p:txBody>
      </p:sp>
    </p:spTree>
    <p:extLst>
      <p:ext uri="{BB962C8B-B14F-4D97-AF65-F5344CB8AC3E}">
        <p14:creationId xmlns:p14="http://schemas.microsoft.com/office/powerpoint/2010/main" val="4998237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6184017A-48AD-2943-82E3-5599086905A7}" type="datetime1">
              <a:rPr lang="en-GB" smtClean="0"/>
              <a:t>13/04/2023</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597C0572-1444-4B1C-B871-881AC428A9D9}" type="slidenum">
              <a:rPr lang="en-US" smtClean="0"/>
              <a:t>‹#›</a:t>
            </a:fld>
            <a:endParaRPr lang="en-US"/>
          </a:p>
        </p:txBody>
      </p:sp>
    </p:spTree>
    <p:extLst>
      <p:ext uri="{BB962C8B-B14F-4D97-AF65-F5344CB8AC3E}">
        <p14:creationId xmlns:p14="http://schemas.microsoft.com/office/powerpoint/2010/main" val="2670354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55353-0CB7-3D48-BEEA-4D0D916A6A05}" type="datetime1">
              <a:rPr lang="en-GB" smtClean="0"/>
              <a:t>13/04/2023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7C0572-1444-4B1C-B871-881AC428A9D9}" type="slidenum">
              <a:rPr lang="en-US" smtClean="0"/>
              <a:t>‹#›</a:t>
            </a:fld>
            <a:endParaRPr lang="en-US"/>
          </a:p>
        </p:txBody>
      </p:sp>
    </p:spTree>
    <p:extLst>
      <p:ext uri="{BB962C8B-B14F-4D97-AF65-F5344CB8AC3E}">
        <p14:creationId xmlns:p14="http://schemas.microsoft.com/office/powerpoint/2010/main" val="20687306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7F69861-82FB-6F4D-BA43-3B6F4AAB2B72}" type="datetime1">
              <a:rPr lang="en-GB" smtClean="0"/>
              <a:t>13/04/2023</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97C0572-1444-4B1C-B871-881AC428A9D9}" type="slidenum">
              <a:rPr lang="en-US" smtClean="0"/>
              <a:t>‹#›</a:t>
            </a:fld>
            <a:endParaRPr lang="en-US"/>
          </a:p>
        </p:txBody>
      </p:sp>
    </p:spTree>
    <p:extLst>
      <p:ext uri="{BB962C8B-B14F-4D97-AF65-F5344CB8AC3E}">
        <p14:creationId xmlns:p14="http://schemas.microsoft.com/office/powerpoint/2010/main" val="9288074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DDFD652-23B7-E44A-8ABF-D1C65D27768E}" type="datetime1">
              <a:rPr lang="en-GB" smtClean="0"/>
              <a:t>13/04/2023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97C0572-1444-4B1C-B871-881AC428A9D9}" type="slidenum">
              <a:rPr lang="en-US" smtClean="0"/>
              <a:t>‹#›</a:t>
            </a:fld>
            <a:endParaRPr lang="en-US"/>
          </a:p>
        </p:txBody>
      </p:sp>
    </p:spTree>
    <p:extLst>
      <p:ext uri="{BB962C8B-B14F-4D97-AF65-F5344CB8AC3E}">
        <p14:creationId xmlns:p14="http://schemas.microsoft.com/office/powerpoint/2010/main" val="3178804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A03A7AC-1BE3-664F-97B6-028921063DE2}" type="datetime1">
              <a:rPr lang="en-GB" smtClean="0"/>
              <a:t>13/04/2023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97C0572-1444-4B1C-B871-881AC428A9D9}" type="slidenum">
              <a:rPr lang="en-US" smtClean="0"/>
              <a:t>‹#›</a:t>
            </a:fld>
            <a:endParaRPr lang="en-US"/>
          </a:p>
        </p:txBody>
      </p:sp>
    </p:spTree>
    <p:extLst>
      <p:ext uri="{BB962C8B-B14F-4D97-AF65-F5344CB8AC3E}">
        <p14:creationId xmlns:p14="http://schemas.microsoft.com/office/powerpoint/2010/main" val="1877645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A57419B-56EC-A542-ABFE-9F1827F531BE}" type="datetime1">
              <a:rPr lang="en-GB" smtClean="0"/>
              <a:t>13/04/2023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97C0572-1444-4B1C-B871-881AC428A9D9}" type="slidenum">
              <a:rPr lang="en-US" smtClean="0"/>
              <a:t>‹#›</a:t>
            </a:fld>
            <a:endParaRPr lang="en-US"/>
          </a:p>
        </p:txBody>
      </p:sp>
    </p:spTree>
    <p:extLst>
      <p:ext uri="{BB962C8B-B14F-4D97-AF65-F5344CB8AC3E}">
        <p14:creationId xmlns:p14="http://schemas.microsoft.com/office/powerpoint/2010/main" val="13467003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D2A0C9-9F9E-6142-93A1-ABD76CB51189}" type="datetime1">
              <a:rPr lang="en-GB" smtClean="0"/>
              <a:t>13/04/2023</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597C0572-1444-4B1C-B871-881AC428A9D9}" type="slidenum">
              <a:rPr lang="en-US" smtClean="0"/>
              <a:t>‹#›</a:t>
            </a:fld>
            <a:endParaRPr lang="en-US"/>
          </a:p>
        </p:txBody>
      </p:sp>
    </p:spTree>
    <p:extLst>
      <p:ext uri="{BB962C8B-B14F-4D97-AF65-F5344CB8AC3E}">
        <p14:creationId xmlns:p14="http://schemas.microsoft.com/office/powerpoint/2010/main" val="30651844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6D33E86-C8D9-9243-B4B5-334C6B339A96}" type="datetime1">
              <a:rPr lang="en-GB" smtClean="0"/>
              <a:t>13/04/2023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97C0572-1444-4B1C-B871-881AC428A9D9}" type="slidenum">
              <a:rPr lang="en-US" smtClean="0"/>
              <a:t>‹#›</a:t>
            </a:fld>
            <a:endParaRPr lang="en-US"/>
          </a:p>
        </p:txBody>
      </p:sp>
    </p:spTree>
    <p:extLst>
      <p:ext uri="{BB962C8B-B14F-4D97-AF65-F5344CB8AC3E}">
        <p14:creationId xmlns:p14="http://schemas.microsoft.com/office/powerpoint/2010/main" val="4198331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10B1ED9-E75C-4744-821E-078B1ED580D4}" type="datetime1">
              <a:rPr lang="en-GB" smtClean="0"/>
              <a:t>13/04/2023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97C0572-1444-4B1C-B871-881AC428A9D9}" type="slidenum">
              <a:rPr lang="en-US" smtClean="0"/>
              <a:t>‹#›</a:t>
            </a:fld>
            <a:endParaRPr lang="en-US"/>
          </a:p>
        </p:txBody>
      </p:sp>
    </p:spTree>
    <p:extLst>
      <p:ext uri="{BB962C8B-B14F-4D97-AF65-F5344CB8AC3E}">
        <p14:creationId xmlns:p14="http://schemas.microsoft.com/office/powerpoint/2010/main" val="1245413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29891EE-C8E6-D84B-842D-173DA61BA9C6}" type="datetime1">
              <a:rPr lang="en-GB" smtClean="0"/>
              <a:t>13/04/2023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97C0572-1444-4B1C-B871-881AC428A9D9}" type="slidenum">
              <a:rPr lang="en-US" smtClean="0"/>
              <a:t>‹#›</a:t>
            </a:fld>
            <a:endParaRPr lang="en-US"/>
          </a:p>
        </p:txBody>
      </p:sp>
    </p:spTree>
    <p:extLst>
      <p:ext uri="{BB962C8B-B14F-4D97-AF65-F5344CB8AC3E}">
        <p14:creationId xmlns:p14="http://schemas.microsoft.com/office/powerpoint/2010/main" val="17186879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FEB5F70-1A57-A946-BB65-98D56701BCFE}" type="datetime1">
              <a:rPr lang="en-GB" smtClean="0"/>
              <a:t>13/04/2023</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97C0572-1444-4B1C-B871-881AC428A9D9}" type="slidenum">
              <a:rPr lang="en-US" smtClean="0"/>
              <a:t>‹#›</a:t>
            </a:fld>
            <a:endParaRPr lang="en-US"/>
          </a:p>
        </p:txBody>
      </p:sp>
    </p:spTree>
    <p:extLst>
      <p:ext uri="{BB962C8B-B14F-4D97-AF65-F5344CB8AC3E}">
        <p14:creationId xmlns:p14="http://schemas.microsoft.com/office/powerpoint/2010/main" val="39180050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143C0AF6-D39D-4242-B629-F5E71867066A}" type="datetime1">
              <a:rPr lang="en-GB" smtClean="0"/>
              <a:t>13/04/2023</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97C0572-1444-4B1C-B871-881AC428A9D9}" type="slidenum">
              <a:rPr lang="en-US" smtClean="0"/>
              <a:t>‹#›</a:t>
            </a:fld>
            <a:endParaRPr lang="en-US"/>
          </a:p>
        </p:txBody>
      </p:sp>
    </p:spTree>
    <p:extLst>
      <p:ext uri="{BB962C8B-B14F-4D97-AF65-F5344CB8AC3E}">
        <p14:creationId xmlns:p14="http://schemas.microsoft.com/office/powerpoint/2010/main" val="33155878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BB8BE1A-0500-734E-A2BA-BDA8BBC6E31C}" type="datetime1">
              <a:rPr lang="en-GB" smtClean="0"/>
              <a:t>13/04/2023</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97C0572-1444-4B1C-B871-881AC428A9D9}" type="slidenum">
              <a:rPr lang="en-US" smtClean="0"/>
              <a:t>‹#›</a:t>
            </a:fld>
            <a:endParaRPr lang="en-US"/>
          </a:p>
        </p:txBody>
      </p:sp>
    </p:spTree>
    <p:extLst>
      <p:ext uri="{BB962C8B-B14F-4D97-AF65-F5344CB8AC3E}">
        <p14:creationId xmlns:p14="http://schemas.microsoft.com/office/powerpoint/2010/main" val="23431980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56F324E-01D8-2740-A76B-AC0C41A13E92}" type="datetime1">
              <a:rPr lang="en-GB" smtClean="0"/>
              <a:t>13/04/2023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97C0572-1444-4B1C-B871-881AC428A9D9}" type="slidenum">
              <a:rPr lang="en-US" smtClean="0"/>
              <a:t>‹#›</a:t>
            </a:fld>
            <a:endParaRPr lang="en-US"/>
          </a:p>
        </p:txBody>
      </p:sp>
    </p:spTree>
    <p:extLst>
      <p:ext uri="{BB962C8B-B14F-4D97-AF65-F5344CB8AC3E}">
        <p14:creationId xmlns:p14="http://schemas.microsoft.com/office/powerpoint/2010/main" val="31226037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99CF91E-D60B-7A4A-9B22-01050ABA9C0B}" type="datetime1">
              <a:rPr lang="en-GB" smtClean="0"/>
              <a:t>13/04/2023</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597C0572-1444-4B1C-B871-881AC428A9D9}" type="slidenum">
              <a:rPr lang="en-US" smtClean="0"/>
              <a:t>‹#›</a:t>
            </a:fld>
            <a:endParaRPr lang="en-US"/>
          </a:p>
        </p:txBody>
      </p:sp>
    </p:spTree>
    <p:extLst>
      <p:ext uri="{BB962C8B-B14F-4D97-AF65-F5344CB8AC3E}">
        <p14:creationId xmlns:p14="http://schemas.microsoft.com/office/powerpoint/2010/main" val="37798412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D77B9A12-541D-C640-9D55-E201FA990BF0}" type="datetime1">
              <a:rPr lang="en-GB" smtClean="0"/>
              <a:t>13/04/2023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7C0572-1444-4B1C-B871-881AC428A9D9}" type="slidenum">
              <a:rPr lang="en-US" smtClean="0"/>
              <a:t>‹#›</a:t>
            </a:fld>
            <a:endParaRPr lang="en-US"/>
          </a:p>
        </p:txBody>
      </p:sp>
    </p:spTree>
    <p:extLst>
      <p:ext uri="{BB962C8B-B14F-4D97-AF65-F5344CB8AC3E}">
        <p14:creationId xmlns:p14="http://schemas.microsoft.com/office/powerpoint/2010/main" val="42903948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18E01777-BA47-074A-A159-4D98EAAD7528}" type="datetime1">
              <a:rPr lang="en-GB" smtClean="0"/>
              <a:t>13/04/2023</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97C0572-1444-4B1C-B871-881AC428A9D9}" type="slidenum">
              <a:rPr lang="en-US" smtClean="0"/>
              <a:t>‹#›</a:t>
            </a:fld>
            <a:endParaRPr lang="en-US"/>
          </a:p>
        </p:txBody>
      </p:sp>
    </p:spTree>
    <p:extLst>
      <p:ext uri="{BB962C8B-B14F-4D97-AF65-F5344CB8AC3E}">
        <p14:creationId xmlns:p14="http://schemas.microsoft.com/office/powerpoint/2010/main" val="3729648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5D597BA7-880C-7C43-9049-CB70D315D33A}" type="datetime1">
              <a:rPr lang="en-GB" smtClean="0"/>
              <a:t>13/04/2023</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597C0572-1444-4B1C-B871-881AC428A9D9}" type="slidenum">
              <a:rPr lang="en-US" smtClean="0"/>
              <a:t>‹#›</a:t>
            </a:fld>
            <a:endParaRPr lang="en-US"/>
          </a:p>
        </p:txBody>
      </p:sp>
    </p:spTree>
    <p:extLst>
      <p:ext uri="{BB962C8B-B14F-4D97-AF65-F5344CB8AC3E}">
        <p14:creationId xmlns:p14="http://schemas.microsoft.com/office/powerpoint/2010/main" val="214849220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hf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6882" y="2603327"/>
            <a:ext cx="8825658" cy="2677648"/>
          </a:xfrm>
        </p:spPr>
        <p:txBody>
          <a:bodyPr/>
          <a:lstStyle/>
          <a:p>
            <a:pPr algn="ctr"/>
            <a:r>
              <a:rPr lang="en-US" sz="2400" b="1" dirty="0">
                <a:latin typeface="Arial" panose="020B0604020202020204" pitchFamily="34" charset="0"/>
                <a:cs typeface="Arial" panose="020B0604020202020204" pitchFamily="34" charset="0"/>
              </a:rPr>
              <a:t>DIGITAL SKILLS AND RESEARCH METHODS</a:t>
            </a:r>
            <a:br>
              <a:rPr lang="en-US" sz="2400"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ASSESSMENT 1</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GROUP 7</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ANDREEA CARAIVAN – 2235150</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BARBARA CARDOSO – 2227300</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University of Wales Trinity Saint David</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Samuel </a:t>
            </a:r>
            <a:r>
              <a:rPr lang="en-US" sz="2400" dirty="0" err="1">
                <a:latin typeface="Arial" panose="020B0604020202020204" pitchFamily="34" charset="0"/>
                <a:cs typeface="Arial" panose="020B0604020202020204" pitchFamily="34" charset="0"/>
              </a:rPr>
              <a:t>Abbah</a:t>
            </a:r>
            <a:endParaRPr lang="en-US" sz="2400" dirty="0">
              <a:latin typeface="Arial" panose="020B060402020202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CD98506E-CEDF-2980-0D8B-F1DA6190117F}"/>
              </a:ext>
            </a:extLst>
          </p:cNvPr>
          <p:cNvSpPr>
            <a:spLocks noGrp="1"/>
          </p:cNvSpPr>
          <p:nvPr>
            <p:ph type="sldNum" sz="quarter" idx="12"/>
          </p:nvPr>
        </p:nvSpPr>
        <p:spPr/>
        <p:txBody>
          <a:bodyPr/>
          <a:lstStyle/>
          <a:p>
            <a:fld id="{597C0572-1444-4B1C-B871-881AC428A9D9}" type="slidenum">
              <a:rPr lang="en-US" smtClean="0"/>
              <a:t>1</a:t>
            </a:fld>
            <a:endParaRPr lang="en-US"/>
          </a:p>
        </p:txBody>
      </p:sp>
    </p:spTree>
    <p:extLst>
      <p:ext uri="{BB962C8B-B14F-4D97-AF65-F5344CB8AC3E}">
        <p14:creationId xmlns:p14="http://schemas.microsoft.com/office/powerpoint/2010/main" val="24966122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999794"/>
            <a:ext cx="8761413" cy="706964"/>
          </a:xfrm>
        </p:spPr>
        <p:txBody>
          <a:bodyPr/>
          <a:lstStyle/>
          <a:p>
            <a:r>
              <a:rPr lang="en-US" sz="2400" b="1" dirty="0">
                <a:latin typeface="Arial" panose="020B0604020202020204" pitchFamily="34" charset="0"/>
                <a:cs typeface="Arial" panose="020B0604020202020204" pitchFamily="34" charset="0"/>
              </a:rPr>
              <a:t>Introduction – Barbara Cardoso 2227300</a:t>
            </a:r>
            <a:r>
              <a:rPr lang="en-US" b="1" dirty="0"/>
              <a:t> </a:t>
            </a:r>
            <a:br>
              <a:rPr lang="en-US" dirty="0"/>
            </a:br>
            <a:endParaRPr lang="en-US" dirty="0"/>
          </a:p>
        </p:txBody>
      </p:sp>
      <p:sp>
        <p:nvSpPr>
          <p:cNvPr id="3" name="Content Placeholder 2"/>
          <p:cNvSpPr>
            <a:spLocks noGrp="1"/>
          </p:cNvSpPr>
          <p:nvPr>
            <p:ph idx="1"/>
          </p:nvPr>
        </p:nvSpPr>
        <p:spPr>
          <a:xfrm>
            <a:off x="5072743" y="2603500"/>
            <a:ext cx="5638800" cy="3416300"/>
          </a:xfrm>
        </p:spPr>
        <p:txBody>
          <a:bodyPr>
            <a:normAutofit fontScale="85000" lnSpcReduction="10000"/>
          </a:bodyPr>
          <a:lstStyle/>
          <a:p>
            <a:pPr lvl="0" algn="just">
              <a:lnSpc>
                <a:spcPct val="150000"/>
              </a:lnSpc>
            </a:pPr>
            <a:r>
              <a:rPr lang="en-US" sz="2400" dirty="0">
                <a:latin typeface="Arial" panose="020B0604020202020204" pitchFamily="34" charset="0"/>
                <a:cs typeface="Arial" panose="020B0604020202020204" pitchFamily="34" charset="0"/>
              </a:rPr>
              <a:t>This presentation analyses the importance of digital skills and research methods for the healthcare professional</a:t>
            </a:r>
          </a:p>
          <a:p>
            <a:pPr lvl="0" algn="just">
              <a:lnSpc>
                <a:spcPct val="150000"/>
              </a:lnSpc>
            </a:pPr>
            <a:r>
              <a:rPr lang="en-US" sz="2400" dirty="0">
                <a:latin typeface="Arial" panose="020B0604020202020204" pitchFamily="34" charset="0"/>
                <a:cs typeface="Arial" panose="020B0604020202020204" pitchFamily="34" charset="0"/>
              </a:rPr>
              <a:t>The usage of contemporary technology like telemedicine is </a:t>
            </a:r>
            <a:r>
              <a:rPr lang="en-US" sz="2400" dirty="0" err="1">
                <a:latin typeface="Arial" panose="020B0604020202020204" pitchFamily="34" charset="0"/>
                <a:cs typeface="Arial" panose="020B0604020202020204" pitchFamily="34" charset="0"/>
              </a:rPr>
              <a:t>analysed</a:t>
            </a:r>
            <a:endParaRPr lang="en-US" sz="2400" dirty="0">
              <a:latin typeface="Arial" panose="020B0604020202020204" pitchFamily="34" charset="0"/>
              <a:cs typeface="Arial" panose="020B0604020202020204" pitchFamily="34" charset="0"/>
            </a:endParaRPr>
          </a:p>
          <a:p>
            <a:pPr lvl="0" algn="just">
              <a:lnSpc>
                <a:spcPct val="150000"/>
              </a:lnSpc>
            </a:pPr>
            <a:r>
              <a:rPr lang="en-US" sz="2400" dirty="0">
                <a:latin typeface="Arial" panose="020B0604020202020204" pitchFamily="34" charset="0"/>
                <a:cs typeface="Arial" panose="020B0604020202020204" pitchFamily="34" charset="0"/>
              </a:rPr>
              <a:t>Usage of the developed technology in the COVID-19 pandemic is also </a:t>
            </a:r>
            <a:r>
              <a:rPr lang="en-US" sz="2400" dirty="0" err="1">
                <a:latin typeface="Arial" panose="020B0604020202020204" pitchFamily="34" charset="0"/>
                <a:cs typeface="Arial" panose="020B0604020202020204" pitchFamily="34" charset="0"/>
              </a:rPr>
              <a:t>analysed</a:t>
            </a:r>
            <a:endParaRPr lang="en-US" sz="2400" dirty="0">
              <a:latin typeface="Arial" panose="020B0604020202020204" pitchFamily="34" charset="0"/>
              <a:cs typeface="Arial" panose="020B0604020202020204" pitchFamily="34" charset="0"/>
            </a:endParaRPr>
          </a:p>
          <a:p>
            <a:pPr algn="just">
              <a:lnSpc>
                <a:spcPct val="150000"/>
              </a:lnSpc>
            </a:pPr>
            <a:endParaRPr lang="en-US" sz="2400" dirty="0">
              <a:latin typeface="Arial" panose="020B0604020202020204" pitchFamily="34" charset="0"/>
              <a:cs typeface="Arial" panose="020B0604020202020204" pitchFamily="34" charset="0"/>
            </a:endParaRPr>
          </a:p>
        </p:txBody>
      </p:sp>
      <p:pic>
        <p:nvPicPr>
          <p:cNvPr id="13314" name="Picture 2" descr="How Digital Technology Helps Healthcare Professionals Treat Patients  Through the Interne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7212" y="2603499"/>
            <a:ext cx="4692305" cy="3775529"/>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63CE88FF-FC80-B056-A195-F688D0DB073B}"/>
              </a:ext>
            </a:extLst>
          </p:cNvPr>
          <p:cNvSpPr>
            <a:spLocks noGrp="1"/>
          </p:cNvSpPr>
          <p:nvPr>
            <p:ph type="sldNum" sz="quarter" idx="12"/>
          </p:nvPr>
        </p:nvSpPr>
        <p:spPr/>
        <p:txBody>
          <a:bodyPr/>
          <a:lstStyle/>
          <a:p>
            <a:fld id="{597C0572-1444-4B1C-B871-881AC428A9D9}" type="slidenum">
              <a:rPr lang="en-US" smtClean="0"/>
              <a:t>2</a:t>
            </a:fld>
            <a:endParaRPr lang="en-US"/>
          </a:p>
        </p:txBody>
      </p:sp>
    </p:spTree>
    <p:extLst>
      <p:ext uri="{BB962C8B-B14F-4D97-AF65-F5344CB8AC3E}">
        <p14:creationId xmlns:p14="http://schemas.microsoft.com/office/powerpoint/2010/main" val="33525275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b="1" dirty="0">
                <a:latin typeface="Arial" panose="020B0604020202020204" pitchFamily="34" charset="0"/>
                <a:cs typeface="Arial" panose="020B0604020202020204" pitchFamily="34" charset="0"/>
              </a:rPr>
              <a:t>The use of contemporary technology in healthcare -  Barbara Cardoso 2227300</a:t>
            </a: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7141029" y="2472871"/>
            <a:ext cx="4506685" cy="3416300"/>
          </a:xfrm>
        </p:spPr>
        <p:txBody>
          <a:bodyPr>
            <a:normAutofit fontScale="70000" lnSpcReduction="20000"/>
          </a:bodyPr>
          <a:lstStyle/>
          <a:p>
            <a:pPr lvl="0" algn="just">
              <a:lnSpc>
                <a:spcPct val="150000"/>
              </a:lnSpc>
            </a:pPr>
            <a:r>
              <a:rPr lang="en-US" sz="2400" dirty="0">
                <a:latin typeface="Arial" panose="020B0604020202020204" pitchFamily="34" charset="0"/>
                <a:cs typeface="Arial" panose="020B0604020202020204" pitchFamily="34" charset="0"/>
              </a:rPr>
              <a:t>IT technology is used within the healthcare sector (</a:t>
            </a:r>
            <a:r>
              <a:rPr lang="en-US" sz="2400" dirty="0" err="1">
                <a:latin typeface="Arial" panose="020B0604020202020204" pitchFamily="34" charset="0"/>
                <a:cs typeface="Arial" panose="020B0604020202020204" pitchFamily="34" charset="0"/>
              </a:rPr>
              <a:t>Agbo</a:t>
            </a:r>
            <a:r>
              <a:rPr lang="en-US" sz="2400" dirty="0">
                <a:latin typeface="Arial" panose="020B0604020202020204" pitchFamily="34" charset="0"/>
                <a:cs typeface="Arial" panose="020B0604020202020204" pitchFamily="34" charset="0"/>
              </a:rPr>
              <a:t> </a:t>
            </a:r>
            <a:r>
              <a:rPr lang="en-US" sz="2400" i="1" dirty="0">
                <a:latin typeface="Arial" panose="020B0604020202020204" pitchFamily="34" charset="0"/>
                <a:cs typeface="Arial" panose="020B0604020202020204" pitchFamily="34" charset="0"/>
              </a:rPr>
              <a:t>et al.,</a:t>
            </a:r>
            <a:r>
              <a:rPr lang="en-US" sz="2400" dirty="0">
                <a:latin typeface="Arial" panose="020B0604020202020204" pitchFamily="34" charset="0"/>
                <a:cs typeface="Arial" panose="020B0604020202020204" pitchFamily="34" charset="0"/>
              </a:rPr>
              <a:t> 2019)</a:t>
            </a:r>
          </a:p>
          <a:p>
            <a:pPr lvl="0" algn="just">
              <a:lnSpc>
                <a:spcPct val="150000"/>
              </a:lnSpc>
            </a:pPr>
            <a:r>
              <a:rPr lang="en-US" sz="2400" dirty="0">
                <a:latin typeface="Arial" panose="020B0604020202020204" pitchFamily="34" charset="0"/>
                <a:cs typeface="Arial" panose="020B0604020202020204" pitchFamily="34" charset="0"/>
              </a:rPr>
              <a:t>It allows the healthcare practitioners to store and retreat data related to patients</a:t>
            </a:r>
          </a:p>
          <a:p>
            <a:pPr lvl="0" algn="just">
              <a:lnSpc>
                <a:spcPct val="150000"/>
              </a:lnSpc>
            </a:pPr>
            <a:r>
              <a:rPr lang="en-US" sz="2400" dirty="0">
                <a:latin typeface="Arial" panose="020B0604020202020204" pitchFamily="34" charset="0"/>
                <a:cs typeface="Arial" panose="020B0604020202020204" pitchFamily="34" charset="0"/>
              </a:rPr>
              <a:t>It also helps to enhance communication between the healthcare professional and supporting staff</a:t>
            </a:r>
          </a:p>
          <a:p>
            <a:pPr algn="just">
              <a:lnSpc>
                <a:spcPct val="150000"/>
              </a:lnSpc>
            </a:pPr>
            <a:endParaRPr lang="en-US" sz="2400" dirty="0">
              <a:latin typeface="Arial" panose="020B0604020202020204" pitchFamily="34" charset="0"/>
              <a:cs typeface="Arial" panose="020B0604020202020204" pitchFamily="34" charset="0"/>
            </a:endParaRPr>
          </a:p>
        </p:txBody>
      </p:sp>
      <p:pic>
        <p:nvPicPr>
          <p:cNvPr id="12290" name="Picture 2" descr="Digital Communication for Healt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914" y="2862743"/>
            <a:ext cx="6096000" cy="3538057"/>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3E7FB6CA-A828-B490-D0BE-C15E8DE013FB}"/>
              </a:ext>
            </a:extLst>
          </p:cNvPr>
          <p:cNvSpPr>
            <a:spLocks noGrp="1"/>
          </p:cNvSpPr>
          <p:nvPr>
            <p:ph type="sldNum" sz="quarter" idx="12"/>
          </p:nvPr>
        </p:nvSpPr>
        <p:spPr/>
        <p:txBody>
          <a:bodyPr/>
          <a:lstStyle/>
          <a:p>
            <a:fld id="{597C0572-1444-4B1C-B871-881AC428A9D9}" type="slidenum">
              <a:rPr lang="en-US" smtClean="0"/>
              <a:t>3</a:t>
            </a:fld>
            <a:endParaRPr lang="en-US"/>
          </a:p>
        </p:txBody>
      </p:sp>
    </p:spTree>
    <p:extLst>
      <p:ext uri="{BB962C8B-B14F-4D97-AF65-F5344CB8AC3E}">
        <p14:creationId xmlns:p14="http://schemas.microsoft.com/office/powerpoint/2010/main" val="2022311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b="1" dirty="0">
                <a:latin typeface="Arial" panose="020B0604020202020204" pitchFamily="34" charset="0"/>
                <a:cs typeface="Arial" panose="020B0604020202020204" pitchFamily="34" charset="0"/>
              </a:rPr>
              <a:t>The use of contemporary technology in healthcare– Barbara Cardoso 2227300</a:t>
            </a: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54954" y="2603500"/>
            <a:ext cx="4070189" cy="3416300"/>
          </a:xfrm>
        </p:spPr>
        <p:txBody>
          <a:bodyPr>
            <a:normAutofit fontScale="70000" lnSpcReduction="20000"/>
          </a:bodyPr>
          <a:lstStyle/>
          <a:p>
            <a:pPr lvl="0" algn="just">
              <a:lnSpc>
                <a:spcPct val="150000"/>
              </a:lnSpc>
            </a:pPr>
            <a:r>
              <a:rPr lang="en-US" sz="2400" dirty="0">
                <a:latin typeface="Arial" panose="020B0604020202020204" pitchFamily="34" charset="0"/>
                <a:cs typeface="Arial" panose="020B0604020202020204" pitchFamily="34" charset="0"/>
              </a:rPr>
              <a:t>Telemedicine is the contemporary technology that is used within the healthcare sector (Haleem</a:t>
            </a:r>
            <a:r>
              <a:rPr lang="en-US" sz="2400" i="1" dirty="0">
                <a:latin typeface="Arial" panose="020B0604020202020204" pitchFamily="34" charset="0"/>
                <a:cs typeface="Arial" panose="020B0604020202020204" pitchFamily="34" charset="0"/>
              </a:rPr>
              <a:t> et al.,</a:t>
            </a:r>
            <a:r>
              <a:rPr lang="en-US" sz="2400" dirty="0">
                <a:latin typeface="Arial" panose="020B0604020202020204" pitchFamily="34" charset="0"/>
                <a:cs typeface="Arial" panose="020B0604020202020204" pitchFamily="34" charset="0"/>
              </a:rPr>
              <a:t> 2021)</a:t>
            </a:r>
          </a:p>
          <a:p>
            <a:pPr lvl="0" algn="just">
              <a:lnSpc>
                <a:spcPct val="150000"/>
              </a:lnSpc>
            </a:pPr>
            <a:r>
              <a:rPr lang="en-US" sz="2400" dirty="0">
                <a:latin typeface="Arial" panose="020B0604020202020204" pitchFamily="34" charset="0"/>
                <a:cs typeface="Arial" panose="020B0604020202020204" pitchFamily="34" charset="0"/>
              </a:rPr>
              <a:t>It supports the health care system in case of offering care services to the patient at a distance</a:t>
            </a:r>
          </a:p>
          <a:p>
            <a:pPr lvl="0" algn="just">
              <a:lnSpc>
                <a:spcPct val="150000"/>
              </a:lnSpc>
            </a:pPr>
            <a:r>
              <a:rPr lang="en-US" sz="2400" dirty="0">
                <a:latin typeface="Arial" panose="020B0604020202020204" pitchFamily="34" charset="0"/>
                <a:cs typeface="Arial" panose="020B0604020202020204" pitchFamily="34" charset="0"/>
              </a:rPr>
              <a:t>It helps in improving quality of the healthcare services</a:t>
            </a:r>
          </a:p>
          <a:p>
            <a:pPr algn="just">
              <a:lnSpc>
                <a:spcPct val="150000"/>
              </a:lnSpc>
            </a:pPr>
            <a:endParaRPr lang="en-US" sz="2400" dirty="0">
              <a:latin typeface="Arial" panose="020B0604020202020204" pitchFamily="34" charset="0"/>
              <a:cs typeface="Arial" panose="020B0604020202020204" pitchFamily="34" charset="0"/>
            </a:endParaRPr>
          </a:p>
        </p:txBody>
      </p:sp>
      <p:pic>
        <p:nvPicPr>
          <p:cNvPr id="11266" name="Picture 2" descr="Importance of Clear Communication in Digital Healthca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60868" y="2603500"/>
            <a:ext cx="5343064" cy="3563938"/>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DF068060-51A0-EDBD-410F-0BEF25008E52}"/>
              </a:ext>
            </a:extLst>
          </p:cNvPr>
          <p:cNvSpPr>
            <a:spLocks noGrp="1"/>
          </p:cNvSpPr>
          <p:nvPr>
            <p:ph type="sldNum" sz="quarter" idx="12"/>
          </p:nvPr>
        </p:nvSpPr>
        <p:spPr/>
        <p:txBody>
          <a:bodyPr/>
          <a:lstStyle/>
          <a:p>
            <a:fld id="{597C0572-1444-4B1C-B871-881AC428A9D9}" type="slidenum">
              <a:rPr lang="en-US" smtClean="0"/>
              <a:t>4</a:t>
            </a:fld>
            <a:endParaRPr lang="en-US"/>
          </a:p>
        </p:txBody>
      </p:sp>
    </p:spTree>
    <p:extLst>
      <p:ext uri="{BB962C8B-B14F-4D97-AF65-F5344CB8AC3E}">
        <p14:creationId xmlns:p14="http://schemas.microsoft.com/office/powerpoint/2010/main" val="15911455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b="1" dirty="0">
                <a:latin typeface="Arial" panose="020B0604020202020204" pitchFamily="34" charset="0"/>
                <a:cs typeface="Arial" panose="020B0604020202020204" pitchFamily="34" charset="0"/>
              </a:rPr>
              <a:t>The use of technology during the COVID-19 pandemic– Barbara Cardoso 2227300</a:t>
            </a: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464629" y="2603500"/>
            <a:ext cx="4515984" cy="3416300"/>
          </a:xfrm>
        </p:spPr>
        <p:txBody>
          <a:bodyPr>
            <a:normAutofit fontScale="85000" lnSpcReduction="20000"/>
          </a:bodyPr>
          <a:lstStyle/>
          <a:p>
            <a:pPr lvl="0" algn="just">
              <a:lnSpc>
                <a:spcPct val="150000"/>
              </a:lnSpc>
            </a:pPr>
            <a:r>
              <a:rPr lang="en-US" sz="2400" dirty="0">
                <a:latin typeface="Times New Roman" panose="02020603050405020304" pitchFamily="18" charset="0"/>
                <a:cs typeface="Times New Roman" panose="02020603050405020304" pitchFamily="18" charset="0"/>
              </a:rPr>
              <a:t>Telemedicine is used as a developed technology within the healthcare services during the pandemic situation (</a:t>
            </a:r>
            <a:r>
              <a:rPr lang="en-US" sz="2400" dirty="0" err="1">
                <a:latin typeface="Times New Roman" panose="02020603050405020304" pitchFamily="18" charset="0"/>
                <a:cs typeface="Times New Roman" panose="02020603050405020304" pitchFamily="18" charset="0"/>
              </a:rPr>
              <a:t>Bashshur</a:t>
            </a:r>
            <a:r>
              <a:rPr lang="en-US" sz="2400" i="1" dirty="0">
                <a:latin typeface="Times New Roman" panose="02020603050405020304" pitchFamily="18" charset="0"/>
                <a:cs typeface="Times New Roman" panose="02020603050405020304" pitchFamily="18" charset="0"/>
              </a:rPr>
              <a:t> et al.,</a:t>
            </a:r>
            <a:r>
              <a:rPr lang="en-US" sz="2400" dirty="0">
                <a:latin typeface="Times New Roman" panose="02020603050405020304" pitchFamily="18" charset="0"/>
                <a:cs typeface="Times New Roman" panose="02020603050405020304" pitchFamily="18" charset="0"/>
              </a:rPr>
              <a:t> 2020)</a:t>
            </a:r>
          </a:p>
          <a:p>
            <a:pPr lvl="0" algn="just">
              <a:lnSpc>
                <a:spcPct val="150000"/>
              </a:lnSpc>
            </a:pPr>
            <a:r>
              <a:rPr lang="en-US" sz="2400" dirty="0">
                <a:latin typeface="Times New Roman" panose="02020603050405020304" pitchFamily="18" charset="0"/>
                <a:cs typeface="Times New Roman" panose="02020603050405020304" pitchFamily="18" charset="0"/>
              </a:rPr>
              <a:t>This technology allows the health care experts to deliver their care services based on the maintenance of physical distance between patients</a:t>
            </a:r>
          </a:p>
          <a:p>
            <a:pPr algn="just">
              <a:lnSpc>
                <a:spcPct val="150000"/>
              </a:lnSpc>
            </a:pPr>
            <a:endParaRPr lang="en-US" sz="2400" dirty="0">
              <a:latin typeface="Times New Roman" panose="02020603050405020304" pitchFamily="18" charset="0"/>
              <a:cs typeface="Times New Roman" panose="02020603050405020304" pitchFamily="18" charset="0"/>
            </a:endParaRPr>
          </a:p>
        </p:txBody>
      </p:sp>
      <p:pic>
        <p:nvPicPr>
          <p:cNvPr id="10242" name="Picture 2" descr="10 Digital Tips For Effective Internal Communication In Healthca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8863" y="2791730"/>
            <a:ext cx="4648454" cy="3761469"/>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4EF27553-3FC1-8E56-3800-FAAAE91FFE86}"/>
              </a:ext>
            </a:extLst>
          </p:cNvPr>
          <p:cNvSpPr>
            <a:spLocks noGrp="1"/>
          </p:cNvSpPr>
          <p:nvPr>
            <p:ph type="sldNum" sz="quarter" idx="12"/>
          </p:nvPr>
        </p:nvSpPr>
        <p:spPr/>
        <p:txBody>
          <a:bodyPr/>
          <a:lstStyle/>
          <a:p>
            <a:fld id="{597C0572-1444-4B1C-B871-881AC428A9D9}" type="slidenum">
              <a:rPr lang="en-US" smtClean="0"/>
              <a:t>5</a:t>
            </a:fld>
            <a:endParaRPr lang="en-US"/>
          </a:p>
        </p:txBody>
      </p:sp>
    </p:spTree>
    <p:extLst>
      <p:ext uri="{BB962C8B-B14F-4D97-AF65-F5344CB8AC3E}">
        <p14:creationId xmlns:p14="http://schemas.microsoft.com/office/powerpoint/2010/main" val="42172319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b="1" dirty="0">
                <a:latin typeface="Arial" panose="020B0604020202020204" pitchFamily="34" charset="0"/>
                <a:cs typeface="Arial" panose="020B0604020202020204" pitchFamily="34" charset="0"/>
              </a:rPr>
              <a:t>The use of technology during the COVID-19 pandemic - Barbara Cardoso 2227300</a:t>
            </a: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834743" y="2603500"/>
            <a:ext cx="4145870" cy="3416300"/>
          </a:xfrm>
        </p:spPr>
        <p:txBody>
          <a:bodyPr>
            <a:normAutofit fontScale="77500" lnSpcReduction="20000"/>
          </a:bodyPr>
          <a:lstStyle/>
          <a:p>
            <a:pPr lvl="0" algn="just">
              <a:lnSpc>
                <a:spcPct val="150000"/>
              </a:lnSpc>
            </a:pPr>
            <a:r>
              <a:rPr lang="en-US" sz="2400" dirty="0" err="1">
                <a:latin typeface="Arial" panose="020B0604020202020204" pitchFamily="34" charset="0"/>
                <a:cs typeface="Arial" panose="020B0604020202020204" pitchFamily="34" charset="0"/>
              </a:rPr>
              <a:t>IoT</a:t>
            </a:r>
            <a:r>
              <a:rPr lang="en-US" sz="2400" dirty="0">
                <a:latin typeface="Arial" panose="020B0604020202020204" pitchFamily="34" charset="0"/>
                <a:cs typeface="Arial" panose="020B0604020202020204" pitchFamily="34" charset="0"/>
              </a:rPr>
              <a:t> technology is used within healthcare during COVID-19</a:t>
            </a:r>
          </a:p>
          <a:p>
            <a:pPr lvl="0" algn="just">
              <a:lnSpc>
                <a:spcPct val="150000"/>
              </a:lnSpc>
            </a:pPr>
            <a:r>
              <a:rPr lang="en-US" sz="2400" dirty="0">
                <a:latin typeface="Arial" panose="020B0604020202020204" pitchFamily="34" charset="0"/>
                <a:cs typeface="Arial" panose="020B0604020202020204" pitchFamily="34" charset="0"/>
              </a:rPr>
              <a:t>It helps care professionals to be more watchful of patients (</a:t>
            </a:r>
            <a:r>
              <a:rPr lang="en-US" sz="2400" dirty="0" err="1">
                <a:latin typeface="Arial" panose="020B0604020202020204" pitchFamily="34" charset="0"/>
                <a:cs typeface="Arial" panose="020B0604020202020204" pitchFamily="34" charset="0"/>
              </a:rPr>
              <a:t>Bhuiyan</a:t>
            </a:r>
            <a:r>
              <a:rPr lang="en-US" sz="2400" dirty="0">
                <a:latin typeface="Arial" panose="020B0604020202020204" pitchFamily="34" charset="0"/>
                <a:cs typeface="Arial" panose="020B0604020202020204" pitchFamily="34" charset="0"/>
              </a:rPr>
              <a:t> </a:t>
            </a:r>
            <a:r>
              <a:rPr lang="en-US" sz="2400" i="1" dirty="0">
                <a:latin typeface="Arial" panose="020B0604020202020204" pitchFamily="34" charset="0"/>
                <a:cs typeface="Arial" panose="020B0604020202020204" pitchFamily="34" charset="0"/>
              </a:rPr>
              <a:t>et al.,</a:t>
            </a:r>
            <a:r>
              <a:rPr lang="en-US" sz="2400" dirty="0">
                <a:latin typeface="Arial" panose="020B0604020202020204" pitchFamily="34" charset="0"/>
                <a:cs typeface="Arial" panose="020B0604020202020204" pitchFamily="34" charset="0"/>
              </a:rPr>
              <a:t> 2021)</a:t>
            </a:r>
          </a:p>
          <a:p>
            <a:pPr lvl="0" algn="just">
              <a:lnSpc>
                <a:spcPct val="150000"/>
              </a:lnSpc>
            </a:pPr>
            <a:r>
              <a:rPr lang="en-US" sz="2400" dirty="0">
                <a:latin typeface="Arial" panose="020B0604020202020204" pitchFamily="34" charset="0"/>
                <a:cs typeface="Arial" panose="020B0604020202020204" pitchFamily="34" charset="0"/>
              </a:rPr>
              <a:t>It also delivers support to professionals to identify the best treatment in the crisis</a:t>
            </a:r>
          </a:p>
          <a:p>
            <a:pPr algn="just">
              <a:lnSpc>
                <a:spcPct val="150000"/>
              </a:lnSpc>
            </a:pPr>
            <a:endParaRPr lang="en-US" sz="2400" dirty="0">
              <a:latin typeface="Arial" panose="020B0604020202020204" pitchFamily="34" charset="0"/>
              <a:cs typeface="Arial" panose="020B0604020202020204" pitchFamily="34" charset="0"/>
            </a:endParaRPr>
          </a:p>
        </p:txBody>
      </p:sp>
      <p:pic>
        <p:nvPicPr>
          <p:cNvPr id="9218" name="Picture 2" descr="Healthcare communication and how it's changing | pharmaphoru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2965" y="2603500"/>
            <a:ext cx="5038121" cy="3428093"/>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49A1A9C5-9CE2-A6F1-26FA-F075366D4070}"/>
              </a:ext>
            </a:extLst>
          </p:cNvPr>
          <p:cNvSpPr>
            <a:spLocks noGrp="1"/>
          </p:cNvSpPr>
          <p:nvPr>
            <p:ph type="sldNum" sz="quarter" idx="12"/>
          </p:nvPr>
        </p:nvSpPr>
        <p:spPr/>
        <p:txBody>
          <a:bodyPr/>
          <a:lstStyle/>
          <a:p>
            <a:fld id="{597C0572-1444-4B1C-B871-881AC428A9D9}" type="slidenum">
              <a:rPr lang="en-US" smtClean="0"/>
              <a:t>6</a:t>
            </a:fld>
            <a:endParaRPr lang="en-US"/>
          </a:p>
        </p:txBody>
      </p:sp>
    </p:spTree>
    <p:extLst>
      <p:ext uri="{BB962C8B-B14F-4D97-AF65-F5344CB8AC3E}">
        <p14:creationId xmlns:p14="http://schemas.microsoft.com/office/powerpoint/2010/main" val="35943330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b="1" dirty="0">
                <a:latin typeface="Arial" panose="020B0604020202020204" pitchFamily="34" charset="0"/>
                <a:cs typeface="Arial" panose="020B0604020202020204" pitchFamily="34" charset="0"/>
              </a:rPr>
              <a:t>The use of digital communication, collaboration, and participation – </a:t>
            </a:r>
            <a:r>
              <a:rPr lang="en-US" sz="2400" b="1" dirty="0" err="1">
                <a:latin typeface="Arial" panose="020B0604020202020204" pitchFamily="34" charset="0"/>
                <a:cs typeface="Arial" panose="020B0604020202020204" pitchFamily="34" charset="0"/>
              </a:rPr>
              <a:t>Andreea</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Caraivan</a:t>
            </a:r>
            <a:r>
              <a:rPr lang="en-US" sz="2400" b="1" dirty="0">
                <a:latin typeface="Arial" panose="020B0604020202020204" pitchFamily="34" charset="0"/>
                <a:cs typeface="Arial" panose="020B0604020202020204" pitchFamily="34" charset="0"/>
              </a:rPr>
              <a:t> 2235150</a:t>
            </a: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54954" y="2603500"/>
            <a:ext cx="3983103" cy="3416300"/>
          </a:xfrm>
        </p:spPr>
        <p:txBody>
          <a:bodyPr>
            <a:normAutofit fontScale="62500" lnSpcReduction="20000"/>
          </a:bodyPr>
          <a:lstStyle/>
          <a:p>
            <a:pPr lvl="0" algn="just">
              <a:lnSpc>
                <a:spcPct val="150000"/>
              </a:lnSpc>
            </a:pPr>
            <a:r>
              <a:rPr lang="en-US" sz="2400" b="1" dirty="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Digital communication helps the healthcare experts to develop a patient </a:t>
            </a:r>
            <a:r>
              <a:rPr lang="en-US" sz="2400" dirty="0" err="1">
                <a:latin typeface="Arial" panose="020B0604020202020204" pitchFamily="34" charset="0"/>
                <a:cs typeface="Arial" panose="020B0604020202020204" pitchFamily="34" charset="0"/>
              </a:rPr>
              <a:t>centred</a:t>
            </a:r>
            <a:r>
              <a:rPr lang="en-US" sz="2400" dirty="0">
                <a:latin typeface="Arial" panose="020B0604020202020204" pitchFamily="34" charset="0"/>
                <a:cs typeface="Arial" panose="020B0604020202020204" pitchFamily="34" charset="0"/>
              </a:rPr>
              <a:t> approach to care services </a:t>
            </a:r>
          </a:p>
          <a:p>
            <a:pPr lvl="0" algn="just">
              <a:lnSpc>
                <a:spcPct val="150000"/>
              </a:lnSpc>
            </a:pPr>
            <a:r>
              <a:rPr lang="en-US" sz="2400" dirty="0">
                <a:latin typeface="Arial" panose="020B0604020202020204" pitchFamily="34" charset="0"/>
                <a:cs typeface="Arial" panose="020B0604020202020204" pitchFamily="34" charset="0"/>
              </a:rPr>
              <a:t>The engagement between the patient and healthcare professionals is developed (</a:t>
            </a:r>
            <a:r>
              <a:rPr lang="en-US" sz="2400" dirty="0" err="1">
                <a:latin typeface="Arial" panose="020B0604020202020204" pitchFamily="34" charset="0"/>
                <a:cs typeface="Arial" panose="020B0604020202020204" pitchFamily="34" charset="0"/>
              </a:rPr>
              <a:t>Rezaei</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Aghdam</a:t>
            </a:r>
            <a:r>
              <a:rPr lang="en-US" sz="2400" i="1" dirty="0">
                <a:latin typeface="Arial" panose="020B0604020202020204" pitchFamily="34" charset="0"/>
                <a:cs typeface="Arial" panose="020B0604020202020204" pitchFamily="34" charset="0"/>
              </a:rPr>
              <a:t> et al., </a:t>
            </a:r>
            <a:r>
              <a:rPr lang="en-US" sz="2400" dirty="0">
                <a:latin typeface="Arial" panose="020B0604020202020204" pitchFamily="34" charset="0"/>
                <a:cs typeface="Arial" panose="020B0604020202020204" pitchFamily="34" charset="0"/>
              </a:rPr>
              <a:t>2020)</a:t>
            </a:r>
          </a:p>
          <a:p>
            <a:pPr lvl="0" algn="just">
              <a:lnSpc>
                <a:spcPct val="150000"/>
              </a:lnSpc>
            </a:pPr>
            <a:r>
              <a:rPr lang="en-US" sz="2400" dirty="0">
                <a:latin typeface="Arial" panose="020B0604020202020204" pitchFamily="34" charset="0"/>
                <a:cs typeface="Arial" panose="020B0604020202020204" pitchFamily="34" charset="0"/>
              </a:rPr>
              <a:t>Collaboration in healthcare helps to reduce errors within care services</a:t>
            </a:r>
          </a:p>
          <a:p>
            <a:pPr algn="just">
              <a:lnSpc>
                <a:spcPct val="150000"/>
              </a:lnSpc>
            </a:pPr>
            <a:endParaRPr lang="en-US" sz="2400" dirty="0">
              <a:latin typeface="Arial" panose="020B0604020202020204" pitchFamily="34" charset="0"/>
              <a:cs typeface="Arial" panose="020B0604020202020204" pitchFamily="34" charset="0"/>
            </a:endParaRPr>
          </a:p>
        </p:txBody>
      </p:sp>
      <p:pic>
        <p:nvPicPr>
          <p:cNvPr id="8194" name="Picture 2" descr="Is Healthcare Ready For Digital Communications? - Sensible Systems Sensible  System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0171" y="2603499"/>
            <a:ext cx="4756537" cy="3775529"/>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55264D65-2FAF-3BA2-BF6C-7B9CC0CC42C1}"/>
              </a:ext>
            </a:extLst>
          </p:cNvPr>
          <p:cNvSpPr>
            <a:spLocks noGrp="1"/>
          </p:cNvSpPr>
          <p:nvPr>
            <p:ph type="sldNum" sz="quarter" idx="12"/>
          </p:nvPr>
        </p:nvSpPr>
        <p:spPr/>
        <p:txBody>
          <a:bodyPr/>
          <a:lstStyle/>
          <a:p>
            <a:fld id="{597C0572-1444-4B1C-B871-881AC428A9D9}" type="slidenum">
              <a:rPr lang="en-US" smtClean="0"/>
              <a:t>7</a:t>
            </a:fld>
            <a:endParaRPr lang="en-US"/>
          </a:p>
        </p:txBody>
      </p:sp>
    </p:spTree>
    <p:extLst>
      <p:ext uri="{BB962C8B-B14F-4D97-AF65-F5344CB8AC3E}">
        <p14:creationId xmlns:p14="http://schemas.microsoft.com/office/powerpoint/2010/main" val="40630750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b="1" dirty="0">
                <a:latin typeface="Arial" panose="020B0604020202020204" pitchFamily="34" charset="0"/>
                <a:cs typeface="Arial" panose="020B0604020202020204" pitchFamily="34" charset="0"/>
              </a:rPr>
              <a:t>The use of digital communication, collaboration, and participation – </a:t>
            </a:r>
            <a:r>
              <a:rPr lang="en-US" sz="2400" b="1" dirty="0" err="1">
                <a:latin typeface="Arial" panose="020B0604020202020204" pitchFamily="34" charset="0"/>
                <a:cs typeface="Arial" panose="020B0604020202020204" pitchFamily="34" charset="0"/>
              </a:rPr>
              <a:t>Andreea</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Caraivan</a:t>
            </a:r>
            <a:r>
              <a:rPr lang="en-US" sz="2400" b="1" dirty="0">
                <a:latin typeface="Arial" panose="020B0604020202020204" pitchFamily="34" charset="0"/>
                <a:cs typeface="Arial" panose="020B0604020202020204" pitchFamily="34" charset="0"/>
              </a:rPr>
              <a:t> 2235150</a:t>
            </a: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334000" y="2647043"/>
            <a:ext cx="5529943" cy="3416300"/>
          </a:xfrm>
        </p:spPr>
        <p:txBody>
          <a:bodyPr>
            <a:normAutofit fontScale="92500" lnSpcReduction="20000"/>
          </a:bodyPr>
          <a:lstStyle/>
          <a:p>
            <a:pPr lvl="0" algn="just">
              <a:lnSpc>
                <a:spcPct val="150000"/>
              </a:lnSpc>
            </a:pPr>
            <a:r>
              <a:rPr lang="en-US" sz="2400" dirty="0">
                <a:latin typeface="Arial" panose="020B0604020202020204" pitchFamily="34" charset="0"/>
                <a:cs typeface="Arial" panose="020B0604020202020204" pitchFamily="34" charset="0"/>
              </a:rPr>
              <a:t>Participation in the healthcare system helps the care service delivery experts to get a better understanding of the health issues of the patient (</a:t>
            </a:r>
            <a:r>
              <a:rPr lang="en-US" sz="2400" dirty="0" err="1">
                <a:latin typeface="Arial" panose="020B0604020202020204" pitchFamily="34" charset="0"/>
                <a:cs typeface="Arial" panose="020B0604020202020204" pitchFamily="34" charset="0"/>
              </a:rPr>
              <a:t>Odone</a:t>
            </a:r>
            <a:r>
              <a:rPr lang="en-US" sz="2400" dirty="0">
                <a:latin typeface="Arial" panose="020B0604020202020204" pitchFamily="34" charset="0"/>
                <a:cs typeface="Arial" panose="020B0604020202020204" pitchFamily="34" charset="0"/>
              </a:rPr>
              <a:t> </a:t>
            </a:r>
            <a:r>
              <a:rPr lang="en-US" sz="2400" i="1" dirty="0">
                <a:latin typeface="Arial" panose="020B0604020202020204" pitchFamily="34" charset="0"/>
                <a:cs typeface="Arial" panose="020B0604020202020204" pitchFamily="34" charset="0"/>
              </a:rPr>
              <a:t>et al., </a:t>
            </a:r>
            <a:r>
              <a:rPr lang="en-US" sz="2400" dirty="0">
                <a:latin typeface="Arial" panose="020B0604020202020204" pitchFamily="34" charset="0"/>
                <a:cs typeface="Arial" panose="020B0604020202020204" pitchFamily="34" charset="0"/>
              </a:rPr>
              <a:t>2019)</a:t>
            </a:r>
          </a:p>
          <a:p>
            <a:pPr lvl="0" algn="just">
              <a:lnSpc>
                <a:spcPct val="150000"/>
              </a:lnSpc>
            </a:pPr>
            <a:r>
              <a:rPr lang="en-US" sz="2400" dirty="0">
                <a:latin typeface="Arial" panose="020B0604020202020204" pitchFamily="34" charset="0"/>
                <a:cs typeface="Arial" panose="020B0604020202020204" pitchFamily="34" charset="0"/>
              </a:rPr>
              <a:t>It also helps to manage better planning of care services for the patients</a:t>
            </a:r>
          </a:p>
          <a:p>
            <a:pPr algn="just">
              <a:lnSpc>
                <a:spcPct val="150000"/>
              </a:lnSpc>
            </a:pPr>
            <a:endParaRPr lang="en-US" sz="2400" dirty="0">
              <a:latin typeface="Arial" panose="020B0604020202020204" pitchFamily="34" charset="0"/>
              <a:cs typeface="Arial" panose="020B0604020202020204" pitchFamily="34" charset="0"/>
            </a:endParaRPr>
          </a:p>
        </p:txBody>
      </p:sp>
      <p:pic>
        <p:nvPicPr>
          <p:cNvPr id="7170" name="Picture 2" descr="How To Drive Digital Transformation In Healthcare Communica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4725" y="2848937"/>
            <a:ext cx="4614475" cy="3214406"/>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790BBFA6-61AE-73CC-15FE-EBCF67E350D2}"/>
              </a:ext>
            </a:extLst>
          </p:cNvPr>
          <p:cNvSpPr>
            <a:spLocks noGrp="1"/>
          </p:cNvSpPr>
          <p:nvPr>
            <p:ph type="sldNum" sz="quarter" idx="12"/>
          </p:nvPr>
        </p:nvSpPr>
        <p:spPr/>
        <p:txBody>
          <a:bodyPr/>
          <a:lstStyle/>
          <a:p>
            <a:fld id="{597C0572-1444-4B1C-B871-881AC428A9D9}" type="slidenum">
              <a:rPr lang="en-US" smtClean="0"/>
              <a:t>8</a:t>
            </a:fld>
            <a:endParaRPr lang="en-US"/>
          </a:p>
        </p:txBody>
      </p:sp>
    </p:spTree>
    <p:extLst>
      <p:ext uri="{BB962C8B-B14F-4D97-AF65-F5344CB8AC3E}">
        <p14:creationId xmlns:p14="http://schemas.microsoft.com/office/powerpoint/2010/main" val="16225083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b="1" dirty="0">
                <a:latin typeface="Arial" panose="020B0604020202020204" pitchFamily="34" charset="0"/>
                <a:cs typeface="Arial" panose="020B0604020202020204" pitchFamily="34" charset="0"/>
              </a:rPr>
              <a:t>The use of digital literacy for employee well-being – </a:t>
            </a:r>
            <a:r>
              <a:rPr lang="en-US" sz="2400" b="1" dirty="0" err="1">
                <a:latin typeface="Arial" panose="020B0604020202020204" pitchFamily="34" charset="0"/>
                <a:cs typeface="Arial" panose="020B0604020202020204" pitchFamily="34" charset="0"/>
              </a:rPr>
              <a:t>Andreea</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Caraivan</a:t>
            </a:r>
            <a:r>
              <a:rPr lang="en-US" sz="2400" b="1" dirty="0">
                <a:latin typeface="Arial" panose="020B0604020202020204" pitchFamily="34" charset="0"/>
                <a:cs typeface="Arial" panose="020B0604020202020204" pitchFamily="34" charset="0"/>
              </a:rPr>
              <a:t> 2235150</a:t>
            </a: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54955" y="2603500"/>
            <a:ext cx="3961332" cy="3416300"/>
          </a:xfrm>
        </p:spPr>
        <p:txBody>
          <a:bodyPr>
            <a:normAutofit fontScale="85000" lnSpcReduction="20000"/>
          </a:bodyPr>
          <a:lstStyle/>
          <a:p>
            <a:pPr lvl="0" algn="just">
              <a:lnSpc>
                <a:spcPct val="150000"/>
              </a:lnSpc>
            </a:pPr>
            <a:r>
              <a:rPr lang="en-US" sz="2400" dirty="0">
                <a:latin typeface="Arial" panose="020B0604020202020204" pitchFamily="34" charset="0"/>
                <a:cs typeface="Arial" panose="020B0604020202020204" pitchFamily="34" charset="0"/>
              </a:rPr>
              <a:t>Digital literacy for employees helps to know regarding the voice to use a digital help tool (Burr </a:t>
            </a:r>
            <a:r>
              <a:rPr lang="en-US" sz="2400" i="1" dirty="0">
                <a:latin typeface="Arial" panose="020B0604020202020204" pitchFamily="34" charset="0"/>
                <a:cs typeface="Arial" panose="020B0604020202020204" pitchFamily="34" charset="0"/>
              </a:rPr>
              <a:t>et al., </a:t>
            </a:r>
            <a:r>
              <a:rPr lang="en-US" sz="2400" dirty="0">
                <a:latin typeface="Arial" panose="020B0604020202020204" pitchFamily="34" charset="0"/>
                <a:cs typeface="Arial" panose="020B0604020202020204" pitchFamily="34" charset="0"/>
              </a:rPr>
              <a:t>2020)</a:t>
            </a:r>
          </a:p>
          <a:p>
            <a:pPr lvl="0" algn="just">
              <a:lnSpc>
                <a:spcPct val="150000"/>
              </a:lnSpc>
            </a:pPr>
            <a:r>
              <a:rPr lang="en-US" sz="2400" dirty="0">
                <a:latin typeface="Arial" panose="020B0604020202020204" pitchFamily="34" charset="0"/>
                <a:cs typeface="Arial" panose="020B0604020202020204" pitchFamily="34" charset="0"/>
              </a:rPr>
              <a:t>The program allows the healthcare employees to make sense of the information that is green from the tool</a:t>
            </a:r>
          </a:p>
          <a:p>
            <a:pPr algn="just">
              <a:lnSpc>
                <a:spcPct val="150000"/>
              </a:lnSpc>
            </a:pPr>
            <a:endParaRPr lang="en-US" sz="2400" dirty="0">
              <a:latin typeface="Arial" panose="020B0604020202020204" pitchFamily="34" charset="0"/>
              <a:cs typeface="Arial" panose="020B0604020202020204" pitchFamily="34" charset="0"/>
            </a:endParaRPr>
          </a:p>
        </p:txBody>
      </p:sp>
      <p:pic>
        <p:nvPicPr>
          <p:cNvPr id="6146" name="Picture 2" descr="What can we do to change the healthcare industry through EHR, when there is  a cavernous deficiency of Digital Literacy in the country - EHR standards  based cloud software for Ayurveda &am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96743" y="3086761"/>
            <a:ext cx="4199618" cy="2449777"/>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00FA72F3-1524-C70A-3F7D-8D1DC5EFE0D9}"/>
              </a:ext>
            </a:extLst>
          </p:cNvPr>
          <p:cNvSpPr>
            <a:spLocks noGrp="1"/>
          </p:cNvSpPr>
          <p:nvPr>
            <p:ph type="sldNum" sz="quarter" idx="12"/>
          </p:nvPr>
        </p:nvSpPr>
        <p:spPr/>
        <p:txBody>
          <a:bodyPr/>
          <a:lstStyle/>
          <a:p>
            <a:fld id="{597C0572-1444-4B1C-B871-881AC428A9D9}" type="slidenum">
              <a:rPr lang="en-US" smtClean="0"/>
              <a:t>9</a:t>
            </a:fld>
            <a:endParaRPr lang="en-US"/>
          </a:p>
        </p:txBody>
      </p:sp>
    </p:spTree>
    <p:extLst>
      <p:ext uri="{BB962C8B-B14F-4D97-AF65-F5344CB8AC3E}">
        <p14:creationId xmlns:p14="http://schemas.microsoft.com/office/powerpoint/2010/main" val="1573519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b="1" dirty="0">
                <a:latin typeface="Arial" panose="020B0604020202020204" pitchFamily="34" charset="0"/>
                <a:cs typeface="Arial" panose="020B0604020202020204" pitchFamily="34" charset="0"/>
              </a:rPr>
              <a:t>The use of digital literacy for employee professional career development – </a:t>
            </a:r>
            <a:r>
              <a:rPr lang="en-US" sz="2400" b="1" dirty="0" err="1">
                <a:latin typeface="Arial" panose="020B0604020202020204" pitchFamily="34" charset="0"/>
                <a:cs typeface="Arial" panose="020B0604020202020204" pitchFamily="34" charset="0"/>
              </a:rPr>
              <a:t>Andreea</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Caraivan</a:t>
            </a:r>
            <a:r>
              <a:rPr lang="en-US" sz="2400" b="1" dirty="0">
                <a:latin typeface="Arial" panose="020B0604020202020204" pitchFamily="34" charset="0"/>
                <a:cs typeface="Arial" panose="020B0604020202020204" pitchFamily="34" charset="0"/>
              </a:rPr>
              <a:t> 2235150</a:t>
            </a: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617028" y="2603500"/>
            <a:ext cx="5290457" cy="3416300"/>
          </a:xfrm>
        </p:spPr>
        <p:txBody>
          <a:bodyPr>
            <a:normAutofit fontScale="85000" lnSpcReduction="20000"/>
          </a:bodyPr>
          <a:lstStyle/>
          <a:p>
            <a:pPr lvl="0" algn="just">
              <a:lnSpc>
                <a:spcPct val="150000"/>
              </a:lnSpc>
            </a:pPr>
            <a:r>
              <a:rPr lang="en-US" sz="2400" dirty="0">
                <a:latin typeface="Arial" panose="020B0604020202020204" pitchFamily="34" charset="0"/>
                <a:cs typeface="Arial" panose="020B0604020202020204" pitchFamily="34" charset="0"/>
              </a:rPr>
              <a:t>Usage of digital literacy in the workplace allows the employees to enhance their ability for managing their performances based on digital tools (van Kessel </a:t>
            </a:r>
            <a:r>
              <a:rPr lang="en-US" sz="2400" i="1" dirty="0">
                <a:latin typeface="Arial" panose="020B0604020202020204" pitchFamily="34" charset="0"/>
                <a:cs typeface="Arial" panose="020B0604020202020204" pitchFamily="34" charset="0"/>
              </a:rPr>
              <a:t>et al., </a:t>
            </a:r>
            <a:r>
              <a:rPr lang="en-US" sz="2400" dirty="0">
                <a:latin typeface="Arial" panose="020B0604020202020204" pitchFamily="34" charset="0"/>
                <a:cs typeface="Arial" panose="020B0604020202020204" pitchFamily="34" charset="0"/>
              </a:rPr>
              <a:t>2022)</a:t>
            </a:r>
          </a:p>
          <a:p>
            <a:pPr lvl="0" algn="just">
              <a:lnSpc>
                <a:spcPct val="150000"/>
              </a:lnSpc>
            </a:pPr>
            <a:r>
              <a:rPr lang="en-US" sz="2400" dirty="0">
                <a:latin typeface="Arial" panose="020B0604020202020204" pitchFamily="34" charset="0"/>
                <a:cs typeface="Arial" panose="020B0604020202020204" pitchFamily="34" charset="0"/>
              </a:rPr>
              <a:t>It allows the healthcare employees to perform their tasks in a developed to a to manage professional career development</a:t>
            </a:r>
          </a:p>
          <a:p>
            <a:pPr algn="just">
              <a:lnSpc>
                <a:spcPct val="150000"/>
              </a:lnSpc>
            </a:pPr>
            <a:endParaRPr lang="en-US" sz="2400" dirty="0">
              <a:latin typeface="Arial" panose="020B0604020202020204" pitchFamily="34" charset="0"/>
              <a:cs typeface="Arial" panose="020B0604020202020204" pitchFamily="34" charset="0"/>
            </a:endParaRPr>
          </a:p>
        </p:txBody>
      </p:sp>
      <p:pic>
        <p:nvPicPr>
          <p:cNvPr id="5122" name="Picture 2" descr="Digital Health: Using Technology to Improve Patient Care - Patient Safety &amp;  Quality Healthca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2603500"/>
            <a:ext cx="4762954" cy="3710214"/>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185BDF67-321F-4556-09E0-9B4608EA3305}"/>
              </a:ext>
            </a:extLst>
          </p:cNvPr>
          <p:cNvSpPr>
            <a:spLocks noGrp="1"/>
          </p:cNvSpPr>
          <p:nvPr>
            <p:ph type="sldNum" sz="quarter" idx="12"/>
          </p:nvPr>
        </p:nvSpPr>
        <p:spPr/>
        <p:txBody>
          <a:bodyPr/>
          <a:lstStyle/>
          <a:p>
            <a:fld id="{597C0572-1444-4B1C-B871-881AC428A9D9}" type="slidenum">
              <a:rPr lang="en-US" smtClean="0"/>
              <a:t>10</a:t>
            </a:fld>
            <a:endParaRPr lang="en-US"/>
          </a:p>
        </p:txBody>
      </p:sp>
    </p:spTree>
    <p:extLst>
      <p:ext uri="{BB962C8B-B14F-4D97-AF65-F5344CB8AC3E}">
        <p14:creationId xmlns:p14="http://schemas.microsoft.com/office/powerpoint/2010/main" val="19336923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b="1" dirty="0">
                <a:latin typeface="Arial" panose="020B0604020202020204" pitchFamily="34" charset="0"/>
                <a:cs typeface="Arial" panose="020B0604020202020204" pitchFamily="34" charset="0"/>
              </a:rPr>
              <a:t>The relevance of technical proficiency for data and information handling – </a:t>
            </a:r>
            <a:r>
              <a:rPr lang="en-US" sz="2400" b="1" dirty="0" err="1">
                <a:latin typeface="Arial" panose="020B0604020202020204" pitchFamily="34" charset="0"/>
                <a:cs typeface="Arial" panose="020B0604020202020204" pitchFamily="34" charset="0"/>
              </a:rPr>
              <a:t>Andreea</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Caraivan</a:t>
            </a: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54954" y="2603500"/>
            <a:ext cx="4157275" cy="3416300"/>
          </a:xfrm>
        </p:spPr>
        <p:txBody>
          <a:bodyPr>
            <a:normAutofit fontScale="85000" lnSpcReduction="20000"/>
          </a:bodyPr>
          <a:lstStyle/>
          <a:p>
            <a:pPr lvl="0" algn="just">
              <a:lnSpc>
                <a:spcPct val="150000"/>
              </a:lnSpc>
            </a:pPr>
            <a:r>
              <a:rPr lang="en-US" sz="2400" dirty="0">
                <a:latin typeface="Arial" panose="020B0604020202020204" pitchFamily="34" charset="0"/>
                <a:cs typeface="Arial" panose="020B0604020202020204" pitchFamily="34" charset="0"/>
              </a:rPr>
              <a:t>Technical proficiency in data and information handling helps in improving the quality of care services for patients (Abu-</a:t>
            </a:r>
            <a:r>
              <a:rPr lang="en-US" sz="2400" dirty="0" err="1">
                <a:latin typeface="Arial" panose="020B0604020202020204" pitchFamily="34" charset="0"/>
                <a:cs typeface="Arial" panose="020B0604020202020204" pitchFamily="34" charset="0"/>
              </a:rPr>
              <a:t>Elezz</a:t>
            </a:r>
            <a:r>
              <a:rPr lang="en-US" sz="2400" dirty="0">
                <a:latin typeface="Arial" panose="020B0604020202020204" pitchFamily="34" charset="0"/>
                <a:cs typeface="Arial" panose="020B0604020202020204" pitchFamily="34" charset="0"/>
              </a:rPr>
              <a:t> </a:t>
            </a:r>
            <a:r>
              <a:rPr lang="en-US" sz="2400" i="1" dirty="0">
                <a:latin typeface="Arial" panose="020B0604020202020204" pitchFamily="34" charset="0"/>
                <a:cs typeface="Arial" panose="020B0604020202020204" pitchFamily="34" charset="0"/>
              </a:rPr>
              <a:t>et al., </a:t>
            </a:r>
            <a:r>
              <a:rPr lang="en-US" sz="2400" dirty="0">
                <a:latin typeface="Arial" panose="020B0604020202020204" pitchFamily="34" charset="0"/>
                <a:cs typeface="Arial" panose="020B0604020202020204" pitchFamily="34" charset="0"/>
              </a:rPr>
              <a:t>2020)</a:t>
            </a:r>
          </a:p>
          <a:p>
            <a:pPr lvl="0" algn="just">
              <a:lnSpc>
                <a:spcPct val="150000"/>
              </a:lnSpc>
            </a:pPr>
            <a:r>
              <a:rPr lang="en-US" sz="2400" dirty="0">
                <a:latin typeface="Arial" panose="020B0604020202020204" pitchFamily="34" charset="0"/>
                <a:cs typeface="Arial" panose="020B0604020202020204" pitchFamily="34" charset="0"/>
              </a:rPr>
              <a:t>Distribution of the patient-related data is also performed in a proper way</a:t>
            </a:r>
          </a:p>
          <a:p>
            <a:pPr algn="just">
              <a:lnSpc>
                <a:spcPct val="150000"/>
              </a:lnSpc>
            </a:pPr>
            <a:endParaRPr lang="en-US" sz="2400" dirty="0">
              <a:latin typeface="Arial" panose="020B0604020202020204" pitchFamily="34" charset="0"/>
              <a:cs typeface="Arial" panose="020B0604020202020204" pitchFamily="34" charset="0"/>
            </a:endParaRPr>
          </a:p>
        </p:txBody>
      </p:sp>
      <p:pic>
        <p:nvPicPr>
          <p:cNvPr id="4100" name="Picture 4" descr="5 Essential Soft Skills for Frontline Healthcare Worker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00058" y="2923055"/>
            <a:ext cx="5944325" cy="3412431"/>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D73EE1A6-E22B-9427-D588-C528E3F03967}"/>
              </a:ext>
            </a:extLst>
          </p:cNvPr>
          <p:cNvSpPr>
            <a:spLocks noGrp="1"/>
          </p:cNvSpPr>
          <p:nvPr>
            <p:ph type="sldNum" sz="quarter" idx="12"/>
          </p:nvPr>
        </p:nvSpPr>
        <p:spPr/>
        <p:txBody>
          <a:bodyPr/>
          <a:lstStyle/>
          <a:p>
            <a:fld id="{597C0572-1444-4B1C-B871-881AC428A9D9}" type="slidenum">
              <a:rPr lang="en-US" smtClean="0"/>
              <a:t>11</a:t>
            </a:fld>
            <a:endParaRPr lang="en-US"/>
          </a:p>
        </p:txBody>
      </p:sp>
    </p:spTree>
    <p:extLst>
      <p:ext uri="{BB962C8B-B14F-4D97-AF65-F5344CB8AC3E}">
        <p14:creationId xmlns:p14="http://schemas.microsoft.com/office/powerpoint/2010/main" val="1009745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b="1" dirty="0">
                <a:latin typeface="Arial" panose="020B0604020202020204" pitchFamily="34" charset="0"/>
                <a:cs typeface="Arial" panose="020B0604020202020204" pitchFamily="34" charset="0"/>
              </a:rPr>
              <a:t>The relevance of technical proficiency for data and information handling – </a:t>
            </a:r>
            <a:r>
              <a:rPr lang="en-US" sz="2400" b="1" dirty="0" err="1">
                <a:latin typeface="Arial" panose="020B0604020202020204" pitchFamily="34" charset="0"/>
                <a:cs typeface="Arial" panose="020B0604020202020204" pitchFamily="34" charset="0"/>
              </a:rPr>
              <a:t>Andreea</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Caraivan</a:t>
            </a:r>
            <a:r>
              <a:rPr lang="en-US" sz="2400" b="1" dirty="0">
                <a:latin typeface="Arial" panose="020B0604020202020204" pitchFamily="34" charset="0"/>
                <a:cs typeface="Arial" panose="020B0604020202020204" pitchFamily="34" charset="0"/>
              </a:rPr>
              <a:t> 2235150</a:t>
            </a: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050971" y="2603500"/>
            <a:ext cx="4929642" cy="3416300"/>
          </a:xfrm>
        </p:spPr>
        <p:txBody>
          <a:bodyPr>
            <a:normAutofit fontScale="77500" lnSpcReduction="20000"/>
          </a:bodyPr>
          <a:lstStyle/>
          <a:p>
            <a:pPr lvl="0" algn="just">
              <a:lnSpc>
                <a:spcPct val="150000"/>
              </a:lnSpc>
            </a:pPr>
            <a:r>
              <a:rPr lang="en-US" sz="2400" dirty="0">
                <a:latin typeface="Arial" panose="020B0604020202020204" pitchFamily="34" charset="0"/>
                <a:cs typeface="Arial" panose="020B0604020202020204" pitchFamily="34" charset="0"/>
              </a:rPr>
              <a:t>Data and information handling help to </a:t>
            </a:r>
            <a:r>
              <a:rPr lang="en-US" sz="2400" dirty="0" err="1">
                <a:latin typeface="Arial" panose="020B0604020202020204" pitchFamily="34" charset="0"/>
                <a:cs typeface="Arial" panose="020B0604020202020204" pitchFamily="34" charset="0"/>
              </a:rPr>
              <a:t>analyse</a:t>
            </a:r>
            <a:r>
              <a:rPr lang="en-US" sz="2400" dirty="0">
                <a:latin typeface="Arial" panose="020B0604020202020204" pitchFamily="34" charset="0"/>
                <a:cs typeface="Arial" panose="020B0604020202020204" pitchFamily="34" charset="0"/>
              </a:rPr>
              <a:t> the data related to the healthcare services of the patients (</a:t>
            </a:r>
            <a:r>
              <a:rPr lang="en-US" sz="2400" dirty="0" err="1">
                <a:latin typeface="Arial" panose="020B0604020202020204" pitchFamily="34" charset="0"/>
                <a:cs typeface="Arial" panose="020B0604020202020204" pitchFamily="34" charset="0"/>
              </a:rPr>
              <a:t>Konttila</a:t>
            </a:r>
            <a:r>
              <a:rPr lang="en-US" sz="2400" i="1" dirty="0">
                <a:latin typeface="Arial" panose="020B0604020202020204" pitchFamily="34" charset="0"/>
                <a:cs typeface="Arial" panose="020B0604020202020204" pitchFamily="34" charset="0"/>
              </a:rPr>
              <a:t> et al.,</a:t>
            </a:r>
            <a:r>
              <a:rPr lang="en-US" sz="2400" dirty="0">
                <a:latin typeface="Arial" panose="020B0604020202020204" pitchFamily="34" charset="0"/>
                <a:cs typeface="Arial" panose="020B0604020202020204" pitchFamily="34" charset="0"/>
              </a:rPr>
              <a:t> 2019)</a:t>
            </a:r>
          </a:p>
          <a:p>
            <a:pPr lvl="0" algn="just">
              <a:lnSpc>
                <a:spcPct val="150000"/>
              </a:lnSpc>
            </a:pPr>
            <a:r>
              <a:rPr lang="en-US" sz="2400" dirty="0">
                <a:latin typeface="Arial" panose="020B0604020202020204" pitchFamily="34" charset="0"/>
                <a:cs typeface="Arial" panose="020B0604020202020204" pitchFamily="34" charset="0"/>
              </a:rPr>
              <a:t>It also helps to make initial changes within the care services of patients</a:t>
            </a:r>
          </a:p>
          <a:p>
            <a:pPr lvl="0" algn="just">
              <a:lnSpc>
                <a:spcPct val="150000"/>
              </a:lnSpc>
            </a:pPr>
            <a:r>
              <a:rPr lang="en-US" sz="2400" dirty="0">
                <a:latin typeface="Arial" panose="020B0604020202020204" pitchFamily="34" charset="0"/>
                <a:cs typeface="Arial" panose="020B0604020202020204" pitchFamily="34" charset="0"/>
              </a:rPr>
              <a:t>Continuous improvement of the care service delivery system is performed</a:t>
            </a:r>
          </a:p>
          <a:p>
            <a:pPr algn="just">
              <a:lnSpc>
                <a:spcPct val="150000"/>
              </a:lnSpc>
            </a:pPr>
            <a:endParaRPr lang="en-US" sz="2400" dirty="0">
              <a:latin typeface="Arial" panose="020B0604020202020204" pitchFamily="34" charset="0"/>
              <a:cs typeface="Arial" panose="020B0604020202020204" pitchFamily="34" charset="0"/>
            </a:endParaRPr>
          </a:p>
        </p:txBody>
      </p:sp>
      <p:pic>
        <p:nvPicPr>
          <p:cNvPr id="3074" name="Picture 2" descr="Telemedicine - Once a hard sell, now a booming demand, Health News, ET  HealthWorl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6004" y="2842986"/>
            <a:ext cx="4555066" cy="3416300"/>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4DFE36D2-E731-1273-6187-E780BA5A8EDB}"/>
              </a:ext>
            </a:extLst>
          </p:cNvPr>
          <p:cNvSpPr>
            <a:spLocks noGrp="1"/>
          </p:cNvSpPr>
          <p:nvPr>
            <p:ph type="sldNum" sz="quarter" idx="12"/>
          </p:nvPr>
        </p:nvSpPr>
        <p:spPr/>
        <p:txBody>
          <a:bodyPr/>
          <a:lstStyle/>
          <a:p>
            <a:fld id="{597C0572-1444-4B1C-B871-881AC428A9D9}" type="slidenum">
              <a:rPr lang="en-US" smtClean="0"/>
              <a:t>12</a:t>
            </a:fld>
            <a:endParaRPr lang="en-US"/>
          </a:p>
        </p:txBody>
      </p:sp>
    </p:spTree>
    <p:extLst>
      <p:ext uri="{BB962C8B-B14F-4D97-AF65-F5344CB8AC3E}">
        <p14:creationId xmlns:p14="http://schemas.microsoft.com/office/powerpoint/2010/main" val="21666215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b="1" dirty="0">
                <a:latin typeface="Arial" panose="020B0604020202020204" pitchFamily="34" charset="0"/>
                <a:cs typeface="Arial" panose="020B0604020202020204" pitchFamily="34" charset="0"/>
              </a:rPr>
              <a:t>Conclusion  - </a:t>
            </a:r>
            <a:r>
              <a:rPr lang="en-US" sz="2400" b="1" dirty="0" err="1">
                <a:latin typeface="Arial" panose="020B0604020202020204" pitchFamily="34" charset="0"/>
                <a:cs typeface="Arial" panose="020B0604020202020204" pitchFamily="34" charset="0"/>
              </a:rPr>
              <a:t>Andreea</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Caraivan</a:t>
            </a:r>
            <a:r>
              <a:rPr lang="en-US" sz="2400" b="1" dirty="0">
                <a:latin typeface="Arial" panose="020B0604020202020204" pitchFamily="34" charset="0"/>
                <a:cs typeface="Arial" panose="020B0604020202020204" pitchFamily="34" charset="0"/>
              </a:rPr>
              <a:t> 2235150</a:t>
            </a: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54955" y="2603500"/>
            <a:ext cx="5746588" cy="3416300"/>
          </a:xfrm>
        </p:spPr>
        <p:txBody>
          <a:bodyPr>
            <a:noAutofit/>
          </a:bodyPr>
          <a:lstStyle/>
          <a:p>
            <a:pPr lvl="0" algn="just">
              <a:lnSpc>
                <a:spcPct val="150000"/>
              </a:lnSpc>
            </a:pPr>
            <a:r>
              <a:rPr lang="en-US" sz="2000" dirty="0">
                <a:latin typeface="Arial" panose="020B0604020202020204" pitchFamily="34" charset="0"/>
                <a:cs typeface="Arial" panose="020B0604020202020204" pitchFamily="34" charset="0"/>
              </a:rPr>
              <a:t>Telemedicine is identified as the most effective aspect of healthcare system</a:t>
            </a:r>
          </a:p>
          <a:p>
            <a:pPr lvl="0" algn="just">
              <a:lnSpc>
                <a:spcPct val="150000"/>
              </a:lnSpc>
            </a:pPr>
            <a:r>
              <a:rPr lang="en-US" sz="2000" dirty="0">
                <a:latin typeface="Arial" panose="020B0604020202020204" pitchFamily="34" charset="0"/>
                <a:cs typeface="Arial" panose="020B0604020202020204" pitchFamily="34" charset="0"/>
              </a:rPr>
              <a:t>It helps to manage the appointment of patients with healthcare experts through online</a:t>
            </a:r>
          </a:p>
          <a:p>
            <a:pPr lvl="0" algn="just">
              <a:lnSpc>
                <a:spcPct val="150000"/>
              </a:lnSpc>
            </a:pPr>
            <a:r>
              <a:rPr lang="en-US" sz="2000" dirty="0">
                <a:latin typeface="Arial" panose="020B0604020202020204" pitchFamily="34" charset="0"/>
                <a:cs typeface="Arial" panose="020B0604020202020204" pitchFamily="34" charset="0"/>
              </a:rPr>
              <a:t>Data management helps in maintaining developed care for patients</a:t>
            </a:r>
          </a:p>
          <a:p>
            <a:pPr algn="just">
              <a:lnSpc>
                <a:spcPct val="150000"/>
              </a:lnSpc>
            </a:pPr>
            <a:endParaRPr lang="en-US" sz="2000" dirty="0">
              <a:latin typeface="Arial" panose="020B0604020202020204" pitchFamily="34" charset="0"/>
              <a:cs typeface="Arial" panose="020B0604020202020204" pitchFamily="34" charset="0"/>
            </a:endParaRPr>
          </a:p>
        </p:txBody>
      </p:sp>
      <p:pic>
        <p:nvPicPr>
          <p:cNvPr id="2050" name="Picture 2" descr="Is COVID-19 the Tipping Point for Telemedicine? | Innovation| Smithsonian  Magazin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97778" y="2315028"/>
            <a:ext cx="4531340" cy="3993243"/>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1FF8EB74-E95E-B130-2B56-D77568CD64F6}"/>
              </a:ext>
            </a:extLst>
          </p:cNvPr>
          <p:cNvSpPr>
            <a:spLocks noGrp="1"/>
          </p:cNvSpPr>
          <p:nvPr>
            <p:ph type="sldNum" sz="quarter" idx="12"/>
          </p:nvPr>
        </p:nvSpPr>
        <p:spPr/>
        <p:txBody>
          <a:bodyPr/>
          <a:lstStyle/>
          <a:p>
            <a:fld id="{597C0572-1444-4B1C-B871-881AC428A9D9}" type="slidenum">
              <a:rPr lang="en-US" smtClean="0"/>
              <a:t>13</a:t>
            </a:fld>
            <a:endParaRPr lang="en-US"/>
          </a:p>
        </p:txBody>
      </p:sp>
    </p:spTree>
    <p:extLst>
      <p:ext uri="{BB962C8B-B14F-4D97-AF65-F5344CB8AC3E}">
        <p14:creationId xmlns:p14="http://schemas.microsoft.com/office/powerpoint/2010/main" val="6473563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b="1" dirty="0">
                <a:latin typeface="Arial" panose="020B0604020202020204" pitchFamily="34" charset="0"/>
                <a:cs typeface="Arial" panose="020B0604020202020204" pitchFamily="34" charset="0"/>
              </a:rPr>
              <a:t>References </a:t>
            </a: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47500" lnSpcReduction="20000"/>
          </a:bodyPr>
          <a:lstStyle/>
          <a:p>
            <a:pPr algn="just"/>
            <a:r>
              <a:rPr lang="en-US" dirty="0">
                <a:latin typeface="Arial" panose="020B0604020202020204" pitchFamily="34" charset="0"/>
                <a:cs typeface="Arial" panose="020B0604020202020204" pitchFamily="34" charset="0"/>
              </a:rPr>
              <a:t>Abu-</a:t>
            </a:r>
            <a:r>
              <a:rPr lang="en-US" dirty="0" err="1">
                <a:latin typeface="Arial" panose="020B0604020202020204" pitchFamily="34" charset="0"/>
                <a:cs typeface="Arial" panose="020B0604020202020204" pitchFamily="34" charset="0"/>
              </a:rPr>
              <a:t>Elezz</a:t>
            </a:r>
            <a:r>
              <a:rPr lang="en-US" dirty="0">
                <a:latin typeface="Arial" panose="020B0604020202020204" pitchFamily="34" charset="0"/>
                <a:cs typeface="Arial" panose="020B0604020202020204" pitchFamily="34" charset="0"/>
              </a:rPr>
              <a:t>, I., Hassan, A., </a:t>
            </a:r>
            <a:r>
              <a:rPr lang="en-US" dirty="0" err="1">
                <a:latin typeface="Arial" panose="020B0604020202020204" pitchFamily="34" charset="0"/>
                <a:cs typeface="Arial" panose="020B0604020202020204" pitchFamily="34" charset="0"/>
              </a:rPr>
              <a:t>Nazeemudeen</a:t>
            </a:r>
            <a:r>
              <a:rPr lang="en-US" dirty="0">
                <a:latin typeface="Arial" panose="020B0604020202020204" pitchFamily="34" charset="0"/>
                <a:cs typeface="Arial" panose="020B0604020202020204" pitchFamily="34" charset="0"/>
              </a:rPr>
              <a:t>, A., </a:t>
            </a:r>
            <a:r>
              <a:rPr lang="en-US" dirty="0" err="1">
                <a:latin typeface="Arial" panose="020B0604020202020204" pitchFamily="34" charset="0"/>
                <a:cs typeface="Arial" panose="020B0604020202020204" pitchFamily="34" charset="0"/>
              </a:rPr>
              <a:t>Househ</a:t>
            </a:r>
            <a:r>
              <a:rPr lang="en-US" dirty="0">
                <a:latin typeface="Arial" panose="020B0604020202020204" pitchFamily="34" charset="0"/>
                <a:cs typeface="Arial" panose="020B0604020202020204" pitchFamily="34" charset="0"/>
              </a:rPr>
              <a:t>, M. and </a:t>
            </a:r>
            <a:r>
              <a:rPr lang="en-US" dirty="0" err="1">
                <a:latin typeface="Arial" panose="020B0604020202020204" pitchFamily="34" charset="0"/>
                <a:cs typeface="Arial" panose="020B0604020202020204" pitchFamily="34" charset="0"/>
              </a:rPr>
              <a:t>Abd-Alrazaq</a:t>
            </a:r>
            <a:r>
              <a:rPr lang="en-US" dirty="0">
                <a:latin typeface="Arial" panose="020B0604020202020204" pitchFamily="34" charset="0"/>
                <a:cs typeface="Arial" panose="020B0604020202020204" pitchFamily="34" charset="0"/>
              </a:rPr>
              <a:t>, A., 2020. The benefits and threats of </a:t>
            </a:r>
            <a:r>
              <a:rPr lang="en-US" dirty="0" err="1">
                <a:latin typeface="Arial" panose="020B0604020202020204" pitchFamily="34" charset="0"/>
                <a:cs typeface="Arial" panose="020B0604020202020204" pitchFamily="34" charset="0"/>
              </a:rPr>
              <a:t>blockchain</a:t>
            </a:r>
            <a:r>
              <a:rPr lang="en-US" dirty="0">
                <a:latin typeface="Arial" panose="020B0604020202020204" pitchFamily="34" charset="0"/>
                <a:cs typeface="Arial" panose="020B0604020202020204" pitchFamily="34" charset="0"/>
              </a:rPr>
              <a:t> technology in healthcare: A scoping review. </a:t>
            </a:r>
            <a:r>
              <a:rPr lang="en-US" i="1" dirty="0">
                <a:latin typeface="Arial" panose="020B0604020202020204" pitchFamily="34" charset="0"/>
                <a:cs typeface="Arial" panose="020B0604020202020204" pitchFamily="34" charset="0"/>
              </a:rPr>
              <a:t>International Journal of Medical Informatics</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142</a:t>
            </a:r>
            <a:r>
              <a:rPr lang="en-US" dirty="0">
                <a:latin typeface="Arial" panose="020B0604020202020204" pitchFamily="34" charset="0"/>
                <a:cs typeface="Arial" panose="020B0604020202020204" pitchFamily="34" charset="0"/>
              </a:rPr>
              <a:t>, p.104246.</a:t>
            </a:r>
          </a:p>
          <a:p>
            <a:pPr algn="just"/>
            <a:r>
              <a:rPr lang="en-US" dirty="0" err="1">
                <a:latin typeface="Arial" panose="020B0604020202020204" pitchFamily="34" charset="0"/>
                <a:cs typeface="Arial" panose="020B0604020202020204" pitchFamily="34" charset="0"/>
              </a:rPr>
              <a:t>Agbo</a:t>
            </a:r>
            <a:r>
              <a:rPr lang="en-US" dirty="0">
                <a:latin typeface="Arial" panose="020B0604020202020204" pitchFamily="34" charset="0"/>
                <a:cs typeface="Arial" panose="020B0604020202020204" pitchFamily="34" charset="0"/>
              </a:rPr>
              <a:t>, C.C., Mahmoud, Q.H. and </a:t>
            </a:r>
            <a:r>
              <a:rPr lang="en-US" dirty="0" err="1">
                <a:latin typeface="Arial" panose="020B0604020202020204" pitchFamily="34" charset="0"/>
                <a:cs typeface="Arial" panose="020B0604020202020204" pitchFamily="34" charset="0"/>
              </a:rPr>
              <a:t>Eklund</a:t>
            </a:r>
            <a:r>
              <a:rPr lang="en-US" dirty="0">
                <a:latin typeface="Arial" panose="020B0604020202020204" pitchFamily="34" charset="0"/>
                <a:cs typeface="Arial" panose="020B0604020202020204" pitchFamily="34" charset="0"/>
              </a:rPr>
              <a:t>, J.M., 2019, April. </a:t>
            </a:r>
            <a:r>
              <a:rPr lang="en-US" dirty="0" err="1">
                <a:latin typeface="Arial" panose="020B0604020202020204" pitchFamily="34" charset="0"/>
                <a:cs typeface="Arial" panose="020B0604020202020204" pitchFamily="34" charset="0"/>
              </a:rPr>
              <a:t>Blockchain</a:t>
            </a:r>
            <a:r>
              <a:rPr lang="en-US" dirty="0">
                <a:latin typeface="Arial" panose="020B0604020202020204" pitchFamily="34" charset="0"/>
                <a:cs typeface="Arial" panose="020B0604020202020204" pitchFamily="34" charset="0"/>
              </a:rPr>
              <a:t> technology in healthcare: a systematic review. In </a:t>
            </a:r>
            <a:r>
              <a:rPr lang="en-US" i="1" dirty="0">
                <a:latin typeface="Arial" panose="020B0604020202020204" pitchFamily="34" charset="0"/>
                <a:cs typeface="Arial" panose="020B0604020202020204" pitchFamily="34" charset="0"/>
              </a:rPr>
              <a:t>Healthcare</a:t>
            </a:r>
            <a:r>
              <a:rPr lang="en-US" dirty="0">
                <a:latin typeface="Arial" panose="020B0604020202020204" pitchFamily="34" charset="0"/>
                <a:cs typeface="Arial" panose="020B0604020202020204" pitchFamily="34" charset="0"/>
              </a:rPr>
              <a:t> (Vol. 7, No. 2, p. 56). MDPI.</a:t>
            </a:r>
          </a:p>
          <a:p>
            <a:pPr algn="just"/>
            <a:r>
              <a:rPr lang="en-US" dirty="0" err="1">
                <a:latin typeface="Arial" panose="020B0604020202020204" pitchFamily="34" charset="0"/>
                <a:cs typeface="Arial" panose="020B0604020202020204" pitchFamily="34" charset="0"/>
              </a:rPr>
              <a:t>Bashshur</a:t>
            </a:r>
            <a:r>
              <a:rPr lang="en-US" dirty="0">
                <a:latin typeface="Arial" panose="020B0604020202020204" pitchFamily="34" charset="0"/>
                <a:cs typeface="Arial" panose="020B0604020202020204" pitchFamily="34" charset="0"/>
              </a:rPr>
              <a:t>, R.L., </a:t>
            </a:r>
            <a:r>
              <a:rPr lang="en-US" dirty="0" err="1">
                <a:latin typeface="Arial" panose="020B0604020202020204" pitchFamily="34" charset="0"/>
                <a:cs typeface="Arial" panose="020B0604020202020204" pitchFamily="34" charset="0"/>
              </a:rPr>
              <a:t>Doarn</a:t>
            </a:r>
            <a:r>
              <a:rPr lang="en-US" dirty="0">
                <a:latin typeface="Arial" panose="020B0604020202020204" pitchFamily="34" charset="0"/>
                <a:cs typeface="Arial" panose="020B0604020202020204" pitchFamily="34" charset="0"/>
              </a:rPr>
              <a:t>, C.R., </a:t>
            </a:r>
            <a:r>
              <a:rPr lang="en-US" dirty="0" err="1">
                <a:latin typeface="Arial" panose="020B0604020202020204" pitchFamily="34" charset="0"/>
                <a:cs typeface="Arial" panose="020B0604020202020204" pitchFamily="34" charset="0"/>
              </a:rPr>
              <a:t>Frenk</a:t>
            </a:r>
            <a:r>
              <a:rPr lang="en-US" dirty="0">
                <a:latin typeface="Arial" panose="020B0604020202020204" pitchFamily="34" charset="0"/>
                <a:cs typeface="Arial" panose="020B0604020202020204" pitchFamily="34" charset="0"/>
              </a:rPr>
              <a:t>, J.M., </a:t>
            </a:r>
            <a:r>
              <a:rPr lang="en-US" dirty="0" err="1">
                <a:latin typeface="Arial" panose="020B0604020202020204" pitchFamily="34" charset="0"/>
                <a:cs typeface="Arial" panose="020B0604020202020204" pitchFamily="34" charset="0"/>
              </a:rPr>
              <a:t>Kvedar</a:t>
            </a:r>
            <a:r>
              <a:rPr lang="en-US" dirty="0">
                <a:latin typeface="Arial" panose="020B0604020202020204" pitchFamily="34" charset="0"/>
                <a:cs typeface="Arial" panose="020B0604020202020204" pitchFamily="34" charset="0"/>
              </a:rPr>
              <a:t>, J.C., Shannon, G.W. and </a:t>
            </a:r>
            <a:r>
              <a:rPr lang="en-US" dirty="0" err="1">
                <a:latin typeface="Arial" panose="020B0604020202020204" pitchFamily="34" charset="0"/>
                <a:cs typeface="Arial" panose="020B0604020202020204" pitchFamily="34" charset="0"/>
              </a:rPr>
              <a:t>Woolliscroft</a:t>
            </a:r>
            <a:r>
              <a:rPr lang="en-US" dirty="0">
                <a:latin typeface="Arial" panose="020B0604020202020204" pitchFamily="34" charset="0"/>
                <a:cs typeface="Arial" panose="020B0604020202020204" pitchFamily="34" charset="0"/>
              </a:rPr>
              <a:t>, J.O., 2020. Beyond the COVID pandemic, telemedicine, and health care. </a:t>
            </a:r>
            <a:r>
              <a:rPr lang="en-US" i="1" dirty="0">
                <a:latin typeface="Arial" panose="020B0604020202020204" pitchFamily="34" charset="0"/>
                <a:cs typeface="Arial" panose="020B0604020202020204" pitchFamily="34" charset="0"/>
              </a:rPr>
              <a:t>Telemedicine and e-Health</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26</a:t>
            </a:r>
            <a:r>
              <a:rPr lang="en-US" dirty="0">
                <a:latin typeface="Arial" panose="020B0604020202020204" pitchFamily="34" charset="0"/>
                <a:cs typeface="Arial" panose="020B0604020202020204" pitchFamily="34" charset="0"/>
              </a:rPr>
              <a:t>(11), pp.1310-1313.</a:t>
            </a:r>
          </a:p>
          <a:p>
            <a:pPr algn="just"/>
            <a:r>
              <a:rPr lang="en-US" dirty="0" err="1">
                <a:latin typeface="Arial" panose="020B0604020202020204" pitchFamily="34" charset="0"/>
                <a:cs typeface="Arial" panose="020B0604020202020204" pitchFamily="34" charset="0"/>
              </a:rPr>
              <a:t>Bhuiyan</a:t>
            </a:r>
            <a:r>
              <a:rPr lang="en-US" dirty="0">
                <a:latin typeface="Arial" panose="020B0604020202020204" pitchFamily="34" charset="0"/>
                <a:cs typeface="Arial" panose="020B0604020202020204" pitchFamily="34" charset="0"/>
              </a:rPr>
              <a:t>, M.N., Rahman, M.M., </a:t>
            </a:r>
            <a:r>
              <a:rPr lang="en-US" dirty="0" err="1">
                <a:latin typeface="Arial" panose="020B0604020202020204" pitchFamily="34" charset="0"/>
                <a:cs typeface="Arial" panose="020B0604020202020204" pitchFamily="34" charset="0"/>
              </a:rPr>
              <a:t>Billah</a:t>
            </a:r>
            <a:r>
              <a:rPr lang="en-US" dirty="0">
                <a:latin typeface="Arial" panose="020B0604020202020204" pitchFamily="34" charset="0"/>
                <a:cs typeface="Arial" panose="020B0604020202020204" pitchFamily="34" charset="0"/>
              </a:rPr>
              <a:t>, M.M. and </a:t>
            </a:r>
            <a:r>
              <a:rPr lang="en-US" dirty="0" err="1">
                <a:latin typeface="Arial" panose="020B0604020202020204" pitchFamily="34" charset="0"/>
                <a:cs typeface="Arial" panose="020B0604020202020204" pitchFamily="34" charset="0"/>
              </a:rPr>
              <a:t>Saha</a:t>
            </a:r>
            <a:r>
              <a:rPr lang="en-US" dirty="0">
                <a:latin typeface="Arial" panose="020B0604020202020204" pitchFamily="34" charset="0"/>
                <a:cs typeface="Arial" panose="020B0604020202020204" pitchFamily="34" charset="0"/>
              </a:rPr>
              <a:t>, D., 2021. Internet of things (</a:t>
            </a:r>
            <a:r>
              <a:rPr lang="en-US" dirty="0" err="1">
                <a:latin typeface="Arial" panose="020B0604020202020204" pitchFamily="34" charset="0"/>
                <a:cs typeface="Arial" panose="020B0604020202020204" pitchFamily="34" charset="0"/>
              </a:rPr>
              <a:t>IoT</a:t>
            </a:r>
            <a:r>
              <a:rPr lang="en-US" dirty="0">
                <a:latin typeface="Arial" panose="020B0604020202020204" pitchFamily="34" charset="0"/>
                <a:cs typeface="Arial" panose="020B0604020202020204" pitchFamily="34" charset="0"/>
              </a:rPr>
              <a:t>): A review of its enabling technologies in healthcare applications, standards protocols, security, and market opportunities. </a:t>
            </a:r>
            <a:r>
              <a:rPr lang="en-US" i="1" dirty="0">
                <a:latin typeface="Arial" panose="020B0604020202020204" pitchFamily="34" charset="0"/>
                <a:cs typeface="Arial" panose="020B0604020202020204" pitchFamily="34" charset="0"/>
              </a:rPr>
              <a:t>IEEE Internet of Things Journal</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8</a:t>
            </a:r>
            <a:r>
              <a:rPr lang="en-US" dirty="0">
                <a:latin typeface="Arial" panose="020B0604020202020204" pitchFamily="34" charset="0"/>
                <a:cs typeface="Arial" panose="020B0604020202020204" pitchFamily="34" charset="0"/>
              </a:rPr>
              <a:t>(13), pp.10474-10498.</a:t>
            </a:r>
          </a:p>
          <a:p>
            <a:pPr algn="just"/>
            <a:r>
              <a:rPr lang="en-US" dirty="0">
                <a:latin typeface="Arial" panose="020B0604020202020204" pitchFamily="34" charset="0"/>
                <a:cs typeface="Arial" panose="020B0604020202020204" pitchFamily="34" charset="0"/>
              </a:rPr>
              <a:t>Burr, C., Taddeo, M. and </a:t>
            </a:r>
            <a:r>
              <a:rPr lang="en-US" dirty="0" err="1">
                <a:latin typeface="Arial" panose="020B0604020202020204" pitchFamily="34" charset="0"/>
                <a:cs typeface="Arial" panose="020B0604020202020204" pitchFamily="34" charset="0"/>
              </a:rPr>
              <a:t>Floridi</a:t>
            </a:r>
            <a:r>
              <a:rPr lang="en-US" dirty="0">
                <a:latin typeface="Arial" panose="020B0604020202020204" pitchFamily="34" charset="0"/>
                <a:cs typeface="Arial" panose="020B0604020202020204" pitchFamily="34" charset="0"/>
              </a:rPr>
              <a:t>, L., 2020. The ethics of digital well-being: A thematic review. </a:t>
            </a:r>
            <a:r>
              <a:rPr lang="en-US" i="1" dirty="0">
                <a:latin typeface="Arial" panose="020B0604020202020204" pitchFamily="34" charset="0"/>
                <a:cs typeface="Arial" panose="020B0604020202020204" pitchFamily="34" charset="0"/>
              </a:rPr>
              <a:t>Science and engineering ethics</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26</a:t>
            </a:r>
            <a:r>
              <a:rPr lang="en-US" dirty="0">
                <a:latin typeface="Arial" panose="020B0604020202020204" pitchFamily="34" charset="0"/>
                <a:cs typeface="Arial" panose="020B0604020202020204" pitchFamily="34" charset="0"/>
              </a:rPr>
              <a:t>(4), pp.2313-2343.</a:t>
            </a:r>
          </a:p>
          <a:p>
            <a:pPr algn="just"/>
            <a:r>
              <a:rPr lang="en-US" dirty="0">
                <a:latin typeface="Arial" panose="020B0604020202020204" pitchFamily="34" charset="0"/>
                <a:cs typeface="Arial" panose="020B0604020202020204" pitchFamily="34" charset="0"/>
              </a:rPr>
              <a:t>Haleem, A., </a:t>
            </a:r>
            <a:r>
              <a:rPr lang="en-US" dirty="0" err="1">
                <a:latin typeface="Arial" panose="020B0604020202020204" pitchFamily="34" charset="0"/>
                <a:cs typeface="Arial" panose="020B0604020202020204" pitchFamily="34" charset="0"/>
              </a:rPr>
              <a:t>Javaid</a:t>
            </a:r>
            <a:r>
              <a:rPr lang="en-US" dirty="0">
                <a:latin typeface="Arial" panose="020B0604020202020204" pitchFamily="34" charset="0"/>
                <a:cs typeface="Arial" panose="020B0604020202020204" pitchFamily="34" charset="0"/>
              </a:rPr>
              <a:t>, M., Singh, R.P. and </a:t>
            </a:r>
            <a:r>
              <a:rPr lang="en-US" dirty="0" err="1">
                <a:latin typeface="Arial" panose="020B0604020202020204" pitchFamily="34" charset="0"/>
                <a:cs typeface="Arial" panose="020B0604020202020204" pitchFamily="34" charset="0"/>
              </a:rPr>
              <a:t>Suman</a:t>
            </a:r>
            <a:r>
              <a:rPr lang="en-US" dirty="0">
                <a:latin typeface="Arial" panose="020B0604020202020204" pitchFamily="34" charset="0"/>
                <a:cs typeface="Arial" panose="020B0604020202020204" pitchFamily="34" charset="0"/>
              </a:rPr>
              <a:t>, R., 2021. Telemedicine for healthcare: Capabilities, features, barriers, and applications. </a:t>
            </a:r>
            <a:r>
              <a:rPr lang="en-US" i="1" dirty="0">
                <a:latin typeface="Arial" panose="020B0604020202020204" pitchFamily="34" charset="0"/>
                <a:cs typeface="Arial" panose="020B0604020202020204" pitchFamily="34" charset="0"/>
              </a:rPr>
              <a:t>Sensors international</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2</a:t>
            </a:r>
            <a:r>
              <a:rPr lang="en-US" dirty="0">
                <a:latin typeface="Arial" panose="020B0604020202020204" pitchFamily="34" charset="0"/>
                <a:cs typeface="Arial" panose="020B0604020202020204" pitchFamily="34" charset="0"/>
              </a:rPr>
              <a:t>, p.100117.</a:t>
            </a:r>
          </a:p>
          <a:p>
            <a:pPr algn="just"/>
            <a:r>
              <a:rPr lang="en-US" dirty="0" err="1">
                <a:latin typeface="Arial" panose="020B0604020202020204" pitchFamily="34" charset="0"/>
                <a:cs typeface="Arial" panose="020B0604020202020204" pitchFamily="34" charset="0"/>
              </a:rPr>
              <a:t>Konttila</a:t>
            </a:r>
            <a:r>
              <a:rPr lang="en-US" dirty="0">
                <a:latin typeface="Arial" panose="020B0604020202020204" pitchFamily="34" charset="0"/>
                <a:cs typeface="Arial" panose="020B0604020202020204" pitchFamily="34" charset="0"/>
              </a:rPr>
              <a:t>, J., </a:t>
            </a:r>
            <a:r>
              <a:rPr lang="en-US" dirty="0" err="1">
                <a:latin typeface="Arial" panose="020B0604020202020204" pitchFamily="34" charset="0"/>
                <a:cs typeface="Arial" panose="020B0604020202020204" pitchFamily="34" charset="0"/>
              </a:rPr>
              <a:t>Siira</a:t>
            </a:r>
            <a:r>
              <a:rPr lang="en-US" dirty="0">
                <a:latin typeface="Arial" panose="020B0604020202020204" pitchFamily="34" charset="0"/>
                <a:cs typeface="Arial" panose="020B0604020202020204" pitchFamily="34" charset="0"/>
              </a:rPr>
              <a:t>, H., </a:t>
            </a:r>
            <a:r>
              <a:rPr lang="en-US" dirty="0" err="1">
                <a:latin typeface="Arial" panose="020B0604020202020204" pitchFamily="34" charset="0"/>
                <a:cs typeface="Arial" panose="020B0604020202020204" pitchFamily="34" charset="0"/>
              </a:rPr>
              <a:t>Kyngäs</a:t>
            </a:r>
            <a:r>
              <a:rPr lang="en-US" dirty="0">
                <a:latin typeface="Arial" panose="020B0604020202020204" pitchFamily="34" charset="0"/>
                <a:cs typeface="Arial" panose="020B0604020202020204" pitchFamily="34" charset="0"/>
              </a:rPr>
              <a:t>, H., </a:t>
            </a:r>
            <a:r>
              <a:rPr lang="en-US" dirty="0" err="1">
                <a:latin typeface="Arial" panose="020B0604020202020204" pitchFamily="34" charset="0"/>
                <a:cs typeface="Arial" panose="020B0604020202020204" pitchFamily="34" charset="0"/>
              </a:rPr>
              <a:t>Lahtinen</a:t>
            </a:r>
            <a:r>
              <a:rPr lang="en-US" dirty="0">
                <a:latin typeface="Arial" panose="020B0604020202020204" pitchFamily="34" charset="0"/>
                <a:cs typeface="Arial" panose="020B0604020202020204" pitchFamily="34" charset="0"/>
              </a:rPr>
              <a:t>, M., </a:t>
            </a:r>
            <a:r>
              <a:rPr lang="en-US" dirty="0" err="1">
                <a:latin typeface="Arial" panose="020B0604020202020204" pitchFamily="34" charset="0"/>
                <a:cs typeface="Arial" panose="020B0604020202020204" pitchFamily="34" charset="0"/>
              </a:rPr>
              <a:t>Elo</a:t>
            </a:r>
            <a:r>
              <a:rPr lang="en-US" dirty="0">
                <a:latin typeface="Arial" panose="020B0604020202020204" pitchFamily="34" charset="0"/>
                <a:cs typeface="Arial" panose="020B0604020202020204" pitchFamily="34" charset="0"/>
              </a:rPr>
              <a:t>, S., </a:t>
            </a:r>
            <a:r>
              <a:rPr lang="en-US" dirty="0" err="1">
                <a:latin typeface="Arial" panose="020B0604020202020204" pitchFamily="34" charset="0"/>
                <a:cs typeface="Arial" panose="020B0604020202020204" pitchFamily="34" charset="0"/>
              </a:rPr>
              <a:t>Kääriäinen</a:t>
            </a:r>
            <a:r>
              <a:rPr lang="en-US" dirty="0">
                <a:latin typeface="Arial" panose="020B0604020202020204" pitchFamily="34" charset="0"/>
                <a:cs typeface="Arial" panose="020B0604020202020204" pitchFamily="34" charset="0"/>
              </a:rPr>
              <a:t>, M., </a:t>
            </a:r>
            <a:r>
              <a:rPr lang="en-US" dirty="0" err="1">
                <a:latin typeface="Arial" panose="020B0604020202020204" pitchFamily="34" charset="0"/>
                <a:cs typeface="Arial" panose="020B0604020202020204" pitchFamily="34" charset="0"/>
              </a:rPr>
              <a:t>Kaakinen</a:t>
            </a:r>
            <a:r>
              <a:rPr lang="en-US" dirty="0">
                <a:latin typeface="Arial" panose="020B0604020202020204" pitchFamily="34" charset="0"/>
                <a:cs typeface="Arial" panose="020B0604020202020204" pitchFamily="34" charset="0"/>
              </a:rPr>
              <a:t>, P., </a:t>
            </a:r>
            <a:r>
              <a:rPr lang="en-US" dirty="0" err="1">
                <a:latin typeface="Arial" panose="020B0604020202020204" pitchFamily="34" charset="0"/>
                <a:cs typeface="Arial" panose="020B0604020202020204" pitchFamily="34" charset="0"/>
              </a:rPr>
              <a:t>Oikarinen</a:t>
            </a:r>
            <a:r>
              <a:rPr lang="en-US" dirty="0">
                <a:latin typeface="Arial" panose="020B0604020202020204" pitchFamily="34" charset="0"/>
                <a:cs typeface="Arial" panose="020B0604020202020204" pitchFamily="34" charset="0"/>
              </a:rPr>
              <a:t>, A., </a:t>
            </a:r>
            <a:r>
              <a:rPr lang="en-US" dirty="0" err="1">
                <a:latin typeface="Arial" panose="020B0604020202020204" pitchFamily="34" charset="0"/>
                <a:cs typeface="Arial" panose="020B0604020202020204" pitchFamily="34" charset="0"/>
              </a:rPr>
              <a:t>Yamakawa</a:t>
            </a:r>
            <a:r>
              <a:rPr lang="en-US" dirty="0">
                <a:latin typeface="Arial" panose="020B0604020202020204" pitchFamily="34" charset="0"/>
                <a:cs typeface="Arial" panose="020B0604020202020204" pitchFamily="34" charset="0"/>
              </a:rPr>
              <a:t>, M., Fukui, S. and </a:t>
            </a:r>
            <a:r>
              <a:rPr lang="en-US" dirty="0" err="1">
                <a:latin typeface="Arial" panose="020B0604020202020204" pitchFamily="34" charset="0"/>
                <a:cs typeface="Arial" panose="020B0604020202020204" pitchFamily="34" charset="0"/>
              </a:rPr>
              <a:t>Utsumi</a:t>
            </a:r>
            <a:r>
              <a:rPr lang="en-US" dirty="0">
                <a:latin typeface="Arial" panose="020B0604020202020204" pitchFamily="34" charset="0"/>
                <a:cs typeface="Arial" panose="020B0604020202020204" pitchFamily="34" charset="0"/>
              </a:rPr>
              <a:t>, M., 2019. Healthcare professionals’ competence in </a:t>
            </a:r>
            <a:r>
              <a:rPr lang="en-US" dirty="0" err="1">
                <a:latin typeface="Arial" panose="020B0604020202020204" pitchFamily="34" charset="0"/>
                <a:cs typeface="Arial" panose="020B0604020202020204" pitchFamily="34" charset="0"/>
              </a:rPr>
              <a:t>digitalisation</a:t>
            </a:r>
            <a:r>
              <a:rPr lang="en-US" dirty="0">
                <a:latin typeface="Arial" panose="020B0604020202020204" pitchFamily="34" charset="0"/>
                <a:cs typeface="Arial" panose="020B0604020202020204" pitchFamily="34" charset="0"/>
              </a:rPr>
              <a:t>: A systematic review. </a:t>
            </a:r>
            <a:r>
              <a:rPr lang="en-US" i="1" dirty="0">
                <a:latin typeface="Arial" panose="020B0604020202020204" pitchFamily="34" charset="0"/>
                <a:cs typeface="Arial" panose="020B0604020202020204" pitchFamily="34" charset="0"/>
              </a:rPr>
              <a:t>Journal of clinical nursing</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28</a:t>
            </a:r>
            <a:r>
              <a:rPr lang="en-US" dirty="0">
                <a:latin typeface="Arial" panose="020B0604020202020204" pitchFamily="34" charset="0"/>
                <a:cs typeface="Arial" panose="020B0604020202020204" pitchFamily="34" charset="0"/>
              </a:rPr>
              <a:t>(5-6), pp.745-761.</a:t>
            </a:r>
          </a:p>
          <a:p>
            <a:pPr algn="just"/>
            <a:r>
              <a:rPr lang="en-US" dirty="0" err="1">
                <a:latin typeface="Arial" panose="020B0604020202020204" pitchFamily="34" charset="0"/>
                <a:cs typeface="Arial" panose="020B0604020202020204" pitchFamily="34" charset="0"/>
              </a:rPr>
              <a:t>Odone</a:t>
            </a:r>
            <a:r>
              <a:rPr lang="en-US" dirty="0">
                <a:latin typeface="Arial" panose="020B0604020202020204" pitchFamily="34" charset="0"/>
                <a:cs typeface="Arial" panose="020B0604020202020204" pitchFamily="34" charset="0"/>
              </a:rPr>
              <a:t>, A., </a:t>
            </a:r>
            <a:r>
              <a:rPr lang="en-US" dirty="0" err="1">
                <a:latin typeface="Arial" panose="020B0604020202020204" pitchFamily="34" charset="0"/>
                <a:cs typeface="Arial" panose="020B0604020202020204" pitchFamily="34" charset="0"/>
              </a:rPr>
              <a:t>Buttigieg</a:t>
            </a:r>
            <a:r>
              <a:rPr lang="en-US" dirty="0">
                <a:latin typeface="Arial" panose="020B0604020202020204" pitchFamily="34" charset="0"/>
                <a:cs typeface="Arial" panose="020B0604020202020204" pitchFamily="34" charset="0"/>
              </a:rPr>
              <a:t>, S., </a:t>
            </a:r>
            <a:r>
              <a:rPr lang="en-US" dirty="0" err="1">
                <a:latin typeface="Arial" panose="020B0604020202020204" pitchFamily="34" charset="0"/>
                <a:cs typeface="Arial" panose="020B0604020202020204" pitchFamily="34" charset="0"/>
              </a:rPr>
              <a:t>Ricciardi</a:t>
            </a:r>
            <a:r>
              <a:rPr lang="en-US" dirty="0">
                <a:latin typeface="Arial" panose="020B0604020202020204" pitchFamily="34" charset="0"/>
                <a:cs typeface="Arial" panose="020B0604020202020204" pitchFamily="34" charset="0"/>
              </a:rPr>
              <a:t>, W., Azzopardi-Muscat, N. and </a:t>
            </a:r>
            <a:r>
              <a:rPr lang="en-US" dirty="0" err="1">
                <a:latin typeface="Arial" panose="020B0604020202020204" pitchFamily="34" charset="0"/>
                <a:cs typeface="Arial" panose="020B0604020202020204" pitchFamily="34" charset="0"/>
              </a:rPr>
              <a:t>Staines</a:t>
            </a:r>
            <a:r>
              <a:rPr lang="en-US" dirty="0">
                <a:latin typeface="Arial" panose="020B0604020202020204" pitchFamily="34" charset="0"/>
                <a:cs typeface="Arial" panose="020B0604020202020204" pitchFamily="34" charset="0"/>
              </a:rPr>
              <a:t>, A., 2019. Public health digitalization in Europe: EUPHA vision, action and role in digital public health. </a:t>
            </a:r>
            <a:r>
              <a:rPr lang="en-US" i="1" dirty="0">
                <a:latin typeface="Arial" panose="020B0604020202020204" pitchFamily="34" charset="0"/>
                <a:cs typeface="Arial" panose="020B0604020202020204" pitchFamily="34" charset="0"/>
              </a:rPr>
              <a:t>European journal of public health</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29</a:t>
            </a:r>
            <a:r>
              <a:rPr lang="en-US" dirty="0">
                <a:latin typeface="Arial" panose="020B0604020202020204" pitchFamily="34" charset="0"/>
                <a:cs typeface="Arial" panose="020B0604020202020204" pitchFamily="34" charset="0"/>
              </a:rPr>
              <a:t>(Supplement_3), pp.28-35.</a:t>
            </a:r>
          </a:p>
          <a:p>
            <a:pPr algn="just"/>
            <a:r>
              <a:rPr lang="en-US" dirty="0" err="1">
                <a:latin typeface="Arial" panose="020B0604020202020204" pitchFamily="34" charset="0"/>
                <a:cs typeface="Arial" panose="020B0604020202020204" pitchFamily="34" charset="0"/>
              </a:rPr>
              <a:t>Rezaei</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Aghdam</a:t>
            </a:r>
            <a:r>
              <a:rPr lang="en-US" dirty="0">
                <a:latin typeface="Arial" panose="020B0604020202020204" pitchFamily="34" charset="0"/>
                <a:cs typeface="Arial" panose="020B0604020202020204" pitchFamily="34" charset="0"/>
              </a:rPr>
              <a:t>, A., Watson, J., Cliff, C. and Miah, S.J., 2020. Improving the theoretical understanding toward patient-driven health care innovation through online value </a:t>
            </a:r>
            <a:r>
              <a:rPr lang="en-US" dirty="0" err="1">
                <a:latin typeface="Arial" panose="020B0604020202020204" pitchFamily="34" charset="0"/>
                <a:cs typeface="Arial" panose="020B0604020202020204" pitchFamily="34" charset="0"/>
              </a:rPr>
              <a:t>cocreation</a:t>
            </a:r>
            <a:r>
              <a:rPr lang="en-US" dirty="0">
                <a:latin typeface="Arial" panose="020B0604020202020204" pitchFamily="34" charset="0"/>
                <a:cs typeface="Arial" panose="020B0604020202020204" pitchFamily="34" charset="0"/>
              </a:rPr>
              <a:t>: systematic review. </a:t>
            </a:r>
            <a:r>
              <a:rPr lang="en-US" i="1" dirty="0">
                <a:latin typeface="Arial" panose="020B0604020202020204" pitchFamily="34" charset="0"/>
                <a:cs typeface="Arial" panose="020B0604020202020204" pitchFamily="34" charset="0"/>
              </a:rPr>
              <a:t>Journal of medical Internet research</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22</a:t>
            </a:r>
            <a:r>
              <a:rPr lang="en-US" dirty="0">
                <a:latin typeface="Arial" panose="020B0604020202020204" pitchFamily="34" charset="0"/>
                <a:cs typeface="Arial" panose="020B0604020202020204" pitchFamily="34" charset="0"/>
              </a:rPr>
              <a:t>(4), p.e16324.</a:t>
            </a:r>
          </a:p>
          <a:p>
            <a:pPr algn="just"/>
            <a:r>
              <a:rPr lang="en-US" dirty="0">
                <a:latin typeface="Arial" panose="020B0604020202020204" pitchFamily="34" charset="0"/>
                <a:cs typeface="Arial" panose="020B0604020202020204" pitchFamily="34" charset="0"/>
              </a:rPr>
              <a:t>van Kessel, R., Wong, B.L.H., Clemens, T. and Brand, H., 2022. Digital health literacy as a super determinant of health: More than simply the sum of its parts. </a:t>
            </a:r>
            <a:r>
              <a:rPr lang="en-US" i="1" dirty="0">
                <a:latin typeface="Arial" panose="020B0604020202020204" pitchFamily="34" charset="0"/>
                <a:cs typeface="Arial" panose="020B0604020202020204" pitchFamily="34" charset="0"/>
              </a:rPr>
              <a:t>Internet interventions</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27</a:t>
            </a:r>
            <a:r>
              <a:rPr lang="en-US" dirty="0">
                <a:latin typeface="Arial" panose="020B0604020202020204" pitchFamily="34" charset="0"/>
                <a:cs typeface="Arial" panose="020B0604020202020204" pitchFamily="34" charset="0"/>
              </a:rPr>
              <a:t>.</a:t>
            </a:r>
          </a:p>
          <a:p>
            <a:pPr algn="just"/>
            <a:endParaRPr lang="en-US"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885C39A-DE01-DACF-C4E0-87BD6744E740}"/>
              </a:ext>
            </a:extLst>
          </p:cNvPr>
          <p:cNvSpPr>
            <a:spLocks noGrp="1"/>
          </p:cNvSpPr>
          <p:nvPr>
            <p:ph type="sldNum" sz="quarter" idx="12"/>
          </p:nvPr>
        </p:nvSpPr>
        <p:spPr/>
        <p:txBody>
          <a:bodyPr/>
          <a:lstStyle/>
          <a:p>
            <a:fld id="{597C0572-1444-4B1C-B871-881AC428A9D9}" type="slidenum">
              <a:rPr lang="en-US" smtClean="0"/>
              <a:t>14</a:t>
            </a:fld>
            <a:endParaRPr lang="en-US"/>
          </a:p>
        </p:txBody>
      </p:sp>
    </p:spTree>
    <p:extLst>
      <p:ext uri="{BB962C8B-B14F-4D97-AF65-F5344CB8AC3E}">
        <p14:creationId xmlns:p14="http://schemas.microsoft.com/office/powerpoint/2010/main" val="23034704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ank You Images - Free Download on Freepi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5858" y="465137"/>
            <a:ext cx="11438941" cy="6000977"/>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0D618EC2-B6B5-2358-6374-77D78B2F11BD}"/>
              </a:ext>
            </a:extLst>
          </p:cNvPr>
          <p:cNvSpPr>
            <a:spLocks noGrp="1"/>
          </p:cNvSpPr>
          <p:nvPr>
            <p:ph type="sldNum" sz="quarter" idx="12"/>
          </p:nvPr>
        </p:nvSpPr>
        <p:spPr/>
        <p:txBody>
          <a:bodyPr/>
          <a:lstStyle/>
          <a:p>
            <a:fld id="{597C0572-1444-4B1C-B871-881AC428A9D9}" type="slidenum">
              <a:rPr lang="en-US" smtClean="0"/>
              <a:t>15</a:t>
            </a:fld>
            <a:endParaRPr lang="en-US"/>
          </a:p>
        </p:txBody>
      </p:sp>
    </p:spTree>
    <p:extLst>
      <p:ext uri="{BB962C8B-B14F-4D97-AF65-F5344CB8AC3E}">
        <p14:creationId xmlns:p14="http://schemas.microsoft.com/office/powerpoint/2010/main" val="22417188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29</TotalTime>
  <Words>2010</Words>
  <Application>Microsoft Macintosh PowerPoint</Application>
  <PresentationFormat>Widescreen</PresentationFormat>
  <Paragraphs>95</Paragraphs>
  <Slides>15</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Century Gothic</vt:lpstr>
      <vt:lpstr>Times New Roman</vt:lpstr>
      <vt:lpstr>Wingdings 3</vt:lpstr>
      <vt:lpstr>Ion Boardroom</vt:lpstr>
      <vt:lpstr>DIGITAL SKILLS AND RESEARCH METHODS ASSESSMENT 1  GROUP 7  ANDREEA CARAIVAN – 2235150 BARBARA CARDOSO – 2227300  University of Wales Trinity Saint David  Samuel Abbah</vt:lpstr>
      <vt:lpstr>Introduction – Barbara Cardoso 2227300  </vt:lpstr>
      <vt:lpstr>The use of contemporary technology in healthcare -  Barbara Cardoso 2227300 </vt:lpstr>
      <vt:lpstr>The use of contemporary technology in healthcare– Barbara Cardoso 2227300 </vt:lpstr>
      <vt:lpstr>The use of technology during the COVID-19 pandemic– Barbara Cardoso 2227300 </vt:lpstr>
      <vt:lpstr>The use of technology during the COVID-19 pandemic - Barbara Cardoso 2227300 </vt:lpstr>
      <vt:lpstr>The use of digital communication, collaboration, and participation – Andreea Caraivan 2235150 </vt:lpstr>
      <vt:lpstr>The use of digital communication, collaboration, and participation – Andreea Caraivan 2235150 </vt:lpstr>
      <vt:lpstr>The use of digital literacy for employee well-being – Andreea Caraivan 2235150 </vt:lpstr>
      <vt:lpstr>The use of digital literacy for employee professional career development – Andreea Caraivan 2235150 </vt:lpstr>
      <vt:lpstr>The relevance of technical proficiency for data and information handling – Andreea Caraivan </vt:lpstr>
      <vt:lpstr>The relevance of technical proficiency for data and information handling – Andreea Caraivan 2235150 </vt:lpstr>
      <vt:lpstr>Conclusion  - Andreea Caraivan 2235150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ASSESSMENT 1</dc:title>
  <dc:creator>NAYANA-PC</dc:creator>
  <cp:lastModifiedBy>barbaratavaresss@outlook.com</cp:lastModifiedBy>
  <cp:revision>6</cp:revision>
  <cp:lastPrinted>2023-04-13T09:07:39Z</cp:lastPrinted>
  <dcterms:created xsi:type="dcterms:W3CDTF">2023-04-03T11:14:32Z</dcterms:created>
  <dcterms:modified xsi:type="dcterms:W3CDTF">2023-04-13T20:51:50Z</dcterms:modified>
</cp:coreProperties>
</file>