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2" showSpecialPlsOnTitleSld="0" saveSubsetFonts="1">
  <p:sldMasterIdLst>
    <p:sldMasterId id="2147483675" r:id="rId1"/>
  </p:sldMasterIdLst>
  <p:notesMasterIdLst>
    <p:notesMasterId r:id="rId19"/>
  </p:notesMasterIdLst>
  <p:handoutMasterIdLst>
    <p:handoutMasterId r:id="rId20"/>
  </p:handoutMasterIdLst>
  <p:sldIdLst>
    <p:sldId id="256" r:id="rId2"/>
    <p:sldId id="257" r:id="rId3"/>
    <p:sldId id="258" r:id="rId4"/>
    <p:sldId id="259" r:id="rId5"/>
    <p:sldId id="292" r:id="rId6"/>
    <p:sldId id="261" r:id="rId7"/>
    <p:sldId id="277" r:id="rId8"/>
    <p:sldId id="284" r:id="rId9"/>
    <p:sldId id="262" r:id="rId10"/>
    <p:sldId id="286" r:id="rId11"/>
    <p:sldId id="263" r:id="rId12"/>
    <p:sldId id="291" r:id="rId13"/>
    <p:sldId id="264" r:id="rId14"/>
    <p:sldId id="293" r:id="rId15"/>
    <p:sldId id="288" r:id="rId16"/>
    <p:sldId id="268" r:id="rId17"/>
    <p:sldId id="294"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87250" autoAdjust="0"/>
  </p:normalViewPr>
  <p:slideViewPr>
    <p:cSldViewPr snapToGrid="0">
      <p:cViewPr>
        <p:scale>
          <a:sx n="40" d="100"/>
          <a:sy n="40" d="100"/>
        </p:scale>
        <p:origin x="2584"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F29397-A02B-AD46-AC73-3A4A86DCB2BE}" type="doc">
      <dgm:prSet loTypeId="urn:microsoft.com/office/officeart/2005/8/layout/cycle5" loCatId="relationship" qsTypeId="urn:microsoft.com/office/officeart/2005/8/quickstyle/simple3" qsCatId="simple" csTypeId="urn:microsoft.com/office/officeart/2005/8/colors/accent3_1" csCatId="accent3" phldr="1"/>
      <dgm:spPr/>
      <dgm:t>
        <a:bodyPr/>
        <a:lstStyle/>
        <a:p>
          <a:endParaRPr lang="en-GB"/>
        </a:p>
      </dgm:t>
    </dgm:pt>
    <dgm:pt modelId="{AFD3D266-A129-8B4C-863C-D963546C1B70}">
      <dgm:prSet custT="1"/>
      <dgm:spPr/>
      <dgm:t>
        <a:bodyPr/>
        <a:lstStyle/>
        <a:p>
          <a:r>
            <a:rPr lang="en-GB" sz="1200" dirty="0"/>
            <a:t>Different</a:t>
          </a:r>
          <a:r>
            <a:rPr lang="en-GB" sz="1200" baseline="0" dirty="0"/>
            <a:t> goals </a:t>
          </a:r>
          <a:endParaRPr lang="en-GB" sz="1200" dirty="0"/>
        </a:p>
      </dgm:t>
    </dgm:pt>
    <dgm:pt modelId="{01349CE8-54A3-5049-956C-0C5B4056ABA7}" type="parTrans" cxnId="{FA93CDF4-145B-9149-92DA-7700CA0E9EC8}">
      <dgm:prSet/>
      <dgm:spPr/>
      <dgm:t>
        <a:bodyPr/>
        <a:lstStyle/>
        <a:p>
          <a:endParaRPr lang="en-GB"/>
        </a:p>
      </dgm:t>
    </dgm:pt>
    <dgm:pt modelId="{AEF58DFB-70AE-3D4D-8A69-2BFB91D73367}" type="sibTrans" cxnId="{FA93CDF4-145B-9149-92DA-7700CA0E9EC8}">
      <dgm:prSet/>
      <dgm:spPr/>
      <dgm:t>
        <a:bodyPr/>
        <a:lstStyle/>
        <a:p>
          <a:endParaRPr lang="en-GB"/>
        </a:p>
      </dgm:t>
    </dgm:pt>
    <dgm:pt modelId="{1873C5FC-7291-6542-9012-EF66E900D411}">
      <dgm:prSet custT="1"/>
      <dgm:spPr/>
      <dgm:t>
        <a:bodyPr/>
        <a:lstStyle/>
        <a:p>
          <a:r>
            <a:rPr lang="en-GB" sz="1200" dirty="0"/>
            <a:t>Poor Compatibility</a:t>
          </a:r>
        </a:p>
      </dgm:t>
    </dgm:pt>
    <dgm:pt modelId="{4BEB8551-8129-6B4C-8AEF-25335762005F}" type="parTrans" cxnId="{C3B60F95-F168-DF4E-B0FC-AA3BC6A02ADE}">
      <dgm:prSet/>
      <dgm:spPr/>
      <dgm:t>
        <a:bodyPr/>
        <a:lstStyle/>
        <a:p>
          <a:endParaRPr lang="en-GB"/>
        </a:p>
      </dgm:t>
    </dgm:pt>
    <dgm:pt modelId="{3CCD70FF-7DF1-2946-B51E-BA541B2D70B3}" type="sibTrans" cxnId="{C3B60F95-F168-DF4E-B0FC-AA3BC6A02ADE}">
      <dgm:prSet/>
      <dgm:spPr/>
      <dgm:t>
        <a:bodyPr/>
        <a:lstStyle/>
        <a:p>
          <a:endParaRPr lang="en-GB"/>
        </a:p>
      </dgm:t>
    </dgm:pt>
    <dgm:pt modelId="{DFC43D22-043F-E54F-974C-5E3842F908C3}">
      <dgm:prSet custT="1"/>
      <dgm:spPr/>
      <dgm:t>
        <a:bodyPr/>
        <a:lstStyle/>
        <a:p>
          <a:r>
            <a:rPr lang="en-GB" sz="1200" dirty="0"/>
            <a:t>Different expectations</a:t>
          </a:r>
        </a:p>
      </dgm:t>
    </dgm:pt>
    <dgm:pt modelId="{030EEC28-994D-9B44-9CDB-8F313EB92673}" type="parTrans" cxnId="{9A29EB10-9E7F-AC43-9A27-23AF3B6ADB45}">
      <dgm:prSet/>
      <dgm:spPr/>
      <dgm:t>
        <a:bodyPr/>
        <a:lstStyle/>
        <a:p>
          <a:endParaRPr lang="en-GB"/>
        </a:p>
      </dgm:t>
    </dgm:pt>
    <dgm:pt modelId="{97E18B3C-E190-D846-8C50-62854FC6B878}" type="sibTrans" cxnId="{9A29EB10-9E7F-AC43-9A27-23AF3B6ADB45}">
      <dgm:prSet/>
      <dgm:spPr/>
      <dgm:t>
        <a:bodyPr/>
        <a:lstStyle/>
        <a:p>
          <a:endParaRPr lang="en-GB"/>
        </a:p>
      </dgm:t>
    </dgm:pt>
    <dgm:pt modelId="{DBDEBF01-C0C0-3F45-9D36-26463B4CF18F}">
      <dgm:prSet custT="1"/>
      <dgm:spPr/>
      <dgm:t>
        <a:bodyPr/>
        <a:lstStyle/>
        <a:p>
          <a:r>
            <a:rPr lang="en-GB" sz="1200" dirty="0"/>
            <a:t>Legal variances</a:t>
          </a:r>
        </a:p>
      </dgm:t>
    </dgm:pt>
    <dgm:pt modelId="{CCEC5B8D-4161-0949-AEB3-025D66954C38}" type="parTrans" cxnId="{37B749C0-7F38-A442-923D-2222F61F9EEE}">
      <dgm:prSet/>
      <dgm:spPr/>
      <dgm:t>
        <a:bodyPr/>
        <a:lstStyle/>
        <a:p>
          <a:endParaRPr lang="en-GB"/>
        </a:p>
      </dgm:t>
    </dgm:pt>
    <dgm:pt modelId="{5334BF8A-36C4-7D4E-9D52-06B8C08D7ADE}" type="sibTrans" cxnId="{37B749C0-7F38-A442-923D-2222F61F9EEE}">
      <dgm:prSet/>
      <dgm:spPr/>
      <dgm:t>
        <a:bodyPr/>
        <a:lstStyle/>
        <a:p>
          <a:endParaRPr lang="en-GB"/>
        </a:p>
      </dgm:t>
    </dgm:pt>
    <dgm:pt modelId="{6056335D-A49C-D140-966F-069D562D024A}">
      <dgm:prSet custT="1"/>
      <dgm:spPr/>
      <dgm:t>
        <a:bodyPr/>
        <a:lstStyle/>
        <a:p>
          <a:r>
            <a:rPr lang="en-GB" sz="1200" dirty="0"/>
            <a:t>Different management style</a:t>
          </a:r>
        </a:p>
      </dgm:t>
    </dgm:pt>
    <dgm:pt modelId="{344C5048-F528-6E4E-95A4-31BEE2A3D9E2}" type="parTrans" cxnId="{AE302DB6-9E7F-7F41-B549-0336D3E8C7D0}">
      <dgm:prSet/>
      <dgm:spPr/>
      <dgm:t>
        <a:bodyPr/>
        <a:lstStyle/>
        <a:p>
          <a:endParaRPr lang="en-GB"/>
        </a:p>
      </dgm:t>
    </dgm:pt>
    <dgm:pt modelId="{C8676073-E00F-094F-BB52-A6C9CB0AF757}" type="sibTrans" cxnId="{AE302DB6-9E7F-7F41-B549-0336D3E8C7D0}">
      <dgm:prSet/>
      <dgm:spPr/>
      <dgm:t>
        <a:bodyPr/>
        <a:lstStyle/>
        <a:p>
          <a:endParaRPr lang="en-GB"/>
        </a:p>
      </dgm:t>
    </dgm:pt>
    <dgm:pt modelId="{39EC8067-C55D-794B-87AC-4D2ACB0CD58F}">
      <dgm:prSet custT="1"/>
      <dgm:spPr/>
      <dgm:t>
        <a:bodyPr/>
        <a:lstStyle/>
        <a:p>
          <a:r>
            <a:rPr lang="en-GB" sz="1200" dirty="0"/>
            <a:t>Cultural Differences </a:t>
          </a:r>
        </a:p>
      </dgm:t>
    </dgm:pt>
    <dgm:pt modelId="{DB39427B-6374-F64D-9B3C-60CA38918475}" type="parTrans" cxnId="{29A95E93-3F80-2C4C-885F-E42FF4A85C0E}">
      <dgm:prSet/>
      <dgm:spPr/>
      <dgm:t>
        <a:bodyPr/>
        <a:lstStyle/>
        <a:p>
          <a:endParaRPr lang="en-GB"/>
        </a:p>
      </dgm:t>
    </dgm:pt>
    <dgm:pt modelId="{D00C0163-3F2A-0044-AC79-3FAB587844AF}" type="sibTrans" cxnId="{29A95E93-3F80-2C4C-885F-E42FF4A85C0E}">
      <dgm:prSet/>
      <dgm:spPr/>
      <dgm:t>
        <a:bodyPr/>
        <a:lstStyle/>
        <a:p>
          <a:endParaRPr lang="en-GB"/>
        </a:p>
      </dgm:t>
    </dgm:pt>
    <dgm:pt modelId="{9ACCDE30-80B7-7543-B413-DA74B0DB18B9}">
      <dgm:prSet custT="1"/>
      <dgm:spPr/>
      <dgm:t>
        <a:bodyPr/>
        <a:lstStyle/>
        <a:p>
          <a:r>
            <a:rPr lang="en-GB" sz="1200" dirty="0"/>
            <a:t>Challenges  in term of conflict resolution </a:t>
          </a:r>
        </a:p>
      </dgm:t>
    </dgm:pt>
    <dgm:pt modelId="{AEC5E234-2052-2F48-80D7-635348823F67}" type="parTrans" cxnId="{A8FC4F89-92FB-5D49-9068-3500A18C6F33}">
      <dgm:prSet/>
      <dgm:spPr/>
      <dgm:t>
        <a:bodyPr/>
        <a:lstStyle/>
        <a:p>
          <a:endParaRPr lang="en-GB"/>
        </a:p>
      </dgm:t>
    </dgm:pt>
    <dgm:pt modelId="{7850619E-F217-0642-BD8C-CA478B80822E}" type="sibTrans" cxnId="{A8FC4F89-92FB-5D49-9068-3500A18C6F33}">
      <dgm:prSet/>
      <dgm:spPr/>
      <dgm:t>
        <a:bodyPr/>
        <a:lstStyle/>
        <a:p>
          <a:endParaRPr lang="en-GB"/>
        </a:p>
      </dgm:t>
    </dgm:pt>
    <dgm:pt modelId="{BD0BE2D4-587A-9C4E-BE1C-F4054C0B2904}" type="pres">
      <dgm:prSet presAssocID="{7AF29397-A02B-AD46-AC73-3A4A86DCB2BE}" presName="cycle" presStyleCnt="0">
        <dgm:presLayoutVars>
          <dgm:dir/>
          <dgm:resizeHandles val="exact"/>
        </dgm:presLayoutVars>
      </dgm:prSet>
      <dgm:spPr/>
    </dgm:pt>
    <dgm:pt modelId="{54A3190E-E5E7-5041-BAEB-4EC3C58E6B57}" type="pres">
      <dgm:prSet presAssocID="{AFD3D266-A129-8B4C-863C-D963546C1B70}" presName="node" presStyleLbl="node1" presStyleIdx="0" presStyleCnt="7" custScaleX="109844" custRadScaleRad="107110" custRadScaleInc="-11824">
        <dgm:presLayoutVars>
          <dgm:bulletEnabled val="1"/>
        </dgm:presLayoutVars>
      </dgm:prSet>
      <dgm:spPr/>
    </dgm:pt>
    <dgm:pt modelId="{CFC038F9-B7D0-5943-A6EB-CB1E6C3D7844}" type="pres">
      <dgm:prSet presAssocID="{AFD3D266-A129-8B4C-863C-D963546C1B70}" presName="spNode" presStyleCnt="0"/>
      <dgm:spPr/>
    </dgm:pt>
    <dgm:pt modelId="{40168942-9089-8C4B-80E4-0A957CD7C77C}" type="pres">
      <dgm:prSet presAssocID="{AEF58DFB-70AE-3D4D-8A69-2BFB91D73367}" presName="sibTrans" presStyleLbl="sibTrans1D1" presStyleIdx="0" presStyleCnt="7"/>
      <dgm:spPr/>
    </dgm:pt>
    <dgm:pt modelId="{93EA00AE-BCF5-054C-AD77-9B48B6785F82}" type="pres">
      <dgm:prSet presAssocID="{1873C5FC-7291-6542-9012-EF66E900D411}" presName="node" presStyleLbl="node1" presStyleIdx="1" presStyleCnt="7" custScaleX="125022">
        <dgm:presLayoutVars>
          <dgm:bulletEnabled val="1"/>
        </dgm:presLayoutVars>
      </dgm:prSet>
      <dgm:spPr/>
    </dgm:pt>
    <dgm:pt modelId="{F615B1FA-1536-7A4F-8740-D040A9ED2C6E}" type="pres">
      <dgm:prSet presAssocID="{1873C5FC-7291-6542-9012-EF66E900D411}" presName="spNode" presStyleCnt="0"/>
      <dgm:spPr/>
    </dgm:pt>
    <dgm:pt modelId="{45215D08-9371-F14F-B817-D9C9F03466F0}" type="pres">
      <dgm:prSet presAssocID="{3CCD70FF-7DF1-2946-B51E-BA541B2D70B3}" presName="sibTrans" presStyleLbl="sibTrans1D1" presStyleIdx="1" presStyleCnt="7"/>
      <dgm:spPr/>
    </dgm:pt>
    <dgm:pt modelId="{32754DA4-2D33-9749-8B5C-C7FAA3F90A78}" type="pres">
      <dgm:prSet presAssocID="{DFC43D22-043F-E54F-974C-5E3842F908C3}" presName="node" presStyleLbl="node1" presStyleIdx="2" presStyleCnt="7" custScaleX="117389">
        <dgm:presLayoutVars>
          <dgm:bulletEnabled val="1"/>
        </dgm:presLayoutVars>
      </dgm:prSet>
      <dgm:spPr/>
    </dgm:pt>
    <dgm:pt modelId="{6F3F5EE6-BE13-5341-86BB-91CB5FEDE929}" type="pres">
      <dgm:prSet presAssocID="{DFC43D22-043F-E54F-974C-5E3842F908C3}" presName="spNode" presStyleCnt="0"/>
      <dgm:spPr/>
    </dgm:pt>
    <dgm:pt modelId="{84C7D0C8-3B40-B24E-B686-9CC5D9898E35}" type="pres">
      <dgm:prSet presAssocID="{97E18B3C-E190-D846-8C50-62854FC6B878}" presName="sibTrans" presStyleLbl="sibTrans1D1" presStyleIdx="2" presStyleCnt="7"/>
      <dgm:spPr/>
    </dgm:pt>
    <dgm:pt modelId="{EE36CFF0-E9A3-CA46-9982-3FE9834031DC}" type="pres">
      <dgm:prSet presAssocID="{DBDEBF01-C0C0-3F45-9D36-26463B4CF18F}" presName="node" presStyleLbl="node1" presStyleIdx="3" presStyleCnt="7">
        <dgm:presLayoutVars>
          <dgm:bulletEnabled val="1"/>
        </dgm:presLayoutVars>
      </dgm:prSet>
      <dgm:spPr/>
    </dgm:pt>
    <dgm:pt modelId="{61916D09-DC2E-EC4F-A68A-3DBCD27FCD37}" type="pres">
      <dgm:prSet presAssocID="{DBDEBF01-C0C0-3F45-9D36-26463B4CF18F}" presName="spNode" presStyleCnt="0"/>
      <dgm:spPr/>
    </dgm:pt>
    <dgm:pt modelId="{62DC4E95-7F61-1D41-88D1-E7503760FFD4}" type="pres">
      <dgm:prSet presAssocID="{5334BF8A-36C4-7D4E-9D52-06B8C08D7ADE}" presName="sibTrans" presStyleLbl="sibTrans1D1" presStyleIdx="3" presStyleCnt="7"/>
      <dgm:spPr/>
    </dgm:pt>
    <dgm:pt modelId="{0B1417E8-9191-EA47-8DC2-C91917AA7DB9}" type="pres">
      <dgm:prSet presAssocID="{6056335D-A49C-D140-966F-069D562D024A}" presName="node" presStyleLbl="node1" presStyleIdx="4" presStyleCnt="7" custScaleX="158870">
        <dgm:presLayoutVars>
          <dgm:bulletEnabled val="1"/>
        </dgm:presLayoutVars>
      </dgm:prSet>
      <dgm:spPr/>
    </dgm:pt>
    <dgm:pt modelId="{2738A635-2500-8149-A180-DEAE696C8F9A}" type="pres">
      <dgm:prSet presAssocID="{6056335D-A49C-D140-966F-069D562D024A}" presName="spNode" presStyleCnt="0"/>
      <dgm:spPr/>
    </dgm:pt>
    <dgm:pt modelId="{7F2FBDAD-B5A9-9D44-929D-37C10B793FDD}" type="pres">
      <dgm:prSet presAssocID="{C8676073-E00F-094F-BB52-A6C9CB0AF757}" presName="sibTrans" presStyleLbl="sibTrans1D1" presStyleIdx="4" presStyleCnt="7"/>
      <dgm:spPr/>
    </dgm:pt>
    <dgm:pt modelId="{F1509834-6347-1D47-9794-0985241550A4}" type="pres">
      <dgm:prSet presAssocID="{39EC8067-C55D-794B-87AC-4D2ACB0CD58F}" presName="node" presStyleLbl="node1" presStyleIdx="5" presStyleCnt="7" custScaleX="126252">
        <dgm:presLayoutVars>
          <dgm:bulletEnabled val="1"/>
        </dgm:presLayoutVars>
      </dgm:prSet>
      <dgm:spPr/>
    </dgm:pt>
    <dgm:pt modelId="{F74FAC1B-822A-7445-876F-45FEB5C9C7C8}" type="pres">
      <dgm:prSet presAssocID="{39EC8067-C55D-794B-87AC-4D2ACB0CD58F}" presName="spNode" presStyleCnt="0"/>
      <dgm:spPr/>
    </dgm:pt>
    <dgm:pt modelId="{AAABA1C3-D27F-8F47-8E7D-BCA1AA04F1A7}" type="pres">
      <dgm:prSet presAssocID="{D00C0163-3F2A-0044-AC79-3FAB587844AF}" presName="sibTrans" presStyleLbl="sibTrans1D1" presStyleIdx="5" presStyleCnt="7"/>
      <dgm:spPr/>
    </dgm:pt>
    <dgm:pt modelId="{12B50204-A712-7540-AC55-90CF77741455}" type="pres">
      <dgm:prSet presAssocID="{9ACCDE30-80B7-7543-B413-DA74B0DB18B9}" presName="node" presStyleLbl="node1" presStyleIdx="6" presStyleCnt="7" custScaleX="130858">
        <dgm:presLayoutVars>
          <dgm:bulletEnabled val="1"/>
        </dgm:presLayoutVars>
      </dgm:prSet>
      <dgm:spPr/>
    </dgm:pt>
    <dgm:pt modelId="{0ACEA34E-76BD-944C-B479-1D9E2BEAA619}" type="pres">
      <dgm:prSet presAssocID="{9ACCDE30-80B7-7543-B413-DA74B0DB18B9}" presName="spNode" presStyleCnt="0"/>
      <dgm:spPr/>
    </dgm:pt>
    <dgm:pt modelId="{1E1AC289-F2E1-B34B-8F1A-807FEA1A0647}" type="pres">
      <dgm:prSet presAssocID="{7850619E-F217-0642-BD8C-CA478B80822E}" presName="sibTrans" presStyleLbl="sibTrans1D1" presStyleIdx="6" presStyleCnt="7"/>
      <dgm:spPr/>
    </dgm:pt>
  </dgm:ptLst>
  <dgm:cxnLst>
    <dgm:cxn modelId="{9A29EB10-9E7F-AC43-9A27-23AF3B6ADB45}" srcId="{7AF29397-A02B-AD46-AC73-3A4A86DCB2BE}" destId="{DFC43D22-043F-E54F-974C-5E3842F908C3}" srcOrd="2" destOrd="0" parTransId="{030EEC28-994D-9B44-9CDB-8F313EB92673}" sibTransId="{97E18B3C-E190-D846-8C50-62854FC6B878}"/>
    <dgm:cxn modelId="{DDFB0A13-7617-0F4A-B0ED-971E3E4C445F}" type="presOf" srcId="{97E18B3C-E190-D846-8C50-62854FC6B878}" destId="{84C7D0C8-3B40-B24E-B686-9CC5D9898E35}" srcOrd="0" destOrd="0" presId="urn:microsoft.com/office/officeart/2005/8/layout/cycle5"/>
    <dgm:cxn modelId="{F840F21D-4C70-404A-8365-5D50368A144D}" type="presOf" srcId="{AFD3D266-A129-8B4C-863C-D963546C1B70}" destId="{54A3190E-E5E7-5041-BAEB-4EC3C58E6B57}" srcOrd="0" destOrd="0" presId="urn:microsoft.com/office/officeart/2005/8/layout/cycle5"/>
    <dgm:cxn modelId="{866BDF24-9E77-2844-B655-98FE416DCBA0}" type="presOf" srcId="{6056335D-A49C-D140-966F-069D562D024A}" destId="{0B1417E8-9191-EA47-8DC2-C91917AA7DB9}" srcOrd="0" destOrd="0" presId="urn:microsoft.com/office/officeart/2005/8/layout/cycle5"/>
    <dgm:cxn modelId="{2751EE34-E7D2-0D4F-A6FE-ECC540047281}" type="presOf" srcId="{C8676073-E00F-094F-BB52-A6C9CB0AF757}" destId="{7F2FBDAD-B5A9-9D44-929D-37C10B793FDD}" srcOrd="0" destOrd="0" presId="urn:microsoft.com/office/officeart/2005/8/layout/cycle5"/>
    <dgm:cxn modelId="{AE1D907C-18D0-FC4E-BFEB-47FEF4115053}" type="presOf" srcId="{DBDEBF01-C0C0-3F45-9D36-26463B4CF18F}" destId="{EE36CFF0-E9A3-CA46-9982-3FE9834031DC}" srcOrd="0" destOrd="0" presId="urn:microsoft.com/office/officeart/2005/8/layout/cycle5"/>
    <dgm:cxn modelId="{9F60F984-C424-C84A-837E-4A8D71FF0646}" type="presOf" srcId="{7AF29397-A02B-AD46-AC73-3A4A86DCB2BE}" destId="{BD0BE2D4-587A-9C4E-BE1C-F4054C0B2904}" srcOrd="0" destOrd="0" presId="urn:microsoft.com/office/officeart/2005/8/layout/cycle5"/>
    <dgm:cxn modelId="{A8FC4F89-92FB-5D49-9068-3500A18C6F33}" srcId="{7AF29397-A02B-AD46-AC73-3A4A86DCB2BE}" destId="{9ACCDE30-80B7-7543-B413-DA74B0DB18B9}" srcOrd="6" destOrd="0" parTransId="{AEC5E234-2052-2F48-80D7-635348823F67}" sibTransId="{7850619E-F217-0642-BD8C-CA478B80822E}"/>
    <dgm:cxn modelId="{91834693-513D-BD47-ABD9-58C771496D9A}" type="presOf" srcId="{9ACCDE30-80B7-7543-B413-DA74B0DB18B9}" destId="{12B50204-A712-7540-AC55-90CF77741455}" srcOrd="0" destOrd="0" presId="urn:microsoft.com/office/officeart/2005/8/layout/cycle5"/>
    <dgm:cxn modelId="{29A95E93-3F80-2C4C-885F-E42FF4A85C0E}" srcId="{7AF29397-A02B-AD46-AC73-3A4A86DCB2BE}" destId="{39EC8067-C55D-794B-87AC-4D2ACB0CD58F}" srcOrd="5" destOrd="0" parTransId="{DB39427B-6374-F64D-9B3C-60CA38918475}" sibTransId="{D00C0163-3F2A-0044-AC79-3FAB587844AF}"/>
    <dgm:cxn modelId="{C3B60F95-F168-DF4E-B0FC-AA3BC6A02ADE}" srcId="{7AF29397-A02B-AD46-AC73-3A4A86DCB2BE}" destId="{1873C5FC-7291-6542-9012-EF66E900D411}" srcOrd="1" destOrd="0" parTransId="{4BEB8551-8129-6B4C-8AEF-25335762005F}" sibTransId="{3CCD70FF-7DF1-2946-B51E-BA541B2D70B3}"/>
    <dgm:cxn modelId="{EC3368AD-0AD8-1F48-9041-2A3CF6DF0BAA}" type="presOf" srcId="{39EC8067-C55D-794B-87AC-4D2ACB0CD58F}" destId="{F1509834-6347-1D47-9794-0985241550A4}" srcOrd="0" destOrd="0" presId="urn:microsoft.com/office/officeart/2005/8/layout/cycle5"/>
    <dgm:cxn modelId="{3E3464B4-B8EF-EF4B-B246-DC43956FEE66}" type="presOf" srcId="{D00C0163-3F2A-0044-AC79-3FAB587844AF}" destId="{AAABA1C3-D27F-8F47-8E7D-BCA1AA04F1A7}" srcOrd="0" destOrd="0" presId="urn:microsoft.com/office/officeart/2005/8/layout/cycle5"/>
    <dgm:cxn modelId="{AE302DB6-9E7F-7F41-B549-0336D3E8C7D0}" srcId="{7AF29397-A02B-AD46-AC73-3A4A86DCB2BE}" destId="{6056335D-A49C-D140-966F-069D562D024A}" srcOrd="4" destOrd="0" parTransId="{344C5048-F528-6E4E-95A4-31BEE2A3D9E2}" sibTransId="{C8676073-E00F-094F-BB52-A6C9CB0AF757}"/>
    <dgm:cxn modelId="{37B749C0-7F38-A442-923D-2222F61F9EEE}" srcId="{7AF29397-A02B-AD46-AC73-3A4A86DCB2BE}" destId="{DBDEBF01-C0C0-3F45-9D36-26463B4CF18F}" srcOrd="3" destOrd="0" parTransId="{CCEC5B8D-4161-0949-AEB3-025D66954C38}" sibTransId="{5334BF8A-36C4-7D4E-9D52-06B8C08D7ADE}"/>
    <dgm:cxn modelId="{C18804C6-43EC-A743-84AF-5FEB9BB14BDB}" type="presOf" srcId="{AEF58DFB-70AE-3D4D-8A69-2BFB91D73367}" destId="{40168942-9089-8C4B-80E4-0A957CD7C77C}" srcOrd="0" destOrd="0" presId="urn:microsoft.com/office/officeart/2005/8/layout/cycle5"/>
    <dgm:cxn modelId="{3AFD28CA-A627-BB4F-97A7-B15C33BF25C8}" type="presOf" srcId="{5334BF8A-36C4-7D4E-9D52-06B8C08D7ADE}" destId="{62DC4E95-7F61-1D41-88D1-E7503760FFD4}" srcOrd="0" destOrd="0" presId="urn:microsoft.com/office/officeart/2005/8/layout/cycle5"/>
    <dgm:cxn modelId="{A817C1D7-5D02-C641-BBD6-2CE416696687}" type="presOf" srcId="{3CCD70FF-7DF1-2946-B51E-BA541B2D70B3}" destId="{45215D08-9371-F14F-B817-D9C9F03466F0}" srcOrd="0" destOrd="0" presId="urn:microsoft.com/office/officeart/2005/8/layout/cycle5"/>
    <dgm:cxn modelId="{C6D55BD8-B07E-0B4A-803B-650360FF73CE}" type="presOf" srcId="{1873C5FC-7291-6542-9012-EF66E900D411}" destId="{93EA00AE-BCF5-054C-AD77-9B48B6785F82}" srcOrd="0" destOrd="0" presId="urn:microsoft.com/office/officeart/2005/8/layout/cycle5"/>
    <dgm:cxn modelId="{7E377EDC-B907-EB4A-BC4F-219E5C291E7B}" type="presOf" srcId="{7850619E-F217-0642-BD8C-CA478B80822E}" destId="{1E1AC289-F2E1-B34B-8F1A-807FEA1A0647}" srcOrd="0" destOrd="0" presId="urn:microsoft.com/office/officeart/2005/8/layout/cycle5"/>
    <dgm:cxn modelId="{1F4294EB-D968-3447-B2E7-821076F87DDD}" type="presOf" srcId="{DFC43D22-043F-E54F-974C-5E3842F908C3}" destId="{32754DA4-2D33-9749-8B5C-C7FAA3F90A78}" srcOrd="0" destOrd="0" presId="urn:microsoft.com/office/officeart/2005/8/layout/cycle5"/>
    <dgm:cxn modelId="{FA93CDF4-145B-9149-92DA-7700CA0E9EC8}" srcId="{7AF29397-A02B-AD46-AC73-3A4A86DCB2BE}" destId="{AFD3D266-A129-8B4C-863C-D963546C1B70}" srcOrd="0" destOrd="0" parTransId="{01349CE8-54A3-5049-956C-0C5B4056ABA7}" sibTransId="{AEF58DFB-70AE-3D4D-8A69-2BFB91D73367}"/>
    <dgm:cxn modelId="{A1AAC95B-3A30-6A45-9E6E-F08DA91CB258}" type="presParOf" srcId="{BD0BE2D4-587A-9C4E-BE1C-F4054C0B2904}" destId="{54A3190E-E5E7-5041-BAEB-4EC3C58E6B57}" srcOrd="0" destOrd="0" presId="urn:microsoft.com/office/officeart/2005/8/layout/cycle5"/>
    <dgm:cxn modelId="{E79C6B12-F8CF-AB4E-8A0D-8768C7DD997F}" type="presParOf" srcId="{BD0BE2D4-587A-9C4E-BE1C-F4054C0B2904}" destId="{CFC038F9-B7D0-5943-A6EB-CB1E6C3D7844}" srcOrd="1" destOrd="0" presId="urn:microsoft.com/office/officeart/2005/8/layout/cycle5"/>
    <dgm:cxn modelId="{0DA39504-8145-4E47-B3B3-028BC5C5E546}" type="presParOf" srcId="{BD0BE2D4-587A-9C4E-BE1C-F4054C0B2904}" destId="{40168942-9089-8C4B-80E4-0A957CD7C77C}" srcOrd="2" destOrd="0" presId="urn:microsoft.com/office/officeart/2005/8/layout/cycle5"/>
    <dgm:cxn modelId="{F7ACED83-4F80-7C42-AD9A-039E9303A6F3}" type="presParOf" srcId="{BD0BE2D4-587A-9C4E-BE1C-F4054C0B2904}" destId="{93EA00AE-BCF5-054C-AD77-9B48B6785F82}" srcOrd="3" destOrd="0" presId="urn:microsoft.com/office/officeart/2005/8/layout/cycle5"/>
    <dgm:cxn modelId="{55319778-6121-3C47-B649-FE6E8F3434FA}" type="presParOf" srcId="{BD0BE2D4-587A-9C4E-BE1C-F4054C0B2904}" destId="{F615B1FA-1536-7A4F-8740-D040A9ED2C6E}" srcOrd="4" destOrd="0" presId="urn:microsoft.com/office/officeart/2005/8/layout/cycle5"/>
    <dgm:cxn modelId="{E6EE9A94-1DEF-C94B-94D4-9B27EA8C10D4}" type="presParOf" srcId="{BD0BE2D4-587A-9C4E-BE1C-F4054C0B2904}" destId="{45215D08-9371-F14F-B817-D9C9F03466F0}" srcOrd="5" destOrd="0" presId="urn:microsoft.com/office/officeart/2005/8/layout/cycle5"/>
    <dgm:cxn modelId="{1B8F77F1-21A5-D54D-A474-97F72AD47C33}" type="presParOf" srcId="{BD0BE2D4-587A-9C4E-BE1C-F4054C0B2904}" destId="{32754DA4-2D33-9749-8B5C-C7FAA3F90A78}" srcOrd="6" destOrd="0" presId="urn:microsoft.com/office/officeart/2005/8/layout/cycle5"/>
    <dgm:cxn modelId="{E92EB16A-2F9F-974D-9BC5-095B1EF47E3E}" type="presParOf" srcId="{BD0BE2D4-587A-9C4E-BE1C-F4054C0B2904}" destId="{6F3F5EE6-BE13-5341-86BB-91CB5FEDE929}" srcOrd="7" destOrd="0" presId="urn:microsoft.com/office/officeart/2005/8/layout/cycle5"/>
    <dgm:cxn modelId="{702D48CA-7AA8-5346-B0C2-1D6A1205ADBD}" type="presParOf" srcId="{BD0BE2D4-587A-9C4E-BE1C-F4054C0B2904}" destId="{84C7D0C8-3B40-B24E-B686-9CC5D9898E35}" srcOrd="8" destOrd="0" presId="urn:microsoft.com/office/officeart/2005/8/layout/cycle5"/>
    <dgm:cxn modelId="{F45F18D3-C27E-D74C-A2FD-F05B435AC84B}" type="presParOf" srcId="{BD0BE2D4-587A-9C4E-BE1C-F4054C0B2904}" destId="{EE36CFF0-E9A3-CA46-9982-3FE9834031DC}" srcOrd="9" destOrd="0" presId="urn:microsoft.com/office/officeart/2005/8/layout/cycle5"/>
    <dgm:cxn modelId="{BF1DDEBE-E84C-E040-829D-C9CAA3828F9F}" type="presParOf" srcId="{BD0BE2D4-587A-9C4E-BE1C-F4054C0B2904}" destId="{61916D09-DC2E-EC4F-A68A-3DBCD27FCD37}" srcOrd="10" destOrd="0" presId="urn:microsoft.com/office/officeart/2005/8/layout/cycle5"/>
    <dgm:cxn modelId="{6B650A53-B767-C34E-A400-46F21C6EF41D}" type="presParOf" srcId="{BD0BE2D4-587A-9C4E-BE1C-F4054C0B2904}" destId="{62DC4E95-7F61-1D41-88D1-E7503760FFD4}" srcOrd="11" destOrd="0" presId="urn:microsoft.com/office/officeart/2005/8/layout/cycle5"/>
    <dgm:cxn modelId="{01D29A9B-B430-8940-950D-A2C86204279D}" type="presParOf" srcId="{BD0BE2D4-587A-9C4E-BE1C-F4054C0B2904}" destId="{0B1417E8-9191-EA47-8DC2-C91917AA7DB9}" srcOrd="12" destOrd="0" presId="urn:microsoft.com/office/officeart/2005/8/layout/cycle5"/>
    <dgm:cxn modelId="{6CA57860-FFD9-E34C-A290-4D2377353ECD}" type="presParOf" srcId="{BD0BE2D4-587A-9C4E-BE1C-F4054C0B2904}" destId="{2738A635-2500-8149-A180-DEAE696C8F9A}" srcOrd="13" destOrd="0" presId="urn:microsoft.com/office/officeart/2005/8/layout/cycle5"/>
    <dgm:cxn modelId="{D7B253C4-8FC6-6D43-9966-D2E2C32DBA7D}" type="presParOf" srcId="{BD0BE2D4-587A-9C4E-BE1C-F4054C0B2904}" destId="{7F2FBDAD-B5A9-9D44-929D-37C10B793FDD}" srcOrd="14" destOrd="0" presId="urn:microsoft.com/office/officeart/2005/8/layout/cycle5"/>
    <dgm:cxn modelId="{2B54D8AF-F4AF-0443-AAEA-1880BAA7D44D}" type="presParOf" srcId="{BD0BE2D4-587A-9C4E-BE1C-F4054C0B2904}" destId="{F1509834-6347-1D47-9794-0985241550A4}" srcOrd="15" destOrd="0" presId="urn:microsoft.com/office/officeart/2005/8/layout/cycle5"/>
    <dgm:cxn modelId="{831665A1-CD0E-634D-A2A7-F08D02579F0E}" type="presParOf" srcId="{BD0BE2D4-587A-9C4E-BE1C-F4054C0B2904}" destId="{F74FAC1B-822A-7445-876F-45FEB5C9C7C8}" srcOrd="16" destOrd="0" presId="urn:microsoft.com/office/officeart/2005/8/layout/cycle5"/>
    <dgm:cxn modelId="{16224A60-28A9-9C48-9BA4-748D86D0945C}" type="presParOf" srcId="{BD0BE2D4-587A-9C4E-BE1C-F4054C0B2904}" destId="{AAABA1C3-D27F-8F47-8E7D-BCA1AA04F1A7}" srcOrd="17" destOrd="0" presId="urn:microsoft.com/office/officeart/2005/8/layout/cycle5"/>
    <dgm:cxn modelId="{2CD5E597-1492-5146-A40C-EC496BFD858C}" type="presParOf" srcId="{BD0BE2D4-587A-9C4E-BE1C-F4054C0B2904}" destId="{12B50204-A712-7540-AC55-90CF77741455}" srcOrd="18" destOrd="0" presId="urn:microsoft.com/office/officeart/2005/8/layout/cycle5"/>
    <dgm:cxn modelId="{613197D7-EA48-7C4F-9D45-29E796E068FF}" type="presParOf" srcId="{BD0BE2D4-587A-9C4E-BE1C-F4054C0B2904}" destId="{0ACEA34E-76BD-944C-B479-1D9E2BEAA619}" srcOrd="19" destOrd="0" presId="urn:microsoft.com/office/officeart/2005/8/layout/cycle5"/>
    <dgm:cxn modelId="{72C36453-6855-0047-9A80-A2F5FAEF81D2}" type="presParOf" srcId="{BD0BE2D4-587A-9C4E-BE1C-F4054C0B2904}" destId="{1E1AC289-F2E1-B34B-8F1A-807FEA1A0647}" srcOrd="20"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A3190E-E5E7-5041-BAEB-4EC3C58E6B57}">
      <dsp:nvSpPr>
        <dsp:cNvPr id="0" name=""/>
        <dsp:cNvSpPr/>
      </dsp:nvSpPr>
      <dsp:spPr>
        <a:xfrm>
          <a:off x="2240104" y="0"/>
          <a:ext cx="1143588" cy="676716"/>
        </a:xfrm>
        <a:prstGeom prst="roundRect">
          <a:avLst/>
        </a:prstGeom>
        <a:gradFill rotWithShape="0">
          <a:gsLst>
            <a:gs pos="0">
              <a:schemeClr val="lt1">
                <a:hueOff val="0"/>
                <a:satOff val="0"/>
                <a:lumOff val="0"/>
                <a:alphaOff val="0"/>
                <a:tint val="80000"/>
                <a:lumMod val="105000"/>
              </a:schemeClr>
            </a:gs>
            <a:gs pos="100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Different</a:t>
          </a:r>
          <a:r>
            <a:rPr lang="en-GB" sz="1200" kern="1200" baseline="0" dirty="0"/>
            <a:t> goals </a:t>
          </a:r>
          <a:endParaRPr lang="en-GB" sz="1200" kern="1200" dirty="0"/>
        </a:p>
      </dsp:txBody>
      <dsp:txXfrm>
        <a:off x="2273139" y="33035"/>
        <a:ext cx="1077518" cy="610646"/>
      </dsp:txXfrm>
    </dsp:sp>
    <dsp:sp modelId="{40168942-9089-8C4B-80E4-0A957CD7C77C}">
      <dsp:nvSpPr>
        <dsp:cNvPr id="0" name=""/>
        <dsp:cNvSpPr/>
      </dsp:nvSpPr>
      <dsp:spPr>
        <a:xfrm>
          <a:off x="946930" y="334911"/>
          <a:ext cx="3861810" cy="3861810"/>
        </a:xfrm>
        <a:custGeom>
          <a:avLst/>
          <a:gdLst/>
          <a:ahLst/>
          <a:cxnLst/>
          <a:rect l="0" t="0" r="0" b="0"/>
          <a:pathLst>
            <a:path>
              <a:moveTo>
                <a:pt x="2577831" y="111597"/>
              </a:moveTo>
              <a:arcTo wR="1930905" hR="1930905" stAng="17374490" swAng="797886"/>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3EA00AE-BCF5-054C-AD77-9B48B6785F82}">
      <dsp:nvSpPr>
        <dsp:cNvPr id="0" name=""/>
        <dsp:cNvSpPr/>
      </dsp:nvSpPr>
      <dsp:spPr>
        <a:xfrm>
          <a:off x="3743889" y="729020"/>
          <a:ext cx="1301606" cy="676716"/>
        </a:xfrm>
        <a:prstGeom prst="roundRect">
          <a:avLst/>
        </a:prstGeom>
        <a:gradFill rotWithShape="0">
          <a:gsLst>
            <a:gs pos="0">
              <a:schemeClr val="lt1">
                <a:hueOff val="0"/>
                <a:satOff val="0"/>
                <a:lumOff val="0"/>
                <a:alphaOff val="0"/>
                <a:tint val="80000"/>
                <a:lumMod val="105000"/>
              </a:schemeClr>
            </a:gs>
            <a:gs pos="100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Poor Compatibility</a:t>
          </a:r>
        </a:p>
      </dsp:txBody>
      <dsp:txXfrm>
        <a:off x="3776924" y="762055"/>
        <a:ext cx="1235536" cy="610646"/>
      </dsp:txXfrm>
    </dsp:sp>
    <dsp:sp modelId="{45215D08-9371-F14F-B817-D9C9F03466F0}">
      <dsp:nvSpPr>
        <dsp:cNvPr id="0" name=""/>
        <dsp:cNvSpPr/>
      </dsp:nvSpPr>
      <dsp:spPr>
        <a:xfrm>
          <a:off x="954145" y="340373"/>
          <a:ext cx="3861810" cy="3861810"/>
        </a:xfrm>
        <a:custGeom>
          <a:avLst/>
          <a:gdLst/>
          <a:ahLst/>
          <a:cxnLst/>
          <a:rect l="0" t="0" r="0" b="0"/>
          <a:pathLst>
            <a:path>
              <a:moveTo>
                <a:pt x="3735637" y="1244365"/>
              </a:moveTo>
              <a:arcTo wR="1930905" hR="1930905" stAng="20350358" swAng="1063994"/>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32754DA4-2D33-9749-8B5C-C7FAA3F90A78}">
      <dsp:nvSpPr>
        <dsp:cNvPr id="0" name=""/>
        <dsp:cNvSpPr/>
      </dsp:nvSpPr>
      <dsp:spPr>
        <a:xfrm>
          <a:off x="4156474" y="2362587"/>
          <a:ext cx="1222139" cy="676716"/>
        </a:xfrm>
        <a:prstGeom prst="roundRect">
          <a:avLst/>
        </a:prstGeom>
        <a:gradFill rotWithShape="0">
          <a:gsLst>
            <a:gs pos="0">
              <a:schemeClr val="lt1">
                <a:hueOff val="0"/>
                <a:satOff val="0"/>
                <a:lumOff val="0"/>
                <a:alphaOff val="0"/>
                <a:tint val="80000"/>
                <a:lumMod val="105000"/>
              </a:schemeClr>
            </a:gs>
            <a:gs pos="100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Different expectations</a:t>
          </a:r>
        </a:p>
      </dsp:txBody>
      <dsp:txXfrm>
        <a:off x="4189509" y="2395622"/>
        <a:ext cx="1156069" cy="610646"/>
      </dsp:txXfrm>
    </dsp:sp>
    <dsp:sp modelId="{84C7D0C8-3B40-B24E-B686-9CC5D9898E35}">
      <dsp:nvSpPr>
        <dsp:cNvPr id="0" name=""/>
        <dsp:cNvSpPr/>
      </dsp:nvSpPr>
      <dsp:spPr>
        <a:xfrm>
          <a:off x="954145" y="340373"/>
          <a:ext cx="3861810" cy="3861810"/>
        </a:xfrm>
        <a:custGeom>
          <a:avLst/>
          <a:gdLst/>
          <a:ahLst/>
          <a:cxnLst/>
          <a:rect l="0" t="0" r="0" b="0"/>
          <a:pathLst>
            <a:path>
              <a:moveTo>
                <a:pt x="3635396" y="2838157"/>
              </a:moveTo>
              <a:arcTo wR="1930905" hR="1930905" stAng="1681506" swAng="835065"/>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EE36CFF0-E9A3-CA46-9982-3FE9834031DC}">
      <dsp:nvSpPr>
        <dsp:cNvPr id="0" name=""/>
        <dsp:cNvSpPr/>
      </dsp:nvSpPr>
      <dsp:spPr>
        <a:xfrm>
          <a:off x="3202288" y="3672606"/>
          <a:ext cx="1041102" cy="676716"/>
        </a:xfrm>
        <a:prstGeom prst="roundRect">
          <a:avLst/>
        </a:prstGeom>
        <a:gradFill rotWithShape="0">
          <a:gsLst>
            <a:gs pos="0">
              <a:schemeClr val="lt1">
                <a:hueOff val="0"/>
                <a:satOff val="0"/>
                <a:lumOff val="0"/>
                <a:alphaOff val="0"/>
                <a:tint val="80000"/>
                <a:lumMod val="105000"/>
              </a:schemeClr>
            </a:gs>
            <a:gs pos="100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Legal variances</a:t>
          </a:r>
        </a:p>
      </dsp:txBody>
      <dsp:txXfrm>
        <a:off x="3235323" y="3705641"/>
        <a:ext cx="975032" cy="610646"/>
      </dsp:txXfrm>
    </dsp:sp>
    <dsp:sp modelId="{62DC4E95-7F61-1D41-88D1-E7503760FFD4}">
      <dsp:nvSpPr>
        <dsp:cNvPr id="0" name=""/>
        <dsp:cNvSpPr/>
      </dsp:nvSpPr>
      <dsp:spPr>
        <a:xfrm>
          <a:off x="954145" y="340373"/>
          <a:ext cx="3861810" cy="3861810"/>
        </a:xfrm>
        <a:custGeom>
          <a:avLst/>
          <a:gdLst/>
          <a:ahLst/>
          <a:cxnLst/>
          <a:rect l="0" t="0" r="0" b="0"/>
          <a:pathLst>
            <a:path>
              <a:moveTo>
                <a:pt x="2183051" y="3845276"/>
              </a:moveTo>
              <a:arcTo wR="1930905" hR="1930905" stAng="4949799" swAng="352235"/>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B1417E8-9191-EA47-8DC2-C91917AA7DB9}">
      <dsp:nvSpPr>
        <dsp:cNvPr id="0" name=""/>
        <dsp:cNvSpPr/>
      </dsp:nvSpPr>
      <dsp:spPr>
        <a:xfrm>
          <a:off x="1220262" y="3672606"/>
          <a:ext cx="1653998" cy="676716"/>
        </a:xfrm>
        <a:prstGeom prst="roundRect">
          <a:avLst/>
        </a:prstGeom>
        <a:gradFill rotWithShape="0">
          <a:gsLst>
            <a:gs pos="0">
              <a:schemeClr val="lt1">
                <a:hueOff val="0"/>
                <a:satOff val="0"/>
                <a:lumOff val="0"/>
                <a:alphaOff val="0"/>
                <a:tint val="80000"/>
                <a:lumMod val="105000"/>
              </a:schemeClr>
            </a:gs>
            <a:gs pos="100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Different management style</a:t>
          </a:r>
        </a:p>
      </dsp:txBody>
      <dsp:txXfrm>
        <a:off x="1253297" y="3705641"/>
        <a:ext cx="1587928" cy="610646"/>
      </dsp:txXfrm>
    </dsp:sp>
    <dsp:sp modelId="{7F2FBDAD-B5A9-9D44-929D-37C10B793FDD}">
      <dsp:nvSpPr>
        <dsp:cNvPr id="0" name=""/>
        <dsp:cNvSpPr/>
      </dsp:nvSpPr>
      <dsp:spPr>
        <a:xfrm>
          <a:off x="954145" y="340373"/>
          <a:ext cx="3861810" cy="3861810"/>
        </a:xfrm>
        <a:custGeom>
          <a:avLst/>
          <a:gdLst/>
          <a:ahLst/>
          <a:cxnLst/>
          <a:rect l="0" t="0" r="0" b="0"/>
          <a:pathLst>
            <a:path>
              <a:moveTo>
                <a:pt x="494674" y="3221501"/>
              </a:moveTo>
              <a:arcTo wR="1930905" hR="1930905" stAng="8283429" swAng="835065"/>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F1509834-6347-1D47-9794-0985241550A4}">
      <dsp:nvSpPr>
        <dsp:cNvPr id="0" name=""/>
        <dsp:cNvSpPr/>
      </dsp:nvSpPr>
      <dsp:spPr>
        <a:xfrm>
          <a:off x="345351" y="2362587"/>
          <a:ext cx="1314412" cy="676716"/>
        </a:xfrm>
        <a:prstGeom prst="roundRect">
          <a:avLst/>
        </a:prstGeom>
        <a:gradFill rotWithShape="0">
          <a:gsLst>
            <a:gs pos="0">
              <a:schemeClr val="lt1">
                <a:hueOff val="0"/>
                <a:satOff val="0"/>
                <a:lumOff val="0"/>
                <a:alphaOff val="0"/>
                <a:tint val="80000"/>
                <a:lumMod val="105000"/>
              </a:schemeClr>
            </a:gs>
            <a:gs pos="100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Cultural Differences </a:t>
          </a:r>
        </a:p>
      </dsp:txBody>
      <dsp:txXfrm>
        <a:off x="378386" y="2395622"/>
        <a:ext cx="1248342" cy="610646"/>
      </dsp:txXfrm>
    </dsp:sp>
    <dsp:sp modelId="{AAABA1C3-D27F-8F47-8E7D-BCA1AA04F1A7}">
      <dsp:nvSpPr>
        <dsp:cNvPr id="0" name=""/>
        <dsp:cNvSpPr/>
      </dsp:nvSpPr>
      <dsp:spPr>
        <a:xfrm>
          <a:off x="954145" y="340373"/>
          <a:ext cx="3861810" cy="3861810"/>
        </a:xfrm>
        <a:custGeom>
          <a:avLst/>
          <a:gdLst/>
          <a:ahLst/>
          <a:cxnLst/>
          <a:rect l="0" t="0" r="0" b="0"/>
          <a:pathLst>
            <a:path>
              <a:moveTo>
                <a:pt x="2814" y="1826681"/>
              </a:moveTo>
              <a:arcTo wR="1930905" hR="1930905" stAng="10985648" swAng="1063994"/>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2B50204-A712-7540-AC55-90CF77741455}">
      <dsp:nvSpPr>
        <dsp:cNvPr id="0" name=""/>
        <dsp:cNvSpPr/>
      </dsp:nvSpPr>
      <dsp:spPr>
        <a:xfrm>
          <a:off x="694225" y="729020"/>
          <a:ext cx="1362365" cy="676716"/>
        </a:xfrm>
        <a:prstGeom prst="roundRect">
          <a:avLst/>
        </a:prstGeom>
        <a:gradFill rotWithShape="0">
          <a:gsLst>
            <a:gs pos="0">
              <a:schemeClr val="lt1">
                <a:hueOff val="0"/>
                <a:satOff val="0"/>
                <a:lumOff val="0"/>
                <a:alphaOff val="0"/>
                <a:tint val="80000"/>
                <a:lumMod val="105000"/>
              </a:schemeClr>
            </a:gs>
            <a:gs pos="100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Challenges  in term of conflict resolution </a:t>
          </a:r>
        </a:p>
      </dsp:txBody>
      <dsp:txXfrm>
        <a:off x="727260" y="762055"/>
        <a:ext cx="1296295" cy="610646"/>
      </dsp:txXfrm>
    </dsp:sp>
    <dsp:sp modelId="{1E1AC289-F2E1-B34B-8F1A-807FEA1A0647}">
      <dsp:nvSpPr>
        <dsp:cNvPr id="0" name=""/>
        <dsp:cNvSpPr/>
      </dsp:nvSpPr>
      <dsp:spPr>
        <a:xfrm>
          <a:off x="963142" y="333554"/>
          <a:ext cx="3861810" cy="3861810"/>
        </a:xfrm>
        <a:custGeom>
          <a:avLst/>
          <a:gdLst/>
          <a:ahLst/>
          <a:cxnLst/>
          <a:rect l="0" t="0" r="0" b="0"/>
          <a:pathLst>
            <a:path>
              <a:moveTo>
                <a:pt x="855793" y="326994"/>
              </a:moveTo>
              <a:arcTo wR="1930905" hR="1930905" stAng="14169948" swAng="632745"/>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588EAE7-D7C1-2CAB-5103-63BF601E4D3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62E9DDCA-63D1-0A1F-5F3D-7D00858FCCD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6AEC6E-050C-7340-AE8D-592930B9BB4D}" type="datetimeFigureOut">
              <a:rPr lang="en-US" smtClean="0"/>
              <a:t>3/31/23</a:t>
            </a:fld>
            <a:endParaRPr lang="en-US"/>
          </a:p>
        </p:txBody>
      </p:sp>
      <p:sp>
        <p:nvSpPr>
          <p:cNvPr id="4" name="Footer Placeholder 3">
            <a:extLst>
              <a:ext uri="{FF2B5EF4-FFF2-40B4-BE49-F238E27FC236}">
                <a16:creationId xmlns:a16="http://schemas.microsoft.com/office/drawing/2014/main" id="{928D23B6-BF47-6634-3912-F73BC97BDC7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984B70A-0C78-CA07-04D8-9F9CA321C20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C1DF93A-78DC-8442-A622-EBE30AF00867}" type="slidenum">
              <a:rPr lang="en-US" smtClean="0"/>
              <a:t>‹#›</a:t>
            </a:fld>
            <a:endParaRPr lang="en-US"/>
          </a:p>
        </p:txBody>
      </p:sp>
    </p:spTree>
    <p:extLst>
      <p:ext uri="{BB962C8B-B14F-4D97-AF65-F5344CB8AC3E}">
        <p14:creationId xmlns:p14="http://schemas.microsoft.com/office/powerpoint/2010/main" val="395845866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3A4613-582C-9E44-964D-FB98CBB1ADED}" type="datetimeFigureOut">
              <a:rPr lang="en-US" smtClean="0"/>
              <a:t>3/31/23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84BB78-89C8-1846-8671-44467B760B9E}" type="slidenum">
              <a:rPr lang="en-US" smtClean="0"/>
              <a:t>‹#›</a:t>
            </a:fld>
            <a:endParaRPr lang="en-US"/>
          </a:p>
        </p:txBody>
      </p:sp>
    </p:spTree>
    <p:extLst>
      <p:ext uri="{BB962C8B-B14F-4D97-AF65-F5344CB8AC3E}">
        <p14:creationId xmlns:p14="http://schemas.microsoft.com/office/powerpoint/2010/main" val="241625378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84BB78-89C8-1846-8671-44467B760B9E}" type="slidenum">
              <a:rPr lang="en-US" smtClean="0"/>
              <a:t>3</a:t>
            </a:fld>
            <a:endParaRPr lang="en-US"/>
          </a:p>
        </p:txBody>
      </p:sp>
    </p:spTree>
    <p:extLst>
      <p:ext uri="{BB962C8B-B14F-4D97-AF65-F5344CB8AC3E}">
        <p14:creationId xmlns:p14="http://schemas.microsoft.com/office/powerpoint/2010/main" val="4246201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B9C5690-9729-E644-BFE4-8F9EACA72FEC}" type="datetime1">
              <a:rPr lang="en-GB" smtClean="0"/>
              <a:t>31/03/2023</a:t>
            </a:fld>
            <a:endParaRPr lang="en-US"/>
          </a:p>
        </p:txBody>
      </p:sp>
      <p:sp>
        <p:nvSpPr>
          <p:cNvPr id="5" name="Footer Placeholder 4"/>
          <p:cNvSpPr>
            <a:spLocks noGrp="1"/>
          </p:cNvSpPr>
          <p:nvPr>
            <p:ph type="ftr" sz="quarter" idx="11"/>
          </p:nvPr>
        </p:nvSpPr>
        <p:spPr/>
        <p:txBody>
          <a:bodyPr/>
          <a:lstStyle/>
          <a:p>
            <a:r>
              <a:rPr lang="en-US"/>
              <a:t>British – Chinese joint venture   </a:t>
            </a:r>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3692194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GB"/>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8B4A57-83CD-3142-B935-3C77A2D3C024}" type="datetime1">
              <a:rPr lang="en-GB" smtClean="0"/>
              <a:t>31/03/2023</a:t>
            </a:fld>
            <a:endParaRPr lang="en-US"/>
          </a:p>
        </p:txBody>
      </p:sp>
      <p:sp>
        <p:nvSpPr>
          <p:cNvPr id="5" name="Footer Placeholder 4"/>
          <p:cNvSpPr>
            <a:spLocks noGrp="1"/>
          </p:cNvSpPr>
          <p:nvPr>
            <p:ph type="ftr" sz="quarter" idx="11"/>
          </p:nvPr>
        </p:nvSpPr>
        <p:spPr/>
        <p:txBody>
          <a:bodyPr/>
          <a:lstStyle/>
          <a:p>
            <a:r>
              <a:rPr lang="en-US"/>
              <a:t>British – Chinese joint venture   </a:t>
            </a:r>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19805542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GB"/>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1FBE8CA-7D2F-1D49-ACA8-3790999F1BF6}" type="datetime1">
              <a:rPr lang="en-GB" smtClean="0"/>
              <a:t>31/03/2023</a:t>
            </a:fld>
            <a:endParaRPr lang="en-US"/>
          </a:p>
        </p:txBody>
      </p:sp>
      <p:sp>
        <p:nvSpPr>
          <p:cNvPr id="5" name="Footer Placeholder 4"/>
          <p:cNvSpPr>
            <a:spLocks noGrp="1"/>
          </p:cNvSpPr>
          <p:nvPr>
            <p:ph type="ftr" sz="quarter" idx="11"/>
          </p:nvPr>
        </p:nvSpPr>
        <p:spPr/>
        <p:txBody>
          <a:bodyPr/>
          <a:lstStyle/>
          <a:p>
            <a:r>
              <a:rPr lang="en-US"/>
              <a:t>British – Chinese joint venture   </a:t>
            </a:r>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66041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884FD04-3F56-C34C-85FC-02163970F9C2}" type="datetime1">
              <a:rPr lang="en-GB" smtClean="0"/>
              <a:t>31/03/2023</a:t>
            </a:fld>
            <a:endParaRPr lang="en-US"/>
          </a:p>
        </p:txBody>
      </p:sp>
      <p:sp>
        <p:nvSpPr>
          <p:cNvPr id="6" name="Footer Placeholder 5"/>
          <p:cNvSpPr>
            <a:spLocks noGrp="1"/>
          </p:cNvSpPr>
          <p:nvPr>
            <p:ph type="ftr" sz="quarter" idx="11"/>
          </p:nvPr>
        </p:nvSpPr>
        <p:spPr/>
        <p:txBody>
          <a:bodyPr/>
          <a:lstStyle/>
          <a:p>
            <a:r>
              <a:rPr lang="en-US"/>
              <a:t>British – Chinese joint venture   </a:t>
            </a:r>
          </a:p>
        </p:txBody>
      </p:sp>
      <p:sp>
        <p:nvSpPr>
          <p:cNvPr id="7" name="Slide Number Placeholder 6"/>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1697836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5364E1B-1585-E84A-988B-3E2224E634DC}" type="datetime1">
              <a:rPr lang="en-GB" smtClean="0"/>
              <a:t>31/03/2023</a:t>
            </a:fld>
            <a:endParaRPr lang="en-US"/>
          </a:p>
        </p:txBody>
      </p:sp>
      <p:sp>
        <p:nvSpPr>
          <p:cNvPr id="8" name="Footer Placeholder 7"/>
          <p:cNvSpPr>
            <a:spLocks noGrp="1"/>
          </p:cNvSpPr>
          <p:nvPr>
            <p:ph type="ftr" sz="quarter" idx="11"/>
          </p:nvPr>
        </p:nvSpPr>
        <p:spPr/>
        <p:txBody>
          <a:bodyPr/>
          <a:lstStyle/>
          <a:p>
            <a:r>
              <a:rPr lang="en-US"/>
              <a:t>British – Chinese joint venture   </a:t>
            </a:r>
          </a:p>
        </p:txBody>
      </p:sp>
      <p:sp>
        <p:nvSpPr>
          <p:cNvPr id="9" name="Slide Number Placeholder 8"/>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635335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D301E32A-06DF-3E47-8AFB-DC48771BA938}" type="datetime1">
              <a:rPr lang="en-GB" smtClean="0"/>
              <a:t>31/03/2023</a:t>
            </a:fld>
            <a:endParaRPr lang="en-US"/>
          </a:p>
        </p:txBody>
      </p:sp>
      <p:sp>
        <p:nvSpPr>
          <p:cNvPr id="4" name="Footer Placeholder 3"/>
          <p:cNvSpPr>
            <a:spLocks noGrp="1"/>
          </p:cNvSpPr>
          <p:nvPr>
            <p:ph type="ftr" sz="quarter" idx="11"/>
          </p:nvPr>
        </p:nvSpPr>
        <p:spPr/>
        <p:txBody>
          <a:bodyPr/>
          <a:lstStyle/>
          <a:p>
            <a:r>
              <a:rPr lang="en-US"/>
              <a:t>British – Chinese joint venture   </a:t>
            </a:r>
          </a:p>
        </p:txBody>
      </p:sp>
      <p:sp>
        <p:nvSpPr>
          <p:cNvPr id="5" name="Slide Number Placeholder 4"/>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1644969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F55496-A033-8440-8BB5-C534C6995A38}" type="datetime1">
              <a:rPr lang="en-GB" smtClean="0"/>
              <a:t>31/03/2023</a:t>
            </a:fld>
            <a:endParaRPr lang="en-US"/>
          </a:p>
        </p:txBody>
      </p:sp>
      <p:sp>
        <p:nvSpPr>
          <p:cNvPr id="3" name="Footer Placeholder 2"/>
          <p:cNvSpPr>
            <a:spLocks noGrp="1"/>
          </p:cNvSpPr>
          <p:nvPr>
            <p:ph type="ftr" sz="quarter" idx="11"/>
          </p:nvPr>
        </p:nvSpPr>
        <p:spPr/>
        <p:txBody>
          <a:bodyPr/>
          <a:lstStyle/>
          <a:p>
            <a:r>
              <a:rPr lang="en-US"/>
              <a:t>British – Chinese joint venture   </a:t>
            </a:r>
          </a:p>
        </p:txBody>
      </p:sp>
      <p:sp>
        <p:nvSpPr>
          <p:cNvPr id="4" name="Slide Number Placeholder 3"/>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3155239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GB"/>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46C99E2-DDB7-5042-9ECE-C5592F82E25F}" type="datetime1">
              <a:rPr lang="en-GB" smtClean="0"/>
              <a:t>31/03/2023</a:t>
            </a:fld>
            <a:endParaRPr lang="en-US"/>
          </a:p>
        </p:txBody>
      </p:sp>
      <p:sp>
        <p:nvSpPr>
          <p:cNvPr id="6" name="Footer Placeholder 5"/>
          <p:cNvSpPr>
            <a:spLocks noGrp="1"/>
          </p:cNvSpPr>
          <p:nvPr>
            <p:ph type="ftr" sz="quarter" idx="11"/>
          </p:nvPr>
        </p:nvSpPr>
        <p:spPr/>
        <p:txBody>
          <a:bodyPr/>
          <a:lstStyle/>
          <a:p>
            <a:r>
              <a:rPr lang="en-US"/>
              <a:t>British – Chinese joint venture   </a:t>
            </a:r>
          </a:p>
        </p:txBody>
      </p:sp>
      <p:sp>
        <p:nvSpPr>
          <p:cNvPr id="7" name="Slide Number Placeholder 6"/>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3805516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GB"/>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GB"/>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6275EFB2-D6D5-9D44-BEE8-73E93FFC6F95}" type="datetime1">
              <a:rPr lang="en-GB" smtClean="0"/>
              <a:t>31/03/2023</a:t>
            </a:fld>
            <a:endParaRPr lang="en-US"/>
          </a:p>
        </p:txBody>
      </p:sp>
      <p:sp>
        <p:nvSpPr>
          <p:cNvPr id="6" name="Footer Placeholder 5"/>
          <p:cNvSpPr>
            <a:spLocks noGrp="1"/>
          </p:cNvSpPr>
          <p:nvPr>
            <p:ph type="ftr" sz="quarter" idx="11"/>
          </p:nvPr>
        </p:nvSpPr>
        <p:spPr>
          <a:xfrm>
            <a:off x="590396" y="6041362"/>
            <a:ext cx="3295413" cy="365125"/>
          </a:xfrm>
        </p:spPr>
        <p:txBody>
          <a:bodyPr/>
          <a:lstStyle/>
          <a:p>
            <a:r>
              <a:rPr lang="en-US"/>
              <a:t>British – Chinese joint venture   </a:t>
            </a:r>
          </a:p>
        </p:txBody>
      </p:sp>
      <p:sp>
        <p:nvSpPr>
          <p:cNvPr id="7" name="Slide Number Placeholder 6"/>
          <p:cNvSpPr>
            <a:spLocks noGrp="1"/>
          </p:cNvSpPr>
          <p:nvPr>
            <p:ph type="sldNum" sz="quarter" idx="12"/>
          </p:nvPr>
        </p:nvSpPr>
        <p:spPr>
          <a:xfrm>
            <a:off x="4862689" y="5915888"/>
            <a:ext cx="1062155" cy="490599"/>
          </a:xfrm>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2183910071"/>
      </p:ext>
    </p:extLst>
  </p:cSld>
  <p:clrMapOvr>
    <a:masterClrMapping/>
  </p:clrMapOvr>
  <p:hf sldNum="0" hdr="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GB"/>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GB"/>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275EFB2-D6D5-9D44-BEE8-73E93FFC6F95}" type="datetime1">
              <a:rPr lang="en-GB" smtClean="0"/>
              <a:t>31/03/2023</a:t>
            </a:fld>
            <a:endParaRPr lang="en-US"/>
          </a:p>
        </p:txBody>
      </p:sp>
      <p:sp>
        <p:nvSpPr>
          <p:cNvPr id="6" name="Footer Placeholder 5"/>
          <p:cNvSpPr>
            <a:spLocks noGrp="1"/>
          </p:cNvSpPr>
          <p:nvPr>
            <p:ph type="ftr" sz="quarter" idx="11"/>
          </p:nvPr>
        </p:nvSpPr>
        <p:spPr/>
        <p:txBody>
          <a:bodyPr/>
          <a:lstStyle/>
          <a:p>
            <a:r>
              <a:rPr lang="en-US"/>
              <a:t>British – Chinese joint venture   </a:t>
            </a:r>
          </a:p>
        </p:txBody>
      </p:sp>
      <p:sp>
        <p:nvSpPr>
          <p:cNvPr id="7" name="Slide Number Placeholder 6"/>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4060596479"/>
      </p:ext>
    </p:extLst>
  </p:cSld>
  <p:clrMapOvr>
    <a:masterClrMapping/>
  </p:clrMapOvr>
  <p:hf sldNum="0" hd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GB"/>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GB"/>
              <a:t>Click to edit Master text styles</a:t>
            </a:r>
          </a:p>
        </p:txBody>
      </p:sp>
      <p:sp>
        <p:nvSpPr>
          <p:cNvPr id="4" name="Date Placeholder 3"/>
          <p:cNvSpPr>
            <a:spLocks noGrp="1"/>
          </p:cNvSpPr>
          <p:nvPr>
            <p:ph type="dt" sz="half" idx="10"/>
          </p:nvPr>
        </p:nvSpPr>
        <p:spPr/>
        <p:txBody>
          <a:bodyPr/>
          <a:lstStyle/>
          <a:p>
            <a:fld id="{6275EFB2-D6D5-9D44-BEE8-73E93FFC6F95}" type="datetime1">
              <a:rPr lang="en-GB" smtClean="0"/>
              <a:t>31/03/2023</a:t>
            </a:fld>
            <a:endParaRPr lang="en-US"/>
          </a:p>
        </p:txBody>
      </p:sp>
      <p:sp>
        <p:nvSpPr>
          <p:cNvPr id="5" name="Footer Placeholder 4"/>
          <p:cNvSpPr>
            <a:spLocks noGrp="1"/>
          </p:cNvSpPr>
          <p:nvPr>
            <p:ph type="ftr" sz="quarter" idx="11"/>
          </p:nvPr>
        </p:nvSpPr>
        <p:spPr/>
        <p:txBody>
          <a:bodyPr/>
          <a:lstStyle/>
          <a:p>
            <a:r>
              <a:rPr lang="en-US"/>
              <a:t>British – Chinese joint venture   </a:t>
            </a:r>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1418909980"/>
      </p:ext>
    </p:extLst>
  </p:cSld>
  <p:clrMapOvr>
    <a:masterClrMapping/>
  </p:clrMapOvr>
  <p:hf sldNum="0" hd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GB"/>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GB"/>
              <a:t>Click to edit Master text styles</a:t>
            </a:r>
          </a:p>
        </p:txBody>
      </p:sp>
      <p:sp>
        <p:nvSpPr>
          <p:cNvPr id="2" name="Date Placeholder 1"/>
          <p:cNvSpPr>
            <a:spLocks noGrp="1"/>
          </p:cNvSpPr>
          <p:nvPr>
            <p:ph type="dt" sz="half" idx="10"/>
          </p:nvPr>
        </p:nvSpPr>
        <p:spPr/>
        <p:txBody>
          <a:bodyPr/>
          <a:lstStyle/>
          <a:p>
            <a:fld id="{6275EFB2-D6D5-9D44-BEE8-73E93FFC6F95}" type="datetime1">
              <a:rPr lang="en-GB" smtClean="0"/>
              <a:t>31/03/2023</a:t>
            </a:fld>
            <a:endParaRPr lang="en-US"/>
          </a:p>
        </p:txBody>
      </p:sp>
      <p:sp>
        <p:nvSpPr>
          <p:cNvPr id="3" name="Footer Placeholder 2"/>
          <p:cNvSpPr>
            <a:spLocks noGrp="1"/>
          </p:cNvSpPr>
          <p:nvPr>
            <p:ph type="ftr" sz="quarter" idx="11"/>
          </p:nvPr>
        </p:nvSpPr>
        <p:spPr/>
        <p:txBody>
          <a:bodyPr/>
          <a:lstStyle/>
          <a:p>
            <a:r>
              <a:rPr lang="en-US"/>
              <a:t>British – Chinese joint venture   </a:t>
            </a:r>
          </a:p>
        </p:txBody>
      </p:sp>
      <p:sp>
        <p:nvSpPr>
          <p:cNvPr id="4" name="Slide Number Placeholder 3"/>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2131657509"/>
      </p:ext>
    </p:extLst>
  </p:cSld>
  <p:clrMapOvr>
    <a:masterClrMapping/>
  </p:clrMapOvr>
  <p:hf sldNum="0" hdr="0"/>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8C75C0E-A047-314C-B82B-3C9376C73DD7}" type="datetime1">
              <a:rPr lang="en-GB" smtClean="0"/>
              <a:t>31/03/2023</a:t>
            </a:fld>
            <a:endParaRPr lang="en-US"/>
          </a:p>
        </p:txBody>
      </p:sp>
      <p:sp>
        <p:nvSpPr>
          <p:cNvPr id="5" name="Footer Placeholder 4"/>
          <p:cNvSpPr>
            <a:spLocks noGrp="1"/>
          </p:cNvSpPr>
          <p:nvPr>
            <p:ph type="ftr" sz="quarter" idx="11"/>
          </p:nvPr>
        </p:nvSpPr>
        <p:spPr/>
        <p:txBody>
          <a:bodyPr/>
          <a:lstStyle/>
          <a:p>
            <a:r>
              <a:rPr lang="en-US"/>
              <a:t>British – Chinese joint venture   </a:t>
            </a:r>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736773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64FA962-2A60-474E-B9C3-FD4084D13B98}" type="datetime1">
              <a:rPr lang="en-GB" smtClean="0"/>
              <a:t>31/03/2023</a:t>
            </a:fld>
            <a:endParaRPr lang="en-US"/>
          </a:p>
        </p:txBody>
      </p:sp>
      <p:sp>
        <p:nvSpPr>
          <p:cNvPr id="5" name="Footer Placeholder 4"/>
          <p:cNvSpPr>
            <a:spLocks noGrp="1"/>
          </p:cNvSpPr>
          <p:nvPr>
            <p:ph type="ftr" sz="quarter" idx="11"/>
          </p:nvPr>
        </p:nvSpPr>
        <p:spPr/>
        <p:txBody>
          <a:bodyPr/>
          <a:lstStyle/>
          <a:p>
            <a:r>
              <a:rPr lang="en-US"/>
              <a:t>British – Chinese joint venture   </a:t>
            </a:r>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2996326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GB"/>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r>
              <a:rPr lang="en-US"/>
              <a:t>British – Chinese joint venture   </a:t>
            </a:r>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6275EFB2-D6D5-9D44-BEE8-73E93FFC6F95}" type="datetime1">
              <a:rPr lang="en-GB" smtClean="0"/>
              <a:t>31/03/2023</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07B5F5D4-3012-4A68-B648-865CE5EFF6F8}" type="slidenum">
              <a:rPr lang="en-US" smtClean="0"/>
              <a:t>‹#›</a:t>
            </a:fld>
            <a:endParaRPr lang="en-US"/>
          </a:p>
        </p:txBody>
      </p:sp>
    </p:spTree>
    <p:extLst>
      <p:ext uri="{BB962C8B-B14F-4D97-AF65-F5344CB8AC3E}">
        <p14:creationId xmlns:p14="http://schemas.microsoft.com/office/powerpoint/2010/main" val="1670455055"/>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hf sldNum="0" hdr="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philosophicaldisquisitions.blogspot.com/2016/12/why-communication-is-needed-for-consent.html"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7" name="image1.jpeg" descr="Text&#10;&#10;Description automatically generated">
            <a:extLst>
              <a:ext uri="{FF2B5EF4-FFF2-40B4-BE49-F238E27FC236}">
                <a16:creationId xmlns:a16="http://schemas.microsoft.com/office/drawing/2014/main" id="{7A3B2201-1CC0-6646-E2EC-32733FB3FF9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76753" y="990600"/>
            <a:ext cx="3634847" cy="1430867"/>
          </a:xfrm>
          <a:prstGeom prst="rect">
            <a:avLst/>
          </a:prstGeom>
        </p:spPr>
      </p:pic>
      <p:sp>
        <p:nvSpPr>
          <p:cNvPr id="10" name="TextBox 9">
            <a:extLst>
              <a:ext uri="{FF2B5EF4-FFF2-40B4-BE49-F238E27FC236}">
                <a16:creationId xmlns:a16="http://schemas.microsoft.com/office/drawing/2014/main" id="{990A7146-3102-C832-DAE5-D41CA2E408B4}"/>
              </a:ext>
            </a:extLst>
          </p:cNvPr>
          <p:cNvSpPr txBox="1"/>
          <p:nvPr/>
        </p:nvSpPr>
        <p:spPr>
          <a:xfrm>
            <a:off x="276753" y="4042913"/>
            <a:ext cx="9121247" cy="2862322"/>
          </a:xfrm>
          <a:prstGeom prst="rect">
            <a:avLst/>
          </a:prstGeom>
          <a:noFill/>
        </p:spPr>
        <p:txBody>
          <a:bodyPr wrap="square">
            <a:spAutoFit/>
          </a:bodyPr>
          <a:lstStyle/>
          <a:p>
            <a:r>
              <a:rPr lang="en-GB" sz="2000" b="1" dirty="0">
                <a:effectLst/>
                <a:latin typeface="Times New Roman" panose="02020603050405020304" pitchFamily="18" charset="0"/>
                <a:ea typeface="Times New Roman" panose="02020603050405020304" pitchFamily="18" charset="0"/>
              </a:rPr>
              <a:t>Module Code: LCBB6001</a:t>
            </a:r>
            <a:endParaRPr lang="en-GB" sz="2000" dirty="0">
              <a:effectLst/>
              <a:latin typeface="Times New Roman" panose="02020603050405020304" pitchFamily="18" charset="0"/>
              <a:ea typeface="Times New Roman" panose="02020603050405020304" pitchFamily="18" charset="0"/>
            </a:endParaRPr>
          </a:p>
          <a:p>
            <a:r>
              <a:rPr lang="en-GB" sz="2000" b="1" dirty="0">
                <a:effectLst/>
                <a:latin typeface="Times New Roman" panose="02020603050405020304" pitchFamily="18" charset="0"/>
                <a:ea typeface="Times New Roman" panose="02020603050405020304" pitchFamily="18" charset="0"/>
              </a:rPr>
              <a:t>Module Lecturer’s Name: Toyin </a:t>
            </a:r>
            <a:r>
              <a:rPr lang="en-GB" sz="2000" b="1" dirty="0" err="1">
                <a:effectLst/>
                <a:latin typeface="Times New Roman" panose="02020603050405020304" pitchFamily="18" charset="0"/>
                <a:ea typeface="Times New Roman" panose="02020603050405020304" pitchFamily="18" charset="0"/>
              </a:rPr>
              <a:t>Adisa</a:t>
            </a:r>
            <a:endParaRPr lang="en-GB" sz="2000" dirty="0">
              <a:effectLst/>
              <a:latin typeface="Times New Roman" panose="02020603050405020304" pitchFamily="18" charset="0"/>
              <a:ea typeface="Times New Roman" panose="02020603050405020304" pitchFamily="18" charset="0"/>
            </a:endParaRPr>
          </a:p>
          <a:p>
            <a:r>
              <a:rPr lang="en-GB" sz="2000" b="1" dirty="0">
                <a:effectLst/>
                <a:latin typeface="Times New Roman" panose="02020603050405020304" pitchFamily="18" charset="0"/>
                <a:ea typeface="Times New Roman" panose="02020603050405020304" pitchFamily="18" charset="0"/>
              </a:rPr>
              <a:t>Assignment Title: Group Presentation -British - Chinese Joint Venture</a:t>
            </a:r>
            <a:endParaRPr lang="en-GB" sz="2000" dirty="0">
              <a:effectLst/>
              <a:latin typeface="Times New Roman" panose="02020603050405020304" pitchFamily="18" charset="0"/>
              <a:ea typeface="Times New Roman" panose="02020603050405020304" pitchFamily="18" charset="0"/>
            </a:endParaRPr>
          </a:p>
          <a:p>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Students’Names</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p>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Diana Paula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Stratulat</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 Student ID 2024156</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p>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Mariana Cocos -Student ID 2024061</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p>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Maria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Hagiu</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-Student ID 2024157</a:t>
            </a:r>
          </a:p>
          <a:p>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Georgiana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Ilie</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-Student ID 2024158</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4877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4A093-8D09-4686-9065-B73A58303013}"/>
              </a:ext>
            </a:extLst>
          </p:cNvPr>
          <p:cNvSpPr>
            <a:spLocks noGrp="1"/>
          </p:cNvSpPr>
          <p:nvPr>
            <p:ph type="title"/>
          </p:nvPr>
        </p:nvSpPr>
        <p:spPr>
          <a:xfrm>
            <a:off x="810000" y="447188"/>
            <a:ext cx="10571998" cy="970450"/>
          </a:xfrm>
        </p:spPr>
        <p:txBody>
          <a:bodyPr>
            <a:normAutofit/>
          </a:bodyPr>
          <a:lstStyle/>
          <a:p>
            <a:r>
              <a:rPr lang="en-GB" dirty="0"/>
              <a:t>Agenda of the presentation </a:t>
            </a:r>
            <a:endParaRPr lang="en-US" dirty="0"/>
          </a:p>
        </p:txBody>
      </p:sp>
      <p:sp>
        <p:nvSpPr>
          <p:cNvPr id="4" name="Footer Placeholder 3">
            <a:extLst>
              <a:ext uri="{FF2B5EF4-FFF2-40B4-BE49-F238E27FC236}">
                <a16:creationId xmlns:a16="http://schemas.microsoft.com/office/drawing/2014/main" id="{4BB939FF-DF44-B24D-2C8F-8945CBD9640B}"/>
              </a:ext>
            </a:extLst>
          </p:cNvPr>
          <p:cNvSpPr>
            <a:spLocks noGrp="1"/>
          </p:cNvSpPr>
          <p:nvPr>
            <p:ph type="ftr" sz="quarter" idx="11"/>
          </p:nvPr>
        </p:nvSpPr>
        <p:spPr>
          <a:xfrm>
            <a:off x="451514" y="6041362"/>
            <a:ext cx="8644320" cy="365125"/>
          </a:xfrm>
        </p:spPr>
        <p:txBody>
          <a:bodyPr>
            <a:normAutofit/>
          </a:bodyPr>
          <a:lstStyle/>
          <a:p>
            <a:pPr>
              <a:spcAft>
                <a:spcPts val="600"/>
              </a:spcAft>
            </a:pPr>
            <a:r>
              <a:rPr lang="en-US"/>
              <a:t>British – Chinese joint venture   </a:t>
            </a:r>
          </a:p>
        </p:txBody>
      </p:sp>
      <p:sp>
        <p:nvSpPr>
          <p:cNvPr id="5" name="Date Placeholder 4">
            <a:extLst>
              <a:ext uri="{FF2B5EF4-FFF2-40B4-BE49-F238E27FC236}">
                <a16:creationId xmlns:a16="http://schemas.microsoft.com/office/drawing/2014/main" id="{2D900007-3BA4-6474-9308-316FC5A16047}"/>
              </a:ext>
            </a:extLst>
          </p:cNvPr>
          <p:cNvSpPr>
            <a:spLocks noGrp="1"/>
          </p:cNvSpPr>
          <p:nvPr>
            <p:ph type="dt" sz="half" idx="10"/>
          </p:nvPr>
        </p:nvSpPr>
        <p:spPr>
          <a:xfrm>
            <a:off x="9334626" y="6041362"/>
            <a:ext cx="1343706" cy="365125"/>
          </a:xfrm>
        </p:spPr>
        <p:txBody>
          <a:bodyPr>
            <a:normAutofit/>
          </a:bodyPr>
          <a:lstStyle/>
          <a:p>
            <a:pPr>
              <a:spcAft>
                <a:spcPts val="600"/>
              </a:spcAft>
            </a:pPr>
            <a:fld id="{CCCC87C7-E9C6-7849-BBC9-94209A44CEC5}" type="datetime1">
              <a:rPr lang="en-GB" smtClean="0"/>
              <a:pPr>
                <a:spcAft>
                  <a:spcPts val="600"/>
                </a:spcAft>
              </a:pPr>
              <a:t>31/03/2023</a:t>
            </a:fld>
            <a:endParaRPr lang="en-US"/>
          </a:p>
        </p:txBody>
      </p:sp>
      <p:grpSp>
        <p:nvGrpSpPr>
          <p:cNvPr id="3" name="Group 2">
            <a:extLst>
              <a:ext uri="{FF2B5EF4-FFF2-40B4-BE49-F238E27FC236}">
                <a16:creationId xmlns:a16="http://schemas.microsoft.com/office/drawing/2014/main" id="{4FE8CE86-1FCE-846C-8407-67554AC7A2B5}"/>
              </a:ext>
            </a:extLst>
          </p:cNvPr>
          <p:cNvGrpSpPr/>
          <p:nvPr/>
        </p:nvGrpSpPr>
        <p:grpSpPr>
          <a:xfrm>
            <a:off x="822241" y="2582700"/>
            <a:ext cx="10547516" cy="3188784"/>
            <a:chOff x="822241" y="2582700"/>
            <a:chExt cx="10547516" cy="3188784"/>
          </a:xfrm>
        </p:grpSpPr>
        <p:sp>
          <p:nvSpPr>
            <p:cNvPr id="6" name="Freeform 5">
              <a:extLst>
                <a:ext uri="{FF2B5EF4-FFF2-40B4-BE49-F238E27FC236}">
                  <a16:creationId xmlns:a16="http://schemas.microsoft.com/office/drawing/2014/main" id="{39DB8270-9C05-1202-7B9C-CD24E1509F42}"/>
                </a:ext>
              </a:extLst>
            </p:cNvPr>
            <p:cNvSpPr/>
            <p:nvPr/>
          </p:nvSpPr>
          <p:spPr>
            <a:xfrm>
              <a:off x="822241" y="2582700"/>
              <a:ext cx="2452910" cy="1471746"/>
            </a:xfrm>
            <a:custGeom>
              <a:avLst/>
              <a:gdLst>
                <a:gd name="connsiteX0" fmla="*/ 0 w 2452910"/>
                <a:gd name="connsiteY0" fmla="*/ 0 h 1471746"/>
                <a:gd name="connsiteX1" fmla="*/ 2452910 w 2452910"/>
                <a:gd name="connsiteY1" fmla="*/ 0 h 1471746"/>
                <a:gd name="connsiteX2" fmla="*/ 2452910 w 2452910"/>
                <a:gd name="connsiteY2" fmla="*/ 1471746 h 1471746"/>
                <a:gd name="connsiteX3" fmla="*/ 0 w 2452910"/>
                <a:gd name="connsiteY3" fmla="*/ 1471746 h 1471746"/>
                <a:gd name="connsiteX4" fmla="*/ 0 w 2452910"/>
                <a:gd name="connsiteY4" fmla="*/ 0 h 1471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2910" h="1471746">
                  <a:moveTo>
                    <a:pt x="0" y="0"/>
                  </a:moveTo>
                  <a:lnTo>
                    <a:pt x="2452910" y="0"/>
                  </a:lnTo>
                  <a:lnTo>
                    <a:pt x="2452910" y="1471746"/>
                  </a:lnTo>
                  <a:lnTo>
                    <a:pt x="0" y="1471746"/>
                  </a:lnTo>
                  <a:lnTo>
                    <a:pt x="0" y="0"/>
                  </a:lnTo>
                  <a:close/>
                </a:path>
              </a:pathLst>
            </a:custGeom>
          </p:spPr>
          <p:style>
            <a:lnRef idx="0">
              <a:schemeClr val="lt1">
                <a:hueOff val="0"/>
                <a:satOff val="0"/>
                <a:lumOff val="0"/>
                <a:alphaOff val="0"/>
              </a:schemeClr>
            </a:lnRef>
            <a:fillRef idx="3">
              <a:schemeClr val="accent1">
                <a:shade val="80000"/>
                <a:hueOff val="0"/>
                <a:satOff val="0"/>
                <a:lumOff val="0"/>
                <a:alphaOff val="0"/>
              </a:schemeClr>
            </a:fillRef>
            <a:effectRef idx="2">
              <a:schemeClr val="accent1">
                <a:shade val="80000"/>
                <a:hueOff val="0"/>
                <a:satOff val="0"/>
                <a:lumOff val="0"/>
                <a:alphaOff val="0"/>
              </a:schemeClr>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 Introduction to the context</a:t>
              </a:r>
            </a:p>
          </p:txBody>
        </p:sp>
        <p:sp>
          <p:nvSpPr>
            <p:cNvPr id="7" name="Freeform 6">
              <a:extLst>
                <a:ext uri="{FF2B5EF4-FFF2-40B4-BE49-F238E27FC236}">
                  <a16:creationId xmlns:a16="http://schemas.microsoft.com/office/drawing/2014/main" id="{7F4C7F44-DA49-CFD1-8788-5F961012EBB6}"/>
                </a:ext>
              </a:extLst>
            </p:cNvPr>
            <p:cNvSpPr/>
            <p:nvPr/>
          </p:nvSpPr>
          <p:spPr>
            <a:xfrm>
              <a:off x="3520443" y="2582700"/>
              <a:ext cx="2452910" cy="1471746"/>
            </a:xfrm>
            <a:custGeom>
              <a:avLst/>
              <a:gdLst>
                <a:gd name="connsiteX0" fmla="*/ 0 w 2452910"/>
                <a:gd name="connsiteY0" fmla="*/ 0 h 1471746"/>
                <a:gd name="connsiteX1" fmla="*/ 2452910 w 2452910"/>
                <a:gd name="connsiteY1" fmla="*/ 0 h 1471746"/>
                <a:gd name="connsiteX2" fmla="*/ 2452910 w 2452910"/>
                <a:gd name="connsiteY2" fmla="*/ 1471746 h 1471746"/>
                <a:gd name="connsiteX3" fmla="*/ 0 w 2452910"/>
                <a:gd name="connsiteY3" fmla="*/ 1471746 h 1471746"/>
                <a:gd name="connsiteX4" fmla="*/ 0 w 2452910"/>
                <a:gd name="connsiteY4" fmla="*/ 0 h 1471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2910" h="1471746">
                  <a:moveTo>
                    <a:pt x="0" y="0"/>
                  </a:moveTo>
                  <a:lnTo>
                    <a:pt x="2452910" y="0"/>
                  </a:lnTo>
                  <a:lnTo>
                    <a:pt x="2452910" y="1471746"/>
                  </a:lnTo>
                  <a:lnTo>
                    <a:pt x="0" y="1471746"/>
                  </a:lnTo>
                  <a:lnTo>
                    <a:pt x="0" y="0"/>
                  </a:lnTo>
                  <a:close/>
                </a:path>
              </a:pathLst>
            </a:custGeom>
          </p:spPr>
          <p:style>
            <a:lnRef idx="0">
              <a:schemeClr val="lt1">
                <a:hueOff val="0"/>
                <a:satOff val="0"/>
                <a:lumOff val="0"/>
                <a:alphaOff val="0"/>
              </a:schemeClr>
            </a:lnRef>
            <a:fillRef idx="3">
              <a:schemeClr val="accent1">
                <a:shade val="80000"/>
                <a:hueOff val="-21740"/>
                <a:satOff val="-7504"/>
                <a:lumOff val="5235"/>
                <a:alphaOff val="0"/>
              </a:schemeClr>
            </a:fillRef>
            <a:effectRef idx="2">
              <a:schemeClr val="accent1">
                <a:shade val="80000"/>
                <a:hueOff val="-21740"/>
                <a:satOff val="-7504"/>
                <a:lumOff val="5235"/>
                <a:alphaOff val="0"/>
              </a:schemeClr>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Chinese culture-short introduction  </a:t>
              </a:r>
            </a:p>
          </p:txBody>
        </p:sp>
        <p:sp>
          <p:nvSpPr>
            <p:cNvPr id="8" name="Freeform 7">
              <a:extLst>
                <a:ext uri="{FF2B5EF4-FFF2-40B4-BE49-F238E27FC236}">
                  <a16:creationId xmlns:a16="http://schemas.microsoft.com/office/drawing/2014/main" id="{B9F3FDB5-6C36-2519-4D3D-5EF56DE7C8C9}"/>
                </a:ext>
              </a:extLst>
            </p:cNvPr>
            <p:cNvSpPr/>
            <p:nvPr/>
          </p:nvSpPr>
          <p:spPr>
            <a:xfrm>
              <a:off x="6218645" y="2582700"/>
              <a:ext cx="2452910" cy="1471746"/>
            </a:xfrm>
            <a:custGeom>
              <a:avLst/>
              <a:gdLst>
                <a:gd name="connsiteX0" fmla="*/ 0 w 2452910"/>
                <a:gd name="connsiteY0" fmla="*/ 0 h 1471746"/>
                <a:gd name="connsiteX1" fmla="*/ 2452910 w 2452910"/>
                <a:gd name="connsiteY1" fmla="*/ 0 h 1471746"/>
                <a:gd name="connsiteX2" fmla="*/ 2452910 w 2452910"/>
                <a:gd name="connsiteY2" fmla="*/ 1471746 h 1471746"/>
                <a:gd name="connsiteX3" fmla="*/ 0 w 2452910"/>
                <a:gd name="connsiteY3" fmla="*/ 1471746 h 1471746"/>
                <a:gd name="connsiteX4" fmla="*/ 0 w 2452910"/>
                <a:gd name="connsiteY4" fmla="*/ 0 h 1471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2910" h="1471746">
                  <a:moveTo>
                    <a:pt x="0" y="0"/>
                  </a:moveTo>
                  <a:lnTo>
                    <a:pt x="2452910" y="0"/>
                  </a:lnTo>
                  <a:lnTo>
                    <a:pt x="2452910" y="1471746"/>
                  </a:lnTo>
                  <a:lnTo>
                    <a:pt x="0" y="1471746"/>
                  </a:lnTo>
                  <a:lnTo>
                    <a:pt x="0" y="0"/>
                  </a:lnTo>
                  <a:close/>
                </a:path>
              </a:pathLst>
            </a:custGeom>
          </p:spPr>
          <p:style>
            <a:lnRef idx="0">
              <a:schemeClr val="lt1">
                <a:hueOff val="0"/>
                <a:satOff val="0"/>
                <a:lumOff val="0"/>
                <a:alphaOff val="0"/>
              </a:schemeClr>
            </a:lnRef>
            <a:fillRef idx="3">
              <a:schemeClr val="accent1">
                <a:shade val="80000"/>
                <a:hueOff val="-43481"/>
                <a:satOff val="-15009"/>
                <a:lumOff val="10471"/>
                <a:alphaOff val="0"/>
              </a:schemeClr>
            </a:fillRef>
            <a:effectRef idx="2">
              <a:schemeClr val="accent1">
                <a:shade val="80000"/>
                <a:hueOff val="-43481"/>
                <a:satOff val="-15009"/>
                <a:lumOff val="10471"/>
                <a:alphaOff val="0"/>
              </a:schemeClr>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Success and failure factors of the joint venture </a:t>
              </a:r>
            </a:p>
          </p:txBody>
        </p:sp>
        <p:sp>
          <p:nvSpPr>
            <p:cNvPr id="9" name="Freeform 8">
              <a:extLst>
                <a:ext uri="{FF2B5EF4-FFF2-40B4-BE49-F238E27FC236}">
                  <a16:creationId xmlns:a16="http://schemas.microsoft.com/office/drawing/2014/main" id="{D99350FF-BF4B-1C77-D9FC-27DB4E29744F}"/>
                </a:ext>
              </a:extLst>
            </p:cNvPr>
            <p:cNvSpPr/>
            <p:nvPr/>
          </p:nvSpPr>
          <p:spPr>
            <a:xfrm>
              <a:off x="8916847" y="2582700"/>
              <a:ext cx="2452910" cy="1471746"/>
            </a:xfrm>
            <a:custGeom>
              <a:avLst/>
              <a:gdLst>
                <a:gd name="connsiteX0" fmla="*/ 0 w 2452910"/>
                <a:gd name="connsiteY0" fmla="*/ 0 h 1471746"/>
                <a:gd name="connsiteX1" fmla="*/ 2452910 w 2452910"/>
                <a:gd name="connsiteY1" fmla="*/ 0 h 1471746"/>
                <a:gd name="connsiteX2" fmla="*/ 2452910 w 2452910"/>
                <a:gd name="connsiteY2" fmla="*/ 1471746 h 1471746"/>
                <a:gd name="connsiteX3" fmla="*/ 0 w 2452910"/>
                <a:gd name="connsiteY3" fmla="*/ 1471746 h 1471746"/>
                <a:gd name="connsiteX4" fmla="*/ 0 w 2452910"/>
                <a:gd name="connsiteY4" fmla="*/ 0 h 1471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2910" h="1471746">
                  <a:moveTo>
                    <a:pt x="0" y="0"/>
                  </a:moveTo>
                  <a:lnTo>
                    <a:pt x="2452910" y="0"/>
                  </a:lnTo>
                  <a:lnTo>
                    <a:pt x="2452910" y="1471746"/>
                  </a:lnTo>
                  <a:lnTo>
                    <a:pt x="0" y="1471746"/>
                  </a:lnTo>
                  <a:lnTo>
                    <a:pt x="0" y="0"/>
                  </a:lnTo>
                  <a:close/>
                </a:path>
              </a:pathLst>
            </a:custGeom>
          </p:spPr>
          <p:style>
            <a:lnRef idx="0">
              <a:schemeClr val="lt1">
                <a:hueOff val="0"/>
                <a:satOff val="0"/>
                <a:lumOff val="0"/>
                <a:alphaOff val="0"/>
              </a:schemeClr>
            </a:lnRef>
            <a:fillRef idx="3">
              <a:schemeClr val="accent1">
                <a:shade val="80000"/>
                <a:hueOff val="-65221"/>
                <a:satOff val="-22513"/>
                <a:lumOff val="15706"/>
                <a:alphaOff val="0"/>
              </a:schemeClr>
            </a:fillRef>
            <a:effectRef idx="2">
              <a:schemeClr val="accent1">
                <a:shade val="80000"/>
                <a:hueOff val="-65221"/>
                <a:satOff val="-22513"/>
                <a:lumOff val="15706"/>
                <a:alphaOff val="0"/>
              </a:schemeClr>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Cultural sensitivity in China / The differences from the UK</a:t>
              </a:r>
            </a:p>
          </p:txBody>
        </p:sp>
        <p:sp>
          <p:nvSpPr>
            <p:cNvPr id="10" name="Freeform 9">
              <a:extLst>
                <a:ext uri="{FF2B5EF4-FFF2-40B4-BE49-F238E27FC236}">
                  <a16:creationId xmlns:a16="http://schemas.microsoft.com/office/drawing/2014/main" id="{8357B66D-5CA3-0372-8377-682CD01489CA}"/>
                </a:ext>
              </a:extLst>
            </p:cNvPr>
            <p:cNvSpPr/>
            <p:nvPr/>
          </p:nvSpPr>
          <p:spPr>
            <a:xfrm>
              <a:off x="822241" y="4299738"/>
              <a:ext cx="2452910" cy="1471746"/>
            </a:xfrm>
            <a:custGeom>
              <a:avLst/>
              <a:gdLst>
                <a:gd name="connsiteX0" fmla="*/ 0 w 2452910"/>
                <a:gd name="connsiteY0" fmla="*/ 0 h 1471746"/>
                <a:gd name="connsiteX1" fmla="*/ 2452910 w 2452910"/>
                <a:gd name="connsiteY1" fmla="*/ 0 h 1471746"/>
                <a:gd name="connsiteX2" fmla="*/ 2452910 w 2452910"/>
                <a:gd name="connsiteY2" fmla="*/ 1471746 h 1471746"/>
                <a:gd name="connsiteX3" fmla="*/ 0 w 2452910"/>
                <a:gd name="connsiteY3" fmla="*/ 1471746 h 1471746"/>
                <a:gd name="connsiteX4" fmla="*/ 0 w 2452910"/>
                <a:gd name="connsiteY4" fmla="*/ 0 h 1471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2910" h="1471746">
                  <a:moveTo>
                    <a:pt x="0" y="0"/>
                  </a:moveTo>
                  <a:lnTo>
                    <a:pt x="2452910" y="0"/>
                  </a:lnTo>
                  <a:lnTo>
                    <a:pt x="2452910" y="1471746"/>
                  </a:lnTo>
                  <a:lnTo>
                    <a:pt x="0" y="1471746"/>
                  </a:lnTo>
                  <a:lnTo>
                    <a:pt x="0" y="0"/>
                  </a:lnTo>
                  <a:close/>
                </a:path>
              </a:pathLst>
            </a:custGeom>
          </p:spPr>
          <p:style>
            <a:lnRef idx="0">
              <a:schemeClr val="lt1">
                <a:hueOff val="0"/>
                <a:satOff val="0"/>
                <a:lumOff val="0"/>
                <a:alphaOff val="0"/>
              </a:schemeClr>
            </a:lnRef>
            <a:fillRef idx="3">
              <a:schemeClr val="accent1">
                <a:shade val="80000"/>
                <a:hueOff val="-86962"/>
                <a:satOff val="-30017"/>
                <a:lumOff val="20941"/>
                <a:alphaOff val="0"/>
              </a:schemeClr>
            </a:fillRef>
            <a:effectRef idx="2">
              <a:schemeClr val="accent1">
                <a:shade val="80000"/>
                <a:hueOff val="-86962"/>
                <a:satOff val="-30017"/>
                <a:lumOff val="20941"/>
                <a:alphaOff val="0"/>
              </a:schemeClr>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Hofstede cultural Dimensions: Analysis of the UK and China </a:t>
              </a:r>
            </a:p>
          </p:txBody>
        </p:sp>
        <p:sp>
          <p:nvSpPr>
            <p:cNvPr id="11" name="Freeform 10">
              <a:extLst>
                <a:ext uri="{FF2B5EF4-FFF2-40B4-BE49-F238E27FC236}">
                  <a16:creationId xmlns:a16="http://schemas.microsoft.com/office/drawing/2014/main" id="{D4079646-2922-4C49-2B1A-D3BB3660AE57}"/>
                </a:ext>
              </a:extLst>
            </p:cNvPr>
            <p:cNvSpPr/>
            <p:nvPr/>
          </p:nvSpPr>
          <p:spPr>
            <a:xfrm>
              <a:off x="3520443" y="4299738"/>
              <a:ext cx="2452910" cy="1471746"/>
            </a:xfrm>
            <a:custGeom>
              <a:avLst/>
              <a:gdLst>
                <a:gd name="connsiteX0" fmla="*/ 0 w 2452910"/>
                <a:gd name="connsiteY0" fmla="*/ 0 h 1471746"/>
                <a:gd name="connsiteX1" fmla="*/ 2452910 w 2452910"/>
                <a:gd name="connsiteY1" fmla="*/ 0 h 1471746"/>
                <a:gd name="connsiteX2" fmla="*/ 2452910 w 2452910"/>
                <a:gd name="connsiteY2" fmla="*/ 1471746 h 1471746"/>
                <a:gd name="connsiteX3" fmla="*/ 0 w 2452910"/>
                <a:gd name="connsiteY3" fmla="*/ 1471746 h 1471746"/>
                <a:gd name="connsiteX4" fmla="*/ 0 w 2452910"/>
                <a:gd name="connsiteY4" fmla="*/ 0 h 1471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2910" h="1471746">
                  <a:moveTo>
                    <a:pt x="0" y="0"/>
                  </a:moveTo>
                  <a:lnTo>
                    <a:pt x="2452910" y="0"/>
                  </a:lnTo>
                  <a:lnTo>
                    <a:pt x="2452910" y="1471746"/>
                  </a:lnTo>
                  <a:lnTo>
                    <a:pt x="0" y="1471746"/>
                  </a:lnTo>
                  <a:lnTo>
                    <a:pt x="0" y="0"/>
                  </a:lnTo>
                  <a:close/>
                </a:path>
              </a:pathLst>
            </a:custGeom>
          </p:spPr>
          <p:style>
            <a:lnRef idx="0">
              <a:schemeClr val="lt1">
                <a:hueOff val="0"/>
                <a:satOff val="0"/>
                <a:lumOff val="0"/>
                <a:alphaOff val="0"/>
              </a:schemeClr>
            </a:lnRef>
            <a:fillRef idx="3">
              <a:schemeClr val="accent1">
                <a:shade val="80000"/>
                <a:hueOff val="-108702"/>
                <a:satOff val="-37521"/>
                <a:lumOff val="26176"/>
                <a:alphaOff val="0"/>
              </a:schemeClr>
            </a:fillRef>
            <a:effectRef idx="2">
              <a:schemeClr val="accent1">
                <a:shade val="80000"/>
                <a:hueOff val="-108702"/>
                <a:satOff val="-37521"/>
                <a:lumOff val="26176"/>
                <a:alphaOff val="0"/>
              </a:schemeClr>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Recommendations </a:t>
              </a:r>
            </a:p>
          </p:txBody>
        </p:sp>
        <p:sp>
          <p:nvSpPr>
            <p:cNvPr id="12" name="Freeform 11">
              <a:extLst>
                <a:ext uri="{FF2B5EF4-FFF2-40B4-BE49-F238E27FC236}">
                  <a16:creationId xmlns:a16="http://schemas.microsoft.com/office/drawing/2014/main" id="{E6F0DDCC-D893-03B3-CA0D-D8D7D7DC7B44}"/>
                </a:ext>
              </a:extLst>
            </p:cNvPr>
            <p:cNvSpPr/>
            <p:nvPr/>
          </p:nvSpPr>
          <p:spPr>
            <a:xfrm>
              <a:off x="6218645" y="4299738"/>
              <a:ext cx="2452910" cy="1471746"/>
            </a:xfrm>
            <a:custGeom>
              <a:avLst/>
              <a:gdLst>
                <a:gd name="connsiteX0" fmla="*/ 0 w 2452910"/>
                <a:gd name="connsiteY0" fmla="*/ 0 h 1471746"/>
                <a:gd name="connsiteX1" fmla="*/ 2452910 w 2452910"/>
                <a:gd name="connsiteY1" fmla="*/ 0 h 1471746"/>
                <a:gd name="connsiteX2" fmla="*/ 2452910 w 2452910"/>
                <a:gd name="connsiteY2" fmla="*/ 1471746 h 1471746"/>
                <a:gd name="connsiteX3" fmla="*/ 0 w 2452910"/>
                <a:gd name="connsiteY3" fmla="*/ 1471746 h 1471746"/>
                <a:gd name="connsiteX4" fmla="*/ 0 w 2452910"/>
                <a:gd name="connsiteY4" fmla="*/ 0 h 1471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2910" h="1471746">
                  <a:moveTo>
                    <a:pt x="0" y="0"/>
                  </a:moveTo>
                  <a:lnTo>
                    <a:pt x="2452910" y="0"/>
                  </a:lnTo>
                  <a:lnTo>
                    <a:pt x="2452910" y="1471746"/>
                  </a:lnTo>
                  <a:lnTo>
                    <a:pt x="0" y="1471746"/>
                  </a:lnTo>
                  <a:lnTo>
                    <a:pt x="0" y="0"/>
                  </a:lnTo>
                  <a:close/>
                </a:path>
              </a:pathLst>
            </a:custGeom>
          </p:spPr>
          <p:style>
            <a:lnRef idx="0">
              <a:schemeClr val="lt1">
                <a:hueOff val="0"/>
                <a:satOff val="0"/>
                <a:lumOff val="0"/>
                <a:alphaOff val="0"/>
              </a:schemeClr>
            </a:lnRef>
            <a:fillRef idx="3">
              <a:schemeClr val="accent1">
                <a:shade val="80000"/>
                <a:hueOff val="-130442"/>
                <a:satOff val="-45026"/>
                <a:lumOff val="31412"/>
                <a:alphaOff val="0"/>
              </a:schemeClr>
            </a:fillRef>
            <a:effectRef idx="2">
              <a:schemeClr val="accent1">
                <a:shade val="80000"/>
                <a:hueOff val="-130442"/>
                <a:satOff val="-45026"/>
                <a:lumOff val="31412"/>
                <a:alphaOff val="0"/>
              </a:schemeClr>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Conclusion </a:t>
              </a:r>
            </a:p>
          </p:txBody>
        </p:sp>
        <p:sp>
          <p:nvSpPr>
            <p:cNvPr id="13" name="Freeform 12">
              <a:extLst>
                <a:ext uri="{FF2B5EF4-FFF2-40B4-BE49-F238E27FC236}">
                  <a16:creationId xmlns:a16="http://schemas.microsoft.com/office/drawing/2014/main" id="{3148BBD2-FFCF-553A-A5AA-028C39510986}"/>
                </a:ext>
              </a:extLst>
            </p:cNvPr>
            <p:cNvSpPr/>
            <p:nvPr/>
          </p:nvSpPr>
          <p:spPr>
            <a:xfrm>
              <a:off x="8916847" y="4299738"/>
              <a:ext cx="2452910" cy="1471746"/>
            </a:xfrm>
            <a:custGeom>
              <a:avLst/>
              <a:gdLst>
                <a:gd name="connsiteX0" fmla="*/ 0 w 2452910"/>
                <a:gd name="connsiteY0" fmla="*/ 0 h 1471746"/>
                <a:gd name="connsiteX1" fmla="*/ 2452910 w 2452910"/>
                <a:gd name="connsiteY1" fmla="*/ 0 h 1471746"/>
                <a:gd name="connsiteX2" fmla="*/ 2452910 w 2452910"/>
                <a:gd name="connsiteY2" fmla="*/ 1471746 h 1471746"/>
                <a:gd name="connsiteX3" fmla="*/ 0 w 2452910"/>
                <a:gd name="connsiteY3" fmla="*/ 1471746 h 1471746"/>
                <a:gd name="connsiteX4" fmla="*/ 0 w 2452910"/>
                <a:gd name="connsiteY4" fmla="*/ 0 h 1471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2910" h="1471746">
                  <a:moveTo>
                    <a:pt x="0" y="0"/>
                  </a:moveTo>
                  <a:lnTo>
                    <a:pt x="2452910" y="0"/>
                  </a:lnTo>
                  <a:lnTo>
                    <a:pt x="2452910" y="1471746"/>
                  </a:lnTo>
                  <a:lnTo>
                    <a:pt x="0" y="1471746"/>
                  </a:lnTo>
                  <a:lnTo>
                    <a:pt x="0" y="0"/>
                  </a:lnTo>
                  <a:close/>
                </a:path>
              </a:pathLst>
            </a:custGeom>
          </p:spPr>
          <p:style>
            <a:lnRef idx="0">
              <a:schemeClr val="lt1">
                <a:hueOff val="0"/>
                <a:satOff val="0"/>
                <a:lumOff val="0"/>
                <a:alphaOff val="0"/>
              </a:schemeClr>
            </a:lnRef>
            <a:fillRef idx="3">
              <a:schemeClr val="accent1">
                <a:shade val="80000"/>
                <a:hueOff val="-152183"/>
                <a:satOff val="-52530"/>
                <a:lumOff val="36647"/>
                <a:alphaOff val="0"/>
              </a:schemeClr>
            </a:fillRef>
            <a:effectRef idx="2">
              <a:schemeClr val="accent1">
                <a:shade val="80000"/>
                <a:hueOff val="-152183"/>
                <a:satOff val="-52530"/>
                <a:lumOff val="36647"/>
                <a:alphaOff val="0"/>
              </a:schemeClr>
            </a:effectRef>
            <a:fontRef idx="minor">
              <a:schemeClr val="lt1"/>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References </a:t>
              </a:r>
            </a:p>
          </p:txBody>
        </p:sp>
      </p:grpSp>
    </p:spTree>
    <p:extLst>
      <p:ext uri="{BB962C8B-B14F-4D97-AF65-F5344CB8AC3E}">
        <p14:creationId xmlns:p14="http://schemas.microsoft.com/office/powerpoint/2010/main" val="41088862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C5866-00B1-45FB-AC0E-6CD3B986E74B}"/>
              </a:ext>
            </a:extLst>
          </p:cNvPr>
          <p:cNvSpPr>
            <a:spLocks noGrp="1"/>
          </p:cNvSpPr>
          <p:nvPr>
            <p:ph type="title"/>
          </p:nvPr>
        </p:nvSpPr>
        <p:spPr>
          <a:xfrm>
            <a:off x="1653363" y="365760"/>
            <a:ext cx="9367203" cy="1188720"/>
          </a:xfrm>
        </p:spPr>
        <p:txBody>
          <a:bodyPr>
            <a:normAutofit/>
          </a:bodyPr>
          <a:lstStyle/>
          <a:p>
            <a:r>
              <a:rPr lang="en-GB" dirty="0"/>
              <a:t>Introduction</a:t>
            </a:r>
            <a:endParaRPr lang="en-US" dirty="0"/>
          </a:p>
        </p:txBody>
      </p:sp>
      <p:sp>
        <p:nvSpPr>
          <p:cNvPr id="3" name="Content Placeholder 2">
            <a:extLst>
              <a:ext uri="{FF2B5EF4-FFF2-40B4-BE49-F238E27FC236}">
                <a16:creationId xmlns:a16="http://schemas.microsoft.com/office/drawing/2014/main" id="{D84F0B19-C886-4399-AD4E-9FD3A0C2CAB0}"/>
              </a:ext>
            </a:extLst>
          </p:cNvPr>
          <p:cNvSpPr>
            <a:spLocks noGrp="1"/>
          </p:cNvSpPr>
          <p:nvPr>
            <p:ph idx="1"/>
          </p:nvPr>
        </p:nvSpPr>
        <p:spPr>
          <a:xfrm>
            <a:off x="630621" y="2176272"/>
            <a:ext cx="11413742" cy="4041648"/>
          </a:xfrm>
        </p:spPr>
        <p:txBody>
          <a:bodyPr anchor="t">
            <a:normAutofit fontScale="70000" lnSpcReduction="20000"/>
          </a:bodyPr>
          <a:lstStyle/>
          <a:p>
            <a:pPr marL="0" indent="0" algn="just">
              <a:lnSpc>
                <a:spcPct val="150000"/>
              </a:lnSpc>
              <a:buNone/>
            </a:pPr>
            <a:r>
              <a:rPr lang="en-US" sz="2200" dirty="0">
                <a:latin typeface="+mj-lt"/>
              </a:rPr>
              <a:t>  </a:t>
            </a:r>
            <a:r>
              <a:rPr lang="en-US" sz="2400" dirty="0">
                <a:latin typeface="+mj-lt"/>
              </a:rPr>
              <a:t>ABC Ltd is a UK company that is going to China to do business based on a joint venture agreement with a General Electric, Chinese business.</a:t>
            </a:r>
          </a:p>
          <a:p>
            <a:pPr marL="0" indent="0">
              <a:lnSpc>
                <a:spcPct val="107000"/>
              </a:lnSpc>
              <a:spcAft>
                <a:spcPts val="800"/>
              </a:spcAft>
              <a:buNone/>
            </a:pPr>
            <a:r>
              <a:rPr lang="en-GB" sz="2400" dirty="0">
                <a:effectLst/>
                <a:latin typeface="+mj-lt"/>
                <a:ea typeface="Calibri" panose="020F0502020204030204" pitchFamily="34" charset="0"/>
                <a:cs typeface="Times New Roman" panose="02020603050405020304" pitchFamily="18" charset="0"/>
              </a:rPr>
              <a:t>     The joint venture which needs close collaboration and communication between parties to take effective decisions ,will allow possibilities for both companies to benefit, particularly financial growth and expansion on international market. </a:t>
            </a:r>
          </a:p>
          <a:p>
            <a:pPr marL="0" indent="0">
              <a:lnSpc>
                <a:spcPct val="107000"/>
              </a:lnSpc>
              <a:spcAft>
                <a:spcPts val="800"/>
              </a:spcAft>
              <a:buNone/>
            </a:pPr>
            <a:r>
              <a:rPr lang="en-GB" sz="2400" dirty="0">
                <a:effectLst/>
                <a:latin typeface="+mj-lt"/>
                <a:ea typeface="Calibri" panose="020F0502020204030204" pitchFamily="34" charset="0"/>
                <a:cs typeface="Times New Roman" panose="02020603050405020304" pitchFamily="18" charset="0"/>
              </a:rPr>
              <a:t>  The presentation is structured in four parts and its aim is to shed light on intercultural communication between UK and China.</a:t>
            </a:r>
          </a:p>
          <a:p>
            <a:pPr marL="0" indent="0">
              <a:lnSpc>
                <a:spcPct val="107000"/>
              </a:lnSpc>
              <a:spcAft>
                <a:spcPts val="800"/>
              </a:spcAft>
              <a:buNone/>
            </a:pPr>
            <a:r>
              <a:rPr lang="en-GB" sz="2400" dirty="0">
                <a:effectLst/>
                <a:latin typeface="+mj-lt"/>
                <a:ea typeface="Calibri" panose="020F0502020204030204" pitchFamily="34" charset="0"/>
                <a:cs typeface="Times New Roman" panose="02020603050405020304" pitchFamily="18" charset="0"/>
              </a:rPr>
              <a:t>   The objectives are to evaluate and interpret divergent international cultures within business, evaluate success and failure factors, analyse cultural sensitivity in China apply Hofstede's Cultural Dimension Theory in UK/China business and last but not least, provide useful recommendations to maximise the efficiency of the joint venture.</a:t>
            </a:r>
          </a:p>
          <a:p>
            <a:pPr marL="0" indent="0" algn="just">
              <a:lnSpc>
                <a:spcPct val="150000"/>
              </a:lnSpc>
              <a:buNone/>
            </a:pPr>
            <a:r>
              <a:rPr lang="en-US" sz="2400" dirty="0"/>
              <a:t> </a:t>
            </a:r>
          </a:p>
        </p:txBody>
      </p:sp>
      <p:sp>
        <p:nvSpPr>
          <p:cNvPr id="5" name="Date Placeholder 4">
            <a:extLst>
              <a:ext uri="{FF2B5EF4-FFF2-40B4-BE49-F238E27FC236}">
                <a16:creationId xmlns:a16="http://schemas.microsoft.com/office/drawing/2014/main" id="{1BA6A1A2-794F-A760-A0E3-F7C7B2C22322}"/>
              </a:ext>
            </a:extLst>
          </p:cNvPr>
          <p:cNvSpPr>
            <a:spLocks noGrp="1"/>
          </p:cNvSpPr>
          <p:nvPr>
            <p:ph type="dt" sz="half" idx="10"/>
          </p:nvPr>
        </p:nvSpPr>
        <p:spPr/>
        <p:txBody>
          <a:bodyPr/>
          <a:lstStyle/>
          <a:p>
            <a:fld id="{F172E68F-DA1F-2948-B365-5ECC63576A87}" type="datetime1">
              <a:rPr lang="en-GB" smtClean="0"/>
              <a:t>31/03/2023</a:t>
            </a:fld>
            <a:endParaRPr lang="en-US"/>
          </a:p>
        </p:txBody>
      </p:sp>
      <p:sp>
        <p:nvSpPr>
          <p:cNvPr id="4" name="Footer Placeholder 3">
            <a:extLst>
              <a:ext uri="{FF2B5EF4-FFF2-40B4-BE49-F238E27FC236}">
                <a16:creationId xmlns:a16="http://schemas.microsoft.com/office/drawing/2014/main" id="{A4C80497-4EA3-8F5C-9685-7662ABBA08B8}"/>
              </a:ext>
            </a:extLst>
          </p:cNvPr>
          <p:cNvSpPr>
            <a:spLocks noGrp="1"/>
          </p:cNvSpPr>
          <p:nvPr>
            <p:ph type="ftr" sz="quarter" idx="11"/>
          </p:nvPr>
        </p:nvSpPr>
        <p:spPr/>
        <p:txBody>
          <a:bodyPr/>
          <a:lstStyle/>
          <a:p>
            <a:r>
              <a:rPr lang="en-US" dirty="0"/>
              <a:t>British – Chinese joint venture   </a:t>
            </a:r>
          </a:p>
        </p:txBody>
      </p:sp>
    </p:spTree>
    <p:extLst>
      <p:ext uri="{BB962C8B-B14F-4D97-AF65-F5344CB8AC3E}">
        <p14:creationId xmlns:p14="http://schemas.microsoft.com/office/powerpoint/2010/main" val="26398363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63182-C163-48CC-857D-CEB3CD1EECC1}"/>
              </a:ext>
            </a:extLst>
          </p:cNvPr>
          <p:cNvSpPr>
            <a:spLocks noGrp="1"/>
          </p:cNvSpPr>
          <p:nvPr>
            <p:ph type="title"/>
          </p:nvPr>
        </p:nvSpPr>
        <p:spPr>
          <a:xfrm>
            <a:off x="1653363" y="365760"/>
            <a:ext cx="9367203" cy="1188720"/>
          </a:xfrm>
        </p:spPr>
        <p:txBody>
          <a:bodyPr>
            <a:normAutofit/>
          </a:bodyPr>
          <a:lstStyle/>
          <a:p>
            <a:r>
              <a:rPr lang="en-GB" dirty="0"/>
              <a:t>The Chinese Culture  </a:t>
            </a:r>
            <a:br>
              <a:rPr lang="en-GB" dirty="0"/>
            </a:br>
            <a:r>
              <a:rPr lang="en-GB" sz="1600" dirty="0"/>
              <a:t>Main Differences China vs British culture </a:t>
            </a:r>
            <a:endParaRPr lang="en-US" sz="1600" dirty="0"/>
          </a:p>
        </p:txBody>
      </p:sp>
      <p:sp>
        <p:nvSpPr>
          <p:cNvPr id="3" name="Content Placeholder 2">
            <a:extLst>
              <a:ext uri="{FF2B5EF4-FFF2-40B4-BE49-F238E27FC236}">
                <a16:creationId xmlns:a16="http://schemas.microsoft.com/office/drawing/2014/main" id="{D65CBFD8-2D1B-48A3-9122-9D3DC92E1C3E}"/>
              </a:ext>
            </a:extLst>
          </p:cNvPr>
          <p:cNvSpPr>
            <a:spLocks noGrp="1"/>
          </p:cNvSpPr>
          <p:nvPr>
            <p:ph idx="1"/>
          </p:nvPr>
        </p:nvSpPr>
        <p:spPr>
          <a:xfrm>
            <a:off x="636245" y="2334142"/>
            <a:ext cx="10950918" cy="3452296"/>
          </a:xfrm>
        </p:spPr>
        <p:txBody>
          <a:bodyPr anchor="t">
            <a:normAutofit fontScale="92500" lnSpcReduction="20000"/>
          </a:bodyPr>
          <a:lstStyle/>
          <a:p>
            <a:pPr marL="0" indent="0">
              <a:buNone/>
            </a:pPr>
            <a:endParaRPr lang="en-GB" sz="2400" dirty="0"/>
          </a:p>
          <a:p>
            <a:r>
              <a:rPr lang="en-GB" sz="2400" dirty="0"/>
              <a:t>The social values of China are derived from Confucianism and Daoism religions combined with conservatism (Hennig, 2014 ). </a:t>
            </a:r>
          </a:p>
          <a:p>
            <a:r>
              <a:rPr lang="en-GB" sz="2400" dirty="0"/>
              <a:t>The UK is a diverse in term of religions, however, the largest religion is Christianity. </a:t>
            </a:r>
          </a:p>
          <a:p>
            <a:r>
              <a:rPr lang="en-GB" sz="2400" dirty="0"/>
              <a:t>British culture is more social compared to Chinese where the employees are more conservative. </a:t>
            </a:r>
          </a:p>
          <a:p>
            <a:r>
              <a:rPr lang="en-GB" sz="2400" dirty="0"/>
              <a:t>The structure of UK workplace is less hierarchical compared to China and it considered less formal whereas Chinese culture is more prone to follow protocols and formal communication. </a:t>
            </a:r>
          </a:p>
          <a:p>
            <a:pPr marL="0" indent="0">
              <a:buNone/>
            </a:pPr>
            <a:endParaRPr lang="en-GB" sz="2400" dirty="0"/>
          </a:p>
        </p:txBody>
      </p:sp>
      <p:sp>
        <p:nvSpPr>
          <p:cNvPr id="5" name="Date Placeholder 4">
            <a:extLst>
              <a:ext uri="{FF2B5EF4-FFF2-40B4-BE49-F238E27FC236}">
                <a16:creationId xmlns:a16="http://schemas.microsoft.com/office/drawing/2014/main" id="{EA97D780-2C96-E1BD-9C2A-B1A981B87E9C}"/>
              </a:ext>
            </a:extLst>
          </p:cNvPr>
          <p:cNvSpPr>
            <a:spLocks noGrp="1"/>
          </p:cNvSpPr>
          <p:nvPr>
            <p:ph type="dt" sz="half" idx="10"/>
          </p:nvPr>
        </p:nvSpPr>
        <p:spPr/>
        <p:txBody>
          <a:bodyPr/>
          <a:lstStyle/>
          <a:p>
            <a:fld id="{A2219FC7-037B-E04B-B461-5D7EFDF370A0}" type="datetime1">
              <a:rPr lang="en-GB" smtClean="0"/>
              <a:t>31/03/2023</a:t>
            </a:fld>
            <a:endParaRPr lang="en-US"/>
          </a:p>
        </p:txBody>
      </p:sp>
      <p:sp>
        <p:nvSpPr>
          <p:cNvPr id="4" name="Footer Placeholder 3">
            <a:extLst>
              <a:ext uri="{FF2B5EF4-FFF2-40B4-BE49-F238E27FC236}">
                <a16:creationId xmlns:a16="http://schemas.microsoft.com/office/drawing/2014/main" id="{EADC5AC2-45B6-1FEE-EE1D-A3AA1BAB0D00}"/>
              </a:ext>
            </a:extLst>
          </p:cNvPr>
          <p:cNvSpPr>
            <a:spLocks noGrp="1"/>
          </p:cNvSpPr>
          <p:nvPr>
            <p:ph type="ftr" sz="quarter" idx="11"/>
          </p:nvPr>
        </p:nvSpPr>
        <p:spPr/>
        <p:txBody>
          <a:bodyPr/>
          <a:lstStyle/>
          <a:p>
            <a:r>
              <a:rPr lang="en-US"/>
              <a:t>British – Chinese joint venture   </a:t>
            </a:r>
          </a:p>
        </p:txBody>
      </p:sp>
    </p:spTree>
    <p:extLst>
      <p:ext uri="{BB962C8B-B14F-4D97-AF65-F5344CB8AC3E}">
        <p14:creationId xmlns:p14="http://schemas.microsoft.com/office/powerpoint/2010/main" val="3834150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2B7078-FC81-5DF5-45CB-C4E5B237DC23}"/>
              </a:ext>
            </a:extLst>
          </p:cNvPr>
          <p:cNvSpPr>
            <a:spLocks noGrp="1"/>
          </p:cNvSpPr>
          <p:nvPr>
            <p:ph idx="1"/>
          </p:nvPr>
        </p:nvSpPr>
        <p:spPr>
          <a:xfrm>
            <a:off x="451514" y="2222287"/>
            <a:ext cx="8167098" cy="3819075"/>
          </a:xfrm>
        </p:spPr>
        <p:txBody>
          <a:bodyPr>
            <a:normAutofit/>
          </a:bodyPr>
          <a:lstStyle/>
          <a:p>
            <a:r>
              <a:rPr lang="en-GB" sz="1800" b="1" dirty="0">
                <a:effectLst/>
                <a:latin typeface="Times New Roman" panose="02020603050405020304" pitchFamily="18" charset="0"/>
                <a:ea typeface="Times New Roman" panose="02020603050405020304" pitchFamily="18" charset="0"/>
              </a:rPr>
              <a:t>(Example 1)</a:t>
            </a:r>
            <a:r>
              <a:rPr lang="en-GB" sz="1800" dirty="0">
                <a:effectLst/>
                <a:latin typeface="Times New Roman" panose="02020603050405020304" pitchFamily="18" charset="0"/>
                <a:ea typeface="Times New Roman" panose="02020603050405020304" pitchFamily="18" charset="0"/>
              </a:rPr>
              <a:t> For example in term of verbal communication greeting each other in China is by bowing or nodding, direct eye contact which is common in UK is uncommon in China and is considered disrespectful. Also, when addressing people in China their title and surname must be used. </a:t>
            </a:r>
          </a:p>
          <a:p>
            <a:pPr marL="0" indent="0">
              <a:buNone/>
            </a:pPr>
            <a:r>
              <a:rPr lang="en-GB" sz="1800" dirty="0">
                <a:effectLst/>
                <a:latin typeface="Times New Roman" panose="02020603050405020304" pitchFamily="18" charset="0"/>
                <a:ea typeface="Times New Roman" panose="02020603050405020304" pitchFamily="18" charset="0"/>
              </a:rPr>
              <a:t> </a:t>
            </a:r>
          </a:p>
          <a:p>
            <a:pPr algn="just"/>
            <a:r>
              <a:rPr lang="en-GB" sz="1800" b="1" dirty="0">
                <a:effectLst/>
                <a:latin typeface="Times New Roman" panose="02020603050405020304" pitchFamily="18" charset="0"/>
                <a:ea typeface="Times New Roman" panose="02020603050405020304" pitchFamily="18" charset="0"/>
              </a:rPr>
              <a:t>(Example 2)</a:t>
            </a:r>
            <a:r>
              <a:rPr lang="en-GB" b="1" dirty="0">
                <a:latin typeface="Times New Roman" panose="02020603050405020304" pitchFamily="18" charset="0"/>
                <a:ea typeface="Times New Roman" panose="02020603050405020304" pitchFamily="18" charset="0"/>
              </a:rPr>
              <a:t> </a:t>
            </a:r>
            <a:r>
              <a:rPr lang="en-GB" sz="1800" dirty="0">
                <a:effectLst/>
                <a:latin typeface="Times New Roman" panose="02020603050405020304" pitchFamily="18" charset="0"/>
                <a:ea typeface="Times New Roman" panose="02020603050405020304" pitchFamily="18" charset="0"/>
              </a:rPr>
              <a:t>Another example in term of appreciation is that British often say “thank you” to the other no matter what he did for them. For example: 1) “Are you ok?” “Yes/No, thank you.” The Chinese on the other hand, express appreciation mostly to strangers or unfamiliar friends, but they do not think it necessary to say it if what the other did for them belongs to a common job (Sun &amp; Tian, 2017). </a:t>
            </a:r>
          </a:p>
          <a:p>
            <a:endParaRPr lang="en-US" dirty="0"/>
          </a:p>
        </p:txBody>
      </p:sp>
      <p:sp>
        <p:nvSpPr>
          <p:cNvPr id="4" name="Date Placeholder 3">
            <a:extLst>
              <a:ext uri="{FF2B5EF4-FFF2-40B4-BE49-F238E27FC236}">
                <a16:creationId xmlns:a16="http://schemas.microsoft.com/office/drawing/2014/main" id="{28332B90-EF18-0382-5E65-D761619FB5A6}"/>
              </a:ext>
            </a:extLst>
          </p:cNvPr>
          <p:cNvSpPr>
            <a:spLocks noGrp="1"/>
          </p:cNvSpPr>
          <p:nvPr>
            <p:ph type="dt" sz="half" idx="10"/>
          </p:nvPr>
        </p:nvSpPr>
        <p:spPr/>
        <p:txBody>
          <a:bodyPr/>
          <a:lstStyle/>
          <a:p>
            <a:fld id="{8B8B4A57-83CD-3142-B935-3C77A2D3C024}" type="datetime1">
              <a:rPr lang="en-GB" smtClean="0"/>
              <a:t>31/03/2023</a:t>
            </a:fld>
            <a:endParaRPr lang="en-US"/>
          </a:p>
        </p:txBody>
      </p:sp>
      <p:sp>
        <p:nvSpPr>
          <p:cNvPr id="5" name="Footer Placeholder 4">
            <a:extLst>
              <a:ext uri="{FF2B5EF4-FFF2-40B4-BE49-F238E27FC236}">
                <a16:creationId xmlns:a16="http://schemas.microsoft.com/office/drawing/2014/main" id="{625AEBFF-0DA1-00F3-377F-D4DD060296D4}"/>
              </a:ext>
            </a:extLst>
          </p:cNvPr>
          <p:cNvSpPr>
            <a:spLocks noGrp="1"/>
          </p:cNvSpPr>
          <p:nvPr>
            <p:ph type="ftr" sz="quarter" idx="11"/>
          </p:nvPr>
        </p:nvSpPr>
        <p:spPr/>
        <p:txBody>
          <a:bodyPr/>
          <a:lstStyle/>
          <a:p>
            <a:r>
              <a:rPr lang="en-US"/>
              <a:t>British – Chinese joint venture   </a:t>
            </a:r>
          </a:p>
        </p:txBody>
      </p:sp>
      <p:sp>
        <p:nvSpPr>
          <p:cNvPr id="7" name="Title 6">
            <a:extLst>
              <a:ext uri="{FF2B5EF4-FFF2-40B4-BE49-F238E27FC236}">
                <a16:creationId xmlns:a16="http://schemas.microsoft.com/office/drawing/2014/main" id="{44956AF2-A302-CE93-0FE7-0C071F6446EA}"/>
              </a:ext>
            </a:extLst>
          </p:cNvPr>
          <p:cNvSpPr>
            <a:spLocks noGrp="1"/>
          </p:cNvSpPr>
          <p:nvPr>
            <p:ph type="title"/>
          </p:nvPr>
        </p:nvSpPr>
        <p:spPr>
          <a:xfrm>
            <a:off x="1408176" y="447188"/>
            <a:ext cx="9973822" cy="970450"/>
          </a:xfrm>
        </p:spPr>
        <p:txBody>
          <a:bodyPr/>
          <a:lstStyle/>
          <a:p>
            <a:r>
              <a:rPr lang="en-US" dirty="0"/>
              <a:t>The Chinese Culture</a:t>
            </a:r>
            <a:br>
              <a:rPr lang="en-US" dirty="0"/>
            </a:br>
            <a:r>
              <a:rPr lang="en-GB" sz="1600" dirty="0"/>
              <a:t>Example</a:t>
            </a:r>
            <a:endParaRPr lang="en-US" sz="1600" dirty="0"/>
          </a:p>
        </p:txBody>
      </p:sp>
      <p:pic>
        <p:nvPicPr>
          <p:cNvPr id="10" name="Picture 9" descr="Source: iStock">
            <a:extLst>
              <a:ext uri="{FF2B5EF4-FFF2-40B4-BE49-F238E27FC236}">
                <a16:creationId xmlns:a16="http://schemas.microsoft.com/office/drawing/2014/main" id="{F2C2A0E7-B14D-6847-F7FD-09A3922B5D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18612" y="2477897"/>
            <a:ext cx="3214645" cy="1902206"/>
          </a:xfrm>
          <a:prstGeom prst="rect">
            <a:avLst/>
          </a:prstGeom>
        </p:spPr>
      </p:pic>
      <p:sp>
        <p:nvSpPr>
          <p:cNvPr id="11" name="TextBox 10">
            <a:extLst>
              <a:ext uri="{FF2B5EF4-FFF2-40B4-BE49-F238E27FC236}">
                <a16:creationId xmlns:a16="http://schemas.microsoft.com/office/drawing/2014/main" id="{1F986AC6-C6DF-B992-8214-57A3A48B8D5B}"/>
              </a:ext>
            </a:extLst>
          </p:cNvPr>
          <p:cNvSpPr txBox="1"/>
          <p:nvPr/>
        </p:nvSpPr>
        <p:spPr>
          <a:xfrm>
            <a:off x="9711519" y="4380103"/>
            <a:ext cx="2121738" cy="369332"/>
          </a:xfrm>
          <a:prstGeom prst="rect">
            <a:avLst/>
          </a:prstGeom>
          <a:noFill/>
        </p:spPr>
        <p:txBody>
          <a:bodyPr wrap="square" rtlCol="0">
            <a:spAutoFit/>
          </a:bodyPr>
          <a:lstStyle/>
          <a:p>
            <a:r>
              <a:rPr lang="en-US" dirty="0"/>
              <a:t>Source: iStock</a:t>
            </a:r>
          </a:p>
        </p:txBody>
      </p:sp>
    </p:spTree>
    <p:extLst>
      <p:ext uri="{BB962C8B-B14F-4D97-AF65-F5344CB8AC3E}">
        <p14:creationId xmlns:p14="http://schemas.microsoft.com/office/powerpoint/2010/main" val="2622208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614CC-11D8-4409-86A2-E5569C36827B}"/>
              </a:ext>
            </a:extLst>
          </p:cNvPr>
          <p:cNvSpPr>
            <a:spLocks noGrp="1"/>
          </p:cNvSpPr>
          <p:nvPr>
            <p:ph type="title"/>
          </p:nvPr>
        </p:nvSpPr>
        <p:spPr>
          <a:xfrm>
            <a:off x="1653363" y="365760"/>
            <a:ext cx="9367203" cy="1188720"/>
          </a:xfrm>
        </p:spPr>
        <p:txBody>
          <a:bodyPr>
            <a:normAutofit fontScale="90000"/>
          </a:bodyPr>
          <a:lstStyle/>
          <a:p>
            <a:r>
              <a:rPr lang="en-GB" sz="4100" dirty="0"/>
              <a:t>Success and failure factors of joint ventures </a:t>
            </a:r>
            <a:endParaRPr lang="en-US" sz="4100" dirty="0"/>
          </a:p>
        </p:txBody>
      </p:sp>
      <p:sp>
        <p:nvSpPr>
          <p:cNvPr id="3" name="Content Placeholder 2">
            <a:extLst>
              <a:ext uri="{FF2B5EF4-FFF2-40B4-BE49-F238E27FC236}">
                <a16:creationId xmlns:a16="http://schemas.microsoft.com/office/drawing/2014/main" id="{857A3F04-B8EB-4FC0-9B7B-F3B0940CC12A}"/>
              </a:ext>
            </a:extLst>
          </p:cNvPr>
          <p:cNvSpPr>
            <a:spLocks noGrp="1"/>
          </p:cNvSpPr>
          <p:nvPr>
            <p:ph idx="1"/>
          </p:nvPr>
        </p:nvSpPr>
        <p:spPr>
          <a:xfrm>
            <a:off x="603504" y="2148840"/>
            <a:ext cx="7242048" cy="4069080"/>
          </a:xfrm>
        </p:spPr>
        <p:txBody>
          <a:bodyPr anchor="t">
            <a:normAutofit/>
          </a:bodyPr>
          <a:lstStyle/>
          <a:p>
            <a:pPr marL="0" indent="0" algn="just">
              <a:lnSpc>
                <a:spcPct val="150000"/>
              </a:lnSpc>
              <a:buNone/>
            </a:pPr>
            <a:r>
              <a:rPr lang="en-GB" sz="2000" dirty="0">
                <a:effectLst/>
                <a:latin typeface="Calibri" panose="020F0502020204030204" pitchFamily="34" charset="0"/>
                <a:ea typeface="Times New Roman" panose="02020603050405020304" pitchFamily="18" charset="0"/>
              </a:rPr>
              <a:t>International joint ventures encounter various issues from initial to final stages of a project not only in term of communication but also in term of compatibility, funding, and expectations.</a:t>
            </a:r>
          </a:p>
          <a:p>
            <a:pPr marL="0" indent="0" algn="just">
              <a:lnSpc>
                <a:spcPct val="150000"/>
              </a:lnSpc>
              <a:buNone/>
            </a:pPr>
            <a:r>
              <a:rPr lang="en-GB" sz="2000" dirty="0">
                <a:effectLst/>
                <a:latin typeface="Calibri" panose="020F0502020204030204" pitchFamily="34" charset="0"/>
                <a:ea typeface="Times New Roman" panose="02020603050405020304" pitchFamily="18" charset="0"/>
              </a:rPr>
              <a:t>According to </a:t>
            </a:r>
            <a:r>
              <a:rPr lang="en-GB" sz="2000" dirty="0" err="1">
                <a:effectLst/>
                <a:latin typeface="Calibri" panose="020F0502020204030204" pitchFamily="34" charset="0"/>
                <a:ea typeface="Times New Roman" panose="02020603050405020304" pitchFamily="18" charset="0"/>
              </a:rPr>
              <a:t>Nippa</a:t>
            </a:r>
            <a:r>
              <a:rPr lang="en-GB" sz="2000" dirty="0">
                <a:effectLst/>
                <a:latin typeface="Calibri" panose="020F0502020204030204" pitchFamily="34" charset="0"/>
                <a:ea typeface="Times New Roman" panose="02020603050405020304" pitchFamily="18" charset="0"/>
              </a:rPr>
              <a:t>, et al., (2007) one of the main failure factors of joint venture are in term of management which leads to higher failure rates. Anticipating potential issues in advance and taking necessary actions to minimize the negative impact can be a game changer.</a:t>
            </a:r>
            <a:r>
              <a:rPr lang="en-GB" sz="2000" dirty="0"/>
              <a:t> </a:t>
            </a:r>
          </a:p>
        </p:txBody>
      </p:sp>
      <p:sp>
        <p:nvSpPr>
          <p:cNvPr id="6" name="Date Placeholder 5">
            <a:extLst>
              <a:ext uri="{FF2B5EF4-FFF2-40B4-BE49-F238E27FC236}">
                <a16:creationId xmlns:a16="http://schemas.microsoft.com/office/drawing/2014/main" id="{F7C58990-CED6-EDEF-4622-5713E86346EF}"/>
              </a:ext>
            </a:extLst>
          </p:cNvPr>
          <p:cNvSpPr>
            <a:spLocks noGrp="1"/>
          </p:cNvSpPr>
          <p:nvPr>
            <p:ph type="dt" sz="half" idx="10"/>
          </p:nvPr>
        </p:nvSpPr>
        <p:spPr/>
        <p:txBody>
          <a:bodyPr/>
          <a:lstStyle/>
          <a:p>
            <a:fld id="{33C3D4C3-FF5F-5A4C-8489-A3F01D85B0A4}" type="datetime1">
              <a:rPr lang="en-GB" smtClean="0"/>
              <a:t>31/03/2023</a:t>
            </a:fld>
            <a:endParaRPr lang="en-US"/>
          </a:p>
        </p:txBody>
      </p:sp>
      <p:sp>
        <p:nvSpPr>
          <p:cNvPr id="5" name="Footer Placeholder 4">
            <a:extLst>
              <a:ext uri="{FF2B5EF4-FFF2-40B4-BE49-F238E27FC236}">
                <a16:creationId xmlns:a16="http://schemas.microsoft.com/office/drawing/2014/main" id="{B02356E7-DBC1-5AA4-E115-297552DAED07}"/>
              </a:ext>
            </a:extLst>
          </p:cNvPr>
          <p:cNvSpPr>
            <a:spLocks noGrp="1"/>
          </p:cNvSpPr>
          <p:nvPr>
            <p:ph type="ftr" sz="quarter" idx="11"/>
          </p:nvPr>
        </p:nvSpPr>
        <p:spPr/>
        <p:txBody>
          <a:bodyPr/>
          <a:lstStyle/>
          <a:p>
            <a:r>
              <a:rPr lang="en-US"/>
              <a:t>British – Chinese joint venture   </a:t>
            </a:r>
          </a:p>
        </p:txBody>
      </p:sp>
      <p:pic>
        <p:nvPicPr>
          <p:cNvPr id="9" name="Picture 8" descr="A couple of green street signs&#10;&#10;Description automatically generated with low confidence">
            <a:extLst>
              <a:ext uri="{FF2B5EF4-FFF2-40B4-BE49-F238E27FC236}">
                <a16:creationId xmlns:a16="http://schemas.microsoft.com/office/drawing/2014/main" id="{B55FD646-1931-068A-EA84-67DF313F71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9279" y="2306066"/>
            <a:ext cx="3454400" cy="3140936"/>
          </a:xfrm>
          <a:prstGeom prst="rect">
            <a:avLst/>
          </a:prstGeom>
        </p:spPr>
      </p:pic>
    </p:spTree>
    <p:extLst>
      <p:ext uri="{BB962C8B-B14F-4D97-AF65-F5344CB8AC3E}">
        <p14:creationId xmlns:p14="http://schemas.microsoft.com/office/powerpoint/2010/main" val="40198806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ACD2C-95CA-1D0F-C2C7-5964EDB3598D}"/>
              </a:ext>
            </a:extLst>
          </p:cNvPr>
          <p:cNvSpPr>
            <a:spLocks noGrp="1"/>
          </p:cNvSpPr>
          <p:nvPr>
            <p:ph type="title"/>
          </p:nvPr>
        </p:nvSpPr>
        <p:spPr>
          <a:xfrm>
            <a:off x="1653363" y="365760"/>
            <a:ext cx="9367203" cy="1188720"/>
          </a:xfrm>
        </p:spPr>
        <p:txBody>
          <a:bodyPr>
            <a:normAutofit/>
          </a:bodyPr>
          <a:lstStyle/>
          <a:p>
            <a:r>
              <a:rPr lang="en-US"/>
              <a:t>Success factors </a:t>
            </a:r>
          </a:p>
        </p:txBody>
      </p:sp>
      <p:sp>
        <p:nvSpPr>
          <p:cNvPr id="3" name="Content Placeholder 2">
            <a:extLst>
              <a:ext uri="{FF2B5EF4-FFF2-40B4-BE49-F238E27FC236}">
                <a16:creationId xmlns:a16="http://schemas.microsoft.com/office/drawing/2014/main" id="{7D960AB9-EC0B-98C6-CE0F-BFB156FD87B2}"/>
              </a:ext>
            </a:extLst>
          </p:cNvPr>
          <p:cNvSpPr>
            <a:spLocks noGrp="1"/>
          </p:cNvSpPr>
          <p:nvPr>
            <p:ph idx="1"/>
          </p:nvPr>
        </p:nvSpPr>
        <p:spPr>
          <a:xfrm>
            <a:off x="451514" y="2079812"/>
            <a:ext cx="11124790" cy="4138108"/>
          </a:xfrm>
        </p:spPr>
        <p:txBody>
          <a:bodyPr anchor="t">
            <a:normAutofit fontScale="92500" lnSpcReduction="10000"/>
          </a:bodyPr>
          <a:lstStyle/>
          <a:p>
            <a:pPr algn="just">
              <a:lnSpc>
                <a:spcPct val="150000"/>
              </a:lnSpc>
            </a:pPr>
            <a:r>
              <a:rPr lang="en-US" sz="2400" dirty="0"/>
              <a:t>careful planning (</a:t>
            </a:r>
            <a:r>
              <a:rPr lang="en-GB" sz="1800" dirty="0">
                <a:effectLst/>
                <a:latin typeface="Calibri" panose="020F0502020204030204" pitchFamily="34" charset="0"/>
                <a:ea typeface="Times New Roman" panose="02020603050405020304" pitchFamily="18" charset="0"/>
              </a:rPr>
              <a:t>essential aspects are considered including cultural differences that can either trigger conflict or improve performance</a:t>
            </a:r>
            <a:r>
              <a:rPr lang="en-GB" sz="2400" dirty="0">
                <a:effectLst/>
              </a:rPr>
              <a:t> )</a:t>
            </a:r>
            <a:endParaRPr lang="en-US" sz="2400" dirty="0"/>
          </a:p>
          <a:p>
            <a:pPr algn="just">
              <a:lnSpc>
                <a:spcPct val="150000"/>
              </a:lnSpc>
            </a:pPr>
            <a:r>
              <a:rPr lang="en-US" sz="2400" dirty="0"/>
              <a:t>sharing control (</a:t>
            </a:r>
            <a:r>
              <a:rPr lang="en-GB" sz="1800" dirty="0">
                <a:effectLst/>
                <a:latin typeface="Calibri" panose="020F0502020204030204" pitchFamily="34" charset="0"/>
                <a:ea typeface="Times New Roman" panose="02020603050405020304" pitchFamily="18" charset="0"/>
              </a:rPr>
              <a:t>According to </a:t>
            </a:r>
            <a:r>
              <a:rPr lang="en-GB" sz="1800" dirty="0" err="1">
                <a:effectLst/>
                <a:latin typeface="Calibri" panose="020F0502020204030204" pitchFamily="34" charset="0"/>
                <a:ea typeface="Times New Roman" panose="02020603050405020304" pitchFamily="18" charset="0"/>
              </a:rPr>
              <a:t>Mjoen</a:t>
            </a:r>
            <a:r>
              <a:rPr lang="en-GB" sz="1800" dirty="0">
                <a:effectLst/>
                <a:latin typeface="Calibri" panose="020F0502020204030204" pitchFamily="34" charset="0"/>
                <a:ea typeface="Times New Roman" panose="02020603050405020304" pitchFamily="18" charset="0"/>
              </a:rPr>
              <a:t> &amp; Tallman (1997) specialized control provides both protection and exploitation of key resource inputs and is gained through increased bargaining power</a:t>
            </a:r>
            <a:r>
              <a:rPr lang="en-GB" sz="2400" dirty="0">
                <a:effectLst/>
              </a:rPr>
              <a:t> )</a:t>
            </a:r>
            <a:endParaRPr lang="en-US" sz="2400" dirty="0"/>
          </a:p>
          <a:p>
            <a:pPr algn="just">
              <a:lnSpc>
                <a:spcPct val="150000"/>
              </a:lnSpc>
            </a:pPr>
            <a:r>
              <a:rPr lang="en-US" sz="2400" dirty="0"/>
              <a:t>effective cooperation (</a:t>
            </a:r>
            <a:r>
              <a:rPr lang="en-GB" sz="1800" dirty="0">
                <a:effectLst/>
                <a:latin typeface="Calibri" panose="020F0502020204030204" pitchFamily="34" charset="0"/>
                <a:ea typeface="Times New Roman" panose="02020603050405020304" pitchFamily="18" charset="0"/>
              </a:rPr>
              <a:t>careful consideration of all essential components related to the project</a:t>
            </a:r>
            <a:r>
              <a:rPr lang="en-GB" sz="2400" dirty="0">
                <a:effectLst/>
              </a:rPr>
              <a:t> )</a:t>
            </a:r>
            <a:endParaRPr lang="en-US" sz="2400" dirty="0"/>
          </a:p>
          <a:p>
            <a:pPr algn="just">
              <a:lnSpc>
                <a:spcPct val="150000"/>
              </a:lnSpc>
            </a:pPr>
            <a:r>
              <a:rPr lang="en-US" sz="2400" dirty="0"/>
              <a:t>cultural sensitivity (</a:t>
            </a:r>
            <a:r>
              <a:rPr lang="en-GB" sz="1800" dirty="0">
                <a:effectLst/>
                <a:latin typeface="Calibri" panose="020F0502020204030204" pitchFamily="34" charset="0"/>
                <a:ea typeface="Times New Roman" panose="02020603050405020304" pitchFamily="18" charset="0"/>
              </a:rPr>
              <a:t>acknowledging the differences in communication, behaviour of different groups to secure effective interaction</a:t>
            </a:r>
            <a:r>
              <a:rPr lang="en-GB" sz="2400" dirty="0">
                <a:effectLst/>
              </a:rPr>
              <a:t> )</a:t>
            </a:r>
            <a:endParaRPr lang="en-US" sz="2400" dirty="0"/>
          </a:p>
          <a:p>
            <a:pPr marL="0" indent="0" algn="just">
              <a:lnSpc>
                <a:spcPct val="150000"/>
              </a:lnSpc>
              <a:buNone/>
            </a:pPr>
            <a:r>
              <a:rPr lang="en-US" sz="1200" dirty="0"/>
              <a:t>(</a:t>
            </a:r>
            <a:r>
              <a:rPr lang="en-US" sz="1200" dirty="0" err="1"/>
              <a:t>Gewis</a:t>
            </a:r>
            <a:r>
              <a:rPr lang="en-US" sz="1200" dirty="0"/>
              <a:t> &amp; </a:t>
            </a:r>
            <a:r>
              <a:rPr lang="en-US" sz="1200" dirty="0" err="1"/>
              <a:t>Oestersporksmann</a:t>
            </a:r>
            <a:r>
              <a:rPr lang="en-US" sz="1200" dirty="0"/>
              <a:t>, 2017)</a:t>
            </a:r>
          </a:p>
        </p:txBody>
      </p:sp>
      <p:sp>
        <p:nvSpPr>
          <p:cNvPr id="5" name="Date Placeholder 4">
            <a:extLst>
              <a:ext uri="{FF2B5EF4-FFF2-40B4-BE49-F238E27FC236}">
                <a16:creationId xmlns:a16="http://schemas.microsoft.com/office/drawing/2014/main" id="{59BC1B4F-7421-737E-762C-770CAD9F914D}"/>
              </a:ext>
            </a:extLst>
          </p:cNvPr>
          <p:cNvSpPr>
            <a:spLocks noGrp="1"/>
          </p:cNvSpPr>
          <p:nvPr>
            <p:ph type="dt" sz="half" idx="10"/>
          </p:nvPr>
        </p:nvSpPr>
        <p:spPr/>
        <p:txBody>
          <a:bodyPr/>
          <a:lstStyle/>
          <a:p>
            <a:fld id="{EDE9265A-B323-AB46-AA08-64F5D86637FC}" type="datetime1">
              <a:rPr lang="en-GB" smtClean="0"/>
              <a:t>31/03/2023</a:t>
            </a:fld>
            <a:endParaRPr lang="en-US"/>
          </a:p>
        </p:txBody>
      </p:sp>
      <p:sp>
        <p:nvSpPr>
          <p:cNvPr id="4" name="Footer Placeholder 3">
            <a:extLst>
              <a:ext uri="{FF2B5EF4-FFF2-40B4-BE49-F238E27FC236}">
                <a16:creationId xmlns:a16="http://schemas.microsoft.com/office/drawing/2014/main" id="{D779AD1E-BC28-8CD6-A534-DE0B61505846}"/>
              </a:ext>
            </a:extLst>
          </p:cNvPr>
          <p:cNvSpPr>
            <a:spLocks noGrp="1"/>
          </p:cNvSpPr>
          <p:nvPr>
            <p:ph type="ftr" sz="quarter" idx="11"/>
          </p:nvPr>
        </p:nvSpPr>
        <p:spPr/>
        <p:txBody>
          <a:bodyPr/>
          <a:lstStyle/>
          <a:p>
            <a:r>
              <a:rPr lang="en-US"/>
              <a:t>British – Chinese joint venture   </a:t>
            </a:r>
          </a:p>
        </p:txBody>
      </p:sp>
    </p:spTree>
    <p:extLst>
      <p:ext uri="{BB962C8B-B14F-4D97-AF65-F5344CB8AC3E}">
        <p14:creationId xmlns:p14="http://schemas.microsoft.com/office/powerpoint/2010/main" val="3989617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ACD2C-95CA-1D0F-C2C7-5964EDB3598D}"/>
              </a:ext>
            </a:extLst>
          </p:cNvPr>
          <p:cNvSpPr>
            <a:spLocks noGrp="1"/>
          </p:cNvSpPr>
          <p:nvPr>
            <p:ph type="title"/>
          </p:nvPr>
        </p:nvSpPr>
        <p:spPr>
          <a:xfrm>
            <a:off x="1653363" y="365760"/>
            <a:ext cx="9367203" cy="1188720"/>
          </a:xfrm>
        </p:spPr>
        <p:txBody>
          <a:bodyPr>
            <a:normAutofit/>
          </a:bodyPr>
          <a:lstStyle/>
          <a:p>
            <a:r>
              <a:rPr lang="en-US" dirty="0"/>
              <a:t>Failure factors </a:t>
            </a:r>
          </a:p>
        </p:txBody>
      </p:sp>
      <p:graphicFrame>
        <p:nvGraphicFramePr>
          <p:cNvPr id="9" name="Content Placeholder 5">
            <a:extLst>
              <a:ext uri="{FF2B5EF4-FFF2-40B4-BE49-F238E27FC236}">
                <a16:creationId xmlns:a16="http://schemas.microsoft.com/office/drawing/2014/main" id="{5C92EB4D-5432-E4E8-8709-19A85C1C72BB}"/>
              </a:ext>
            </a:extLst>
          </p:cNvPr>
          <p:cNvGraphicFramePr>
            <a:graphicFrameLocks noGrp="1"/>
          </p:cNvGraphicFramePr>
          <p:nvPr>
            <p:ph idx="1"/>
            <p:extLst>
              <p:ext uri="{D42A27DB-BD31-4B8C-83A1-F6EECF244321}">
                <p14:modId xmlns:p14="http://schemas.microsoft.com/office/powerpoint/2010/main" val="2289768039"/>
              </p:ext>
            </p:extLst>
          </p:nvPr>
        </p:nvGraphicFramePr>
        <p:xfrm>
          <a:off x="838200" y="1825625"/>
          <a:ext cx="572396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Date Placeholder 7">
            <a:extLst>
              <a:ext uri="{FF2B5EF4-FFF2-40B4-BE49-F238E27FC236}">
                <a16:creationId xmlns:a16="http://schemas.microsoft.com/office/drawing/2014/main" id="{43008187-17DD-11EC-CF26-122A6836C6B9}"/>
              </a:ext>
            </a:extLst>
          </p:cNvPr>
          <p:cNvSpPr>
            <a:spLocks noGrp="1"/>
          </p:cNvSpPr>
          <p:nvPr>
            <p:ph type="dt" sz="half" idx="10"/>
          </p:nvPr>
        </p:nvSpPr>
        <p:spPr/>
        <p:txBody>
          <a:bodyPr/>
          <a:lstStyle/>
          <a:p>
            <a:fld id="{676E92A0-94DA-0B42-AA88-5C5ABD550E9F}" type="datetime1">
              <a:rPr lang="en-GB" smtClean="0"/>
              <a:t>31/03/2023</a:t>
            </a:fld>
            <a:endParaRPr lang="en-US"/>
          </a:p>
        </p:txBody>
      </p:sp>
      <p:sp>
        <p:nvSpPr>
          <p:cNvPr id="7" name="Footer Placeholder 6">
            <a:extLst>
              <a:ext uri="{FF2B5EF4-FFF2-40B4-BE49-F238E27FC236}">
                <a16:creationId xmlns:a16="http://schemas.microsoft.com/office/drawing/2014/main" id="{31DAC920-7A89-3CCD-3A2B-6C2F8252E32D}"/>
              </a:ext>
            </a:extLst>
          </p:cNvPr>
          <p:cNvSpPr>
            <a:spLocks noGrp="1"/>
          </p:cNvSpPr>
          <p:nvPr>
            <p:ph type="ftr" sz="quarter" idx="11"/>
          </p:nvPr>
        </p:nvSpPr>
        <p:spPr/>
        <p:txBody>
          <a:bodyPr/>
          <a:lstStyle/>
          <a:p>
            <a:r>
              <a:rPr lang="en-US"/>
              <a:t>British – Chinese joint venture   </a:t>
            </a:r>
          </a:p>
        </p:txBody>
      </p:sp>
      <p:sp>
        <p:nvSpPr>
          <p:cNvPr id="6" name="TextBox 5">
            <a:extLst>
              <a:ext uri="{FF2B5EF4-FFF2-40B4-BE49-F238E27FC236}">
                <a16:creationId xmlns:a16="http://schemas.microsoft.com/office/drawing/2014/main" id="{12372B78-4C1A-7A5F-6489-82F88B5A1A8F}"/>
              </a:ext>
            </a:extLst>
          </p:cNvPr>
          <p:cNvSpPr txBox="1"/>
          <p:nvPr/>
        </p:nvSpPr>
        <p:spPr>
          <a:xfrm>
            <a:off x="6257366" y="1691640"/>
            <a:ext cx="5723965" cy="4708981"/>
          </a:xfrm>
          <a:prstGeom prst="rect">
            <a:avLst/>
          </a:prstGeom>
          <a:noFill/>
        </p:spPr>
        <p:txBody>
          <a:bodyPr wrap="square" rtlCol="0">
            <a:spAutoFit/>
          </a:bodyPr>
          <a:lstStyle/>
          <a:p>
            <a:endParaRPr lang="en-US" sz="1200" dirty="0"/>
          </a:p>
          <a:p>
            <a:endParaRPr lang="en-US" dirty="0"/>
          </a:p>
          <a:p>
            <a:pPr marL="285750" indent="-285750" algn="just">
              <a:buFont typeface="Arial" panose="020B0604020202020204" pitchFamily="34" charset="0"/>
              <a:buChar char="•"/>
            </a:pPr>
            <a:r>
              <a:rPr lang="en-GB" sz="1800" dirty="0">
                <a:effectLst/>
                <a:latin typeface="Calibri" panose="020F0502020204030204" pitchFamily="34" charset="0"/>
                <a:ea typeface="Times New Roman" panose="02020603050405020304" pitchFamily="18" charset="0"/>
              </a:rPr>
              <a:t>As discussed by Rich (1981) to create joint venture in China it is important to implement the joint law through China International Trust and Investment Corporation. </a:t>
            </a:r>
          </a:p>
          <a:p>
            <a:pPr marL="285750" indent="-285750" algn="just">
              <a:buFont typeface="Arial" panose="020B0604020202020204" pitchFamily="34" charset="0"/>
              <a:buChar char="•"/>
            </a:pPr>
            <a:endParaRPr lang="en-GB" sz="1800" dirty="0">
              <a:effectLst/>
              <a:latin typeface="Calibri" panose="020F0502020204030204" pitchFamily="34" charset="0"/>
              <a:ea typeface="Times New Roman" panose="02020603050405020304" pitchFamily="18" charset="0"/>
            </a:endParaRPr>
          </a:p>
          <a:p>
            <a:pPr marL="285750" indent="-285750" algn="just">
              <a:buFont typeface="Arial" panose="020B0604020202020204" pitchFamily="34" charset="0"/>
              <a:buChar char="•"/>
            </a:pPr>
            <a:r>
              <a:rPr lang="en-GB" sz="1800" dirty="0">
                <a:effectLst/>
                <a:latin typeface="Calibri" panose="020F0502020204030204" pitchFamily="34" charset="0"/>
                <a:ea typeface="Times New Roman" panose="02020603050405020304" pitchFamily="18" charset="0"/>
              </a:rPr>
              <a:t>As per </a:t>
            </a:r>
            <a:r>
              <a:rPr lang="en-GB" sz="1800" dirty="0" err="1">
                <a:effectLst/>
                <a:latin typeface="Calibri" panose="020F0502020204030204" pitchFamily="34" charset="0"/>
                <a:ea typeface="Times New Roman" panose="02020603050405020304" pitchFamily="18" charset="0"/>
              </a:rPr>
              <a:t>Deloite</a:t>
            </a:r>
            <a:r>
              <a:rPr lang="en-GB" sz="1800" dirty="0">
                <a:effectLst/>
                <a:latin typeface="Calibri" panose="020F0502020204030204" pitchFamily="34" charset="0"/>
                <a:ea typeface="Times New Roman" panose="02020603050405020304" pitchFamily="18" charset="0"/>
              </a:rPr>
              <a:t> (2010), the participants in a joint venture usually have issues in term of governance, cultural differences, and practicability of conflict resolutions.</a:t>
            </a:r>
          </a:p>
          <a:p>
            <a:pPr marL="285750" indent="-285750" algn="just">
              <a:buFont typeface="Arial" panose="020B0604020202020204" pitchFamily="34" charset="0"/>
              <a:buChar char="•"/>
            </a:pPr>
            <a:endParaRPr lang="en-GB" dirty="0">
              <a:latin typeface="Calibri" panose="020F0502020204030204" pitchFamily="34" charset="0"/>
              <a:ea typeface="Times New Roman" panose="02020603050405020304" pitchFamily="18" charset="0"/>
            </a:endParaRPr>
          </a:p>
          <a:p>
            <a:pPr marL="285750" indent="-285750" algn="just">
              <a:buFont typeface="Arial" panose="020B0604020202020204" pitchFamily="34" charset="0"/>
              <a:buChar char="•"/>
            </a:pPr>
            <a:r>
              <a:rPr lang="en-GB" sz="1800" dirty="0">
                <a:effectLst/>
                <a:latin typeface="Calibri" panose="020F0502020204030204" pitchFamily="34" charset="0"/>
                <a:ea typeface="Times New Roman" panose="02020603050405020304" pitchFamily="18" charset="0"/>
              </a:rPr>
              <a:t> Careful consideration of success and failure factors increases the chance of a successful project completion. A high level of cooperation, commitment to the common objectives, trust between British corporation with Chinese the chances to succeed are much higher.</a:t>
            </a:r>
            <a:endParaRPr lang="en-US" dirty="0"/>
          </a:p>
          <a:p>
            <a:endParaRPr lang="en-US" dirty="0"/>
          </a:p>
          <a:p>
            <a:endParaRPr lang="en-US" dirty="0"/>
          </a:p>
        </p:txBody>
      </p:sp>
    </p:spTree>
    <p:extLst>
      <p:ext uri="{BB962C8B-B14F-4D97-AF65-F5344CB8AC3E}">
        <p14:creationId xmlns:p14="http://schemas.microsoft.com/office/powerpoint/2010/main" val="3144670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1417B-F7FB-4883-8618-AABC532C80CE}"/>
              </a:ext>
            </a:extLst>
          </p:cNvPr>
          <p:cNvSpPr>
            <a:spLocks noGrp="1"/>
          </p:cNvSpPr>
          <p:nvPr>
            <p:ph type="title"/>
          </p:nvPr>
        </p:nvSpPr>
        <p:spPr>
          <a:xfrm>
            <a:off x="1764100" y="272626"/>
            <a:ext cx="9367203" cy="1188720"/>
          </a:xfrm>
        </p:spPr>
        <p:txBody>
          <a:bodyPr>
            <a:normAutofit/>
          </a:bodyPr>
          <a:lstStyle/>
          <a:p>
            <a:r>
              <a:rPr lang="en-GB" sz="3700" dirty="0"/>
              <a:t>Cultural sensitivity in China</a:t>
            </a:r>
            <a:endParaRPr lang="en-US" sz="3700" dirty="0"/>
          </a:p>
        </p:txBody>
      </p:sp>
      <p:sp>
        <p:nvSpPr>
          <p:cNvPr id="18" name="Date Placeholder 17">
            <a:extLst>
              <a:ext uri="{FF2B5EF4-FFF2-40B4-BE49-F238E27FC236}">
                <a16:creationId xmlns:a16="http://schemas.microsoft.com/office/drawing/2014/main" id="{96422D41-03EA-7599-8E67-8E4FF0A8F30E}"/>
              </a:ext>
            </a:extLst>
          </p:cNvPr>
          <p:cNvSpPr>
            <a:spLocks noGrp="1"/>
          </p:cNvSpPr>
          <p:nvPr>
            <p:ph type="dt" sz="half" idx="10"/>
          </p:nvPr>
        </p:nvSpPr>
        <p:spPr/>
        <p:txBody>
          <a:bodyPr/>
          <a:lstStyle/>
          <a:p>
            <a:fld id="{BD8158A7-8831-1E40-9FFE-71FE48DC3DE1}" type="datetime1">
              <a:rPr lang="en-GB" smtClean="0"/>
              <a:t>31/03/2023</a:t>
            </a:fld>
            <a:endParaRPr lang="en-US"/>
          </a:p>
        </p:txBody>
      </p:sp>
      <p:sp>
        <p:nvSpPr>
          <p:cNvPr id="16" name="Footer Placeholder 15">
            <a:extLst>
              <a:ext uri="{FF2B5EF4-FFF2-40B4-BE49-F238E27FC236}">
                <a16:creationId xmlns:a16="http://schemas.microsoft.com/office/drawing/2014/main" id="{07598B8F-1688-907D-314D-277C32939697}"/>
              </a:ext>
            </a:extLst>
          </p:cNvPr>
          <p:cNvSpPr>
            <a:spLocks noGrp="1"/>
          </p:cNvSpPr>
          <p:nvPr>
            <p:ph type="ftr" sz="quarter" idx="11"/>
          </p:nvPr>
        </p:nvSpPr>
        <p:spPr/>
        <p:txBody>
          <a:bodyPr/>
          <a:lstStyle/>
          <a:p>
            <a:r>
              <a:rPr lang="en-US"/>
              <a:t>British – Chinese joint venture   </a:t>
            </a:r>
          </a:p>
        </p:txBody>
      </p:sp>
      <p:sp>
        <p:nvSpPr>
          <p:cNvPr id="4" name="Content Placeholder 3">
            <a:extLst>
              <a:ext uri="{FF2B5EF4-FFF2-40B4-BE49-F238E27FC236}">
                <a16:creationId xmlns:a16="http://schemas.microsoft.com/office/drawing/2014/main" id="{C130EE65-C170-6E1D-7ACC-096B7406C55D}"/>
              </a:ext>
            </a:extLst>
          </p:cNvPr>
          <p:cNvSpPr>
            <a:spLocks noGrp="1"/>
          </p:cNvSpPr>
          <p:nvPr>
            <p:ph idx="1"/>
          </p:nvPr>
        </p:nvSpPr>
        <p:spPr>
          <a:xfrm>
            <a:off x="603504" y="2011681"/>
            <a:ext cx="11173968" cy="3847118"/>
          </a:xfrm>
        </p:spPr>
        <p:txBody>
          <a:bodyPr/>
          <a:lstStyle/>
          <a:p>
            <a:pPr marL="0" indent="0" algn="just">
              <a:lnSpc>
                <a:spcPct val="150000"/>
              </a:lnSpc>
              <a:buNone/>
            </a:pPr>
            <a:r>
              <a:rPr lang="en-GB" sz="2000" b="1" dirty="0">
                <a:effectLst/>
                <a:latin typeface="Calibri" panose="020F0502020204030204" pitchFamily="34" charset="0"/>
                <a:ea typeface="Times New Roman" panose="02020603050405020304" pitchFamily="18" charset="0"/>
              </a:rPr>
              <a:t>Definition </a:t>
            </a:r>
          </a:p>
          <a:p>
            <a:pPr marL="0" indent="0" algn="just">
              <a:lnSpc>
                <a:spcPct val="150000"/>
              </a:lnSpc>
              <a:buNone/>
            </a:pPr>
            <a:r>
              <a:rPr lang="en-GB" sz="1800" dirty="0">
                <a:effectLst/>
                <a:latin typeface="Calibri" panose="020F0502020204030204" pitchFamily="34" charset="0"/>
                <a:ea typeface="Times New Roman" panose="02020603050405020304" pitchFamily="18" charset="0"/>
              </a:rPr>
              <a:t>Cultural sensitivity is the awareness of the variances and similarities in individual behaviour, communication, attitude of people from different cultural backgrounds.  It is the competence and willingness to learn about other cultures and the ability to accept other cultures. Harris (2007) stated that “</a:t>
            </a:r>
            <a:r>
              <a:rPr lang="en-GB" sz="1800" i="1" dirty="0">
                <a:effectLst/>
                <a:latin typeface="Calibri" panose="020F0502020204030204" pitchFamily="34" charset="0"/>
                <a:ea typeface="Times New Roman" panose="02020603050405020304" pitchFamily="18" charset="0"/>
              </a:rPr>
              <a:t>culture provides people a sense of who they are, a sense of belonging, direction for their behaviour, and guidance for their actions</a:t>
            </a:r>
            <a:r>
              <a:rPr lang="en-GB" sz="1800" dirty="0">
                <a:effectLst/>
                <a:latin typeface="Calibri" panose="020F0502020204030204" pitchFamily="34" charset="0"/>
                <a:ea typeface="Times New Roman" panose="02020603050405020304" pitchFamily="18" charset="0"/>
              </a:rPr>
              <a:t>”.   Therefore, understanding their culture will provide a better clarity on what motivates their actions and decisions. </a:t>
            </a:r>
            <a:endParaRPr lang="en-US" dirty="0"/>
          </a:p>
        </p:txBody>
      </p:sp>
    </p:spTree>
    <p:extLst>
      <p:ext uri="{BB962C8B-B14F-4D97-AF65-F5344CB8AC3E}">
        <p14:creationId xmlns:p14="http://schemas.microsoft.com/office/powerpoint/2010/main" val="459178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1417B-F7FB-4883-8618-AABC532C80CE}"/>
              </a:ext>
            </a:extLst>
          </p:cNvPr>
          <p:cNvSpPr>
            <a:spLocks noGrp="1"/>
          </p:cNvSpPr>
          <p:nvPr>
            <p:ph type="title"/>
          </p:nvPr>
        </p:nvSpPr>
        <p:spPr>
          <a:xfrm>
            <a:off x="1764100" y="272626"/>
            <a:ext cx="9367203" cy="1188720"/>
          </a:xfrm>
        </p:spPr>
        <p:txBody>
          <a:bodyPr>
            <a:normAutofit fontScale="90000"/>
          </a:bodyPr>
          <a:lstStyle/>
          <a:p>
            <a:r>
              <a:rPr lang="en-GB" sz="3700"/>
              <a:t>Cultural Differences British versus Chinese</a:t>
            </a:r>
            <a:endParaRPr lang="en-US" sz="3700" dirty="0"/>
          </a:p>
        </p:txBody>
      </p:sp>
      <p:sp>
        <p:nvSpPr>
          <p:cNvPr id="9" name="Date Placeholder 8">
            <a:extLst>
              <a:ext uri="{FF2B5EF4-FFF2-40B4-BE49-F238E27FC236}">
                <a16:creationId xmlns:a16="http://schemas.microsoft.com/office/drawing/2014/main" id="{CB273512-A202-B7EE-8D21-0F95822CE803}"/>
              </a:ext>
            </a:extLst>
          </p:cNvPr>
          <p:cNvSpPr>
            <a:spLocks noGrp="1"/>
          </p:cNvSpPr>
          <p:nvPr>
            <p:ph type="dt" sz="half" idx="10"/>
          </p:nvPr>
        </p:nvSpPr>
        <p:spPr/>
        <p:txBody>
          <a:bodyPr/>
          <a:lstStyle/>
          <a:p>
            <a:fld id="{4A9DD670-9C6A-FB45-A816-105519A46F93}" type="datetime1">
              <a:rPr lang="en-GB" smtClean="0"/>
              <a:t>31/03/2023</a:t>
            </a:fld>
            <a:endParaRPr lang="en-US"/>
          </a:p>
        </p:txBody>
      </p:sp>
      <p:sp>
        <p:nvSpPr>
          <p:cNvPr id="7" name="Footer Placeholder 6">
            <a:extLst>
              <a:ext uri="{FF2B5EF4-FFF2-40B4-BE49-F238E27FC236}">
                <a16:creationId xmlns:a16="http://schemas.microsoft.com/office/drawing/2014/main" id="{1A400FE7-8B59-37EB-A215-30377B78C29B}"/>
              </a:ext>
            </a:extLst>
          </p:cNvPr>
          <p:cNvSpPr>
            <a:spLocks noGrp="1"/>
          </p:cNvSpPr>
          <p:nvPr>
            <p:ph type="ftr" sz="quarter" idx="11"/>
          </p:nvPr>
        </p:nvSpPr>
        <p:spPr/>
        <p:txBody>
          <a:bodyPr/>
          <a:lstStyle/>
          <a:p>
            <a:r>
              <a:rPr lang="en-US"/>
              <a:t>British – Chinese joint venture   </a:t>
            </a:r>
          </a:p>
        </p:txBody>
      </p:sp>
      <p:graphicFrame>
        <p:nvGraphicFramePr>
          <p:cNvPr id="8" name="Table 7">
            <a:extLst>
              <a:ext uri="{FF2B5EF4-FFF2-40B4-BE49-F238E27FC236}">
                <a16:creationId xmlns:a16="http://schemas.microsoft.com/office/drawing/2014/main" id="{9DBE43D0-D3E0-FC85-5DCB-03624356B09C}"/>
              </a:ext>
            </a:extLst>
          </p:cNvPr>
          <p:cNvGraphicFramePr>
            <a:graphicFrameLocks noGrp="1"/>
          </p:cNvGraphicFramePr>
          <p:nvPr>
            <p:extLst>
              <p:ext uri="{D42A27DB-BD31-4B8C-83A1-F6EECF244321}">
                <p14:modId xmlns:p14="http://schemas.microsoft.com/office/powerpoint/2010/main" val="1859158951"/>
              </p:ext>
            </p:extLst>
          </p:nvPr>
        </p:nvGraphicFramePr>
        <p:xfrm>
          <a:off x="847023" y="1504793"/>
          <a:ext cx="10101399" cy="4719131"/>
        </p:xfrm>
        <a:graphic>
          <a:graphicData uri="http://schemas.openxmlformats.org/drawingml/2006/table">
            <a:tbl>
              <a:tblPr firstRow="1" firstCol="1" bandRow="1">
                <a:tableStyleId>{5C22544A-7EE6-4342-B048-85BDC9FD1C3A}</a:tableStyleId>
              </a:tblPr>
              <a:tblGrid>
                <a:gridCol w="1042877">
                  <a:extLst>
                    <a:ext uri="{9D8B030D-6E8A-4147-A177-3AD203B41FA5}">
                      <a16:colId xmlns:a16="http://schemas.microsoft.com/office/drawing/2014/main" val="3122461359"/>
                    </a:ext>
                  </a:extLst>
                </a:gridCol>
                <a:gridCol w="1884736">
                  <a:extLst>
                    <a:ext uri="{9D8B030D-6E8A-4147-A177-3AD203B41FA5}">
                      <a16:colId xmlns:a16="http://schemas.microsoft.com/office/drawing/2014/main" val="2762853018"/>
                    </a:ext>
                  </a:extLst>
                </a:gridCol>
                <a:gridCol w="2087012">
                  <a:extLst>
                    <a:ext uri="{9D8B030D-6E8A-4147-A177-3AD203B41FA5}">
                      <a16:colId xmlns:a16="http://schemas.microsoft.com/office/drawing/2014/main" val="3735804734"/>
                    </a:ext>
                  </a:extLst>
                </a:gridCol>
                <a:gridCol w="1903081">
                  <a:extLst>
                    <a:ext uri="{9D8B030D-6E8A-4147-A177-3AD203B41FA5}">
                      <a16:colId xmlns:a16="http://schemas.microsoft.com/office/drawing/2014/main" val="359246609"/>
                    </a:ext>
                  </a:extLst>
                </a:gridCol>
                <a:gridCol w="1530524">
                  <a:extLst>
                    <a:ext uri="{9D8B030D-6E8A-4147-A177-3AD203B41FA5}">
                      <a16:colId xmlns:a16="http://schemas.microsoft.com/office/drawing/2014/main" val="2061079823"/>
                    </a:ext>
                  </a:extLst>
                </a:gridCol>
                <a:gridCol w="1653169">
                  <a:extLst>
                    <a:ext uri="{9D8B030D-6E8A-4147-A177-3AD203B41FA5}">
                      <a16:colId xmlns:a16="http://schemas.microsoft.com/office/drawing/2014/main" val="3353794984"/>
                    </a:ext>
                  </a:extLst>
                </a:gridCol>
              </a:tblGrid>
              <a:tr h="757225">
                <a:tc>
                  <a:txBody>
                    <a:bodyPr/>
                    <a:lstStyle/>
                    <a:p>
                      <a:pPr>
                        <a:lnSpc>
                          <a:spcPct val="107000"/>
                        </a:lnSpc>
                        <a:spcAft>
                          <a:spcPts val="800"/>
                        </a:spcAft>
                      </a:pPr>
                      <a:r>
                        <a:rPr lang="en-GB" sz="1200" dirty="0">
                          <a:solidFill>
                            <a:schemeClr val="tx1"/>
                          </a:solidFill>
                          <a:effectLst/>
                        </a:rPr>
                        <a:t>Variances</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dirty="0">
                          <a:solidFill>
                            <a:schemeClr val="tx1"/>
                          </a:solidFill>
                          <a:effectLst/>
                        </a:rPr>
                        <a:t>Major </a:t>
                      </a:r>
                    </a:p>
                    <a:p>
                      <a:pPr>
                        <a:lnSpc>
                          <a:spcPct val="107000"/>
                        </a:lnSpc>
                        <a:spcAft>
                          <a:spcPts val="800"/>
                        </a:spcAft>
                      </a:pPr>
                      <a:r>
                        <a:rPr lang="en-GB" sz="1200" dirty="0">
                          <a:solidFill>
                            <a:schemeClr val="tx1"/>
                          </a:solidFill>
                          <a:effectLst/>
                        </a:rPr>
                        <a:t>Languages</a:t>
                      </a:r>
                    </a:p>
                    <a:p>
                      <a:pPr>
                        <a:lnSpc>
                          <a:spcPct val="107000"/>
                        </a:lnSpc>
                        <a:spcAft>
                          <a:spcPts val="800"/>
                        </a:spcAft>
                      </a:pPr>
                      <a:r>
                        <a:rPr lang="en-GB" sz="1200" dirty="0">
                          <a:solidFill>
                            <a:schemeClr val="tx1"/>
                          </a:solidFill>
                          <a:effectLst/>
                        </a:rPr>
                        <a:t>and dialects</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dirty="0">
                          <a:solidFill>
                            <a:schemeClr val="tx1"/>
                          </a:solidFill>
                          <a:effectLst/>
                        </a:rPr>
                        <a:t>Communication</a:t>
                      </a:r>
                    </a:p>
                    <a:p>
                      <a:pPr>
                        <a:lnSpc>
                          <a:spcPct val="107000"/>
                        </a:lnSpc>
                        <a:spcAft>
                          <a:spcPts val="800"/>
                        </a:spcAft>
                      </a:pPr>
                      <a:r>
                        <a:rPr lang="en-GB" sz="1200" dirty="0">
                          <a:solidFill>
                            <a:schemeClr val="tx1"/>
                          </a:solidFill>
                          <a:effectLst/>
                        </a:rPr>
                        <a:t>Style</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dirty="0" err="1">
                          <a:solidFill>
                            <a:schemeClr val="tx1"/>
                          </a:solidFill>
                          <a:effectLst/>
                        </a:rPr>
                        <a:t>Behaviors</a:t>
                      </a:r>
                      <a:endParaRPr lang="en-GB" sz="1200" dirty="0">
                        <a:solidFill>
                          <a:schemeClr val="tx1"/>
                        </a:solidFill>
                        <a:effectLst/>
                      </a:endParaRPr>
                    </a:p>
                    <a:p>
                      <a:pPr>
                        <a:lnSpc>
                          <a:spcPct val="107000"/>
                        </a:lnSpc>
                        <a:spcAft>
                          <a:spcPts val="800"/>
                        </a:spcAft>
                      </a:pPr>
                      <a:r>
                        <a:rPr lang="en-GB" sz="1200" dirty="0">
                          <a:solidFill>
                            <a:schemeClr val="tx1"/>
                          </a:solidFill>
                          <a:effectLst/>
                        </a:rPr>
                        <a:t>and</a:t>
                      </a:r>
                    </a:p>
                    <a:p>
                      <a:pPr>
                        <a:lnSpc>
                          <a:spcPct val="107000"/>
                        </a:lnSpc>
                        <a:spcAft>
                          <a:spcPts val="800"/>
                        </a:spcAft>
                      </a:pPr>
                      <a:r>
                        <a:rPr lang="en-GB" sz="1200" dirty="0">
                          <a:solidFill>
                            <a:schemeClr val="tx1"/>
                          </a:solidFill>
                          <a:effectLst/>
                        </a:rPr>
                        <a:t>Orientation</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dirty="0">
                          <a:solidFill>
                            <a:schemeClr val="tx1"/>
                          </a:solidFill>
                          <a:effectLst/>
                        </a:rPr>
                        <a:t>Punctuality</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dirty="0">
                          <a:solidFill>
                            <a:schemeClr val="tx1"/>
                          </a:solidFill>
                          <a:effectLst/>
                        </a:rPr>
                        <a:t>Cultural </a:t>
                      </a:r>
                    </a:p>
                    <a:p>
                      <a:pPr>
                        <a:lnSpc>
                          <a:spcPct val="107000"/>
                        </a:lnSpc>
                        <a:spcAft>
                          <a:spcPts val="800"/>
                        </a:spcAft>
                      </a:pPr>
                      <a:r>
                        <a:rPr lang="en-GB" sz="1200" dirty="0">
                          <a:solidFill>
                            <a:schemeClr val="tx1"/>
                          </a:solidFill>
                          <a:effectLst/>
                        </a:rPr>
                        <a:t>Values</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extLst>
                  <a:ext uri="{0D108BD9-81ED-4DB2-BD59-A6C34878D82A}">
                    <a16:rowId xmlns:a16="http://schemas.microsoft.com/office/drawing/2014/main" val="4230379714"/>
                  </a:ext>
                </a:extLst>
              </a:tr>
              <a:tr h="1911395">
                <a:tc>
                  <a:txBody>
                    <a:bodyPr/>
                    <a:lstStyle/>
                    <a:p>
                      <a:pPr>
                        <a:lnSpc>
                          <a:spcPct val="107000"/>
                        </a:lnSpc>
                        <a:spcAft>
                          <a:spcPts val="800"/>
                        </a:spcAft>
                      </a:pPr>
                      <a:r>
                        <a:rPr lang="en-GB" sz="1400" dirty="0">
                          <a:solidFill>
                            <a:schemeClr val="tx1"/>
                          </a:solidFill>
                          <a:effectLst/>
                        </a:rPr>
                        <a:t>UK</a:t>
                      </a:r>
                      <a:endParaRPr lang="en-GB"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b="1" dirty="0">
                          <a:solidFill>
                            <a:schemeClr val="tx1"/>
                          </a:solidFill>
                          <a:effectLst/>
                        </a:rPr>
                        <a:t>English.</a:t>
                      </a:r>
                    </a:p>
                    <a:p>
                      <a:pPr>
                        <a:lnSpc>
                          <a:spcPct val="107000"/>
                        </a:lnSpc>
                        <a:spcAft>
                          <a:spcPts val="800"/>
                        </a:spcAft>
                      </a:pPr>
                      <a:r>
                        <a:rPr lang="en-GB" sz="1200" b="1" dirty="0">
                          <a:solidFill>
                            <a:schemeClr val="tx1"/>
                          </a:solidFill>
                          <a:effectLst/>
                        </a:rPr>
                        <a:t>Welsh</a:t>
                      </a:r>
                      <a:endParaRPr lang="en-GB"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b="1" dirty="0">
                          <a:solidFill>
                            <a:schemeClr val="tx1"/>
                          </a:solidFill>
                          <a:effectLst/>
                        </a:rPr>
                        <a:t>Direct</a:t>
                      </a:r>
                      <a:endParaRPr lang="en-GB"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b="1" dirty="0">
                          <a:solidFill>
                            <a:schemeClr val="tx1"/>
                          </a:solidFill>
                          <a:effectLst/>
                        </a:rPr>
                        <a:t>Self-</a:t>
                      </a:r>
                    </a:p>
                    <a:p>
                      <a:pPr>
                        <a:lnSpc>
                          <a:spcPct val="107000"/>
                        </a:lnSpc>
                        <a:spcAft>
                          <a:spcPts val="800"/>
                        </a:spcAft>
                      </a:pPr>
                      <a:r>
                        <a:rPr lang="en-GB" sz="1200" b="1" dirty="0">
                          <a:solidFill>
                            <a:schemeClr val="tx1"/>
                          </a:solidFill>
                          <a:effectLst/>
                        </a:rPr>
                        <a:t>Orientated</a:t>
                      </a:r>
                      <a:endParaRPr lang="en-GB"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b="1" dirty="0">
                          <a:solidFill>
                            <a:schemeClr val="tx1"/>
                          </a:solidFill>
                          <a:effectLst/>
                        </a:rPr>
                        <a:t>On </a:t>
                      </a:r>
                    </a:p>
                    <a:p>
                      <a:pPr>
                        <a:lnSpc>
                          <a:spcPct val="107000"/>
                        </a:lnSpc>
                        <a:spcAft>
                          <a:spcPts val="800"/>
                        </a:spcAft>
                      </a:pPr>
                      <a:r>
                        <a:rPr lang="en-GB" sz="1200" b="1" dirty="0">
                          <a:solidFill>
                            <a:schemeClr val="tx1"/>
                          </a:solidFill>
                          <a:effectLst/>
                        </a:rPr>
                        <a:t>Schedule</a:t>
                      </a:r>
                    </a:p>
                    <a:p>
                      <a:pPr>
                        <a:lnSpc>
                          <a:spcPct val="107000"/>
                        </a:lnSpc>
                        <a:spcAft>
                          <a:spcPts val="800"/>
                        </a:spcAft>
                      </a:pPr>
                      <a:r>
                        <a:rPr lang="en-GB" sz="1200" b="1" dirty="0">
                          <a:solidFill>
                            <a:schemeClr val="tx1"/>
                          </a:solidFill>
                          <a:effectLst/>
                        </a:rPr>
                        <a:t> </a:t>
                      </a:r>
                      <a:endParaRPr lang="en-GB"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b="1" dirty="0">
                          <a:solidFill>
                            <a:schemeClr val="tx1"/>
                          </a:solidFill>
                          <a:effectLst/>
                        </a:rPr>
                        <a:t>Stoicism</a:t>
                      </a:r>
                    </a:p>
                    <a:p>
                      <a:pPr>
                        <a:lnSpc>
                          <a:spcPct val="107000"/>
                        </a:lnSpc>
                        <a:spcAft>
                          <a:spcPts val="800"/>
                        </a:spcAft>
                      </a:pPr>
                      <a:r>
                        <a:rPr lang="en-GB" sz="1200" b="1" dirty="0">
                          <a:solidFill>
                            <a:schemeClr val="tx1"/>
                          </a:solidFill>
                          <a:effectLst/>
                        </a:rPr>
                        <a:t>Equity</a:t>
                      </a:r>
                    </a:p>
                    <a:p>
                      <a:pPr>
                        <a:lnSpc>
                          <a:spcPct val="107000"/>
                        </a:lnSpc>
                        <a:spcAft>
                          <a:spcPts val="800"/>
                        </a:spcAft>
                      </a:pPr>
                      <a:r>
                        <a:rPr lang="en-GB" sz="1200" b="1" dirty="0">
                          <a:solidFill>
                            <a:schemeClr val="tx1"/>
                          </a:solidFill>
                          <a:effectLst/>
                        </a:rPr>
                        <a:t>Regional diversity</a:t>
                      </a:r>
                    </a:p>
                    <a:p>
                      <a:pPr>
                        <a:lnSpc>
                          <a:spcPct val="107000"/>
                        </a:lnSpc>
                        <a:spcAft>
                          <a:spcPts val="800"/>
                        </a:spcAft>
                      </a:pPr>
                      <a:r>
                        <a:rPr lang="en-GB" sz="1200" b="1" dirty="0">
                          <a:solidFill>
                            <a:schemeClr val="tx1"/>
                          </a:solidFill>
                          <a:effectLst/>
                        </a:rPr>
                        <a:t>Informality</a:t>
                      </a:r>
                    </a:p>
                    <a:p>
                      <a:pPr>
                        <a:lnSpc>
                          <a:spcPct val="107000"/>
                        </a:lnSpc>
                        <a:spcAft>
                          <a:spcPts val="800"/>
                        </a:spcAft>
                      </a:pPr>
                      <a:r>
                        <a:rPr lang="en-GB" sz="1200" b="1" dirty="0">
                          <a:solidFill>
                            <a:schemeClr val="tx1"/>
                          </a:solidFill>
                          <a:effectLst/>
                        </a:rPr>
                        <a:t>Humour</a:t>
                      </a:r>
                    </a:p>
                    <a:p>
                      <a:pPr>
                        <a:lnSpc>
                          <a:spcPct val="107000"/>
                        </a:lnSpc>
                        <a:spcAft>
                          <a:spcPts val="800"/>
                        </a:spcAft>
                      </a:pPr>
                      <a:r>
                        <a:rPr lang="en-GB" sz="1200" b="1" dirty="0">
                          <a:solidFill>
                            <a:schemeClr val="tx1"/>
                          </a:solidFill>
                          <a:effectLst/>
                        </a:rPr>
                        <a:t>Diligence</a:t>
                      </a:r>
                    </a:p>
                    <a:p>
                      <a:pPr>
                        <a:lnSpc>
                          <a:spcPct val="107000"/>
                        </a:lnSpc>
                        <a:spcAft>
                          <a:spcPts val="800"/>
                        </a:spcAft>
                      </a:pPr>
                      <a:r>
                        <a:rPr lang="en-GB" sz="1200" b="1" dirty="0">
                          <a:solidFill>
                            <a:schemeClr val="tx1"/>
                          </a:solidFill>
                          <a:effectLst/>
                        </a:rPr>
                        <a:t> </a:t>
                      </a:r>
                      <a:endParaRPr lang="en-GB"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extLst>
                  <a:ext uri="{0D108BD9-81ED-4DB2-BD59-A6C34878D82A}">
                    <a16:rowId xmlns:a16="http://schemas.microsoft.com/office/drawing/2014/main" val="3752506403"/>
                  </a:ext>
                </a:extLst>
              </a:tr>
              <a:tr h="1911395">
                <a:tc>
                  <a:txBody>
                    <a:bodyPr/>
                    <a:lstStyle/>
                    <a:p>
                      <a:pPr>
                        <a:lnSpc>
                          <a:spcPct val="107000"/>
                        </a:lnSpc>
                        <a:spcAft>
                          <a:spcPts val="800"/>
                        </a:spcAft>
                      </a:pPr>
                      <a:r>
                        <a:rPr lang="en-GB" sz="1600" dirty="0">
                          <a:solidFill>
                            <a:schemeClr val="tx1"/>
                          </a:solidFill>
                          <a:effectLst/>
                        </a:rPr>
                        <a:t>China</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b="1" dirty="0">
                          <a:solidFill>
                            <a:schemeClr val="tx1"/>
                          </a:solidFill>
                          <a:effectLst/>
                        </a:rPr>
                        <a:t>Mandarin,</a:t>
                      </a:r>
                    </a:p>
                    <a:p>
                      <a:pPr>
                        <a:lnSpc>
                          <a:spcPct val="107000"/>
                        </a:lnSpc>
                        <a:spcAft>
                          <a:spcPts val="800"/>
                        </a:spcAft>
                      </a:pPr>
                      <a:r>
                        <a:rPr lang="en-GB" sz="1200" b="1" dirty="0">
                          <a:solidFill>
                            <a:schemeClr val="tx1"/>
                          </a:solidFill>
                          <a:effectLst/>
                        </a:rPr>
                        <a:t>Cantonese,</a:t>
                      </a:r>
                    </a:p>
                    <a:p>
                      <a:pPr>
                        <a:lnSpc>
                          <a:spcPct val="107000"/>
                        </a:lnSpc>
                        <a:spcAft>
                          <a:spcPts val="800"/>
                        </a:spcAft>
                      </a:pPr>
                      <a:r>
                        <a:rPr lang="en-GB" sz="1200" b="1" dirty="0">
                          <a:solidFill>
                            <a:schemeClr val="tx1"/>
                          </a:solidFill>
                          <a:effectLst/>
                        </a:rPr>
                        <a:t>Taiwanese,</a:t>
                      </a:r>
                    </a:p>
                    <a:p>
                      <a:pPr>
                        <a:lnSpc>
                          <a:spcPct val="107000"/>
                        </a:lnSpc>
                        <a:spcAft>
                          <a:spcPts val="800"/>
                        </a:spcAft>
                      </a:pPr>
                      <a:r>
                        <a:rPr lang="en-GB" sz="1200" b="1" dirty="0">
                          <a:solidFill>
                            <a:schemeClr val="tx1"/>
                          </a:solidFill>
                          <a:effectLst/>
                        </a:rPr>
                        <a:t>Shanghainese</a:t>
                      </a:r>
                      <a:endParaRPr lang="en-GB"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b="1" dirty="0">
                          <a:solidFill>
                            <a:schemeClr val="tx1"/>
                          </a:solidFill>
                          <a:effectLst/>
                        </a:rPr>
                        <a:t>Indirect</a:t>
                      </a:r>
                      <a:endParaRPr lang="en-GB"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b="1" dirty="0">
                          <a:solidFill>
                            <a:schemeClr val="tx1"/>
                          </a:solidFill>
                          <a:effectLst/>
                        </a:rPr>
                        <a:t>Group</a:t>
                      </a:r>
                    </a:p>
                    <a:p>
                      <a:pPr>
                        <a:lnSpc>
                          <a:spcPct val="107000"/>
                        </a:lnSpc>
                        <a:spcAft>
                          <a:spcPts val="800"/>
                        </a:spcAft>
                      </a:pPr>
                      <a:r>
                        <a:rPr lang="en-GB" sz="1200" b="1" dirty="0">
                          <a:solidFill>
                            <a:schemeClr val="tx1"/>
                          </a:solidFill>
                          <a:effectLst/>
                        </a:rPr>
                        <a:t>Orientated</a:t>
                      </a:r>
                      <a:endParaRPr lang="en-GB"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b="1" dirty="0">
                          <a:solidFill>
                            <a:schemeClr val="tx1"/>
                          </a:solidFill>
                          <a:effectLst/>
                        </a:rPr>
                        <a:t>Flexible</a:t>
                      </a:r>
                      <a:endParaRPr lang="en-GB"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tc>
                  <a:txBody>
                    <a:bodyPr/>
                    <a:lstStyle/>
                    <a:p>
                      <a:pPr>
                        <a:lnSpc>
                          <a:spcPct val="107000"/>
                        </a:lnSpc>
                        <a:spcAft>
                          <a:spcPts val="800"/>
                        </a:spcAft>
                      </a:pPr>
                      <a:r>
                        <a:rPr lang="en-GB" sz="1200" b="1" dirty="0">
                          <a:solidFill>
                            <a:schemeClr val="tx1"/>
                          </a:solidFill>
                          <a:effectLst/>
                        </a:rPr>
                        <a:t>Success,</a:t>
                      </a:r>
                    </a:p>
                    <a:p>
                      <a:pPr>
                        <a:lnSpc>
                          <a:spcPct val="107000"/>
                        </a:lnSpc>
                        <a:spcAft>
                          <a:spcPts val="800"/>
                        </a:spcAft>
                      </a:pPr>
                      <a:r>
                        <a:rPr lang="en-GB" sz="1200" b="1" dirty="0">
                          <a:solidFill>
                            <a:schemeClr val="tx1"/>
                          </a:solidFill>
                          <a:effectLst/>
                        </a:rPr>
                        <a:t>Harmony,</a:t>
                      </a:r>
                    </a:p>
                    <a:p>
                      <a:pPr>
                        <a:lnSpc>
                          <a:spcPct val="107000"/>
                        </a:lnSpc>
                        <a:spcAft>
                          <a:spcPts val="800"/>
                        </a:spcAft>
                      </a:pPr>
                      <a:r>
                        <a:rPr lang="en-GB" sz="1200" b="1" dirty="0">
                          <a:solidFill>
                            <a:schemeClr val="tx1"/>
                          </a:solidFill>
                          <a:effectLst/>
                        </a:rPr>
                        <a:t>Seniority,</a:t>
                      </a:r>
                    </a:p>
                    <a:p>
                      <a:pPr>
                        <a:lnSpc>
                          <a:spcPct val="107000"/>
                        </a:lnSpc>
                        <a:spcAft>
                          <a:spcPts val="800"/>
                        </a:spcAft>
                      </a:pPr>
                      <a:r>
                        <a:rPr lang="en-GB" sz="1200" b="1" dirty="0">
                          <a:solidFill>
                            <a:schemeClr val="tx1"/>
                          </a:solidFill>
                          <a:effectLst/>
                        </a:rPr>
                        <a:t>Etiquette</a:t>
                      </a:r>
                    </a:p>
                    <a:p>
                      <a:pPr>
                        <a:lnSpc>
                          <a:spcPct val="107000"/>
                        </a:lnSpc>
                        <a:spcAft>
                          <a:spcPts val="800"/>
                        </a:spcAft>
                      </a:pPr>
                      <a:r>
                        <a:rPr lang="en-GB" sz="1200" b="1" dirty="0">
                          <a:solidFill>
                            <a:schemeClr val="tx1"/>
                          </a:solidFill>
                          <a:effectLst/>
                        </a:rPr>
                        <a:t>Loyalty</a:t>
                      </a:r>
                    </a:p>
                    <a:p>
                      <a:pPr>
                        <a:lnSpc>
                          <a:spcPct val="107000"/>
                        </a:lnSpc>
                        <a:spcAft>
                          <a:spcPts val="800"/>
                        </a:spcAft>
                      </a:pPr>
                      <a:r>
                        <a:rPr lang="en-GB" sz="1200" b="1" dirty="0">
                          <a:solidFill>
                            <a:schemeClr val="tx1"/>
                          </a:solidFill>
                          <a:effectLst/>
                        </a:rPr>
                        <a:t>Wisdom</a:t>
                      </a:r>
                    </a:p>
                    <a:p>
                      <a:pPr>
                        <a:lnSpc>
                          <a:spcPct val="107000"/>
                        </a:lnSpc>
                        <a:spcAft>
                          <a:spcPts val="800"/>
                        </a:spcAft>
                      </a:pPr>
                      <a:r>
                        <a:rPr lang="en-GB" sz="1200" b="1" dirty="0">
                          <a:solidFill>
                            <a:schemeClr val="tx1"/>
                          </a:solidFill>
                          <a:effectLst/>
                        </a:rPr>
                        <a:t> </a:t>
                      </a:r>
                      <a:endParaRPr lang="en-GB"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681" marR="45681" marT="0" marB="0"/>
                </a:tc>
                <a:extLst>
                  <a:ext uri="{0D108BD9-81ED-4DB2-BD59-A6C34878D82A}">
                    <a16:rowId xmlns:a16="http://schemas.microsoft.com/office/drawing/2014/main" val="2028650786"/>
                  </a:ext>
                </a:extLst>
              </a:tr>
            </a:tbl>
          </a:graphicData>
        </a:graphic>
      </p:graphicFrame>
    </p:spTree>
    <p:extLst>
      <p:ext uri="{BB962C8B-B14F-4D97-AF65-F5344CB8AC3E}">
        <p14:creationId xmlns:p14="http://schemas.microsoft.com/office/powerpoint/2010/main" val="6022405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05FB5-FB0C-4C57-A3FD-D1272DA398AD}"/>
              </a:ext>
            </a:extLst>
          </p:cNvPr>
          <p:cNvSpPr>
            <a:spLocks noGrp="1"/>
          </p:cNvSpPr>
          <p:nvPr>
            <p:ph type="title"/>
          </p:nvPr>
        </p:nvSpPr>
        <p:spPr>
          <a:xfrm>
            <a:off x="1653363" y="365760"/>
            <a:ext cx="9367203" cy="1188720"/>
          </a:xfrm>
        </p:spPr>
        <p:txBody>
          <a:bodyPr>
            <a:normAutofit/>
          </a:bodyPr>
          <a:lstStyle/>
          <a:p>
            <a:r>
              <a:rPr lang="en-GB" sz="4100" dirty="0"/>
              <a:t>Hofstede cultural Dimensions</a:t>
            </a:r>
            <a:endParaRPr lang="en-US" sz="4100" dirty="0"/>
          </a:p>
        </p:txBody>
      </p:sp>
      <p:sp>
        <p:nvSpPr>
          <p:cNvPr id="14" name="Footer Placeholder 13">
            <a:extLst>
              <a:ext uri="{FF2B5EF4-FFF2-40B4-BE49-F238E27FC236}">
                <a16:creationId xmlns:a16="http://schemas.microsoft.com/office/drawing/2014/main" id="{A40E8400-FB57-7F14-94A3-1A354909E66B}"/>
              </a:ext>
            </a:extLst>
          </p:cNvPr>
          <p:cNvSpPr>
            <a:spLocks noGrp="1"/>
          </p:cNvSpPr>
          <p:nvPr>
            <p:ph type="ftr" sz="quarter" idx="11"/>
          </p:nvPr>
        </p:nvSpPr>
        <p:spPr/>
        <p:txBody>
          <a:bodyPr/>
          <a:lstStyle/>
          <a:p>
            <a:r>
              <a:rPr lang="en-US"/>
              <a:t>British – Chinese joint venture   </a:t>
            </a:r>
          </a:p>
        </p:txBody>
      </p:sp>
      <p:pic>
        <p:nvPicPr>
          <p:cNvPr id="16" name="Content Placeholder 15" descr="Graphical user interface, diagram, application&#10;&#10;Description automatically generated">
            <a:extLst>
              <a:ext uri="{FF2B5EF4-FFF2-40B4-BE49-F238E27FC236}">
                <a16:creationId xmlns:a16="http://schemas.microsoft.com/office/drawing/2014/main" id="{C6593F30-2D57-E16F-A628-3AEE5C1D845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16736" y="1792224"/>
            <a:ext cx="9703830" cy="4443984"/>
          </a:xfrm>
        </p:spPr>
      </p:pic>
      <p:sp>
        <p:nvSpPr>
          <p:cNvPr id="17" name="TextBox 16">
            <a:extLst>
              <a:ext uri="{FF2B5EF4-FFF2-40B4-BE49-F238E27FC236}">
                <a16:creationId xmlns:a16="http://schemas.microsoft.com/office/drawing/2014/main" id="{22CE0877-3768-F895-BC9C-7FE7F9BB55EB}"/>
              </a:ext>
            </a:extLst>
          </p:cNvPr>
          <p:cNvSpPr txBox="1"/>
          <p:nvPr/>
        </p:nvSpPr>
        <p:spPr>
          <a:xfrm>
            <a:off x="5199594" y="6186396"/>
            <a:ext cx="2274740" cy="646331"/>
          </a:xfrm>
          <a:prstGeom prst="rect">
            <a:avLst/>
          </a:prstGeom>
          <a:noFill/>
        </p:spPr>
        <p:txBody>
          <a:bodyPr wrap="square" rtlCol="0">
            <a:spAutoFit/>
          </a:bodyPr>
          <a:lstStyle/>
          <a:p>
            <a:r>
              <a:rPr lang="en-US" dirty="0"/>
              <a:t>Source: </a:t>
            </a:r>
            <a:r>
              <a:rPr lang="en-US" dirty="0" err="1"/>
              <a:t>iCrowJack</a:t>
            </a:r>
            <a:endParaRPr lang="en-US" dirty="0"/>
          </a:p>
          <a:p>
            <a:endParaRPr lang="en-US" dirty="0"/>
          </a:p>
        </p:txBody>
      </p:sp>
    </p:spTree>
    <p:extLst>
      <p:ext uri="{BB962C8B-B14F-4D97-AF65-F5344CB8AC3E}">
        <p14:creationId xmlns:p14="http://schemas.microsoft.com/office/powerpoint/2010/main" val="692108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05FB5-FB0C-4C57-A3FD-D1272DA398AD}"/>
              </a:ext>
            </a:extLst>
          </p:cNvPr>
          <p:cNvSpPr>
            <a:spLocks noGrp="1"/>
          </p:cNvSpPr>
          <p:nvPr>
            <p:ph type="title"/>
          </p:nvPr>
        </p:nvSpPr>
        <p:spPr>
          <a:xfrm>
            <a:off x="1653363" y="365760"/>
            <a:ext cx="9367203" cy="1188720"/>
          </a:xfrm>
        </p:spPr>
        <p:txBody>
          <a:bodyPr>
            <a:normAutofit fontScale="90000"/>
          </a:bodyPr>
          <a:lstStyle/>
          <a:p>
            <a:r>
              <a:rPr lang="en-GB" sz="4100" dirty="0"/>
              <a:t>Hofstede cultural Dimensions: UK and China </a:t>
            </a:r>
            <a:endParaRPr lang="en-US" sz="4100" dirty="0"/>
          </a:p>
        </p:txBody>
      </p:sp>
      <p:sp>
        <p:nvSpPr>
          <p:cNvPr id="21" name="Date Placeholder 20">
            <a:extLst>
              <a:ext uri="{FF2B5EF4-FFF2-40B4-BE49-F238E27FC236}">
                <a16:creationId xmlns:a16="http://schemas.microsoft.com/office/drawing/2014/main" id="{3919B2A3-F225-A528-6189-41D64FC2FE18}"/>
              </a:ext>
            </a:extLst>
          </p:cNvPr>
          <p:cNvSpPr>
            <a:spLocks noGrp="1"/>
          </p:cNvSpPr>
          <p:nvPr>
            <p:ph type="dt" sz="half" idx="10"/>
          </p:nvPr>
        </p:nvSpPr>
        <p:spPr/>
        <p:txBody>
          <a:bodyPr/>
          <a:lstStyle/>
          <a:p>
            <a:fld id="{AB8E242A-29DC-324A-8D4A-ACCDF30A4F34}" type="datetime1">
              <a:rPr lang="en-GB" smtClean="0"/>
              <a:t>31/03/2023</a:t>
            </a:fld>
            <a:endParaRPr lang="en-US" dirty="0"/>
          </a:p>
        </p:txBody>
      </p:sp>
      <p:sp>
        <p:nvSpPr>
          <p:cNvPr id="20" name="Footer Placeholder 19">
            <a:extLst>
              <a:ext uri="{FF2B5EF4-FFF2-40B4-BE49-F238E27FC236}">
                <a16:creationId xmlns:a16="http://schemas.microsoft.com/office/drawing/2014/main" id="{E7992638-947C-EB21-CCEB-5DCB72694AC7}"/>
              </a:ext>
            </a:extLst>
          </p:cNvPr>
          <p:cNvSpPr>
            <a:spLocks noGrp="1"/>
          </p:cNvSpPr>
          <p:nvPr>
            <p:ph type="ftr" sz="quarter" idx="11"/>
          </p:nvPr>
        </p:nvSpPr>
        <p:spPr/>
        <p:txBody>
          <a:bodyPr/>
          <a:lstStyle/>
          <a:p>
            <a:r>
              <a:rPr lang="en-US"/>
              <a:t>British – Chinese joint venture   </a:t>
            </a:r>
          </a:p>
        </p:txBody>
      </p:sp>
      <p:sp>
        <p:nvSpPr>
          <p:cNvPr id="16" name="TextBox 15">
            <a:extLst>
              <a:ext uri="{FF2B5EF4-FFF2-40B4-BE49-F238E27FC236}">
                <a16:creationId xmlns:a16="http://schemas.microsoft.com/office/drawing/2014/main" id="{6473F73E-018D-8F96-217C-B5FB0B3C9080}"/>
              </a:ext>
            </a:extLst>
          </p:cNvPr>
          <p:cNvSpPr txBox="1"/>
          <p:nvPr/>
        </p:nvSpPr>
        <p:spPr>
          <a:xfrm>
            <a:off x="5534719" y="6100813"/>
            <a:ext cx="2339406" cy="246221"/>
          </a:xfrm>
          <a:prstGeom prst="rect">
            <a:avLst/>
          </a:prstGeom>
          <a:noFill/>
        </p:spPr>
        <p:txBody>
          <a:bodyPr wrap="square" rtlCol="0">
            <a:spAutoFit/>
          </a:bodyPr>
          <a:lstStyle/>
          <a:p>
            <a:r>
              <a:rPr lang="en-GB" sz="1000" dirty="0"/>
              <a:t>Hofstede cultural Dimensions:</a:t>
            </a:r>
            <a:endParaRPr lang="en-US" sz="1000" dirty="0"/>
          </a:p>
        </p:txBody>
      </p:sp>
      <p:pic>
        <p:nvPicPr>
          <p:cNvPr id="6" name="Picture 5" descr="Chart, bar chart&#10;&#10;Description automatically generated">
            <a:extLst>
              <a:ext uri="{FF2B5EF4-FFF2-40B4-BE49-F238E27FC236}">
                <a16:creationId xmlns:a16="http://schemas.microsoft.com/office/drawing/2014/main" id="{5D9E75E5-F666-0563-78AA-B56DA1170A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8333" y="1739153"/>
            <a:ext cx="10655334" cy="4361660"/>
          </a:xfrm>
          <a:prstGeom prst="rect">
            <a:avLst/>
          </a:prstGeom>
        </p:spPr>
      </p:pic>
    </p:spTree>
    <p:extLst>
      <p:ext uri="{BB962C8B-B14F-4D97-AF65-F5344CB8AC3E}">
        <p14:creationId xmlns:p14="http://schemas.microsoft.com/office/powerpoint/2010/main" val="36031449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8E43F-05E0-4509-AD02-0B03AACF1C7D}"/>
              </a:ext>
            </a:extLst>
          </p:cNvPr>
          <p:cNvSpPr>
            <a:spLocks noGrp="1"/>
          </p:cNvSpPr>
          <p:nvPr>
            <p:ph type="title"/>
          </p:nvPr>
        </p:nvSpPr>
        <p:spPr>
          <a:xfrm>
            <a:off x="1653363" y="365760"/>
            <a:ext cx="9367203" cy="1188720"/>
          </a:xfrm>
        </p:spPr>
        <p:txBody>
          <a:bodyPr>
            <a:normAutofit/>
          </a:bodyPr>
          <a:lstStyle/>
          <a:p>
            <a:r>
              <a:rPr lang="en-US" dirty="0"/>
              <a:t>Recommendations </a:t>
            </a:r>
          </a:p>
        </p:txBody>
      </p:sp>
      <p:sp>
        <p:nvSpPr>
          <p:cNvPr id="3" name="Content Placeholder 2">
            <a:extLst>
              <a:ext uri="{FF2B5EF4-FFF2-40B4-BE49-F238E27FC236}">
                <a16:creationId xmlns:a16="http://schemas.microsoft.com/office/drawing/2014/main" id="{AB2849A0-BD0B-44CE-98F8-E2EE8DAC608E}"/>
              </a:ext>
            </a:extLst>
          </p:cNvPr>
          <p:cNvSpPr>
            <a:spLocks noGrp="1"/>
          </p:cNvSpPr>
          <p:nvPr>
            <p:ph idx="1"/>
          </p:nvPr>
        </p:nvSpPr>
        <p:spPr>
          <a:xfrm>
            <a:off x="717176" y="2205318"/>
            <a:ext cx="10954871" cy="4034117"/>
          </a:xfrm>
        </p:spPr>
        <p:txBody>
          <a:bodyPr anchor="t">
            <a:normAutofit/>
          </a:bodyPr>
          <a:lstStyle/>
          <a:p>
            <a:pPr>
              <a:lnSpc>
                <a:spcPct val="150000"/>
              </a:lnSpc>
            </a:pPr>
            <a:r>
              <a:rPr lang="en-US" dirty="0">
                <a:latin typeface="Calibri" panose="020F0502020204030204" pitchFamily="34" charset="0"/>
                <a:ea typeface="Times New Roman" panose="02020603050405020304" pitchFamily="18" charset="0"/>
              </a:rPr>
              <a:t>T</a:t>
            </a:r>
            <a:r>
              <a:rPr lang="en-US" sz="1800" dirty="0">
                <a:effectLst/>
                <a:latin typeface="Calibri" panose="020F0502020204030204" pitchFamily="34" charset="0"/>
                <a:ea typeface="Times New Roman" panose="02020603050405020304" pitchFamily="18" charset="0"/>
              </a:rPr>
              <a:t>o conduct in-depth research on the cultural differences it will help communication and collaboration between companies</a:t>
            </a:r>
            <a:r>
              <a:rPr lang="en-GB" sz="2400" dirty="0">
                <a:effectLst/>
              </a:rPr>
              <a:t> </a:t>
            </a:r>
            <a:endParaRPr lang="en-US" sz="2400" dirty="0"/>
          </a:p>
          <a:p>
            <a:pPr>
              <a:lnSpc>
                <a:spcPct val="150000"/>
              </a:lnSpc>
            </a:pPr>
            <a:r>
              <a:rPr lang="en-GB" dirty="0">
                <a:latin typeface="Calibri" panose="020F0502020204030204" pitchFamily="34" charset="0"/>
                <a:ea typeface="Times New Roman" panose="02020603050405020304" pitchFamily="18" charset="0"/>
              </a:rPr>
              <a:t>D</a:t>
            </a:r>
            <a:r>
              <a:rPr lang="en-GB" sz="1800" dirty="0">
                <a:effectLst/>
                <a:latin typeface="Calibri" panose="020F0502020204030204" pitchFamily="34" charset="0"/>
                <a:ea typeface="Times New Roman" panose="02020603050405020304" pitchFamily="18" charset="0"/>
              </a:rPr>
              <a:t>eveloping cultural sensitivity and encourage learning </a:t>
            </a:r>
          </a:p>
          <a:p>
            <a:pPr>
              <a:lnSpc>
                <a:spcPct val="150000"/>
              </a:lnSpc>
            </a:pPr>
            <a:r>
              <a:rPr lang="en-GB" dirty="0">
                <a:latin typeface="Calibri" panose="020F0502020204030204" pitchFamily="34" charset="0"/>
                <a:ea typeface="Times New Roman" panose="02020603050405020304" pitchFamily="18" charset="0"/>
              </a:rPr>
              <a:t>B</a:t>
            </a:r>
            <a:r>
              <a:rPr lang="en-GB" sz="1800" dirty="0">
                <a:effectLst/>
                <a:latin typeface="Calibri" panose="020F0502020204030204" pitchFamily="34" charset="0"/>
                <a:ea typeface="Times New Roman" panose="02020603050405020304" pitchFamily="18" charset="0"/>
              </a:rPr>
              <a:t>uild trust between parties though transparency  </a:t>
            </a:r>
          </a:p>
          <a:p>
            <a:pPr>
              <a:lnSpc>
                <a:spcPct val="150000"/>
              </a:lnSpc>
            </a:pPr>
            <a:r>
              <a:rPr lang="en-GB" dirty="0">
                <a:latin typeface="Calibri" panose="020F0502020204030204" pitchFamily="34" charset="0"/>
                <a:ea typeface="Times New Roman" panose="02020603050405020304" pitchFamily="18" charset="0"/>
              </a:rPr>
              <a:t>C</a:t>
            </a:r>
            <a:r>
              <a:rPr lang="en-GB" sz="1800" dirty="0">
                <a:effectLst/>
                <a:latin typeface="Calibri" panose="020F0502020204030204" pitchFamily="34" charset="0"/>
                <a:ea typeface="Times New Roman" panose="02020603050405020304" pitchFamily="18" charset="0"/>
              </a:rPr>
              <a:t>ollaborate closely with partners</a:t>
            </a:r>
            <a:r>
              <a:rPr lang="en-GB" sz="2400" dirty="0">
                <a:effectLst/>
              </a:rPr>
              <a:t> </a:t>
            </a:r>
          </a:p>
          <a:p>
            <a:pPr>
              <a:lnSpc>
                <a:spcPct val="150000"/>
              </a:lnSpc>
            </a:pPr>
            <a:r>
              <a:rPr lang="en-GB" dirty="0">
                <a:latin typeface="Calibri" panose="020F0502020204030204" pitchFamily="34" charset="0"/>
                <a:ea typeface="Times New Roman" panose="02020603050405020304" pitchFamily="18" charset="0"/>
              </a:rPr>
              <a:t>B</a:t>
            </a:r>
            <a:r>
              <a:rPr lang="en-GB" sz="1800" dirty="0">
                <a:effectLst/>
                <a:latin typeface="Calibri" panose="020F0502020204030204" pitchFamily="34" charset="0"/>
                <a:ea typeface="Times New Roman" panose="02020603050405020304" pitchFamily="18" charset="0"/>
              </a:rPr>
              <a:t>uild constructive leadership in governance, involve all parties in decision making </a:t>
            </a:r>
          </a:p>
          <a:p>
            <a:pPr>
              <a:lnSpc>
                <a:spcPct val="150000"/>
              </a:lnSpc>
            </a:pPr>
            <a:r>
              <a:rPr lang="en-GB" dirty="0">
                <a:latin typeface="Calibri" panose="020F0502020204030204" pitchFamily="34" charset="0"/>
                <a:ea typeface="Times New Roman" panose="02020603050405020304" pitchFamily="18" charset="0"/>
              </a:rPr>
              <a:t>E</a:t>
            </a:r>
            <a:r>
              <a:rPr lang="en-GB" sz="1800" dirty="0">
                <a:effectLst/>
                <a:latin typeface="Calibri" panose="020F0502020204030204" pitchFamily="34" charset="0"/>
                <a:ea typeface="Times New Roman" panose="02020603050405020304" pitchFamily="18" charset="0"/>
              </a:rPr>
              <a:t>stablishing clearly defined initiatives and performance measures</a:t>
            </a:r>
            <a:r>
              <a:rPr lang="en-GB" sz="2400" dirty="0">
                <a:effectLst/>
              </a:rPr>
              <a:t> </a:t>
            </a:r>
            <a:endParaRPr lang="en-US" sz="2400" dirty="0"/>
          </a:p>
        </p:txBody>
      </p:sp>
      <p:sp>
        <p:nvSpPr>
          <p:cNvPr id="15" name="Date Placeholder 14">
            <a:extLst>
              <a:ext uri="{FF2B5EF4-FFF2-40B4-BE49-F238E27FC236}">
                <a16:creationId xmlns:a16="http://schemas.microsoft.com/office/drawing/2014/main" id="{416AE35C-4EFF-3146-7E06-561CE15E2F20}"/>
              </a:ext>
            </a:extLst>
          </p:cNvPr>
          <p:cNvSpPr>
            <a:spLocks noGrp="1"/>
          </p:cNvSpPr>
          <p:nvPr>
            <p:ph type="dt" sz="half" idx="10"/>
          </p:nvPr>
        </p:nvSpPr>
        <p:spPr/>
        <p:txBody>
          <a:bodyPr/>
          <a:lstStyle/>
          <a:p>
            <a:fld id="{3CA65DE6-CCD0-A440-82AE-4000B0EDCB0D}" type="datetime1">
              <a:rPr lang="en-GB" smtClean="0"/>
              <a:t>31/03/2023</a:t>
            </a:fld>
            <a:endParaRPr lang="en-US"/>
          </a:p>
        </p:txBody>
      </p:sp>
      <p:sp>
        <p:nvSpPr>
          <p:cNvPr id="14" name="Footer Placeholder 13">
            <a:extLst>
              <a:ext uri="{FF2B5EF4-FFF2-40B4-BE49-F238E27FC236}">
                <a16:creationId xmlns:a16="http://schemas.microsoft.com/office/drawing/2014/main" id="{B96D0CFA-F52E-A601-251D-CE7AEA2B4F38}"/>
              </a:ext>
            </a:extLst>
          </p:cNvPr>
          <p:cNvSpPr>
            <a:spLocks noGrp="1"/>
          </p:cNvSpPr>
          <p:nvPr>
            <p:ph type="ftr" sz="quarter" idx="11"/>
          </p:nvPr>
        </p:nvSpPr>
        <p:spPr/>
        <p:txBody>
          <a:bodyPr/>
          <a:lstStyle/>
          <a:p>
            <a:r>
              <a:rPr lang="en-US"/>
              <a:t>British – Chinese joint venture   </a:t>
            </a:r>
          </a:p>
        </p:txBody>
      </p:sp>
    </p:spTree>
    <p:extLst>
      <p:ext uri="{BB962C8B-B14F-4D97-AF65-F5344CB8AC3E}">
        <p14:creationId xmlns:p14="http://schemas.microsoft.com/office/powerpoint/2010/main" val="14984980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BAD50-1D86-96F8-4CE1-67C36066D355}"/>
              </a:ext>
            </a:extLst>
          </p:cNvPr>
          <p:cNvSpPr>
            <a:spLocks noGrp="1"/>
          </p:cNvSpPr>
          <p:nvPr>
            <p:ph type="title"/>
          </p:nvPr>
        </p:nvSpPr>
        <p:spPr/>
        <p:txBody>
          <a:bodyPr/>
          <a:lstStyle/>
          <a:p>
            <a:r>
              <a:rPr lang="en-US" dirty="0"/>
              <a:t>Recommendations</a:t>
            </a:r>
            <a:br>
              <a:rPr lang="en-US" dirty="0"/>
            </a:br>
            <a:r>
              <a:rPr lang="en-US" sz="1800" dirty="0">
                <a:effectLst/>
                <a:latin typeface="Times New Roman" panose="02020603050405020304" pitchFamily="18" charset="0"/>
                <a:ea typeface="Times New Roman" panose="02020603050405020304" pitchFamily="18" charset="0"/>
              </a:rPr>
              <a:t>Business Communication Solutions</a:t>
            </a:r>
            <a:endParaRPr lang="en-US" dirty="0"/>
          </a:p>
        </p:txBody>
      </p:sp>
      <p:sp>
        <p:nvSpPr>
          <p:cNvPr id="3" name="Content Placeholder 2">
            <a:extLst>
              <a:ext uri="{FF2B5EF4-FFF2-40B4-BE49-F238E27FC236}">
                <a16:creationId xmlns:a16="http://schemas.microsoft.com/office/drawing/2014/main" id="{F17B0068-953C-4A52-95E3-7716C91A8250}"/>
              </a:ext>
            </a:extLst>
          </p:cNvPr>
          <p:cNvSpPr>
            <a:spLocks noGrp="1"/>
          </p:cNvSpPr>
          <p:nvPr>
            <p:ph idx="1"/>
          </p:nvPr>
        </p:nvSpPr>
        <p:spPr>
          <a:xfrm>
            <a:off x="451514" y="1757083"/>
            <a:ext cx="7957380" cy="4428564"/>
          </a:xfrm>
        </p:spPr>
        <p:txBody>
          <a:bodyPr>
            <a:normAutofit/>
          </a:bodyPr>
          <a:lstStyle/>
          <a:p>
            <a:r>
              <a:rPr lang="en-US" sz="2000" dirty="0">
                <a:latin typeface="Calibri" panose="020F0502020204030204" pitchFamily="34" charset="0"/>
                <a:ea typeface="Times New Roman" panose="02020603050405020304" pitchFamily="18" charset="0"/>
              </a:rPr>
              <a:t>Making use of </a:t>
            </a:r>
            <a:r>
              <a:rPr lang="en-US" sz="2000" dirty="0">
                <a:effectLst/>
                <a:latin typeface="Calibri" panose="020F0502020204030204" pitchFamily="34" charset="0"/>
                <a:ea typeface="Times New Roman" panose="02020603050405020304" pitchFamily="18" charset="0"/>
              </a:rPr>
              <a:t> translators or technological developments </a:t>
            </a:r>
            <a:r>
              <a:rPr lang="en-US" sz="2000" dirty="0">
                <a:latin typeface="Calibri" panose="020F0502020204030204" pitchFamily="34" charset="0"/>
                <a:ea typeface="Times New Roman" panose="02020603050405020304" pitchFamily="18" charset="0"/>
              </a:rPr>
              <a:t>as</a:t>
            </a:r>
            <a:r>
              <a:rPr lang="en-US" sz="2000" dirty="0">
                <a:effectLst/>
                <a:latin typeface="Calibri" panose="020F0502020204030204" pitchFamily="34" charset="0"/>
                <a:ea typeface="Times New Roman" panose="02020603050405020304" pitchFamily="18" charset="0"/>
              </a:rPr>
              <a:t> necessary</a:t>
            </a:r>
          </a:p>
          <a:p>
            <a:r>
              <a:rPr lang="en-US" sz="2000" dirty="0">
                <a:latin typeface="Calibri" panose="020F0502020204030204" pitchFamily="34" charset="0"/>
                <a:ea typeface="Times New Roman" panose="02020603050405020304" pitchFamily="18" charset="0"/>
              </a:rPr>
              <a:t>U</a:t>
            </a:r>
            <a:r>
              <a:rPr lang="en-US" sz="2000" dirty="0">
                <a:effectLst/>
                <a:latin typeface="Calibri" panose="020F0502020204030204" pitchFamily="34" charset="0"/>
                <a:ea typeface="Times New Roman" panose="02020603050405020304" pitchFamily="18" charset="0"/>
              </a:rPr>
              <a:t>se a clear and a professional communication</a:t>
            </a:r>
          </a:p>
          <a:p>
            <a:r>
              <a:rPr lang="en-US" sz="2000" dirty="0">
                <a:effectLst/>
                <a:latin typeface="Calibri" panose="020F0502020204030204" pitchFamily="34" charset="0"/>
                <a:ea typeface="Times New Roman" panose="02020603050405020304" pitchFamily="18" charset="0"/>
              </a:rPr>
              <a:t>Avoiding slangs, jargons, humor and other terms that can be misunderstood</a:t>
            </a:r>
          </a:p>
          <a:p>
            <a:r>
              <a:rPr lang="en-US" sz="2000" dirty="0">
                <a:latin typeface="Calibri" panose="020F0502020204030204" pitchFamily="34" charset="0"/>
                <a:ea typeface="Times New Roman" panose="02020603050405020304" pitchFamily="18" charset="0"/>
              </a:rPr>
              <a:t>E</a:t>
            </a:r>
            <a:r>
              <a:rPr lang="en-US" sz="2000" dirty="0">
                <a:effectLst/>
                <a:latin typeface="Calibri" panose="020F0502020204030204" pitchFamily="34" charset="0"/>
                <a:ea typeface="Times New Roman" panose="02020603050405020304" pitchFamily="18" charset="0"/>
              </a:rPr>
              <a:t>stablishing potential communication  barriers in advance</a:t>
            </a:r>
          </a:p>
          <a:p>
            <a:r>
              <a:rPr lang="en-US" sz="2000" dirty="0">
                <a:latin typeface="Calibri" panose="020F0502020204030204" pitchFamily="34" charset="0"/>
              </a:rPr>
              <a:t>Use appropriate channels of communication to suit a diverse team </a:t>
            </a:r>
            <a:endParaRPr lang="en-US" sz="2000" dirty="0"/>
          </a:p>
        </p:txBody>
      </p:sp>
      <p:sp>
        <p:nvSpPr>
          <p:cNvPr id="4" name="Date Placeholder 3">
            <a:extLst>
              <a:ext uri="{FF2B5EF4-FFF2-40B4-BE49-F238E27FC236}">
                <a16:creationId xmlns:a16="http://schemas.microsoft.com/office/drawing/2014/main" id="{9A872CA2-0CB2-B2FF-5237-2275DE3BFF30}"/>
              </a:ext>
            </a:extLst>
          </p:cNvPr>
          <p:cNvSpPr>
            <a:spLocks noGrp="1"/>
          </p:cNvSpPr>
          <p:nvPr>
            <p:ph type="dt" sz="half" idx="10"/>
          </p:nvPr>
        </p:nvSpPr>
        <p:spPr/>
        <p:txBody>
          <a:bodyPr/>
          <a:lstStyle/>
          <a:p>
            <a:fld id="{8B8B4A57-83CD-3142-B935-3C77A2D3C024}" type="datetime1">
              <a:rPr lang="en-GB" smtClean="0"/>
              <a:t>31/03/2023</a:t>
            </a:fld>
            <a:endParaRPr lang="en-US"/>
          </a:p>
        </p:txBody>
      </p:sp>
      <p:sp>
        <p:nvSpPr>
          <p:cNvPr id="5" name="Footer Placeholder 4">
            <a:extLst>
              <a:ext uri="{FF2B5EF4-FFF2-40B4-BE49-F238E27FC236}">
                <a16:creationId xmlns:a16="http://schemas.microsoft.com/office/drawing/2014/main" id="{36E37EE8-BA5E-72C9-0482-5972DE5CCF72}"/>
              </a:ext>
            </a:extLst>
          </p:cNvPr>
          <p:cNvSpPr>
            <a:spLocks noGrp="1"/>
          </p:cNvSpPr>
          <p:nvPr>
            <p:ph type="ftr" sz="quarter" idx="11"/>
          </p:nvPr>
        </p:nvSpPr>
        <p:spPr/>
        <p:txBody>
          <a:bodyPr/>
          <a:lstStyle/>
          <a:p>
            <a:r>
              <a:rPr lang="en-US"/>
              <a:t>British – Chinese joint venture   </a:t>
            </a:r>
          </a:p>
        </p:txBody>
      </p:sp>
      <p:pic>
        <p:nvPicPr>
          <p:cNvPr id="8" name="Picture 7" descr="A picture containing vector graphics&#10;&#10;Description automatically generated">
            <a:extLst>
              <a:ext uri="{FF2B5EF4-FFF2-40B4-BE49-F238E27FC236}">
                <a16:creationId xmlns:a16="http://schemas.microsoft.com/office/drawing/2014/main" id="{FCC1255F-F791-F1E5-AD78-244B55FC817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8237338" y="1973563"/>
            <a:ext cx="4000712" cy="3995603"/>
          </a:xfrm>
          <a:prstGeom prst="rect">
            <a:avLst/>
          </a:prstGeom>
        </p:spPr>
      </p:pic>
    </p:spTree>
    <p:extLst>
      <p:ext uri="{BB962C8B-B14F-4D97-AF65-F5344CB8AC3E}">
        <p14:creationId xmlns:p14="http://schemas.microsoft.com/office/powerpoint/2010/main" val="30494920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F8233-77E0-A6C4-A0D8-E8B72F8A4CD1}"/>
              </a:ext>
            </a:extLst>
          </p:cNvPr>
          <p:cNvSpPr>
            <a:spLocks noGrp="1"/>
          </p:cNvSpPr>
          <p:nvPr>
            <p:ph type="title"/>
          </p:nvPr>
        </p:nvSpPr>
        <p:spPr>
          <a:xfrm>
            <a:off x="1653363" y="365760"/>
            <a:ext cx="9367203" cy="1188720"/>
          </a:xfrm>
        </p:spPr>
        <p:txBody>
          <a:bodyPr>
            <a:normAutofit/>
          </a:bodyPr>
          <a:lstStyle/>
          <a:p>
            <a:r>
              <a:rPr lang="en-US" dirty="0"/>
              <a:t>Conclusion </a:t>
            </a:r>
          </a:p>
        </p:txBody>
      </p:sp>
      <p:sp>
        <p:nvSpPr>
          <p:cNvPr id="3" name="Content Placeholder 2">
            <a:extLst>
              <a:ext uri="{FF2B5EF4-FFF2-40B4-BE49-F238E27FC236}">
                <a16:creationId xmlns:a16="http://schemas.microsoft.com/office/drawing/2014/main" id="{430CE6D1-2C14-394D-75E9-DC2DC6295209}"/>
              </a:ext>
            </a:extLst>
          </p:cNvPr>
          <p:cNvSpPr>
            <a:spLocks noGrp="1"/>
          </p:cNvSpPr>
          <p:nvPr>
            <p:ph idx="1"/>
          </p:nvPr>
        </p:nvSpPr>
        <p:spPr>
          <a:xfrm>
            <a:off x="179294" y="2151528"/>
            <a:ext cx="11689977" cy="4066391"/>
          </a:xfrm>
        </p:spPr>
        <p:txBody>
          <a:bodyPr anchor="t">
            <a:normAutofit fontScale="92500"/>
          </a:bodyPr>
          <a:lstStyle/>
          <a:p>
            <a:pPr marL="0" indent="0">
              <a:buNone/>
            </a:pPr>
            <a:r>
              <a:rPr lang="en-GB" sz="2400" dirty="0">
                <a:effectLst/>
                <a:latin typeface="Calibri" panose="020F0502020204030204" pitchFamily="34" charset="0"/>
                <a:ea typeface="Times New Roman" panose="02020603050405020304" pitchFamily="18" charset="0"/>
              </a:rPr>
              <a:t>In conclusion, for the joint venture to be successfully intercultural communication is an important determinant. Considering major differences between British culture and Chinese there is a high need for an effective cooperation which is the most prominent success factor, significant contributor whether the project is going in the right direction. The different working practices and management styles existent can create major difficulties unless these are addressed on time.   The Holstead’s theory allows a detailed understanding of cultures with highly relevant connotations of each dimension which supports in a better planning, management of these differences in order to maximise the benefits for the organisation. The Holstead’s theory can be applied to maximise the positive outcome. Additionally, focusing on improving business communication, developing cultural sensitivity, build trust between parties and facilitate collaboration are among important aspects to be considered in the joint venture between a Chinese and British company. </a:t>
            </a:r>
            <a:endParaRPr lang="en-GB" sz="2400" dirty="0"/>
          </a:p>
          <a:p>
            <a:endParaRPr lang="en-US" sz="2400" dirty="0"/>
          </a:p>
        </p:txBody>
      </p:sp>
      <p:sp>
        <p:nvSpPr>
          <p:cNvPr id="6" name="Date Placeholder 5">
            <a:extLst>
              <a:ext uri="{FF2B5EF4-FFF2-40B4-BE49-F238E27FC236}">
                <a16:creationId xmlns:a16="http://schemas.microsoft.com/office/drawing/2014/main" id="{4D31474A-3645-5016-D745-62AF6ED1F87F}"/>
              </a:ext>
            </a:extLst>
          </p:cNvPr>
          <p:cNvSpPr>
            <a:spLocks noGrp="1"/>
          </p:cNvSpPr>
          <p:nvPr>
            <p:ph type="dt" sz="half" idx="10"/>
          </p:nvPr>
        </p:nvSpPr>
        <p:spPr/>
        <p:txBody>
          <a:bodyPr/>
          <a:lstStyle/>
          <a:p>
            <a:fld id="{6A2E1CC6-B86D-A445-A8FA-6DB6F6AEE50D}" type="datetime1">
              <a:rPr lang="en-GB" smtClean="0"/>
              <a:t>31/03/2023</a:t>
            </a:fld>
            <a:endParaRPr lang="en-US"/>
          </a:p>
        </p:txBody>
      </p:sp>
      <p:sp>
        <p:nvSpPr>
          <p:cNvPr id="5" name="Footer Placeholder 4">
            <a:extLst>
              <a:ext uri="{FF2B5EF4-FFF2-40B4-BE49-F238E27FC236}">
                <a16:creationId xmlns:a16="http://schemas.microsoft.com/office/drawing/2014/main" id="{849E2290-F6EE-DB0B-EE0D-B87CE25C75F0}"/>
              </a:ext>
            </a:extLst>
          </p:cNvPr>
          <p:cNvSpPr>
            <a:spLocks noGrp="1"/>
          </p:cNvSpPr>
          <p:nvPr>
            <p:ph type="ftr" sz="quarter" idx="11"/>
          </p:nvPr>
        </p:nvSpPr>
        <p:spPr/>
        <p:txBody>
          <a:bodyPr/>
          <a:lstStyle/>
          <a:p>
            <a:r>
              <a:rPr lang="en-US"/>
              <a:t>British – Chinese joint venture   </a:t>
            </a:r>
          </a:p>
        </p:txBody>
      </p:sp>
    </p:spTree>
    <p:extLst>
      <p:ext uri="{BB962C8B-B14F-4D97-AF65-F5344CB8AC3E}">
        <p14:creationId xmlns:p14="http://schemas.microsoft.com/office/powerpoint/2010/main" val="2138174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41C73-150A-4E11-BC01-28DADF439E02}"/>
              </a:ext>
            </a:extLst>
          </p:cNvPr>
          <p:cNvSpPr>
            <a:spLocks noGrp="1"/>
          </p:cNvSpPr>
          <p:nvPr>
            <p:ph type="title"/>
          </p:nvPr>
        </p:nvSpPr>
        <p:spPr>
          <a:xfrm>
            <a:off x="1653363" y="365760"/>
            <a:ext cx="9367203" cy="1188720"/>
          </a:xfrm>
        </p:spPr>
        <p:txBody>
          <a:bodyPr>
            <a:normAutofit/>
          </a:bodyPr>
          <a:lstStyle/>
          <a:p>
            <a:r>
              <a:rPr lang="en-GB" dirty="0"/>
              <a:t>References </a:t>
            </a:r>
            <a:endParaRPr lang="en-US" dirty="0"/>
          </a:p>
        </p:txBody>
      </p:sp>
      <p:sp>
        <p:nvSpPr>
          <p:cNvPr id="3" name="Content Placeholder 2">
            <a:extLst>
              <a:ext uri="{FF2B5EF4-FFF2-40B4-BE49-F238E27FC236}">
                <a16:creationId xmlns:a16="http://schemas.microsoft.com/office/drawing/2014/main" id="{3D75DF94-09CA-4A6A-A0A1-303E0567FE8A}"/>
              </a:ext>
            </a:extLst>
          </p:cNvPr>
          <p:cNvSpPr>
            <a:spLocks noGrp="1"/>
          </p:cNvSpPr>
          <p:nvPr>
            <p:ph idx="1"/>
          </p:nvPr>
        </p:nvSpPr>
        <p:spPr>
          <a:xfrm>
            <a:off x="451514" y="2176272"/>
            <a:ext cx="11435685" cy="4041648"/>
          </a:xfrm>
        </p:spPr>
        <p:txBody>
          <a:bodyPr anchor="t">
            <a:normAutofit/>
          </a:bodyPr>
          <a:lstStyle/>
          <a:p>
            <a:endParaRPr lang="en-GB" dirty="0"/>
          </a:p>
          <a:p>
            <a:pPr marL="0" indent="0">
              <a:buNone/>
            </a:pPr>
            <a:endParaRPr lang="en-GB" dirty="0"/>
          </a:p>
          <a:p>
            <a:endParaRPr lang="en-GB" dirty="0"/>
          </a:p>
          <a:p>
            <a:endParaRPr lang="en-GB" dirty="0"/>
          </a:p>
          <a:p>
            <a:endParaRPr lang="en-GB" dirty="0"/>
          </a:p>
          <a:p>
            <a:endParaRPr lang="en-GB" dirty="0"/>
          </a:p>
          <a:p>
            <a:endParaRPr lang="en-US" sz="2400" dirty="0"/>
          </a:p>
        </p:txBody>
      </p:sp>
      <p:sp>
        <p:nvSpPr>
          <p:cNvPr id="5" name="Date Placeholder 4">
            <a:extLst>
              <a:ext uri="{FF2B5EF4-FFF2-40B4-BE49-F238E27FC236}">
                <a16:creationId xmlns:a16="http://schemas.microsoft.com/office/drawing/2014/main" id="{787FDA24-8118-84D5-16E2-E88F17A44477}"/>
              </a:ext>
            </a:extLst>
          </p:cNvPr>
          <p:cNvSpPr>
            <a:spLocks noGrp="1"/>
          </p:cNvSpPr>
          <p:nvPr>
            <p:ph type="dt" sz="half" idx="10"/>
          </p:nvPr>
        </p:nvSpPr>
        <p:spPr/>
        <p:txBody>
          <a:bodyPr/>
          <a:lstStyle/>
          <a:p>
            <a:fld id="{950F0864-4B47-9343-A296-04615DF91924}" type="datetime1">
              <a:rPr lang="en-GB" smtClean="0"/>
              <a:t>31/03/2023</a:t>
            </a:fld>
            <a:endParaRPr lang="en-US"/>
          </a:p>
        </p:txBody>
      </p:sp>
      <p:sp>
        <p:nvSpPr>
          <p:cNvPr id="4" name="Footer Placeholder 3">
            <a:extLst>
              <a:ext uri="{FF2B5EF4-FFF2-40B4-BE49-F238E27FC236}">
                <a16:creationId xmlns:a16="http://schemas.microsoft.com/office/drawing/2014/main" id="{7A794D93-30FB-BB15-9373-0625B1EF48F8}"/>
              </a:ext>
            </a:extLst>
          </p:cNvPr>
          <p:cNvSpPr>
            <a:spLocks noGrp="1"/>
          </p:cNvSpPr>
          <p:nvPr>
            <p:ph type="ftr" sz="quarter" idx="11"/>
          </p:nvPr>
        </p:nvSpPr>
        <p:spPr/>
        <p:txBody>
          <a:bodyPr/>
          <a:lstStyle/>
          <a:p>
            <a:r>
              <a:rPr lang="en-US"/>
              <a:t>British – Chinese joint venture   </a:t>
            </a:r>
          </a:p>
        </p:txBody>
      </p:sp>
      <p:sp>
        <p:nvSpPr>
          <p:cNvPr id="6" name="Rectangle 1">
            <a:extLst>
              <a:ext uri="{FF2B5EF4-FFF2-40B4-BE49-F238E27FC236}">
                <a16:creationId xmlns:a16="http://schemas.microsoft.com/office/drawing/2014/main" id="{FAA3D006-5859-BA31-C3B1-86643EDF4CDB}"/>
              </a:ext>
            </a:extLst>
          </p:cNvPr>
          <p:cNvSpPr>
            <a:spLocks noChangeArrowheads="1"/>
          </p:cNvSpPr>
          <p:nvPr/>
        </p:nvSpPr>
        <p:spPr bwMode="auto">
          <a:xfrm>
            <a:off x="304801" y="1957955"/>
            <a:ext cx="11435684" cy="4431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CFI, 2022. </a:t>
            </a:r>
            <a:r>
              <a:rPr lang="en-US" sz="1800" i="1" dirty="0">
                <a:effectLst/>
                <a:latin typeface="Times New Roman" panose="02020603050405020304" pitchFamily="18" charset="0"/>
                <a:ea typeface="Times New Roman" panose="02020603050405020304" pitchFamily="18" charset="0"/>
              </a:rPr>
              <a:t>Joint Venture. </a:t>
            </a:r>
            <a:r>
              <a:rPr lang="en-US" sz="1800" dirty="0">
                <a:effectLst/>
                <a:latin typeface="Times New Roman" panose="02020603050405020304" pitchFamily="18" charset="0"/>
                <a:ea typeface="Times New Roman" panose="02020603050405020304" pitchFamily="18" charset="0"/>
              </a:rPr>
              <a:t>[Online] </a:t>
            </a:r>
            <a:br>
              <a:rPr lang="en-US" sz="1800" dirty="0">
                <a:effectLst/>
                <a:latin typeface="Times New Roman" panose="02020603050405020304" pitchFamily="18" charset="0"/>
                <a:ea typeface="Times New Roman" panose="02020603050405020304" pitchFamily="18" charset="0"/>
              </a:rPr>
            </a:br>
            <a:r>
              <a:rPr lang="en-US" sz="1800" dirty="0">
                <a:effectLst/>
                <a:latin typeface="Times New Roman" panose="02020603050405020304" pitchFamily="18" charset="0"/>
                <a:ea typeface="Times New Roman" panose="02020603050405020304" pitchFamily="18" charset="0"/>
              </a:rPr>
              <a:t>Available at: </a:t>
            </a:r>
            <a:r>
              <a:rPr lang="en-US" sz="1800" u="sng" dirty="0">
                <a:effectLst/>
                <a:latin typeface="Times New Roman" panose="02020603050405020304" pitchFamily="18" charset="0"/>
                <a:ea typeface="Times New Roman" panose="02020603050405020304" pitchFamily="18" charset="0"/>
              </a:rPr>
              <a:t>https://</a:t>
            </a:r>
            <a:r>
              <a:rPr lang="en-US" sz="1800" u="sng" dirty="0" err="1">
                <a:effectLst/>
                <a:latin typeface="Times New Roman" panose="02020603050405020304" pitchFamily="18" charset="0"/>
                <a:ea typeface="Times New Roman" panose="02020603050405020304" pitchFamily="18" charset="0"/>
              </a:rPr>
              <a:t>corporatefinanceinstitute.com</a:t>
            </a:r>
            <a:r>
              <a:rPr lang="en-US" sz="1800" u="sng" dirty="0">
                <a:effectLst/>
                <a:latin typeface="Times New Roman" panose="02020603050405020304" pitchFamily="18" charset="0"/>
                <a:ea typeface="Times New Roman" panose="02020603050405020304" pitchFamily="18" charset="0"/>
              </a:rPr>
              <a:t>/resources/valuation/what-is-joint-venture-</a:t>
            </a:r>
            <a:r>
              <a:rPr lang="en-US" sz="1800" u="sng" dirty="0" err="1">
                <a:effectLst/>
                <a:latin typeface="Times New Roman" panose="02020603050405020304" pitchFamily="18" charset="0"/>
                <a:ea typeface="Times New Roman" panose="02020603050405020304" pitchFamily="18" charset="0"/>
              </a:rPr>
              <a:t>jv</a:t>
            </a:r>
            <a:r>
              <a:rPr lang="en-US" sz="1800" u="sng" dirty="0">
                <a:effectLst/>
                <a:latin typeface="Times New Roman" panose="02020603050405020304" pitchFamily="18" charset="0"/>
                <a:ea typeface="Times New Roman" panose="02020603050405020304" pitchFamily="18" charset="0"/>
              </a:rPr>
              <a:t>/</a:t>
            </a:r>
            <a:br>
              <a:rPr lang="en-US" sz="1800" dirty="0">
                <a:effectLst/>
                <a:latin typeface="Times New Roman" panose="02020603050405020304" pitchFamily="18" charset="0"/>
                <a:ea typeface="Times New Roman" panose="02020603050405020304" pitchFamily="18" charset="0"/>
              </a:rPr>
            </a:br>
            <a:r>
              <a:rPr lang="en-US" sz="1800" dirty="0">
                <a:effectLst/>
                <a:latin typeface="Times New Roman" panose="02020603050405020304" pitchFamily="18" charset="0"/>
                <a:ea typeface="Times New Roman" panose="02020603050405020304" pitchFamily="18" charset="0"/>
              </a:rPr>
              <a:t>[Accessed 9 March 2023].</a:t>
            </a:r>
            <a:endParaRPr lang="en-GB" sz="18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800" dirty="0" err="1">
                <a:effectLst/>
                <a:latin typeface="Times New Roman" panose="02020603050405020304" pitchFamily="18" charset="0"/>
                <a:ea typeface="Times New Roman" panose="02020603050405020304" pitchFamily="18" charset="0"/>
              </a:rPr>
              <a:t>Deloite</a:t>
            </a:r>
            <a:r>
              <a:rPr lang="en-US" sz="1800" dirty="0">
                <a:effectLst/>
                <a:latin typeface="Times New Roman" panose="02020603050405020304" pitchFamily="18" charset="0"/>
                <a:ea typeface="Times New Roman" panose="02020603050405020304" pitchFamily="18" charset="0"/>
              </a:rPr>
              <a:t>, 2010. </a:t>
            </a:r>
            <a:r>
              <a:rPr lang="en-US" sz="1800" i="1" dirty="0">
                <a:effectLst/>
                <a:latin typeface="Times New Roman" panose="02020603050405020304" pitchFamily="18" charset="0"/>
                <a:ea typeface="Times New Roman" panose="02020603050405020304" pitchFamily="18" charset="0"/>
              </a:rPr>
              <a:t>A study of Joint Ventures The challenging world of alliances. </a:t>
            </a:r>
            <a:r>
              <a:rPr lang="en-US" sz="1800" dirty="0">
                <a:effectLst/>
                <a:latin typeface="Times New Roman" panose="02020603050405020304" pitchFamily="18" charset="0"/>
                <a:ea typeface="Times New Roman" panose="02020603050405020304" pitchFamily="18" charset="0"/>
              </a:rPr>
              <a:t>[Online] </a:t>
            </a:r>
            <a:br>
              <a:rPr lang="en-US" sz="1800" dirty="0">
                <a:effectLst/>
                <a:latin typeface="Times New Roman" panose="02020603050405020304" pitchFamily="18" charset="0"/>
                <a:ea typeface="Times New Roman" panose="02020603050405020304" pitchFamily="18" charset="0"/>
              </a:rPr>
            </a:br>
            <a:r>
              <a:rPr lang="en-US" sz="1800" dirty="0">
                <a:effectLst/>
                <a:latin typeface="Times New Roman" panose="02020603050405020304" pitchFamily="18" charset="0"/>
                <a:ea typeface="Times New Roman" panose="02020603050405020304" pitchFamily="18" charset="0"/>
              </a:rPr>
              <a:t>Available at: </a:t>
            </a:r>
            <a:r>
              <a:rPr lang="en-US" sz="1800" u="sng" dirty="0">
                <a:effectLst/>
                <a:latin typeface="Times New Roman" panose="02020603050405020304" pitchFamily="18" charset="0"/>
                <a:ea typeface="Times New Roman" panose="02020603050405020304" pitchFamily="18" charset="0"/>
              </a:rPr>
              <a:t>https://www2.deloitte.com/content/dam/Deloitte/</a:t>
            </a:r>
            <a:r>
              <a:rPr lang="en-US" sz="1800" u="sng" dirty="0" err="1">
                <a:effectLst/>
                <a:latin typeface="Times New Roman" panose="02020603050405020304" pitchFamily="18" charset="0"/>
                <a:ea typeface="Times New Roman" panose="02020603050405020304" pitchFamily="18" charset="0"/>
              </a:rPr>
              <a:t>fr</a:t>
            </a:r>
            <a:r>
              <a:rPr lang="en-US" sz="1800" u="sng" dirty="0">
                <a:effectLst/>
                <a:latin typeface="Times New Roman" panose="02020603050405020304" pitchFamily="18" charset="0"/>
                <a:ea typeface="Times New Roman" panose="02020603050405020304" pitchFamily="18" charset="0"/>
              </a:rPr>
              <a:t>/Documents/finance/Publications/Etude_Joint_Venture_juillet%202010.pdf</a:t>
            </a:r>
            <a:endParaRPr lang="en-GB" sz="18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800" dirty="0" err="1">
                <a:effectLst/>
                <a:latin typeface="Times New Roman" panose="02020603050405020304" pitchFamily="18" charset="0"/>
                <a:ea typeface="Times New Roman" panose="02020603050405020304" pitchFamily="18" charset="0"/>
              </a:rPr>
              <a:t>Ditillo</a:t>
            </a:r>
            <a:r>
              <a:rPr lang="en-US" sz="1800" dirty="0">
                <a:effectLst/>
                <a:latin typeface="Times New Roman" panose="02020603050405020304" pitchFamily="18" charset="0"/>
                <a:ea typeface="Times New Roman" panose="02020603050405020304" pitchFamily="18" charset="0"/>
              </a:rPr>
              <a:t>, A. &amp;. C. A. ,., 2008. </a:t>
            </a:r>
            <a:r>
              <a:rPr lang="en-US" sz="1800" i="1" dirty="0">
                <a:effectLst/>
                <a:latin typeface="Times New Roman" panose="02020603050405020304" pitchFamily="18" charset="0"/>
                <a:ea typeface="Times New Roman" panose="02020603050405020304" pitchFamily="18" charset="0"/>
              </a:rPr>
              <a:t>Controlling Collaboration Between Firms : How to Build and Maintain Successful Relationships with External Partners. </a:t>
            </a:r>
            <a:r>
              <a:rPr lang="en-US" sz="1800" dirty="0">
                <a:effectLst/>
                <a:latin typeface="Times New Roman" panose="02020603050405020304" pitchFamily="18" charset="0"/>
                <a:ea typeface="Times New Roman" panose="02020603050405020304" pitchFamily="18" charset="0"/>
              </a:rPr>
              <a:t>Oxford: Elsevier Science &amp; Technology.</a:t>
            </a:r>
            <a:endParaRPr lang="en-GB" sz="18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Evans, N., 2021. </a:t>
            </a:r>
            <a:r>
              <a:rPr lang="en-US" sz="1800" i="1" dirty="0">
                <a:effectLst/>
                <a:latin typeface="Times New Roman" panose="02020603050405020304" pitchFamily="18" charset="0"/>
                <a:ea typeface="Times New Roman" panose="02020603050405020304" pitchFamily="18" charset="0"/>
              </a:rPr>
              <a:t>British Culture. </a:t>
            </a:r>
            <a:r>
              <a:rPr lang="en-US" sz="1800" dirty="0">
                <a:effectLst/>
                <a:latin typeface="Times New Roman" panose="02020603050405020304" pitchFamily="18" charset="0"/>
                <a:ea typeface="Times New Roman" panose="02020603050405020304" pitchFamily="18" charset="0"/>
              </a:rPr>
              <a:t>[Online] </a:t>
            </a:r>
            <a:br>
              <a:rPr lang="en-US" sz="1800" dirty="0">
                <a:effectLst/>
                <a:latin typeface="Times New Roman" panose="02020603050405020304" pitchFamily="18" charset="0"/>
                <a:ea typeface="Times New Roman" panose="02020603050405020304" pitchFamily="18" charset="0"/>
              </a:rPr>
            </a:br>
            <a:r>
              <a:rPr lang="en-US" sz="1800" dirty="0">
                <a:effectLst/>
                <a:latin typeface="Times New Roman" panose="02020603050405020304" pitchFamily="18" charset="0"/>
                <a:ea typeface="Times New Roman" panose="02020603050405020304" pitchFamily="18" charset="0"/>
              </a:rPr>
              <a:t>Available at: </a:t>
            </a:r>
            <a:r>
              <a:rPr lang="en-US" sz="1800" u="sng" dirty="0">
                <a:effectLst/>
                <a:latin typeface="Times New Roman" panose="02020603050405020304" pitchFamily="18" charset="0"/>
                <a:ea typeface="Times New Roman" panose="02020603050405020304" pitchFamily="18" charset="0"/>
              </a:rPr>
              <a:t>https://</a:t>
            </a:r>
            <a:r>
              <a:rPr lang="en-US" sz="1800" u="sng" dirty="0" err="1">
                <a:effectLst/>
                <a:latin typeface="Times New Roman" panose="02020603050405020304" pitchFamily="18" charset="0"/>
                <a:ea typeface="Times New Roman" panose="02020603050405020304" pitchFamily="18" charset="0"/>
              </a:rPr>
              <a:t>culturalatlas.sbs.com.au</a:t>
            </a:r>
            <a:r>
              <a:rPr lang="en-US" sz="1800" u="sng" dirty="0">
                <a:effectLst/>
                <a:latin typeface="Times New Roman" panose="02020603050405020304" pitchFamily="18" charset="0"/>
                <a:ea typeface="Times New Roman" panose="02020603050405020304" pitchFamily="18" charset="0"/>
              </a:rPr>
              <a:t>/</a:t>
            </a:r>
            <a:r>
              <a:rPr lang="en-US" sz="1800" u="sng" dirty="0" err="1">
                <a:effectLst/>
                <a:latin typeface="Times New Roman" panose="02020603050405020304" pitchFamily="18" charset="0"/>
                <a:ea typeface="Times New Roman" panose="02020603050405020304" pitchFamily="18" charset="0"/>
              </a:rPr>
              <a:t>british</a:t>
            </a:r>
            <a:r>
              <a:rPr lang="en-US" sz="1800" u="sng" dirty="0">
                <a:effectLst/>
                <a:latin typeface="Times New Roman" panose="02020603050405020304" pitchFamily="18" charset="0"/>
                <a:ea typeface="Times New Roman" panose="02020603050405020304" pitchFamily="18" charset="0"/>
              </a:rPr>
              <a:t>-culture/</a:t>
            </a:r>
            <a:r>
              <a:rPr lang="en-US" sz="1800" u="sng" dirty="0" err="1">
                <a:effectLst/>
                <a:latin typeface="Times New Roman" panose="02020603050405020304" pitchFamily="18" charset="0"/>
                <a:ea typeface="Times New Roman" panose="02020603050405020304" pitchFamily="18" charset="0"/>
              </a:rPr>
              <a:t>british</a:t>
            </a:r>
            <a:r>
              <a:rPr lang="en-US" sz="1800" u="sng" dirty="0">
                <a:effectLst/>
                <a:latin typeface="Times New Roman" panose="02020603050405020304" pitchFamily="18" charset="0"/>
                <a:ea typeface="Times New Roman" panose="02020603050405020304" pitchFamily="18" charset="0"/>
              </a:rPr>
              <a:t>-culture-core-concepts</a:t>
            </a:r>
            <a:br>
              <a:rPr lang="en-US" sz="1800" dirty="0">
                <a:effectLst/>
                <a:latin typeface="Times New Roman" panose="02020603050405020304" pitchFamily="18" charset="0"/>
                <a:ea typeface="Times New Roman" panose="02020603050405020304" pitchFamily="18" charset="0"/>
              </a:rPr>
            </a:br>
            <a:r>
              <a:rPr lang="en-US" sz="1800" dirty="0">
                <a:effectLst/>
                <a:latin typeface="Times New Roman" panose="02020603050405020304" pitchFamily="18" charset="0"/>
                <a:ea typeface="Times New Roman" panose="02020603050405020304" pitchFamily="18" charset="0"/>
              </a:rPr>
              <a:t>[Accessed 10 March 2023].</a:t>
            </a:r>
            <a:endParaRPr lang="en-GB" sz="18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800" dirty="0" err="1">
                <a:effectLst/>
                <a:latin typeface="Times New Roman" panose="02020603050405020304" pitchFamily="18" charset="0"/>
                <a:ea typeface="Times New Roman" panose="02020603050405020304" pitchFamily="18" charset="0"/>
              </a:rPr>
              <a:t>Gewis</a:t>
            </a:r>
            <a:r>
              <a:rPr lang="en-US" sz="1800" dirty="0">
                <a:effectLst/>
                <a:latin typeface="Times New Roman" panose="02020603050405020304" pitchFamily="18" charset="0"/>
                <a:ea typeface="Times New Roman" panose="02020603050405020304" pitchFamily="18" charset="0"/>
              </a:rPr>
              <a:t>, T. &amp; </a:t>
            </a:r>
            <a:r>
              <a:rPr lang="en-US" sz="1800" dirty="0" err="1">
                <a:effectLst/>
                <a:latin typeface="Times New Roman" panose="02020603050405020304" pitchFamily="18" charset="0"/>
                <a:ea typeface="Times New Roman" panose="02020603050405020304" pitchFamily="18" charset="0"/>
              </a:rPr>
              <a:t>Oestersporksmann</a:t>
            </a:r>
            <a:r>
              <a:rPr lang="en-US" sz="1800" dirty="0">
                <a:effectLst/>
                <a:latin typeface="Times New Roman" panose="02020603050405020304" pitchFamily="18" charset="0"/>
                <a:ea typeface="Times New Roman" panose="02020603050405020304" pitchFamily="18" charset="0"/>
              </a:rPr>
              <a:t>, J., 2017. Key </a:t>
            </a:r>
            <a:r>
              <a:rPr lang="en-US" sz="1800" dirty="0" err="1">
                <a:effectLst/>
                <a:latin typeface="Times New Roman" panose="02020603050405020304" pitchFamily="18" charset="0"/>
                <a:ea typeface="Times New Roman" panose="02020603050405020304" pitchFamily="18" charset="0"/>
              </a:rPr>
              <a:t>Sucess</a:t>
            </a:r>
            <a:r>
              <a:rPr lang="en-US" sz="1800" dirty="0">
                <a:effectLst/>
                <a:latin typeface="Times New Roman" panose="02020603050405020304" pitchFamily="18" charset="0"/>
                <a:ea typeface="Times New Roman" panose="02020603050405020304" pitchFamily="18" charset="0"/>
              </a:rPr>
              <a:t> factors of international ventures operating in China- a </a:t>
            </a:r>
            <a:r>
              <a:rPr lang="en-US" sz="1800" dirty="0" err="1">
                <a:effectLst/>
                <a:latin typeface="Times New Roman" panose="02020603050405020304" pitchFamily="18" charset="0"/>
                <a:ea typeface="Times New Roman" panose="02020603050405020304" pitchFamily="18" charset="0"/>
              </a:rPr>
              <a:t>sino-german</a:t>
            </a:r>
            <a:r>
              <a:rPr lang="en-US" sz="1800" dirty="0">
                <a:effectLst/>
                <a:latin typeface="Times New Roman" panose="02020603050405020304" pitchFamily="18" charset="0"/>
                <a:ea typeface="Times New Roman" panose="02020603050405020304" pitchFamily="18" charset="0"/>
              </a:rPr>
              <a:t> perspective. </a:t>
            </a:r>
            <a:r>
              <a:rPr lang="en-US" sz="1800" i="1" dirty="0">
                <a:effectLst/>
                <a:latin typeface="Times New Roman" panose="02020603050405020304" pitchFamily="18" charset="0"/>
                <a:ea typeface="Times New Roman" panose="02020603050405020304" pitchFamily="18" charset="0"/>
              </a:rPr>
              <a:t>Advances in Economics, Business and Management Research, International Conference on Transformations and Innovations in Management , </a:t>
            </a:r>
            <a:r>
              <a:rPr lang="en-US" sz="1800" dirty="0">
                <a:effectLst/>
                <a:latin typeface="Times New Roman" panose="02020603050405020304" pitchFamily="18" charset="0"/>
                <a:ea typeface="Times New Roman" panose="02020603050405020304" pitchFamily="18" charset="0"/>
              </a:rPr>
              <a:t>Volume 37, pp. 852-867.</a:t>
            </a:r>
            <a:endParaRPr lang="en-GB" sz="1800" dirty="0">
              <a:effectLst/>
              <a:latin typeface="Times New Roman" panose="02020603050405020304" pitchFamily="18"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38620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5545A-023D-C6FE-C758-822F28101819}"/>
              </a:ext>
            </a:extLst>
          </p:cNvPr>
          <p:cNvSpPr>
            <a:spLocks noGrp="1"/>
          </p:cNvSpPr>
          <p:nvPr>
            <p:ph type="title"/>
          </p:nvPr>
        </p:nvSpPr>
        <p:spPr/>
        <p:txBody>
          <a:bodyPr/>
          <a:lstStyle/>
          <a:p>
            <a:r>
              <a:rPr lang="en-GB" dirty="0"/>
              <a:t>References </a:t>
            </a:r>
            <a:endParaRPr lang="en-US" dirty="0"/>
          </a:p>
        </p:txBody>
      </p:sp>
      <p:sp>
        <p:nvSpPr>
          <p:cNvPr id="4" name="Date Placeholder 3">
            <a:extLst>
              <a:ext uri="{FF2B5EF4-FFF2-40B4-BE49-F238E27FC236}">
                <a16:creationId xmlns:a16="http://schemas.microsoft.com/office/drawing/2014/main" id="{20482C8A-C635-4F3C-D220-80429EBA3225}"/>
              </a:ext>
            </a:extLst>
          </p:cNvPr>
          <p:cNvSpPr>
            <a:spLocks noGrp="1"/>
          </p:cNvSpPr>
          <p:nvPr>
            <p:ph type="dt" sz="half" idx="10"/>
          </p:nvPr>
        </p:nvSpPr>
        <p:spPr/>
        <p:txBody>
          <a:bodyPr/>
          <a:lstStyle/>
          <a:p>
            <a:fld id="{8B8B4A57-83CD-3142-B935-3C77A2D3C024}" type="datetime1">
              <a:rPr lang="en-GB" smtClean="0"/>
              <a:t>31/03/2023</a:t>
            </a:fld>
            <a:endParaRPr lang="en-US"/>
          </a:p>
        </p:txBody>
      </p:sp>
      <p:sp>
        <p:nvSpPr>
          <p:cNvPr id="5" name="Footer Placeholder 4">
            <a:extLst>
              <a:ext uri="{FF2B5EF4-FFF2-40B4-BE49-F238E27FC236}">
                <a16:creationId xmlns:a16="http://schemas.microsoft.com/office/drawing/2014/main" id="{09728CA9-0D61-8E32-B617-D4A104A72151}"/>
              </a:ext>
            </a:extLst>
          </p:cNvPr>
          <p:cNvSpPr>
            <a:spLocks noGrp="1"/>
          </p:cNvSpPr>
          <p:nvPr>
            <p:ph type="ftr" sz="quarter" idx="11"/>
          </p:nvPr>
        </p:nvSpPr>
        <p:spPr/>
        <p:txBody>
          <a:bodyPr/>
          <a:lstStyle/>
          <a:p>
            <a:r>
              <a:rPr lang="en-US"/>
              <a:t>British – Chinese joint venture   </a:t>
            </a:r>
          </a:p>
        </p:txBody>
      </p:sp>
      <p:sp>
        <p:nvSpPr>
          <p:cNvPr id="9" name="TextBox 8">
            <a:extLst>
              <a:ext uri="{FF2B5EF4-FFF2-40B4-BE49-F238E27FC236}">
                <a16:creationId xmlns:a16="http://schemas.microsoft.com/office/drawing/2014/main" id="{3B9E05B4-809E-3841-245A-CF3B72D1A355}"/>
              </a:ext>
            </a:extLst>
          </p:cNvPr>
          <p:cNvSpPr txBox="1"/>
          <p:nvPr/>
        </p:nvSpPr>
        <p:spPr>
          <a:xfrm>
            <a:off x="681318" y="2043953"/>
            <a:ext cx="11385176" cy="4893647"/>
          </a:xfrm>
          <a:prstGeom prst="rect">
            <a:avLst/>
          </a:prstGeom>
          <a:noFill/>
        </p:spPr>
        <p:txBody>
          <a:bodyPr wrap="square" rtlCol="0">
            <a:spAutoFit/>
          </a:bodyPr>
          <a:lstStyle/>
          <a:p>
            <a:pPr marL="342900" lvl="0" indent="-342900">
              <a:buFont typeface="Arial" panose="020B0604020202020204" pitchFamily="34" charset="0"/>
              <a:buChar char="•"/>
            </a:pPr>
            <a:r>
              <a:rPr lang="en-US" sz="1400" dirty="0">
                <a:effectLst/>
                <a:latin typeface="Times New Roman" panose="02020603050405020304" pitchFamily="18" charset="0"/>
                <a:ea typeface="Times New Roman" panose="02020603050405020304" pitchFamily="18" charset="0"/>
              </a:rPr>
              <a:t>Harris, P. M. R. &amp;. M. S., 2007. </a:t>
            </a:r>
            <a:r>
              <a:rPr lang="en-US" sz="1400" i="1" dirty="0">
                <a:effectLst/>
                <a:latin typeface="Times New Roman" panose="02020603050405020304" pitchFamily="18" charset="0"/>
                <a:ea typeface="Times New Roman" panose="02020603050405020304" pitchFamily="18" charset="0"/>
              </a:rPr>
              <a:t>Managing Cultural Differences; Global Leadership Strategies for the 21st Century,. </a:t>
            </a:r>
            <a:r>
              <a:rPr lang="en-US" sz="1400" dirty="0">
                <a:effectLst/>
                <a:latin typeface="Times New Roman" panose="02020603050405020304" pitchFamily="18" charset="0"/>
                <a:ea typeface="Times New Roman" panose="02020603050405020304" pitchFamily="18" charset="0"/>
              </a:rPr>
              <a:t>Burlington: Routledge.</a:t>
            </a:r>
            <a:endParaRPr lang="en-GB" sz="14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400" dirty="0">
                <a:effectLst/>
                <a:latin typeface="Times New Roman" panose="02020603050405020304" pitchFamily="18" charset="0"/>
                <a:ea typeface="Times New Roman" panose="02020603050405020304" pitchFamily="18" charset="0"/>
              </a:rPr>
              <a:t>Hennig, A., 2014 . How „Confucian“ is Chinese Culture today?. </a:t>
            </a:r>
            <a:r>
              <a:rPr lang="en-US" sz="1400" i="1" dirty="0" err="1">
                <a:effectLst/>
                <a:latin typeface="Times New Roman" panose="02020603050405020304" pitchFamily="18" charset="0"/>
                <a:ea typeface="Times New Roman" panose="02020603050405020304" pitchFamily="18" charset="0"/>
              </a:rPr>
              <a:t>Internationales</a:t>
            </a:r>
            <a:r>
              <a:rPr lang="en-US" sz="1400" i="1" dirty="0">
                <a:effectLst/>
                <a:latin typeface="Times New Roman" panose="02020603050405020304" pitchFamily="18" charset="0"/>
                <a:ea typeface="Times New Roman" panose="02020603050405020304" pitchFamily="18" charset="0"/>
              </a:rPr>
              <a:t> </a:t>
            </a:r>
            <a:r>
              <a:rPr lang="en-US" sz="1400" i="1" dirty="0" err="1">
                <a:effectLst/>
                <a:latin typeface="Times New Roman" panose="02020603050405020304" pitchFamily="18" charset="0"/>
                <a:ea typeface="Times New Roman" panose="02020603050405020304" pitchFamily="18" charset="0"/>
              </a:rPr>
              <a:t>Hochschulinstitut</a:t>
            </a:r>
            <a:r>
              <a:rPr lang="en-US" sz="1400" i="1" dirty="0">
                <a:effectLst/>
                <a:latin typeface="Times New Roman" panose="02020603050405020304" pitchFamily="18" charset="0"/>
                <a:ea typeface="Times New Roman" panose="02020603050405020304" pitchFamily="18" charset="0"/>
              </a:rPr>
              <a:t> </a:t>
            </a:r>
            <a:r>
              <a:rPr lang="en-US" sz="1400" i="1" dirty="0" err="1">
                <a:effectLst/>
                <a:latin typeface="Times New Roman" panose="02020603050405020304" pitchFamily="18" charset="0"/>
                <a:ea typeface="Times New Roman" panose="02020603050405020304" pitchFamily="18" charset="0"/>
              </a:rPr>
              <a:t>Zittau</a:t>
            </a:r>
            <a:r>
              <a:rPr lang="en-US" sz="1400" i="1" dirty="0">
                <a:effectLst/>
                <a:latin typeface="Times New Roman" panose="02020603050405020304" pitchFamily="18" charset="0"/>
                <a:ea typeface="Times New Roman" panose="02020603050405020304" pitchFamily="18" charset="0"/>
              </a:rPr>
              <a:t>.</a:t>
            </a:r>
            <a:endParaRPr lang="en-GB" sz="14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400" dirty="0">
                <a:effectLst/>
                <a:latin typeface="Times New Roman" panose="02020603050405020304" pitchFamily="18" charset="0"/>
                <a:ea typeface="Times New Roman" panose="02020603050405020304" pitchFamily="18" charset="0"/>
              </a:rPr>
              <a:t>Hofstede , G., 2003. </a:t>
            </a:r>
            <a:r>
              <a:rPr lang="en-US" sz="1400" i="1" dirty="0">
                <a:effectLst/>
                <a:latin typeface="Times New Roman" panose="02020603050405020304" pitchFamily="18" charset="0"/>
                <a:ea typeface="Times New Roman" panose="02020603050405020304" pitchFamily="18" charset="0"/>
              </a:rPr>
              <a:t>Culture Consequences. </a:t>
            </a:r>
            <a:r>
              <a:rPr lang="en-US" sz="1400" dirty="0">
                <a:effectLst/>
                <a:latin typeface="Times New Roman" panose="02020603050405020304" pitchFamily="18" charset="0"/>
                <a:ea typeface="Times New Roman" panose="02020603050405020304" pitchFamily="18" charset="0"/>
              </a:rPr>
              <a:t>2nd Edition ed. </a:t>
            </a:r>
            <a:r>
              <a:rPr lang="en-US" sz="1400" dirty="0" err="1">
                <a:effectLst/>
                <a:latin typeface="Times New Roman" panose="02020603050405020304" pitchFamily="18" charset="0"/>
                <a:ea typeface="Times New Roman" panose="02020603050405020304" pitchFamily="18" charset="0"/>
              </a:rPr>
              <a:t>s.l.:Sage</a:t>
            </a:r>
            <a:r>
              <a:rPr lang="en-US" sz="1400" dirty="0">
                <a:effectLst/>
                <a:latin typeface="Times New Roman" panose="02020603050405020304" pitchFamily="18" charset="0"/>
                <a:ea typeface="Times New Roman" panose="02020603050405020304" pitchFamily="18" charset="0"/>
              </a:rPr>
              <a:t> Publications.</a:t>
            </a:r>
            <a:endParaRPr lang="en-GB" sz="14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400" dirty="0">
                <a:effectLst/>
                <a:latin typeface="Times New Roman" panose="02020603050405020304" pitchFamily="18" charset="0"/>
                <a:ea typeface="Times New Roman" panose="02020603050405020304" pitchFamily="18" charset="0"/>
              </a:rPr>
              <a:t>Li, J., Xin, K. &amp; </a:t>
            </a:r>
            <a:r>
              <a:rPr lang="en-US" sz="1400" dirty="0" err="1">
                <a:effectLst/>
                <a:latin typeface="Times New Roman" panose="02020603050405020304" pitchFamily="18" charset="0"/>
                <a:ea typeface="Times New Roman" panose="02020603050405020304" pitchFamily="18" charset="0"/>
              </a:rPr>
              <a:t>Tsui</a:t>
            </a:r>
            <a:r>
              <a:rPr lang="en-US" sz="1400" dirty="0">
                <a:effectLst/>
                <a:latin typeface="Times New Roman" panose="02020603050405020304" pitchFamily="18" charset="0"/>
                <a:ea typeface="Times New Roman" panose="02020603050405020304" pitchFamily="18" charset="0"/>
              </a:rPr>
              <a:t>, A., 1999. Building Effective International Joint Venture Leadership Teams in China. </a:t>
            </a:r>
            <a:r>
              <a:rPr lang="en-US" sz="1400" i="1" dirty="0">
                <a:effectLst/>
                <a:latin typeface="Times New Roman" panose="02020603050405020304" pitchFamily="18" charset="0"/>
                <a:ea typeface="Times New Roman" panose="02020603050405020304" pitchFamily="18" charset="0"/>
              </a:rPr>
              <a:t>Journal of World Business, </a:t>
            </a:r>
            <a:r>
              <a:rPr lang="en-US" sz="1400" dirty="0">
                <a:effectLst/>
                <a:latin typeface="Times New Roman" panose="02020603050405020304" pitchFamily="18" charset="0"/>
                <a:ea typeface="Times New Roman" panose="02020603050405020304" pitchFamily="18" charset="0"/>
              </a:rPr>
              <a:t>Volume 34, pp. 52-68.</a:t>
            </a:r>
            <a:endParaRPr lang="en-GB" sz="14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400" dirty="0">
                <a:effectLst/>
                <a:latin typeface="Times New Roman" panose="02020603050405020304" pitchFamily="18" charset="0"/>
                <a:ea typeface="Times New Roman" panose="02020603050405020304" pitchFamily="18" charset="0"/>
              </a:rPr>
              <a:t>Mei , S. &amp; Zhao-</a:t>
            </a:r>
            <a:r>
              <a:rPr lang="en-US" sz="1400" dirty="0" err="1">
                <a:effectLst/>
                <a:latin typeface="Times New Roman" panose="02020603050405020304" pitchFamily="18" charset="0"/>
                <a:ea typeface="Times New Roman" panose="02020603050405020304" pitchFamily="18" charset="0"/>
              </a:rPr>
              <a:t>xia</a:t>
            </a:r>
            <a:r>
              <a:rPr lang="en-US" sz="1400" dirty="0">
                <a:effectLst/>
                <a:latin typeface="Times New Roman" panose="02020603050405020304" pitchFamily="18" charset="0"/>
                <a:ea typeface="Times New Roman" panose="02020603050405020304" pitchFamily="18" charset="0"/>
              </a:rPr>
              <a:t>, T., 2017. The Cultural Differences Between English and Chinese Courtesy Languages. </a:t>
            </a:r>
            <a:r>
              <a:rPr lang="en-US" sz="1400" i="1" dirty="0">
                <a:effectLst/>
                <a:latin typeface="Times New Roman" panose="02020603050405020304" pitchFamily="18" charset="0"/>
                <a:ea typeface="Times New Roman" panose="02020603050405020304" pitchFamily="18" charset="0"/>
              </a:rPr>
              <a:t>Journal of Literature and Art Studies, March , </a:t>
            </a:r>
            <a:r>
              <a:rPr lang="en-US" sz="1400" dirty="0">
                <a:effectLst/>
                <a:latin typeface="Times New Roman" panose="02020603050405020304" pitchFamily="18" charset="0"/>
                <a:ea typeface="Times New Roman" panose="02020603050405020304" pitchFamily="18" charset="0"/>
              </a:rPr>
              <a:t>7(3), pp. 340-344.</a:t>
            </a:r>
            <a:endParaRPr lang="en-GB" sz="14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400" dirty="0" err="1">
                <a:effectLst/>
                <a:latin typeface="Times New Roman" panose="02020603050405020304" pitchFamily="18" charset="0"/>
                <a:ea typeface="Times New Roman" panose="02020603050405020304" pitchFamily="18" charset="0"/>
              </a:rPr>
              <a:t>Mjoen</a:t>
            </a:r>
            <a:r>
              <a:rPr lang="en-US" sz="1400" dirty="0">
                <a:effectLst/>
                <a:latin typeface="Times New Roman" panose="02020603050405020304" pitchFamily="18" charset="0"/>
                <a:ea typeface="Times New Roman" panose="02020603050405020304" pitchFamily="18" charset="0"/>
              </a:rPr>
              <a:t>, H. &amp; Tallman, S., 1997. Control and Performance in International Joint Ventures.. </a:t>
            </a:r>
            <a:r>
              <a:rPr lang="en-US" sz="1400" i="1" dirty="0">
                <a:effectLst/>
                <a:latin typeface="Times New Roman" panose="02020603050405020304" pitchFamily="18" charset="0"/>
                <a:ea typeface="Times New Roman" panose="02020603050405020304" pitchFamily="18" charset="0"/>
              </a:rPr>
              <a:t>Organization Science: A Journal of the Institute of Management Sciences, </a:t>
            </a:r>
            <a:r>
              <a:rPr lang="en-US" sz="1400" dirty="0">
                <a:effectLst/>
                <a:latin typeface="Times New Roman" panose="02020603050405020304" pitchFamily="18" charset="0"/>
                <a:ea typeface="Times New Roman" panose="02020603050405020304" pitchFamily="18" charset="0"/>
              </a:rPr>
              <a:t>8(3), pp. 257-74.</a:t>
            </a:r>
            <a:endParaRPr lang="en-GB" sz="14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400" dirty="0" err="1">
                <a:effectLst/>
                <a:latin typeface="Times New Roman" panose="02020603050405020304" pitchFamily="18" charset="0"/>
                <a:ea typeface="Times New Roman" panose="02020603050405020304" pitchFamily="18" charset="0"/>
              </a:rPr>
              <a:t>Nippa</a:t>
            </a:r>
            <a:r>
              <a:rPr lang="en-US" sz="1400" dirty="0">
                <a:effectLst/>
                <a:latin typeface="Times New Roman" panose="02020603050405020304" pitchFamily="18" charset="0"/>
                <a:ea typeface="Times New Roman" panose="02020603050405020304" pitchFamily="18" charset="0"/>
              </a:rPr>
              <a:t>, M., </a:t>
            </a:r>
            <a:r>
              <a:rPr lang="en-US" sz="1400" dirty="0" err="1">
                <a:effectLst/>
                <a:latin typeface="Times New Roman" panose="02020603050405020304" pitchFamily="18" charset="0"/>
                <a:ea typeface="Times New Roman" panose="02020603050405020304" pitchFamily="18" charset="0"/>
              </a:rPr>
              <a:t>Beechler</a:t>
            </a:r>
            <a:r>
              <a:rPr lang="en-US" sz="1400" dirty="0">
                <a:effectLst/>
                <a:latin typeface="Times New Roman" panose="02020603050405020304" pitchFamily="18" charset="0"/>
                <a:ea typeface="Times New Roman" panose="02020603050405020304" pitchFamily="18" charset="0"/>
              </a:rPr>
              <a:t>, S. &amp; </a:t>
            </a:r>
            <a:r>
              <a:rPr lang="en-US" sz="1400" dirty="0" err="1">
                <a:effectLst/>
                <a:latin typeface="Times New Roman" panose="02020603050405020304" pitchFamily="18" charset="0"/>
                <a:ea typeface="Times New Roman" panose="02020603050405020304" pitchFamily="18" charset="0"/>
              </a:rPr>
              <a:t>Klossek</a:t>
            </a:r>
            <a:r>
              <a:rPr lang="en-US" sz="1400" dirty="0">
                <a:effectLst/>
                <a:latin typeface="Times New Roman" panose="02020603050405020304" pitchFamily="18" charset="0"/>
                <a:ea typeface="Times New Roman" panose="02020603050405020304" pitchFamily="18" charset="0"/>
              </a:rPr>
              <a:t>, A., 2007. Success Factors for Managing International Joint Ventures: A Review and an Integrative Framework. </a:t>
            </a:r>
            <a:r>
              <a:rPr lang="en-US" sz="1400" i="1" dirty="0">
                <a:effectLst/>
                <a:latin typeface="Times New Roman" panose="02020603050405020304" pitchFamily="18" charset="0"/>
                <a:ea typeface="Times New Roman" panose="02020603050405020304" pitchFamily="18" charset="0"/>
              </a:rPr>
              <a:t>Management and Organization Review. Cambridge University Press, </a:t>
            </a:r>
            <a:r>
              <a:rPr lang="en-US" sz="1400" dirty="0">
                <a:effectLst/>
                <a:latin typeface="Times New Roman" panose="02020603050405020304" pitchFamily="18" charset="0"/>
                <a:ea typeface="Times New Roman" panose="02020603050405020304" pitchFamily="18" charset="0"/>
              </a:rPr>
              <a:t>3(2), pp. 277-310.</a:t>
            </a:r>
            <a:endParaRPr lang="en-GB" sz="14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400" dirty="0">
                <a:effectLst/>
                <a:latin typeface="Times New Roman" panose="02020603050405020304" pitchFamily="18" charset="0"/>
                <a:ea typeface="Times New Roman" panose="02020603050405020304" pitchFamily="18" charset="0"/>
              </a:rPr>
              <a:t>Rich , F. C., 1981. Joint Ventures in China: The Legal Challenge. </a:t>
            </a:r>
            <a:r>
              <a:rPr lang="en-US" sz="1400" i="1" dirty="0">
                <a:effectLst/>
                <a:latin typeface="Times New Roman" panose="02020603050405020304" pitchFamily="18" charset="0"/>
                <a:ea typeface="Times New Roman" panose="02020603050405020304" pitchFamily="18" charset="0"/>
              </a:rPr>
              <a:t>American Bar Association, </a:t>
            </a:r>
            <a:r>
              <a:rPr lang="en-US" sz="1400" dirty="0">
                <a:effectLst/>
                <a:latin typeface="Times New Roman" panose="02020603050405020304" pitchFamily="18" charset="0"/>
                <a:ea typeface="Times New Roman" panose="02020603050405020304" pitchFamily="18" charset="0"/>
              </a:rPr>
              <a:t>15(2), pp. 183-211.</a:t>
            </a:r>
            <a:endParaRPr lang="en-GB" sz="14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400" dirty="0" err="1">
                <a:effectLst/>
                <a:latin typeface="Times New Roman" panose="02020603050405020304" pitchFamily="18" charset="0"/>
                <a:ea typeface="Times New Roman" panose="02020603050405020304" pitchFamily="18" charset="0"/>
              </a:rPr>
              <a:t>Rinaudo</a:t>
            </a:r>
            <a:r>
              <a:rPr lang="en-US" sz="1400" dirty="0">
                <a:effectLst/>
                <a:latin typeface="Times New Roman" panose="02020603050405020304" pitchFamily="18" charset="0"/>
                <a:ea typeface="Times New Roman" panose="02020603050405020304" pitchFamily="18" charset="0"/>
              </a:rPr>
              <a:t>, E. K. &amp; </a:t>
            </a:r>
            <a:r>
              <a:rPr lang="en-US" sz="1400" dirty="0" err="1">
                <a:effectLst/>
                <a:latin typeface="Times New Roman" panose="02020603050405020304" pitchFamily="18" charset="0"/>
                <a:ea typeface="Times New Roman" panose="02020603050405020304" pitchFamily="18" charset="0"/>
              </a:rPr>
              <a:t>Roswig</a:t>
            </a:r>
            <a:r>
              <a:rPr lang="en-US" sz="1400" dirty="0">
                <a:effectLst/>
                <a:latin typeface="Times New Roman" panose="02020603050405020304" pitchFamily="18" charset="0"/>
                <a:ea typeface="Times New Roman" panose="02020603050405020304" pitchFamily="18" charset="0"/>
              </a:rPr>
              <a:t> , J., 2016. </a:t>
            </a:r>
            <a:r>
              <a:rPr lang="en-US" sz="1400" i="1" dirty="0">
                <a:effectLst/>
                <a:latin typeface="Times New Roman" panose="02020603050405020304" pitchFamily="18" charset="0"/>
                <a:ea typeface="Times New Roman" panose="02020603050405020304" pitchFamily="18" charset="0"/>
              </a:rPr>
              <a:t>Negotiating a better joint venture. </a:t>
            </a:r>
            <a:r>
              <a:rPr lang="en-US" sz="1400" dirty="0">
                <a:effectLst/>
                <a:latin typeface="Times New Roman" panose="02020603050405020304" pitchFamily="18" charset="0"/>
                <a:ea typeface="Times New Roman" panose="02020603050405020304" pitchFamily="18" charset="0"/>
              </a:rPr>
              <a:t>[Online] </a:t>
            </a:r>
            <a:br>
              <a:rPr lang="en-US" sz="1400" dirty="0">
                <a:effectLst/>
                <a:latin typeface="Times New Roman" panose="02020603050405020304" pitchFamily="18" charset="0"/>
                <a:ea typeface="Times New Roman" panose="02020603050405020304" pitchFamily="18" charset="0"/>
              </a:rPr>
            </a:br>
            <a:r>
              <a:rPr lang="en-US" sz="1400" dirty="0">
                <a:effectLst/>
                <a:latin typeface="Times New Roman" panose="02020603050405020304" pitchFamily="18" charset="0"/>
                <a:ea typeface="Times New Roman" panose="02020603050405020304" pitchFamily="18" charset="0"/>
              </a:rPr>
              <a:t>Available at: </a:t>
            </a:r>
            <a:r>
              <a:rPr lang="en-US" sz="1400" u="sng" dirty="0">
                <a:effectLst/>
                <a:latin typeface="Times New Roman" panose="02020603050405020304" pitchFamily="18" charset="0"/>
                <a:ea typeface="Times New Roman" panose="02020603050405020304" pitchFamily="18" charset="0"/>
              </a:rPr>
              <a:t>https://</a:t>
            </a:r>
            <a:r>
              <a:rPr lang="en-US" sz="1400" u="sng" dirty="0" err="1">
                <a:effectLst/>
                <a:latin typeface="Times New Roman" panose="02020603050405020304" pitchFamily="18" charset="0"/>
                <a:ea typeface="Times New Roman" panose="02020603050405020304" pitchFamily="18" charset="0"/>
              </a:rPr>
              <a:t>www.mckinsey.com</a:t>
            </a:r>
            <a:r>
              <a:rPr lang="en-US" sz="1400" u="sng" dirty="0">
                <a:effectLst/>
                <a:latin typeface="Times New Roman" panose="02020603050405020304" pitchFamily="18" charset="0"/>
                <a:ea typeface="Times New Roman" panose="02020603050405020304" pitchFamily="18" charset="0"/>
              </a:rPr>
              <a:t>/~/media/McKinsey/Business%20Functions/Strategy%20and%20Corporate%20Finance/Our%20Insights/Negotiating%20a%20better%20joint%20venture/Negotiating%20a%20better%20joint%20venture.pdf</a:t>
            </a:r>
            <a:br>
              <a:rPr lang="en-US" sz="1400" dirty="0">
                <a:effectLst/>
                <a:latin typeface="Times New Roman" panose="02020603050405020304" pitchFamily="18" charset="0"/>
                <a:ea typeface="Times New Roman" panose="02020603050405020304" pitchFamily="18" charset="0"/>
              </a:rPr>
            </a:br>
            <a:r>
              <a:rPr lang="en-US" sz="1400" dirty="0">
                <a:effectLst/>
                <a:latin typeface="Times New Roman" panose="02020603050405020304" pitchFamily="18" charset="0"/>
                <a:ea typeface="Times New Roman" panose="02020603050405020304" pitchFamily="18" charset="0"/>
              </a:rPr>
              <a:t>[Accessed 20 April 2022].</a:t>
            </a:r>
            <a:endParaRPr lang="en-GB" sz="14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400" dirty="0">
                <a:effectLst/>
                <a:latin typeface="Times New Roman" panose="02020603050405020304" pitchFamily="18" charset="0"/>
                <a:ea typeface="Times New Roman" panose="02020603050405020304" pitchFamily="18" charset="0"/>
              </a:rPr>
              <a:t>Sun , M. &amp; Tian, Z.-x., 2017. The Cultural Differences Between English and Chinese Courtesy Languages. </a:t>
            </a:r>
            <a:r>
              <a:rPr lang="en-US" sz="1400" i="1" dirty="0">
                <a:effectLst/>
                <a:latin typeface="Times New Roman" panose="02020603050405020304" pitchFamily="18" charset="0"/>
                <a:ea typeface="Times New Roman" panose="02020603050405020304" pitchFamily="18" charset="0"/>
              </a:rPr>
              <a:t>Journal of Literature and Art Studies, </a:t>
            </a:r>
            <a:r>
              <a:rPr lang="en-US" sz="1400" dirty="0">
                <a:effectLst/>
                <a:latin typeface="Times New Roman" panose="02020603050405020304" pitchFamily="18" charset="0"/>
                <a:ea typeface="Times New Roman" panose="02020603050405020304" pitchFamily="18" charset="0"/>
              </a:rPr>
              <a:t>7(3), pp. 340-344.</a:t>
            </a:r>
            <a:endParaRPr lang="en-GB" sz="1400"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US" sz="1400" dirty="0" err="1">
                <a:effectLst/>
                <a:latin typeface="Times New Roman" panose="02020603050405020304" pitchFamily="18" charset="0"/>
                <a:ea typeface="Times New Roman" panose="02020603050405020304" pitchFamily="18" charset="0"/>
              </a:rPr>
              <a:t>Xiuhua</a:t>
            </a:r>
            <a:r>
              <a:rPr lang="en-US" sz="1400" dirty="0">
                <a:effectLst/>
                <a:latin typeface="Times New Roman" panose="02020603050405020304" pitchFamily="18" charset="0"/>
                <a:ea typeface="Times New Roman" panose="02020603050405020304" pitchFamily="18" charset="0"/>
              </a:rPr>
              <a:t>, W. &amp; </a:t>
            </a:r>
            <a:r>
              <a:rPr lang="en-US" sz="1400" dirty="0" err="1">
                <a:effectLst/>
                <a:latin typeface="Times New Roman" panose="02020603050405020304" pitchFamily="18" charset="0"/>
                <a:ea typeface="Times New Roman" panose="02020603050405020304" pitchFamily="18" charset="0"/>
              </a:rPr>
              <a:t>Xiaonan</a:t>
            </a:r>
            <a:r>
              <a:rPr lang="en-US" sz="1400" dirty="0">
                <a:effectLst/>
                <a:latin typeface="Times New Roman" panose="02020603050405020304" pitchFamily="18" charset="0"/>
                <a:ea typeface="Times New Roman" panose="02020603050405020304" pitchFamily="18" charset="0"/>
              </a:rPr>
              <a:t>, C., 2013. Chinese Culture Communication Approaches: Intercultural Hermeneutics. </a:t>
            </a:r>
            <a:r>
              <a:rPr lang="en-US" sz="1400" i="1" dirty="0">
                <a:effectLst/>
                <a:latin typeface="Times New Roman" panose="02020603050405020304" pitchFamily="18" charset="0"/>
                <a:ea typeface="Times New Roman" panose="02020603050405020304" pitchFamily="18" charset="0"/>
              </a:rPr>
              <a:t>Cross-Cultural Communication, </a:t>
            </a:r>
            <a:r>
              <a:rPr lang="en-US" sz="1400" dirty="0">
                <a:effectLst/>
                <a:latin typeface="Times New Roman" panose="02020603050405020304" pitchFamily="18" charset="0"/>
                <a:ea typeface="Times New Roman" panose="02020603050405020304" pitchFamily="18" charset="0"/>
              </a:rPr>
              <a:t>9(5), pp. 39-42.</a:t>
            </a:r>
            <a:endParaRPr lang="en-GB" sz="14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9627007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{55C63E2A-B5F0-4142-94A7-C37469F041D1}tf16401369</Template>
  <TotalTime>2239</TotalTime>
  <Words>1922</Words>
  <Application>Microsoft Macintosh PowerPoint</Application>
  <PresentationFormat>Widescreen</PresentationFormat>
  <Paragraphs>180</Paragraphs>
  <Slides>17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Century Gothic</vt:lpstr>
      <vt:lpstr>Times New Roman</vt:lpstr>
      <vt:lpstr>Wingdings 2</vt:lpstr>
      <vt:lpstr>Quotable</vt:lpstr>
      <vt:lpstr>PowerPoint Presentation</vt:lpstr>
      <vt:lpstr>Agenda of the presentation </vt:lpstr>
      <vt:lpstr>Introduction</vt:lpstr>
      <vt:lpstr>The Chinese Culture   Main Differences China vs British culture </vt:lpstr>
      <vt:lpstr>The Chinese Culture Example</vt:lpstr>
      <vt:lpstr>Success and failure factors of joint ventures </vt:lpstr>
      <vt:lpstr>Success factors </vt:lpstr>
      <vt:lpstr>Failure factors </vt:lpstr>
      <vt:lpstr>Cultural sensitivity in China</vt:lpstr>
      <vt:lpstr>Cultural Differences British versus Chinese</vt:lpstr>
      <vt:lpstr>Hofstede cultural Dimensions</vt:lpstr>
      <vt:lpstr>Hofstede cultural Dimensions: UK and China </vt:lpstr>
      <vt:lpstr>Recommendations </vt:lpstr>
      <vt:lpstr>Recommendations Business Communication Solutions</vt:lpstr>
      <vt:lpstr>Conclusion </vt:lpstr>
      <vt:lpstr>References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the presentation, your name and ID, and module </dc:title>
  <dc:creator>Husam Helmi</dc:creator>
  <cp:lastModifiedBy>diana stratulat</cp:lastModifiedBy>
  <cp:revision>15</cp:revision>
  <dcterms:created xsi:type="dcterms:W3CDTF">2020-10-29T12:05:35Z</dcterms:created>
  <dcterms:modified xsi:type="dcterms:W3CDTF">2023-03-31T19:17:43Z</dcterms:modified>
</cp:coreProperties>
</file>