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6" d="100"/>
          <a:sy n="66" d="100"/>
        </p:scale>
        <p:origin x="668"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Introduction and Case study context</a:t>
          </a:r>
          <a:endParaRPr lang="en-US" sz="14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t>Evaluate Productivity tools</a:t>
          </a:r>
          <a:endParaRPr lang="en-US" sz="14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Evaluate Co0mmunication Tools</a:t>
          </a:r>
          <a:endParaRPr lang="en-US" sz="14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Design digital safety action plan</a:t>
          </a:r>
          <a:endParaRPr lang="en-US" sz="14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Conclusion</a:t>
          </a:r>
          <a:endParaRPr lang="en-US" sz="14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References</a:t>
          </a:r>
          <a:endParaRPr lang="en-US" sz="1400" kern="1200"/>
        </a:p>
      </dsp:txBody>
      <dsp:txXfrm>
        <a:off x="9326989" y="2056930"/>
        <a:ext cx="1587304" cy="63492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985403-18A6-44D8-A722-55E97890E719}" type="datetimeFigureOut">
              <a:rPr lang="en-GB" smtClean="0"/>
              <a:t>13/03/2026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F914CF-28DF-40B4-AAB2-6E28A4C54BA1}" type="slidenum">
              <a:rPr lang="en-GB" smtClean="0"/>
              <a:t>‹#›</a:t>
            </a:fld>
            <a:endParaRPr lang="en-GB"/>
          </a:p>
        </p:txBody>
      </p:sp>
    </p:spTree>
    <p:extLst>
      <p:ext uri="{BB962C8B-B14F-4D97-AF65-F5344CB8AC3E}">
        <p14:creationId xmlns:p14="http://schemas.microsoft.com/office/powerpoint/2010/main" val="2013572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CE6EB-C351-18D3-87C9-0B3F426A960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572A515-3663-8D9C-AF4A-E38E27BABF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8616EF9-53BD-0816-FEA3-53F7A7D2A043}"/>
              </a:ext>
            </a:extLst>
          </p:cNvPr>
          <p:cNvSpPr>
            <a:spLocks noGrp="1"/>
          </p:cNvSpPr>
          <p:nvPr>
            <p:ph type="dt" sz="half" idx="10"/>
          </p:nvPr>
        </p:nvSpPr>
        <p:spPr/>
        <p:txBody>
          <a:bodyPr/>
          <a:lstStyle/>
          <a:p>
            <a:fld id="{7F59206B-6DCC-4880-B021-A5EFAEC4212F}" type="datetimeFigureOut">
              <a:rPr lang="en-GB" smtClean="0"/>
              <a:t>13/03/2026</a:t>
            </a:fld>
            <a:endParaRPr lang="en-GB"/>
          </a:p>
        </p:txBody>
      </p:sp>
      <p:sp>
        <p:nvSpPr>
          <p:cNvPr id="5" name="Footer Placeholder 4">
            <a:extLst>
              <a:ext uri="{FF2B5EF4-FFF2-40B4-BE49-F238E27FC236}">
                <a16:creationId xmlns:a16="http://schemas.microsoft.com/office/drawing/2014/main" id="{F5AA9164-6E75-4604-82F9-1D5D707BC2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2B8070-DE8D-A86D-80BF-B98585DF0809}"/>
              </a:ext>
            </a:extLst>
          </p:cNvPr>
          <p:cNvSpPr>
            <a:spLocks noGrp="1"/>
          </p:cNvSpPr>
          <p:nvPr>
            <p:ph type="sldNum" sz="quarter" idx="12"/>
          </p:nvPr>
        </p:nvSpPr>
        <p:spPr/>
        <p:txBody>
          <a:bodyPr/>
          <a:lstStyle/>
          <a:p>
            <a:fld id="{06A54431-F26F-4DD0-AF30-1FD8481B5021}" type="slidenum">
              <a:rPr lang="en-GB" smtClean="0"/>
              <a:t>‹#›</a:t>
            </a:fld>
            <a:endParaRPr lang="en-GB"/>
          </a:p>
        </p:txBody>
      </p:sp>
    </p:spTree>
    <p:extLst>
      <p:ext uri="{BB962C8B-B14F-4D97-AF65-F5344CB8AC3E}">
        <p14:creationId xmlns:p14="http://schemas.microsoft.com/office/powerpoint/2010/main" val="3650769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75D74-D772-5B43-631B-DB6801CD9F0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009C62-B486-37CE-D6FA-744BFAB72D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A091C2A-82B5-4381-E66D-935BCB3A0B1C}"/>
              </a:ext>
            </a:extLst>
          </p:cNvPr>
          <p:cNvSpPr>
            <a:spLocks noGrp="1"/>
          </p:cNvSpPr>
          <p:nvPr>
            <p:ph type="dt" sz="half" idx="10"/>
          </p:nvPr>
        </p:nvSpPr>
        <p:spPr/>
        <p:txBody>
          <a:bodyPr/>
          <a:lstStyle/>
          <a:p>
            <a:fld id="{7F59206B-6DCC-4880-B021-A5EFAEC4212F}" type="datetimeFigureOut">
              <a:rPr lang="en-GB" smtClean="0"/>
              <a:t>13/03/2026</a:t>
            </a:fld>
            <a:endParaRPr lang="en-GB"/>
          </a:p>
        </p:txBody>
      </p:sp>
      <p:sp>
        <p:nvSpPr>
          <p:cNvPr id="5" name="Footer Placeholder 4">
            <a:extLst>
              <a:ext uri="{FF2B5EF4-FFF2-40B4-BE49-F238E27FC236}">
                <a16:creationId xmlns:a16="http://schemas.microsoft.com/office/drawing/2014/main" id="{AB1AC0C5-3799-6807-6B77-E09BF8C00A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2562B3-C82D-AE57-031A-10E402765D13}"/>
              </a:ext>
            </a:extLst>
          </p:cNvPr>
          <p:cNvSpPr>
            <a:spLocks noGrp="1"/>
          </p:cNvSpPr>
          <p:nvPr>
            <p:ph type="sldNum" sz="quarter" idx="12"/>
          </p:nvPr>
        </p:nvSpPr>
        <p:spPr/>
        <p:txBody>
          <a:bodyPr/>
          <a:lstStyle/>
          <a:p>
            <a:fld id="{06A54431-F26F-4DD0-AF30-1FD8481B5021}" type="slidenum">
              <a:rPr lang="en-GB" smtClean="0"/>
              <a:t>‹#›</a:t>
            </a:fld>
            <a:endParaRPr lang="en-GB"/>
          </a:p>
        </p:txBody>
      </p:sp>
    </p:spTree>
    <p:extLst>
      <p:ext uri="{BB962C8B-B14F-4D97-AF65-F5344CB8AC3E}">
        <p14:creationId xmlns:p14="http://schemas.microsoft.com/office/powerpoint/2010/main" val="2900521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D6092-0D06-0364-182B-3020933C2BD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31AD68D-8E8D-ED3A-A97F-B030AC4432B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21CC16F-FA0A-7111-AB10-6DB0538AC438}"/>
              </a:ext>
            </a:extLst>
          </p:cNvPr>
          <p:cNvSpPr>
            <a:spLocks noGrp="1"/>
          </p:cNvSpPr>
          <p:nvPr>
            <p:ph type="dt" sz="half" idx="10"/>
          </p:nvPr>
        </p:nvSpPr>
        <p:spPr/>
        <p:txBody>
          <a:bodyPr/>
          <a:lstStyle/>
          <a:p>
            <a:fld id="{7F59206B-6DCC-4880-B021-A5EFAEC4212F}" type="datetimeFigureOut">
              <a:rPr lang="en-GB" smtClean="0"/>
              <a:t>13/03/2026</a:t>
            </a:fld>
            <a:endParaRPr lang="en-GB"/>
          </a:p>
        </p:txBody>
      </p:sp>
      <p:sp>
        <p:nvSpPr>
          <p:cNvPr id="5" name="Footer Placeholder 4">
            <a:extLst>
              <a:ext uri="{FF2B5EF4-FFF2-40B4-BE49-F238E27FC236}">
                <a16:creationId xmlns:a16="http://schemas.microsoft.com/office/drawing/2014/main" id="{F7A43C43-C263-7094-86F6-5AD9337970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ADD00-EFE5-4169-8F26-85FD371CA586}"/>
              </a:ext>
            </a:extLst>
          </p:cNvPr>
          <p:cNvSpPr>
            <a:spLocks noGrp="1"/>
          </p:cNvSpPr>
          <p:nvPr>
            <p:ph type="sldNum" sz="quarter" idx="12"/>
          </p:nvPr>
        </p:nvSpPr>
        <p:spPr/>
        <p:txBody>
          <a:bodyPr/>
          <a:lstStyle/>
          <a:p>
            <a:fld id="{06A54431-F26F-4DD0-AF30-1FD8481B5021}" type="slidenum">
              <a:rPr lang="en-GB" smtClean="0"/>
              <a:t>‹#›</a:t>
            </a:fld>
            <a:endParaRPr lang="en-GB"/>
          </a:p>
        </p:txBody>
      </p:sp>
    </p:spTree>
    <p:extLst>
      <p:ext uri="{BB962C8B-B14F-4D97-AF65-F5344CB8AC3E}">
        <p14:creationId xmlns:p14="http://schemas.microsoft.com/office/powerpoint/2010/main" val="485638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8EE4F-E0D3-A9C6-962F-58108258080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19C38CB-A74E-7A82-3758-FF9BEBA1348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8E50A0B-3E31-2C78-94BE-29B51B1DCBA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0A3CACE-9CAE-47D6-1DB3-AEAD75E0F343}"/>
              </a:ext>
            </a:extLst>
          </p:cNvPr>
          <p:cNvSpPr>
            <a:spLocks noGrp="1"/>
          </p:cNvSpPr>
          <p:nvPr>
            <p:ph type="dt" sz="half" idx="10"/>
          </p:nvPr>
        </p:nvSpPr>
        <p:spPr/>
        <p:txBody>
          <a:bodyPr/>
          <a:lstStyle/>
          <a:p>
            <a:fld id="{7F59206B-6DCC-4880-B021-A5EFAEC4212F}" type="datetimeFigureOut">
              <a:rPr lang="en-GB" smtClean="0"/>
              <a:t>13/03/2026</a:t>
            </a:fld>
            <a:endParaRPr lang="en-GB"/>
          </a:p>
        </p:txBody>
      </p:sp>
      <p:sp>
        <p:nvSpPr>
          <p:cNvPr id="6" name="Footer Placeholder 5">
            <a:extLst>
              <a:ext uri="{FF2B5EF4-FFF2-40B4-BE49-F238E27FC236}">
                <a16:creationId xmlns:a16="http://schemas.microsoft.com/office/drawing/2014/main" id="{B5F61DFF-500A-9253-11A0-DBC969A4BD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67660F-9404-227C-0BD3-DE1F8934656F}"/>
              </a:ext>
            </a:extLst>
          </p:cNvPr>
          <p:cNvSpPr>
            <a:spLocks noGrp="1"/>
          </p:cNvSpPr>
          <p:nvPr>
            <p:ph type="sldNum" sz="quarter" idx="12"/>
          </p:nvPr>
        </p:nvSpPr>
        <p:spPr/>
        <p:txBody>
          <a:bodyPr/>
          <a:lstStyle/>
          <a:p>
            <a:fld id="{06A54431-F26F-4DD0-AF30-1FD8481B5021}" type="slidenum">
              <a:rPr lang="en-GB" smtClean="0"/>
              <a:t>‹#›</a:t>
            </a:fld>
            <a:endParaRPr lang="en-GB"/>
          </a:p>
        </p:txBody>
      </p:sp>
    </p:spTree>
    <p:extLst>
      <p:ext uri="{BB962C8B-B14F-4D97-AF65-F5344CB8AC3E}">
        <p14:creationId xmlns:p14="http://schemas.microsoft.com/office/powerpoint/2010/main" val="2414629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4E690-41B7-4F75-B8EB-A734D90FA18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30E978A-8495-B2C7-1CD1-05861AAE49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7DCCBEB-03A9-E0B2-5945-AAF20907A0D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9CEFF14-93F4-971F-5E5F-59DC026B9F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E35465B-68BE-CCE2-70A2-018A67985EC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01615F5-29E0-AB6F-3CAA-523B7E018991}"/>
              </a:ext>
            </a:extLst>
          </p:cNvPr>
          <p:cNvSpPr>
            <a:spLocks noGrp="1"/>
          </p:cNvSpPr>
          <p:nvPr>
            <p:ph type="dt" sz="half" idx="10"/>
          </p:nvPr>
        </p:nvSpPr>
        <p:spPr/>
        <p:txBody>
          <a:bodyPr/>
          <a:lstStyle/>
          <a:p>
            <a:fld id="{7F59206B-6DCC-4880-B021-A5EFAEC4212F}" type="datetimeFigureOut">
              <a:rPr lang="en-GB" smtClean="0"/>
              <a:t>13/03/2026</a:t>
            </a:fld>
            <a:endParaRPr lang="en-GB"/>
          </a:p>
        </p:txBody>
      </p:sp>
      <p:sp>
        <p:nvSpPr>
          <p:cNvPr id="8" name="Footer Placeholder 7">
            <a:extLst>
              <a:ext uri="{FF2B5EF4-FFF2-40B4-BE49-F238E27FC236}">
                <a16:creationId xmlns:a16="http://schemas.microsoft.com/office/drawing/2014/main" id="{C64AB960-A27B-1B14-397E-CD8D4F9773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5E9FE8B-2A2B-E92F-DFAF-B3EF88EEC8D3}"/>
              </a:ext>
            </a:extLst>
          </p:cNvPr>
          <p:cNvSpPr>
            <a:spLocks noGrp="1"/>
          </p:cNvSpPr>
          <p:nvPr>
            <p:ph type="sldNum" sz="quarter" idx="12"/>
          </p:nvPr>
        </p:nvSpPr>
        <p:spPr/>
        <p:txBody>
          <a:bodyPr/>
          <a:lstStyle/>
          <a:p>
            <a:fld id="{06A54431-F26F-4DD0-AF30-1FD8481B5021}" type="slidenum">
              <a:rPr lang="en-GB" smtClean="0"/>
              <a:t>‹#›</a:t>
            </a:fld>
            <a:endParaRPr lang="en-GB"/>
          </a:p>
        </p:txBody>
      </p:sp>
    </p:spTree>
    <p:extLst>
      <p:ext uri="{BB962C8B-B14F-4D97-AF65-F5344CB8AC3E}">
        <p14:creationId xmlns:p14="http://schemas.microsoft.com/office/powerpoint/2010/main" val="3607605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CA095-8AC5-8249-CA4D-2522B0C3B50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1A5715A-2952-BA85-1CCE-BA657ECEC420}"/>
              </a:ext>
            </a:extLst>
          </p:cNvPr>
          <p:cNvSpPr>
            <a:spLocks noGrp="1"/>
          </p:cNvSpPr>
          <p:nvPr>
            <p:ph type="dt" sz="half" idx="10"/>
          </p:nvPr>
        </p:nvSpPr>
        <p:spPr/>
        <p:txBody>
          <a:bodyPr/>
          <a:lstStyle/>
          <a:p>
            <a:fld id="{7F59206B-6DCC-4880-B021-A5EFAEC4212F}" type="datetimeFigureOut">
              <a:rPr lang="en-GB" smtClean="0"/>
              <a:t>13/03/2026</a:t>
            </a:fld>
            <a:endParaRPr lang="en-GB"/>
          </a:p>
        </p:txBody>
      </p:sp>
      <p:sp>
        <p:nvSpPr>
          <p:cNvPr id="4" name="Footer Placeholder 3">
            <a:extLst>
              <a:ext uri="{FF2B5EF4-FFF2-40B4-BE49-F238E27FC236}">
                <a16:creationId xmlns:a16="http://schemas.microsoft.com/office/drawing/2014/main" id="{3F6AFEC3-B64C-A92E-518E-000E8838E3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B8A423-E0EC-9E94-AD89-9A2C0D1AEDD3}"/>
              </a:ext>
            </a:extLst>
          </p:cNvPr>
          <p:cNvSpPr>
            <a:spLocks noGrp="1"/>
          </p:cNvSpPr>
          <p:nvPr>
            <p:ph type="sldNum" sz="quarter" idx="12"/>
          </p:nvPr>
        </p:nvSpPr>
        <p:spPr/>
        <p:txBody>
          <a:bodyPr/>
          <a:lstStyle/>
          <a:p>
            <a:fld id="{06A54431-F26F-4DD0-AF30-1FD8481B5021}" type="slidenum">
              <a:rPr lang="en-GB" smtClean="0"/>
              <a:t>‹#›</a:t>
            </a:fld>
            <a:endParaRPr lang="en-GB"/>
          </a:p>
        </p:txBody>
      </p:sp>
    </p:spTree>
    <p:extLst>
      <p:ext uri="{BB962C8B-B14F-4D97-AF65-F5344CB8AC3E}">
        <p14:creationId xmlns:p14="http://schemas.microsoft.com/office/powerpoint/2010/main" val="3008764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B3A47B-D3EE-22EB-09A4-BABCB10C2AFB}"/>
              </a:ext>
            </a:extLst>
          </p:cNvPr>
          <p:cNvSpPr>
            <a:spLocks noGrp="1"/>
          </p:cNvSpPr>
          <p:nvPr>
            <p:ph type="dt" sz="half" idx="10"/>
          </p:nvPr>
        </p:nvSpPr>
        <p:spPr/>
        <p:txBody>
          <a:bodyPr/>
          <a:lstStyle/>
          <a:p>
            <a:fld id="{7F59206B-6DCC-4880-B021-A5EFAEC4212F}" type="datetimeFigureOut">
              <a:rPr lang="en-GB" smtClean="0"/>
              <a:t>13/03/2026</a:t>
            </a:fld>
            <a:endParaRPr lang="en-GB"/>
          </a:p>
        </p:txBody>
      </p:sp>
      <p:sp>
        <p:nvSpPr>
          <p:cNvPr id="3" name="Footer Placeholder 2">
            <a:extLst>
              <a:ext uri="{FF2B5EF4-FFF2-40B4-BE49-F238E27FC236}">
                <a16:creationId xmlns:a16="http://schemas.microsoft.com/office/drawing/2014/main" id="{6FE6B6D1-94E9-E9F6-BE6A-F9082384C4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66417A-07A4-AE43-B1D7-85017581FC62}"/>
              </a:ext>
            </a:extLst>
          </p:cNvPr>
          <p:cNvSpPr>
            <a:spLocks noGrp="1"/>
          </p:cNvSpPr>
          <p:nvPr>
            <p:ph type="sldNum" sz="quarter" idx="12"/>
          </p:nvPr>
        </p:nvSpPr>
        <p:spPr/>
        <p:txBody>
          <a:bodyPr/>
          <a:lstStyle/>
          <a:p>
            <a:fld id="{06A54431-F26F-4DD0-AF30-1FD8481B5021}" type="slidenum">
              <a:rPr lang="en-GB" smtClean="0"/>
              <a:t>‹#›</a:t>
            </a:fld>
            <a:endParaRPr lang="en-GB"/>
          </a:p>
        </p:txBody>
      </p:sp>
    </p:spTree>
    <p:extLst>
      <p:ext uri="{BB962C8B-B14F-4D97-AF65-F5344CB8AC3E}">
        <p14:creationId xmlns:p14="http://schemas.microsoft.com/office/powerpoint/2010/main" val="2060200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9F59D-B452-C174-4809-968B0E613D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CCCD4CA-94BB-C840-A555-2D057D9A43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C23EECD-FBC5-B8B2-2E30-7E8B8BCA30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C17BBD-AEED-3B7E-E2EE-FF266708C6BF}"/>
              </a:ext>
            </a:extLst>
          </p:cNvPr>
          <p:cNvSpPr>
            <a:spLocks noGrp="1"/>
          </p:cNvSpPr>
          <p:nvPr>
            <p:ph type="dt" sz="half" idx="10"/>
          </p:nvPr>
        </p:nvSpPr>
        <p:spPr/>
        <p:txBody>
          <a:bodyPr/>
          <a:lstStyle/>
          <a:p>
            <a:fld id="{7F59206B-6DCC-4880-B021-A5EFAEC4212F}" type="datetimeFigureOut">
              <a:rPr lang="en-GB" smtClean="0"/>
              <a:t>13/03/2026</a:t>
            </a:fld>
            <a:endParaRPr lang="en-GB"/>
          </a:p>
        </p:txBody>
      </p:sp>
      <p:sp>
        <p:nvSpPr>
          <p:cNvPr id="6" name="Footer Placeholder 5">
            <a:extLst>
              <a:ext uri="{FF2B5EF4-FFF2-40B4-BE49-F238E27FC236}">
                <a16:creationId xmlns:a16="http://schemas.microsoft.com/office/drawing/2014/main" id="{72A5C45C-0F76-1673-5EE7-08B13AA437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3C2FBE-F83A-A716-0DF9-AA2AD38BFD6E}"/>
              </a:ext>
            </a:extLst>
          </p:cNvPr>
          <p:cNvSpPr>
            <a:spLocks noGrp="1"/>
          </p:cNvSpPr>
          <p:nvPr>
            <p:ph type="sldNum" sz="quarter" idx="12"/>
          </p:nvPr>
        </p:nvSpPr>
        <p:spPr/>
        <p:txBody>
          <a:bodyPr/>
          <a:lstStyle/>
          <a:p>
            <a:fld id="{06A54431-F26F-4DD0-AF30-1FD8481B5021}" type="slidenum">
              <a:rPr lang="en-GB" smtClean="0"/>
              <a:t>‹#›</a:t>
            </a:fld>
            <a:endParaRPr lang="en-GB"/>
          </a:p>
        </p:txBody>
      </p:sp>
    </p:spTree>
    <p:extLst>
      <p:ext uri="{BB962C8B-B14F-4D97-AF65-F5344CB8AC3E}">
        <p14:creationId xmlns:p14="http://schemas.microsoft.com/office/powerpoint/2010/main" val="578629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1E213-8771-5AF7-F67F-947D7F8F604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F279D9E-A28F-835F-F1B5-435C1FAEFF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A46CDA-4C50-B523-5612-A78A32390D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567B12-B2D2-0CD7-33DA-0046F556DA85}"/>
              </a:ext>
            </a:extLst>
          </p:cNvPr>
          <p:cNvSpPr>
            <a:spLocks noGrp="1"/>
          </p:cNvSpPr>
          <p:nvPr>
            <p:ph type="dt" sz="half" idx="10"/>
          </p:nvPr>
        </p:nvSpPr>
        <p:spPr/>
        <p:txBody>
          <a:bodyPr/>
          <a:lstStyle/>
          <a:p>
            <a:fld id="{7F59206B-6DCC-4880-B021-A5EFAEC4212F}" type="datetimeFigureOut">
              <a:rPr lang="en-GB" smtClean="0"/>
              <a:t>13/03/2026</a:t>
            </a:fld>
            <a:endParaRPr lang="en-GB"/>
          </a:p>
        </p:txBody>
      </p:sp>
      <p:sp>
        <p:nvSpPr>
          <p:cNvPr id="6" name="Footer Placeholder 5">
            <a:extLst>
              <a:ext uri="{FF2B5EF4-FFF2-40B4-BE49-F238E27FC236}">
                <a16:creationId xmlns:a16="http://schemas.microsoft.com/office/drawing/2014/main" id="{BA8A9E18-F131-19E2-C3AA-C6E3F1366F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EB92FF-BEF4-B122-7358-42E3CCBA69FE}"/>
              </a:ext>
            </a:extLst>
          </p:cNvPr>
          <p:cNvSpPr>
            <a:spLocks noGrp="1"/>
          </p:cNvSpPr>
          <p:nvPr>
            <p:ph type="sldNum" sz="quarter" idx="12"/>
          </p:nvPr>
        </p:nvSpPr>
        <p:spPr/>
        <p:txBody>
          <a:bodyPr/>
          <a:lstStyle/>
          <a:p>
            <a:fld id="{06A54431-F26F-4DD0-AF30-1FD8481B5021}" type="slidenum">
              <a:rPr lang="en-GB" smtClean="0"/>
              <a:t>‹#›</a:t>
            </a:fld>
            <a:endParaRPr lang="en-GB"/>
          </a:p>
        </p:txBody>
      </p:sp>
    </p:spTree>
    <p:extLst>
      <p:ext uri="{BB962C8B-B14F-4D97-AF65-F5344CB8AC3E}">
        <p14:creationId xmlns:p14="http://schemas.microsoft.com/office/powerpoint/2010/main" val="1918341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8F0FF-6E2C-211C-039F-EE01C8A2E6F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52742C1-0C2E-A1B2-C3CE-9AE89AD5E88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628363-69CD-34BF-7F87-93D799F5D26F}"/>
              </a:ext>
            </a:extLst>
          </p:cNvPr>
          <p:cNvSpPr>
            <a:spLocks noGrp="1"/>
          </p:cNvSpPr>
          <p:nvPr>
            <p:ph type="dt" sz="half" idx="10"/>
          </p:nvPr>
        </p:nvSpPr>
        <p:spPr/>
        <p:txBody>
          <a:bodyPr/>
          <a:lstStyle/>
          <a:p>
            <a:fld id="{7F59206B-6DCC-4880-B021-A5EFAEC4212F}" type="datetimeFigureOut">
              <a:rPr lang="en-GB" smtClean="0"/>
              <a:t>13/03/2026</a:t>
            </a:fld>
            <a:endParaRPr lang="en-GB"/>
          </a:p>
        </p:txBody>
      </p:sp>
      <p:sp>
        <p:nvSpPr>
          <p:cNvPr id="5" name="Footer Placeholder 4">
            <a:extLst>
              <a:ext uri="{FF2B5EF4-FFF2-40B4-BE49-F238E27FC236}">
                <a16:creationId xmlns:a16="http://schemas.microsoft.com/office/drawing/2014/main" id="{4079EC38-8E48-CD3E-0A18-A312B9C086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53ED55-BD08-E682-15BB-A5DE802DA09E}"/>
              </a:ext>
            </a:extLst>
          </p:cNvPr>
          <p:cNvSpPr>
            <a:spLocks noGrp="1"/>
          </p:cNvSpPr>
          <p:nvPr>
            <p:ph type="sldNum" sz="quarter" idx="12"/>
          </p:nvPr>
        </p:nvSpPr>
        <p:spPr/>
        <p:txBody>
          <a:bodyPr/>
          <a:lstStyle/>
          <a:p>
            <a:fld id="{06A54431-F26F-4DD0-AF30-1FD8481B5021}" type="slidenum">
              <a:rPr lang="en-GB" smtClean="0"/>
              <a:t>‹#›</a:t>
            </a:fld>
            <a:endParaRPr lang="en-GB"/>
          </a:p>
        </p:txBody>
      </p:sp>
    </p:spTree>
    <p:extLst>
      <p:ext uri="{BB962C8B-B14F-4D97-AF65-F5344CB8AC3E}">
        <p14:creationId xmlns:p14="http://schemas.microsoft.com/office/powerpoint/2010/main" val="525141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705815-880D-8647-4B85-C347C4EA43E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DE0989E-7486-DA02-571C-E5E74E3399B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D1E0B11-D43B-A57C-0BC4-19C0E49A6DB5}"/>
              </a:ext>
            </a:extLst>
          </p:cNvPr>
          <p:cNvSpPr>
            <a:spLocks noGrp="1"/>
          </p:cNvSpPr>
          <p:nvPr>
            <p:ph type="dt" sz="half" idx="10"/>
          </p:nvPr>
        </p:nvSpPr>
        <p:spPr/>
        <p:txBody>
          <a:bodyPr/>
          <a:lstStyle/>
          <a:p>
            <a:fld id="{7F59206B-6DCC-4880-B021-A5EFAEC4212F}" type="datetimeFigureOut">
              <a:rPr lang="en-GB" smtClean="0"/>
              <a:t>13/03/2026</a:t>
            </a:fld>
            <a:endParaRPr lang="en-GB"/>
          </a:p>
        </p:txBody>
      </p:sp>
      <p:sp>
        <p:nvSpPr>
          <p:cNvPr id="5" name="Footer Placeholder 4">
            <a:extLst>
              <a:ext uri="{FF2B5EF4-FFF2-40B4-BE49-F238E27FC236}">
                <a16:creationId xmlns:a16="http://schemas.microsoft.com/office/drawing/2014/main" id="{91CA1AE9-1A0B-54F1-1298-75865EC926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0622E-1D2F-5527-D0CC-EFBEAF9E47B4}"/>
              </a:ext>
            </a:extLst>
          </p:cNvPr>
          <p:cNvSpPr>
            <a:spLocks noGrp="1"/>
          </p:cNvSpPr>
          <p:nvPr>
            <p:ph type="sldNum" sz="quarter" idx="12"/>
          </p:nvPr>
        </p:nvSpPr>
        <p:spPr/>
        <p:txBody>
          <a:bodyPr/>
          <a:lstStyle/>
          <a:p>
            <a:fld id="{06A54431-F26F-4DD0-AF30-1FD8481B5021}" type="slidenum">
              <a:rPr lang="en-GB" smtClean="0"/>
              <a:t>‹#›</a:t>
            </a:fld>
            <a:endParaRPr lang="en-GB"/>
          </a:p>
        </p:txBody>
      </p:sp>
    </p:spTree>
    <p:extLst>
      <p:ext uri="{BB962C8B-B14F-4D97-AF65-F5344CB8AC3E}">
        <p14:creationId xmlns:p14="http://schemas.microsoft.com/office/powerpoint/2010/main" val="4229473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C7BF45-9002-0698-1298-29051F59BD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477F3DB-272C-ED3D-BED2-CC1C01864F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3B4AD0A-1787-7832-A6B3-510EC45C9C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F59206B-6DCC-4880-B021-A5EFAEC4212F}" type="datetimeFigureOut">
              <a:rPr lang="en-GB" smtClean="0"/>
              <a:t>13/03/2026</a:t>
            </a:fld>
            <a:endParaRPr lang="en-GB"/>
          </a:p>
        </p:txBody>
      </p:sp>
      <p:sp>
        <p:nvSpPr>
          <p:cNvPr id="5" name="Footer Placeholder 4">
            <a:extLst>
              <a:ext uri="{FF2B5EF4-FFF2-40B4-BE49-F238E27FC236}">
                <a16:creationId xmlns:a16="http://schemas.microsoft.com/office/drawing/2014/main" id="{6E9124F9-B8FD-3A01-F384-6442ADBC16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0D3B40D-2102-2F45-5958-6D8239E98D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6A54431-F26F-4DD0-AF30-1FD8481B5021}" type="slidenum">
              <a:rPr lang="en-GB" smtClean="0"/>
              <a:t>‹#›</a:t>
            </a:fld>
            <a:endParaRPr lang="en-GB"/>
          </a:p>
        </p:txBody>
      </p:sp>
    </p:spTree>
    <p:extLst>
      <p:ext uri="{BB962C8B-B14F-4D97-AF65-F5344CB8AC3E}">
        <p14:creationId xmlns:p14="http://schemas.microsoft.com/office/powerpoint/2010/main" val="3087348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upport.microsoft.com/en-us/office/what-is-powerpoint" TargetMode="External"/><Relationship Id="rId7" Type="http://schemas.openxmlformats.org/officeDocument/2006/relationships/hyperlink" Target="https://learn.microsoft.com/en-gb/entra/identity/authentication/overview-authentication" TargetMode="External"/><Relationship Id="rId2" Type="http://schemas.openxmlformats.org/officeDocument/2006/relationships/hyperlink" Target="https://discover.hubpages.com/technology/Advantages-of-Microsoft-Word" TargetMode="External"/><Relationship Id="rId1" Type="http://schemas.openxmlformats.org/officeDocument/2006/relationships/slideLayout" Target="../slideLayouts/slideLayout2.xml"/><Relationship Id="rId6" Type="http://schemas.openxmlformats.org/officeDocument/2006/relationships/hyperlink" Target="https://www.microsoft.com/en-gb/security/business/security-101/what-is-phishing-email#:~:text=A%20phishing%20email%20is%20a,effort%20to%20steal%20valuable%20information" TargetMode="External"/><Relationship Id="rId5" Type="http://schemas.openxmlformats.org/officeDocument/2006/relationships/hyperlink" Target="https://www.microsoft.com/en-gb/microsoft-365/onedrive/online-cloud-storage" TargetMode="External"/><Relationship Id="rId4" Type="http://schemas.openxmlformats.org/officeDocument/2006/relationships/hyperlink" Target="https://www.britannica.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D2DCA-93C7-F048-F70C-2220A5F470D3}"/>
              </a:ext>
            </a:extLst>
          </p:cNvPr>
          <p:cNvSpPr>
            <a:spLocks noGrp="1"/>
          </p:cNvSpPr>
          <p:nvPr>
            <p:ph type="ctrTitle"/>
          </p:nvPr>
        </p:nvSpPr>
        <p:spPr/>
        <p:txBody>
          <a:bodyPr>
            <a:normAutofit fontScale="90000"/>
          </a:bodyPr>
          <a:lstStyle/>
          <a:p>
            <a:r>
              <a:rPr lang="en-GB" sz="6000" b="1" dirty="0"/>
              <a:t>Digital Skills and Research Method</a:t>
            </a:r>
            <a:br>
              <a:rPr lang="en-GB" sz="6000" b="1" dirty="0"/>
            </a:br>
            <a:r>
              <a:rPr lang="en-GB" sz="6000" b="1" dirty="0"/>
              <a:t>LCHS4007</a:t>
            </a:r>
            <a:endParaRPr lang="en-GB" b="1" dirty="0"/>
          </a:p>
        </p:txBody>
      </p:sp>
      <p:sp>
        <p:nvSpPr>
          <p:cNvPr id="3" name="Subtitle 2">
            <a:extLst>
              <a:ext uri="{FF2B5EF4-FFF2-40B4-BE49-F238E27FC236}">
                <a16:creationId xmlns:a16="http://schemas.microsoft.com/office/drawing/2014/main" id="{28AC546A-BAAA-F855-951F-4E089710058B}"/>
              </a:ext>
            </a:extLst>
          </p:cNvPr>
          <p:cNvSpPr>
            <a:spLocks noGrp="1"/>
          </p:cNvSpPr>
          <p:nvPr>
            <p:ph type="subTitle" idx="1"/>
          </p:nvPr>
        </p:nvSpPr>
        <p:spPr/>
        <p:txBody>
          <a:bodyPr>
            <a:normAutofit fontScale="92500" lnSpcReduction="20000"/>
          </a:bodyPr>
          <a:lstStyle/>
          <a:p>
            <a:pPr>
              <a:lnSpc>
                <a:spcPct val="100000"/>
              </a:lnSpc>
            </a:pPr>
            <a:r>
              <a:rPr lang="en-GB" sz="2400" dirty="0"/>
              <a:t>GROUP 1</a:t>
            </a:r>
          </a:p>
          <a:p>
            <a:pPr>
              <a:lnSpc>
                <a:spcPct val="100000"/>
              </a:lnSpc>
            </a:pPr>
            <a:r>
              <a:rPr lang="en-GB" sz="2400" dirty="0"/>
              <a:t>Assessment 1: Group Presentation 3</a:t>
            </a:r>
          </a:p>
          <a:p>
            <a:pPr>
              <a:lnSpc>
                <a:spcPct val="100000"/>
              </a:lnSpc>
            </a:pPr>
            <a:r>
              <a:rPr lang="en-GB" sz="2400" dirty="0"/>
              <a:t>Programme: Certificate of Higher Education in Health and Social Care</a:t>
            </a:r>
          </a:p>
          <a:p>
            <a:pPr>
              <a:lnSpc>
                <a:spcPct val="100000"/>
              </a:lnSpc>
            </a:pPr>
            <a:r>
              <a:rPr lang="en-GB" sz="2400" dirty="0"/>
              <a:t>Lecturer name: Kwame </a:t>
            </a:r>
            <a:r>
              <a:rPr lang="en-GB" sz="2400" dirty="0" err="1"/>
              <a:t>Assa</a:t>
            </a:r>
            <a:r>
              <a:rPr lang="en-GB" sz="2400" dirty="0"/>
              <a:t>-Agyei</a:t>
            </a:r>
            <a:endParaRPr lang="en-GB" dirty="0"/>
          </a:p>
        </p:txBody>
      </p:sp>
    </p:spTree>
    <p:extLst>
      <p:ext uri="{BB962C8B-B14F-4D97-AF65-F5344CB8AC3E}">
        <p14:creationId xmlns:p14="http://schemas.microsoft.com/office/powerpoint/2010/main" val="243647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017899B-02C8-D4A5-B011-530FFC600C95}"/>
              </a:ext>
            </a:extLst>
          </p:cNvPr>
          <p:cNvSpPr txBox="1"/>
          <p:nvPr/>
        </p:nvSpPr>
        <p:spPr>
          <a:xfrm>
            <a:off x="409903" y="845807"/>
            <a:ext cx="11372193" cy="1323439"/>
          </a:xfrm>
          <a:prstGeom prst="rect">
            <a:avLst/>
          </a:prstGeom>
          <a:noFill/>
        </p:spPr>
        <p:txBody>
          <a:bodyPr wrap="square" rtlCol="0">
            <a:spAutoFit/>
          </a:bodyPr>
          <a:lstStyle/>
          <a:p>
            <a:pPr algn="ctr"/>
            <a:r>
              <a:rPr lang="en-GB" sz="4000" b="1" dirty="0"/>
              <a:t>Enhancing staff training and professional communication at Greenfield Care Agency</a:t>
            </a:r>
          </a:p>
        </p:txBody>
      </p:sp>
      <p:graphicFrame>
        <p:nvGraphicFramePr>
          <p:cNvPr id="6" name="Table 5">
            <a:extLst>
              <a:ext uri="{FF2B5EF4-FFF2-40B4-BE49-F238E27FC236}">
                <a16:creationId xmlns:a16="http://schemas.microsoft.com/office/drawing/2014/main" id="{634C6140-1D35-ACCE-8901-5A8260DB5262}"/>
              </a:ext>
            </a:extLst>
          </p:cNvPr>
          <p:cNvGraphicFramePr>
            <a:graphicFrameLocks noGrp="1"/>
          </p:cNvGraphicFramePr>
          <p:nvPr>
            <p:extLst>
              <p:ext uri="{D42A27DB-BD31-4B8C-83A1-F6EECF244321}">
                <p14:modId xmlns:p14="http://schemas.microsoft.com/office/powerpoint/2010/main" val="3443867452"/>
              </p:ext>
            </p:extLst>
          </p:nvPr>
        </p:nvGraphicFramePr>
        <p:xfrm>
          <a:off x="2031999" y="2950515"/>
          <a:ext cx="8128000" cy="1861350"/>
        </p:xfrm>
        <a:graphic>
          <a:graphicData uri="http://schemas.openxmlformats.org/drawingml/2006/table">
            <a:tbl>
              <a:tblPr firstRow="1" bandRow="1">
                <a:tableStyleId>{00A15C55-8517-42AA-B614-E9B94910E393}</a:tableStyleId>
              </a:tblPr>
              <a:tblGrid>
                <a:gridCol w="4064000">
                  <a:extLst>
                    <a:ext uri="{9D8B030D-6E8A-4147-A177-3AD203B41FA5}">
                      <a16:colId xmlns:a16="http://schemas.microsoft.com/office/drawing/2014/main" val="2065621193"/>
                    </a:ext>
                  </a:extLst>
                </a:gridCol>
                <a:gridCol w="4064000">
                  <a:extLst>
                    <a:ext uri="{9D8B030D-6E8A-4147-A177-3AD203B41FA5}">
                      <a16:colId xmlns:a16="http://schemas.microsoft.com/office/drawing/2014/main" val="2903103720"/>
                    </a:ext>
                  </a:extLst>
                </a:gridCol>
              </a:tblGrid>
              <a:tr h="350537">
                <a:tc>
                  <a:txBody>
                    <a:bodyPr/>
                    <a:lstStyle/>
                    <a:p>
                      <a:r>
                        <a:rPr lang="en-GB" dirty="0"/>
                        <a:t>Student Name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 Number</a:t>
                      </a:r>
                    </a:p>
                  </a:txBody>
                  <a:tcPr/>
                </a:tc>
                <a:extLst>
                  <a:ext uri="{0D108BD9-81ED-4DB2-BD59-A6C34878D82A}">
                    <a16:rowId xmlns:a16="http://schemas.microsoft.com/office/drawing/2014/main" val="3505600295"/>
                  </a:ext>
                </a:extLst>
              </a:tr>
              <a:tr h="3505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Isamar Vargas Pena</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2122798</a:t>
                      </a:r>
                    </a:p>
                  </a:txBody>
                  <a:tcPr/>
                </a:tc>
                <a:extLst>
                  <a:ext uri="{0D108BD9-81ED-4DB2-BD59-A6C34878D82A}">
                    <a16:rowId xmlns:a16="http://schemas.microsoft.com/office/drawing/2014/main" val="889342075"/>
                  </a:ext>
                </a:extLst>
              </a:tr>
              <a:tr h="3505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Myriam </a:t>
                      </a:r>
                      <a:r>
                        <a:rPr lang="en-GB" sz="1800" b="0" i="0" kern="1200" dirty="0" err="1">
                          <a:solidFill>
                            <a:schemeClr val="dk1"/>
                          </a:solidFill>
                          <a:effectLst/>
                          <a:latin typeface="+mn-lt"/>
                          <a:ea typeface="+mn-ea"/>
                          <a:cs typeface="+mn-cs"/>
                        </a:rPr>
                        <a:t>Bensalma</a:t>
                      </a:r>
                      <a:endParaRPr lang="en-GB" sz="1800" b="0" i="0" kern="1200" dirty="0">
                        <a:solidFill>
                          <a:schemeClr val="dk1"/>
                        </a:solidFill>
                        <a:effectLst/>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2134101</a:t>
                      </a:r>
                    </a:p>
                  </a:txBody>
                  <a:tcPr/>
                </a:tc>
                <a:extLst>
                  <a:ext uri="{0D108BD9-81ED-4DB2-BD59-A6C34878D82A}">
                    <a16:rowId xmlns:a16="http://schemas.microsoft.com/office/drawing/2014/main" val="2173397206"/>
                  </a:ext>
                </a:extLst>
              </a:tr>
              <a:tr h="3505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Olumide </a:t>
                      </a:r>
                      <a:r>
                        <a:rPr lang="en-GB" dirty="0" err="1"/>
                        <a:t>Adeshina</a:t>
                      </a:r>
                      <a:r>
                        <a:rPr lang="en-GB" dirty="0"/>
                        <a:t> </a:t>
                      </a:r>
                      <a:r>
                        <a:rPr lang="en-GB" dirty="0" err="1"/>
                        <a:t>Towolawi</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2531004</a:t>
                      </a:r>
                    </a:p>
                  </a:txBody>
                  <a:tcPr/>
                </a:tc>
                <a:extLst>
                  <a:ext uri="{0D108BD9-81ED-4DB2-BD59-A6C34878D82A}">
                    <a16:rowId xmlns:a16="http://schemas.microsoft.com/office/drawing/2014/main" val="405585107"/>
                  </a:ext>
                </a:extLst>
              </a:tr>
              <a:tr h="398310">
                <a:tc>
                  <a:txBody>
                    <a:bodyPr/>
                    <a:lstStyle/>
                    <a:p>
                      <a:r>
                        <a:rPr lang="en-GB" sz="1800" b="0" i="0" kern="1200" dirty="0">
                          <a:solidFill>
                            <a:schemeClr val="dk1"/>
                          </a:solidFill>
                          <a:effectLst/>
                          <a:latin typeface="+mn-lt"/>
                          <a:ea typeface="+mn-ea"/>
                          <a:cs typeface="+mn-cs"/>
                        </a:rPr>
                        <a:t>Ornella Cunningham</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2523187</a:t>
                      </a:r>
                    </a:p>
                  </a:txBody>
                  <a:tcPr/>
                </a:tc>
                <a:extLst>
                  <a:ext uri="{0D108BD9-81ED-4DB2-BD59-A6C34878D82A}">
                    <a16:rowId xmlns:a16="http://schemas.microsoft.com/office/drawing/2014/main" val="1982256533"/>
                  </a:ext>
                </a:extLst>
              </a:tr>
            </a:tbl>
          </a:graphicData>
        </a:graphic>
      </p:graphicFrame>
    </p:spTree>
    <p:extLst>
      <p:ext uri="{BB962C8B-B14F-4D97-AF65-F5344CB8AC3E}">
        <p14:creationId xmlns:p14="http://schemas.microsoft.com/office/powerpoint/2010/main" val="3651143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0CD0-E2A2-53BD-0FB6-57AD7D364E18}"/>
              </a:ext>
            </a:extLst>
          </p:cNvPr>
          <p:cNvSpPr>
            <a:spLocks noGrp="1"/>
          </p:cNvSpPr>
          <p:nvPr>
            <p:ph type="title"/>
          </p:nvPr>
        </p:nvSpPr>
        <p:spPr>
          <a:xfrm>
            <a:off x="462814" y="365125"/>
            <a:ext cx="10515600" cy="1325563"/>
          </a:xfrm>
        </p:spPr>
        <p:txBody>
          <a:bodyPr>
            <a:normAutofit/>
          </a:bodyPr>
          <a:lstStyle/>
          <a:p>
            <a:pPr algn="ctr"/>
            <a:r>
              <a:rPr lang="en-GB" sz="5400" b="1" dirty="0"/>
              <a:t>Content</a:t>
            </a:r>
          </a:p>
        </p:txBody>
      </p:sp>
      <p:graphicFrame>
        <p:nvGraphicFramePr>
          <p:cNvPr id="4" name="Content Placeholder 2">
            <a:extLst>
              <a:ext uri="{FF2B5EF4-FFF2-40B4-BE49-F238E27FC236}">
                <a16:creationId xmlns:a16="http://schemas.microsoft.com/office/drawing/2014/main" id="{279B48F1-7C82-D7BB-1B85-BB076C6CCC59}"/>
              </a:ext>
            </a:extLst>
          </p:cNvPr>
          <p:cNvGraphicFramePr>
            <a:graphicFrameLocks noGrp="1"/>
          </p:cNvGraphicFramePr>
          <p:nvPr>
            <p:extLst>
              <p:ext uri="{D42A27DB-BD31-4B8C-83A1-F6EECF244321}">
                <p14:modId xmlns:p14="http://schemas.microsoft.com/office/powerpoint/2010/main" val="2909660080"/>
              </p:ext>
            </p:extLst>
          </p:nvPr>
        </p:nvGraphicFramePr>
        <p:xfrm>
          <a:off x="726688" y="2113042"/>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2223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19BB8-CBEA-4FC1-16BC-F20245D882B8}"/>
              </a:ext>
            </a:extLst>
          </p:cNvPr>
          <p:cNvSpPr>
            <a:spLocks noGrp="1"/>
          </p:cNvSpPr>
          <p:nvPr>
            <p:ph type="title"/>
          </p:nvPr>
        </p:nvSpPr>
        <p:spPr/>
        <p:txBody>
          <a:bodyPr>
            <a:normAutofit/>
          </a:bodyPr>
          <a:lstStyle/>
          <a:p>
            <a:pPr algn="ctr"/>
            <a:r>
              <a:rPr lang="en-GB" sz="5400" b="1" dirty="0"/>
              <a:t>Introduction</a:t>
            </a:r>
          </a:p>
        </p:txBody>
      </p:sp>
      <p:sp>
        <p:nvSpPr>
          <p:cNvPr id="3" name="Content Placeholder 2">
            <a:extLst>
              <a:ext uri="{FF2B5EF4-FFF2-40B4-BE49-F238E27FC236}">
                <a16:creationId xmlns:a16="http://schemas.microsoft.com/office/drawing/2014/main" id="{F786881A-0898-E4D2-2ADB-1A901FDB659D}"/>
              </a:ext>
            </a:extLst>
          </p:cNvPr>
          <p:cNvSpPr>
            <a:spLocks noGrp="1"/>
          </p:cNvSpPr>
          <p:nvPr>
            <p:ph idx="1"/>
          </p:nvPr>
        </p:nvSpPr>
        <p:spPr/>
        <p:txBody>
          <a:bodyPr/>
          <a:lstStyle/>
          <a:p>
            <a:pPr marL="0" indent="0">
              <a:buNone/>
            </a:pPr>
            <a:r>
              <a:rPr lang="en-GB" sz="2800" dirty="0"/>
              <a:t>Greenfield Care Agency </a:t>
            </a:r>
            <a:r>
              <a:rPr lang="en-GB" dirty="0"/>
              <a:t>delivers person - </a:t>
            </a:r>
            <a:r>
              <a:rPr lang="en-GB" dirty="0" err="1"/>
              <a:t>centered</a:t>
            </a:r>
            <a:r>
              <a:rPr lang="en-GB" dirty="0"/>
              <a:t> support for elderly patients and are currently struggling to adjust to Microsoft 365.</a:t>
            </a:r>
          </a:p>
          <a:p>
            <a:pPr marL="0" indent="0">
              <a:buNone/>
            </a:pPr>
            <a:endParaRPr lang="en-GB" dirty="0"/>
          </a:p>
          <a:p>
            <a:pPr marL="0" indent="0">
              <a:buNone/>
            </a:pPr>
            <a:r>
              <a:rPr lang="en-GB" dirty="0"/>
              <a:t>In this presentation, we will be evaluating how digital tools would improve efficiency, data safety, and staff collaboration within greenfield care agency. </a:t>
            </a:r>
          </a:p>
        </p:txBody>
      </p:sp>
    </p:spTree>
    <p:extLst>
      <p:ext uri="{BB962C8B-B14F-4D97-AF65-F5344CB8AC3E}">
        <p14:creationId xmlns:p14="http://schemas.microsoft.com/office/powerpoint/2010/main" val="480450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06031-CCDA-B61F-7A81-56D808DAFC62}"/>
              </a:ext>
            </a:extLst>
          </p:cNvPr>
          <p:cNvSpPr>
            <a:spLocks noGrp="1"/>
          </p:cNvSpPr>
          <p:nvPr>
            <p:ph type="title"/>
          </p:nvPr>
        </p:nvSpPr>
        <p:spPr>
          <a:xfrm>
            <a:off x="557062" y="107904"/>
            <a:ext cx="10515600" cy="1325563"/>
          </a:xfrm>
        </p:spPr>
        <p:txBody>
          <a:bodyPr>
            <a:normAutofit/>
          </a:bodyPr>
          <a:lstStyle/>
          <a:p>
            <a:pPr algn="ctr"/>
            <a:r>
              <a:rPr lang="en-GB" sz="5400" b="1" dirty="0"/>
              <a:t>Microsoft Word</a:t>
            </a:r>
          </a:p>
        </p:txBody>
      </p:sp>
      <p:sp>
        <p:nvSpPr>
          <p:cNvPr id="4" name="TextBox 3">
            <a:extLst>
              <a:ext uri="{FF2B5EF4-FFF2-40B4-BE49-F238E27FC236}">
                <a16:creationId xmlns:a16="http://schemas.microsoft.com/office/drawing/2014/main" id="{CAA42B8B-E2A1-C87A-BCA2-A25108ED669E}"/>
              </a:ext>
            </a:extLst>
          </p:cNvPr>
          <p:cNvSpPr txBox="1"/>
          <p:nvPr/>
        </p:nvSpPr>
        <p:spPr>
          <a:xfrm>
            <a:off x="557062" y="1260212"/>
            <a:ext cx="11077876" cy="1754326"/>
          </a:xfrm>
          <a:prstGeom prst="rect">
            <a:avLst/>
          </a:prstGeom>
          <a:noFill/>
        </p:spPr>
        <p:txBody>
          <a:bodyPr wrap="square" rtlCol="0">
            <a:spAutoFit/>
          </a:bodyPr>
          <a:lstStyle/>
          <a:p>
            <a:pPr marL="285750" indent="-285750">
              <a:buFont typeface="Arial" panose="020B0604020202020204" pitchFamily="34" charset="0"/>
              <a:buChar char="•"/>
            </a:pPr>
            <a:r>
              <a:rPr lang="en-GB" dirty="0"/>
              <a:t>Microsoft word is a software that was first released in 1983. Microsoft word allows you to work remotely by saving your documents to cloud storage, you can access, edit, and share files from anywhere on your devices. It is mainly used to create documents, edit, and for make professional quality letters (Wright, 2019).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Microsoft words have features that can include grammar check, text and font formatting spell checks, which also allows you to add pictures into your documents or presentations. </a:t>
            </a:r>
          </a:p>
        </p:txBody>
      </p:sp>
      <p:sp>
        <p:nvSpPr>
          <p:cNvPr id="5" name="TextBox 4">
            <a:extLst>
              <a:ext uri="{FF2B5EF4-FFF2-40B4-BE49-F238E27FC236}">
                <a16:creationId xmlns:a16="http://schemas.microsoft.com/office/drawing/2014/main" id="{EE2313DC-EBE0-9BC5-9652-7C9A8712CBCB}"/>
              </a:ext>
            </a:extLst>
          </p:cNvPr>
          <p:cNvSpPr txBox="1"/>
          <p:nvPr/>
        </p:nvSpPr>
        <p:spPr>
          <a:xfrm>
            <a:off x="275924" y="3187793"/>
            <a:ext cx="11077876" cy="3139321"/>
          </a:xfrm>
          <a:prstGeom prst="rect">
            <a:avLst/>
          </a:prstGeom>
          <a:noFill/>
        </p:spPr>
        <p:txBody>
          <a:bodyPr wrap="square" rtlCol="0">
            <a:spAutoFit/>
          </a:bodyPr>
          <a:lstStyle/>
          <a:p>
            <a:r>
              <a:rPr lang="en-GB" b="1" dirty="0"/>
              <a:t>In the Greenfield care home Microsoft word is mainly used to:</a:t>
            </a:r>
          </a:p>
          <a:p>
            <a:endParaRPr lang="en-GB" dirty="0"/>
          </a:p>
          <a:p>
            <a:pPr marL="285750" indent="-285750">
              <a:buFont typeface="Arial" panose="020B0604020202020204" pitchFamily="34" charset="0"/>
              <a:buChar char="•"/>
            </a:pPr>
            <a:r>
              <a:rPr lang="en-GB" dirty="0"/>
              <a:t>Communicate with the families of the patients and employees</a:t>
            </a:r>
          </a:p>
          <a:p>
            <a:pPr marL="285750" indent="-285750">
              <a:buFont typeface="Arial" panose="020B0604020202020204" pitchFamily="34" charset="0"/>
              <a:buChar char="•"/>
            </a:pPr>
            <a:r>
              <a:rPr lang="en-GB" dirty="0"/>
              <a:t>Sending and creating their shift rotas </a:t>
            </a:r>
          </a:p>
          <a:p>
            <a:pPr marL="285750" indent="-285750">
              <a:buFont typeface="Arial" panose="020B0604020202020204" pitchFamily="34" charset="0"/>
              <a:buChar char="•"/>
            </a:pPr>
            <a:r>
              <a:rPr lang="en-GB" dirty="0"/>
              <a:t>It can also be used to create reports</a:t>
            </a:r>
          </a:p>
          <a:p>
            <a:pPr marL="285750" indent="-285750">
              <a:buFont typeface="Arial" panose="020B0604020202020204" pitchFamily="34" charset="0"/>
              <a:buChar char="•"/>
            </a:pPr>
            <a:r>
              <a:rPr lang="en-GB" dirty="0"/>
              <a:t>Word can be used to store and organise personal care activity and meals plans for the patients</a:t>
            </a:r>
          </a:p>
          <a:p>
            <a:pPr marL="285750" indent="-285750">
              <a:buFont typeface="Arial" panose="020B0604020202020204" pitchFamily="34" charset="0"/>
              <a:buChar char="•"/>
            </a:pPr>
            <a:r>
              <a:rPr lang="en-GB" dirty="0"/>
              <a:t>It can be used to create new strategies to ensure the improvement and the wellbeing of the patients</a:t>
            </a:r>
          </a:p>
          <a:p>
            <a:pPr marL="285750" indent="-285750">
              <a:buFont typeface="Arial" panose="020B0604020202020204" pitchFamily="34" charset="0"/>
              <a:buChar char="•"/>
            </a:pPr>
            <a:endParaRPr lang="en-GB" dirty="0"/>
          </a:p>
          <a:p>
            <a:r>
              <a:rPr lang="en-GB" dirty="0"/>
              <a:t>Overall Microsoft word can make the process of making the rotas invitations care plans storage of document very easy since it can reduce the use of paper. </a:t>
            </a:r>
          </a:p>
          <a:p>
            <a:pPr marL="342900" indent="-342900">
              <a:buFont typeface="+mj-lt"/>
              <a:buAutoNum type="arabicPeriod"/>
            </a:pPr>
            <a:endParaRPr lang="en-GB" dirty="0"/>
          </a:p>
        </p:txBody>
      </p:sp>
    </p:spTree>
    <p:extLst>
      <p:ext uri="{BB962C8B-B14F-4D97-AF65-F5344CB8AC3E}">
        <p14:creationId xmlns:p14="http://schemas.microsoft.com/office/powerpoint/2010/main" val="2959663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5F9CE43E-59DB-0EC3-9D23-E9DA88203FFB}"/>
              </a:ext>
            </a:extLst>
          </p:cNvPr>
          <p:cNvGraphicFramePr>
            <a:graphicFrameLocks noGrp="1"/>
          </p:cNvGraphicFramePr>
          <p:nvPr>
            <p:extLst>
              <p:ext uri="{D42A27DB-BD31-4B8C-83A1-F6EECF244321}">
                <p14:modId xmlns:p14="http://schemas.microsoft.com/office/powerpoint/2010/main" val="1361486002"/>
              </p:ext>
            </p:extLst>
          </p:nvPr>
        </p:nvGraphicFramePr>
        <p:xfrm>
          <a:off x="1087655" y="1066173"/>
          <a:ext cx="10077650" cy="4132928"/>
        </p:xfrm>
        <a:graphic>
          <a:graphicData uri="http://schemas.openxmlformats.org/drawingml/2006/table">
            <a:tbl>
              <a:tblPr firstRow="1" bandRow="1">
                <a:tableStyleId>{5C22544A-7EE6-4342-B048-85BDC9FD1C3A}</a:tableStyleId>
              </a:tblPr>
              <a:tblGrid>
                <a:gridCol w="5038825">
                  <a:extLst>
                    <a:ext uri="{9D8B030D-6E8A-4147-A177-3AD203B41FA5}">
                      <a16:colId xmlns:a16="http://schemas.microsoft.com/office/drawing/2014/main" val="2528508354"/>
                    </a:ext>
                  </a:extLst>
                </a:gridCol>
                <a:gridCol w="5038825">
                  <a:extLst>
                    <a:ext uri="{9D8B030D-6E8A-4147-A177-3AD203B41FA5}">
                      <a16:colId xmlns:a16="http://schemas.microsoft.com/office/drawing/2014/main" val="2453376541"/>
                    </a:ext>
                  </a:extLst>
                </a:gridCol>
              </a:tblGrid>
              <a:tr h="1166888">
                <a:tc>
                  <a:txBody>
                    <a:bodyPr/>
                    <a:lstStyle/>
                    <a:p>
                      <a:r>
                        <a:rPr lang="en-GB" sz="3600" dirty="0"/>
                        <a:t>Advantages</a:t>
                      </a:r>
                    </a:p>
                  </a:txBody>
                  <a:tcPr/>
                </a:tc>
                <a:tc>
                  <a:txBody>
                    <a:bodyPr/>
                    <a:lstStyle/>
                    <a:p>
                      <a:r>
                        <a:rPr lang="en-GB" sz="3600" dirty="0"/>
                        <a:t>Disadvantages </a:t>
                      </a:r>
                    </a:p>
                  </a:txBody>
                  <a:tcPr/>
                </a:tc>
                <a:extLst>
                  <a:ext uri="{0D108BD9-81ED-4DB2-BD59-A6C34878D82A}">
                    <a16:rowId xmlns:a16="http://schemas.microsoft.com/office/drawing/2014/main" val="1265217825"/>
                  </a:ext>
                </a:extLst>
              </a:tr>
              <a:tr h="980100">
                <a:tc>
                  <a:txBody>
                    <a:bodyPr/>
                    <a:lstStyle/>
                    <a:p>
                      <a:pPr marL="0" indent="0">
                        <a:buFont typeface="Arial" panose="020B0604020202020204" pitchFamily="34" charset="0"/>
                        <a:buNone/>
                      </a:pPr>
                      <a:r>
                        <a:rPr lang="en-GB" sz="2000" dirty="0"/>
                        <a:t>• Word has advanced tools to help you to format and edit your documents</a:t>
                      </a:r>
                    </a:p>
                  </a:txBody>
                  <a:tcPr/>
                </a:tc>
                <a:tc>
                  <a:txBody>
                    <a:bodyPr/>
                    <a:lstStyle/>
                    <a:p>
                      <a:r>
                        <a:rPr lang="en-GB" sz="2000" dirty="0"/>
                        <a:t>• Less face-to-face communication</a:t>
                      </a:r>
                    </a:p>
                  </a:txBody>
                  <a:tcPr/>
                </a:tc>
                <a:extLst>
                  <a:ext uri="{0D108BD9-81ED-4DB2-BD59-A6C34878D82A}">
                    <a16:rowId xmlns:a16="http://schemas.microsoft.com/office/drawing/2014/main" val="186490979"/>
                  </a:ext>
                </a:extLst>
              </a:tr>
              <a:tr h="980100">
                <a:tc>
                  <a:txBody>
                    <a:bodyPr/>
                    <a:lstStyle/>
                    <a:p>
                      <a:r>
                        <a:rPr lang="en-GB" sz="2000" dirty="0"/>
                        <a:t>• It has functions that allows to work offline</a:t>
                      </a:r>
                    </a:p>
                  </a:txBody>
                  <a:tcPr/>
                </a:tc>
                <a:tc>
                  <a:txBody>
                    <a:bodyPr/>
                    <a:lstStyle/>
                    <a:p>
                      <a:r>
                        <a:rPr lang="en-GB" sz="2000" dirty="0"/>
                        <a:t>• Not everyone is able to afford the purchase the devices that support Microsoft word software </a:t>
                      </a:r>
                    </a:p>
                  </a:txBody>
                  <a:tcPr/>
                </a:tc>
                <a:extLst>
                  <a:ext uri="{0D108BD9-81ED-4DB2-BD59-A6C34878D82A}">
                    <a16:rowId xmlns:a16="http://schemas.microsoft.com/office/drawing/2014/main" val="1330562749"/>
                  </a:ext>
                </a:extLst>
              </a:tr>
              <a:tr h="980100">
                <a:tc>
                  <a:txBody>
                    <a:bodyPr/>
                    <a:lstStyle/>
                    <a:p>
                      <a:r>
                        <a:rPr lang="en-GB" sz="2000" dirty="0"/>
                        <a:t>• AI Integration help generate and refine content </a:t>
                      </a:r>
                    </a:p>
                  </a:txBody>
                  <a:tcPr/>
                </a:tc>
                <a:tc>
                  <a:txBody>
                    <a:bodyPr/>
                    <a:lstStyle/>
                    <a:p>
                      <a:r>
                        <a:rPr lang="en-GB" sz="2000" dirty="0"/>
                        <a:t>• The cost of the subscriptions for Microsoft 365 can be expensive (Cook, 2023)</a:t>
                      </a:r>
                    </a:p>
                  </a:txBody>
                  <a:tcPr/>
                </a:tc>
                <a:extLst>
                  <a:ext uri="{0D108BD9-81ED-4DB2-BD59-A6C34878D82A}">
                    <a16:rowId xmlns:a16="http://schemas.microsoft.com/office/drawing/2014/main" val="3853682211"/>
                  </a:ext>
                </a:extLst>
              </a:tr>
            </a:tbl>
          </a:graphicData>
        </a:graphic>
      </p:graphicFrame>
    </p:spTree>
    <p:extLst>
      <p:ext uri="{BB962C8B-B14F-4D97-AF65-F5344CB8AC3E}">
        <p14:creationId xmlns:p14="http://schemas.microsoft.com/office/powerpoint/2010/main" val="644936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D9C7-899B-95A4-E03F-77CD0E3AC46E}"/>
              </a:ext>
            </a:extLst>
          </p:cNvPr>
          <p:cNvSpPr>
            <a:spLocks noGrp="1"/>
          </p:cNvSpPr>
          <p:nvPr>
            <p:ph type="title"/>
          </p:nvPr>
        </p:nvSpPr>
        <p:spPr>
          <a:xfrm>
            <a:off x="838200" y="18255"/>
            <a:ext cx="10515600" cy="1325563"/>
          </a:xfrm>
        </p:spPr>
        <p:txBody>
          <a:bodyPr>
            <a:normAutofit/>
          </a:bodyPr>
          <a:lstStyle/>
          <a:p>
            <a:pPr algn="ctr"/>
            <a:r>
              <a:rPr lang="en-GB" sz="5400" b="1" dirty="0"/>
              <a:t>Microsoft PowerPoint</a:t>
            </a:r>
          </a:p>
        </p:txBody>
      </p:sp>
      <p:sp>
        <p:nvSpPr>
          <p:cNvPr id="4" name="TextBox 3">
            <a:extLst>
              <a:ext uri="{FF2B5EF4-FFF2-40B4-BE49-F238E27FC236}">
                <a16:creationId xmlns:a16="http://schemas.microsoft.com/office/drawing/2014/main" id="{C2C87232-CE54-473C-4EBB-2E44B3FD66B1}"/>
              </a:ext>
            </a:extLst>
          </p:cNvPr>
          <p:cNvSpPr txBox="1"/>
          <p:nvPr/>
        </p:nvSpPr>
        <p:spPr>
          <a:xfrm>
            <a:off x="500514" y="1482291"/>
            <a:ext cx="11357810" cy="4401205"/>
          </a:xfrm>
          <a:prstGeom prst="rect">
            <a:avLst/>
          </a:prstGeom>
          <a:noFill/>
        </p:spPr>
        <p:txBody>
          <a:bodyPr wrap="square" rtlCol="0">
            <a:spAutoFit/>
          </a:bodyPr>
          <a:lstStyle/>
          <a:p>
            <a:pPr marL="285750" indent="-285750">
              <a:buFont typeface="Arial" panose="020B0604020202020204" pitchFamily="34" charset="0"/>
              <a:buChar char="•"/>
            </a:pPr>
            <a:r>
              <a:rPr lang="en-GB" sz="2000" b="0" i="0" dirty="0">
                <a:solidFill>
                  <a:srgbClr val="000000"/>
                </a:solidFill>
                <a:effectLst/>
                <a:latin typeface="Aptos" panose="020B0004020202020204" pitchFamily="34" charset="0"/>
              </a:rPr>
              <a:t>PowerPoint was first released on April 20, 1987 by Robert Gaskins and Dennis Austin (Encyclopaedia Britannia, 2026). Greenfield is a home care agency for elderly adults who does not depend on anyone.  </a:t>
            </a:r>
          </a:p>
          <a:p>
            <a:endParaRPr lang="en-GB" sz="2000" b="0" i="0" dirty="0">
              <a:solidFill>
                <a:srgbClr val="000000"/>
              </a:solidFill>
              <a:effectLst/>
              <a:latin typeface="Aptos" panose="020B0004020202020204" pitchFamily="34" charset="0"/>
            </a:endParaRPr>
          </a:p>
          <a:p>
            <a:pPr marL="285750" indent="-285750">
              <a:buFont typeface="Arial" panose="020B0604020202020204" pitchFamily="34" charset="0"/>
              <a:buChar char="•"/>
            </a:pPr>
            <a:r>
              <a:rPr lang="en-GB" sz="2000" b="0" i="0" dirty="0">
                <a:solidFill>
                  <a:srgbClr val="000000"/>
                </a:solidFill>
                <a:effectLst/>
                <a:latin typeface="Aptos" panose="020B0004020202020204" pitchFamily="34" charset="0"/>
              </a:rPr>
              <a:t>With PowerPoint you are able to support the elderly in a neat and quicker way. Having PowerPoint could help to train the staff and to communicate. Creating slides to give more details for the patients and family member</a:t>
            </a:r>
            <a:r>
              <a:rPr lang="en-GB" sz="2000" b="0" i="0" dirty="0">
                <a:solidFill>
                  <a:srgbClr val="000000"/>
                </a:solidFill>
                <a:effectLst/>
                <a:latin typeface="Aptos Display" panose="020B0004020202020204" pitchFamily="34" charset="0"/>
              </a:rPr>
              <a:t>’s.</a:t>
            </a:r>
            <a:r>
              <a:rPr lang="en-GB" sz="2000" b="0" i="0" dirty="0">
                <a:solidFill>
                  <a:srgbClr val="000000"/>
                </a:solidFill>
                <a:effectLst/>
                <a:latin typeface="Times New Roman" panose="02020603050405020304" pitchFamily="18" charset="0"/>
              </a:rPr>
              <a:t> </a:t>
            </a:r>
          </a:p>
          <a:p>
            <a:pPr marL="285750" indent="-285750">
              <a:buFont typeface="Arial" panose="020B0604020202020204" pitchFamily="34" charset="0"/>
              <a:buChar char="•"/>
            </a:pPr>
            <a:endParaRPr lang="en-GB" sz="2000" dirty="0">
              <a:solidFill>
                <a:srgbClr val="000000"/>
              </a:solidFill>
              <a:latin typeface="Times New Roman" panose="02020603050405020304" pitchFamily="18" charset="0"/>
            </a:endParaRPr>
          </a:p>
          <a:p>
            <a:pPr marL="285750" indent="-285750">
              <a:buFont typeface="Arial" panose="020B0604020202020204" pitchFamily="34" charset="0"/>
              <a:buChar char="•"/>
            </a:pPr>
            <a:r>
              <a:rPr lang="en-GB" sz="2000" b="0" i="0" dirty="0">
                <a:solidFill>
                  <a:srgbClr val="000000"/>
                </a:solidFill>
                <a:effectLst/>
                <a:latin typeface="Aptos" panose="020B0004020202020204" pitchFamily="34" charset="0"/>
              </a:rPr>
              <a:t>Using PowerPoint would be useful for the agency as it would make it easily to save documents and create them. It’s a quicker way to make forms . Keeping the patients history would be easier for them instead of having to look for physical paperwork and going through everyone</a:t>
            </a:r>
            <a:r>
              <a:rPr lang="en-GB" sz="2000" b="0" i="0" dirty="0">
                <a:solidFill>
                  <a:srgbClr val="000000"/>
                </a:solidFill>
                <a:effectLst/>
                <a:latin typeface="Aptos Display" panose="020B0004020202020204" pitchFamily="34" charset="0"/>
              </a:rPr>
              <a:t>’s</a:t>
            </a:r>
            <a:r>
              <a:rPr lang="en-GB" sz="2000" b="0" i="0" dirty="0">
                <a:solidFill>
                  <a:srgbClr val="000000"/>
                </a:solidFill>
                <a:effectLst/>
                <a:latin typeface="Times New Roman" panose="02020603050405020304" pitchFamily="18" charset="0"/>
              </a:rPr>
              <a:t> </a:t>
            </a:r>
            <a:r>
              <a:rPr lang="en-GB" sz="2000" b="0" i="0" dirty="0">
                <a:solidFill>
                  <a:srgbClr val="000000"/>
                </a:solidFill>
                <a:effectLst/>
                <a:latin typeface="Aptos Display" panose="020B0004020202020204" pitchFamily="34" charset="0"/>
              </a:rPr>
              <a:t>documents.   </a:t>
            </a:r>
            <a:endParaRPr lang="en-GB" sz="2000" b="0" i="0" dirty="0">
              <a:solidFill>
                <a:srgbClr val="000000"/>
              </a:solidFill>
              <a:effectLst/>
              <a:latin typeface="Times New Roman" panose="02020603050405020304" pitchFamily="18" charset="0"/>
            </a:endParaRPr>
          </a:p>
          <a:p>
            <a:pPr marL="285750" indent="-285750">
              <a:buFont typeface="Arial" panose="020B0604020202020204" pitchFamily="34" charset="0"/>
              <a:buChar char="•"/>
            </a:pPr>
            <a:endParaRPr lang="en-GB" sz="2000" dirty="0">
              <a:solidFill>
                <a:srgbClr val="000000"/>
              </a:solidFill>
              <a:latin typeface="Times New Roman" panose="02020603050405020304" pitchFamily="18" charset="0"/>
            </a:endParaRPr>
          </a:p>
          <a:p>
            <a:pPr marL="285750" indent="-285750">
              <a:buFont typeface="Arial" panose="020B0604020202020204" pitchFamily="34" charset="0"/>
              <a:buChar char="•"/>
            </a:pPr>
            <a:r>
              <a:rPr lang="en-GB" sz="2000" b="0" i="0" dirty="0">
                <a:solidFill>
                  <a:srgbClr val="000000"/>
                </a:solidFill>
                <a:effectLst/>
                <a:latin typeface="Aptos Display" panose="020B0004020202020204" pitchFamily="34" charset="0"/>
              </a:rPr>
              <a:t>Also having the security of the information is key and with PowerPoint you do not have to stress about protecting sensitive information as you can save everything onto your email/drive. </a:t>
            </a:r>
            <a:endParaRPr lang="en-GB" sz="2000" dirty="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152912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7A55782E-AF5E-C052-7C8E-6C6E6ABA8E66}"/>
              </a:ext>
            </a:extLst>
          </p:cNvPr>
          <p:cNvGraphicFramePr>
            <a:graphicFrameLocks noGrp="1"/>
          </p:cNvGraphicFramePr>
          <p:nvPr>
            <p:extLst>
              <p:ext uri="{D42A27DB-BD31-4B8C-83A1-F6EECF244321}">
                <p14:modId xmlns:p14="http://schemas.microsoft.com/office/powerpoint/2010/main" val="827873255"/>
              </p:ext>
            </p:extLst>
          </p:nvPr>
        </p:nvGraphicFramePr>
        <p:xfrm>
          <a:off x="1039528" y="758165"/>
          <a:ext cx="10095297" cy="4859708"/>
        </p:xfrm>
        <a:graphic>
          <a:graphicData uri="http://schemas.openxmlformats.org/drawingml/2006/table">
            <a:tbl>
              <a:tblPr firstRow="1" bandRow="1">
                <a:tableStyleId>{5C22544A-7EE6-4342-B048-85BDC9FD1C3A}</a:tableStyleId>
              </a:tblPr>
              <a:tblGrid>
                <a:gridCol w="5056472">
                  <a:extLst>
                    <a:ext uri="{9D8B030D-6E8A-4147-A177-3AD203B41FA5}">
                      <a16:colId xmlns:a16="http://schemas.microsoft.com/office/drawing/2014/main" val="2528508354"/>
                    </a:ext>
                  </a:extLst>
                </a:gridCol>
                <a:gridCol w="5038825">
                  <a:extLst>
                    <a:ext uri="{9D8B030D-6E8A-4147-A177-3AD203B41FA5}">
                      <a16:colId xmlns:a16="http://schemas.microsoft.com/office/drawing/2014/main" val="2453376541"/>
                    </a:ext>
                  </a:extLst>
                </a:gridCol>
              </a:tblGrid>
              <a:tr h="1166888">
                <a:tc>
                  <a:txBody>
                    <a:bodyPr/>
                    <a:lstStyle/>
                    <a:p>
                      <a:r>
                        <a:rPr lang="en-GB" sz="3600" dirty="0"/>
                        <a:t>Advantages</a:t>
                      </a:r>
                    </a:p>
                  </a:txBody>
                  <a:tcPr/>
                </a:tc>
                <a:tc>
                  <a:txBody>
                    <a:bodyPr/>
                    <a:lstStyle/>
                    <a:p>
                      <a:r>
                        <a:rPr lang="en-GB" sz="3600" dirty="0"/>
                        <a:t>Disadvantages </a:t>
                      </a:r>
                    </a:p>
                  </a:txBody>
                  <a:tcPr/>
                </a:tc>
                <a:extLst>
                  <a:ext uri="{0D108BD9-81ED-4DB2-BD59-A6C34878D82A}">
                    <a16:rowId xmlns:a16="http://schemas.microsoft.com/office/drawing/2014/main" val="1265217825"/>
                  </a:ext>
                </a:extLst>
              </a:tr>
              <a:tr h="980100">
                <a:tc>
                  <a:txBody>
                    <a:bodyPr/>
                    <a:lstStyle/>
                    <a:p>
                      <a:pPr rtl="0" fontAlgn="base"/>
                      <a:r>
                        <a:rPr lang="en-GB" sz="2000" dirty="0"/>
                        <a:t>• </a:t>
                      </a:r>
                      <a:r>
                        <a:rPr lang="en-GB" sz="1800" b="1" i="0" kern="1200" dirty="0">
                          <a:solidFill>
                            <a:schemeClr val="dk1"/>
                          </a:solidFill>
                          <a:effectLst/>
                          <a:latin typeface="+mn-lt"/>
                          <a:ea typeface="+mn-ea"/>
                          <a:cs typeface="+mn-cs"/>
                        </a:rPr>
                        <a:t>Having clear communication </a:t>
                      </a:r>
                      <a:endParaRPr lang="en-GB" sz="1800" b="0" i="0" kern="1200" dirty="0">
                        <a:solidFill>
                          <a:schemeClr val="dk1"/>
                        </a:solidFill>
                        <a:effectLst/>
                        <a:latin typeface="+mn-lt"/>
                        <a:ea typeface="+mn-ea"/>
                        <a:cs typeface="+mn-cs"/>
                      </a:endParaRPr>
                    </a:p>
                    <a:p>
                      <a:pPr rtl="0" fontAlgn="base"/>
                      <a:r>
                        <a:rPr lang="en-GB" sz="1800" b="0" i="0" kern="1200" dirty="0">
                          <a:solidFill>
                            <a:schemeClr val="dk1"/>
                          </a:solidFill>
                          <a:effectLst/>
                          <a:latin typeface="+mn-lt"/>
                          <a:ea typeface="+mn-ea"/>
                          <a:cs typeface="+mn-cs"/>
                        </a:rPr>
                        <a:t>Making sure to have clear communication by having slides, images etc</a:t>
                      </a:r>
                    </a:p>
                  </a:txBody>
                  <a:tcPr/>
                </a:tc>
                <a:tc>
                  <a:txBody>
                    <a:bodyPr/>
                    <a:lstStyle/>
                    <a:p>
                      <a:pPr rtl="0" fontAlgn="base"/>
                      <a:r>
                        <a:rPr lang="en-GB" sz="2000" dirty="0"/>
                        <a:t>• </a:t>
                      </a:r>
                      <a:r>
                        <a:rPr lang="en-GB" sz="1800" b="1" i="0" kern="1200" dirty="0">
                          <a:solidFill>
                            <a:schemeClr val="dk1"/>
                          </a:solidFill>
                          <a:effectLst/>
                          <a:latin typeface="+mn-lt"/>
                          <a:ea typeface="+mn-ea"/>
                          <a:cs typeface="+mn-cs"/>
                        </a:rPr>
                        <a:t>Technical issue’s</a:t>
                      </a:r>
                      <a:r>
                        <a:rPr lang="en-GB" sz="1800" b="0" i="0" kern="1200" dirty="0">
                          <a:solidFill>
                            <a:schemeClr val="dk1"/>
                          </a:solidFill>
                          <a:effectLst/>
                          <a:latin typeface="+mn-lt"/>
                          <a:ea typeface="+mn-ea"/>
                          <a:cs typeface="+mn-cs"/>
                        </a:rPr>
                        <a:t> </a:t>
                      </a:r>
                    </a:p>
                    <a:p>
                      <a:pPr rtl="0" fontAlgn="base"/>
                      <a:r>
                        <a:rPr lang="en-GB" sz="1800" b="0" i="0" kern="1200" dirty="0">
                          <a:solidFill>
                            <a:schemeClr val="dk1"/>
                          </a:solidFill>
                          <a:effectLst/>
                          <a:latin typeface="+mn-lt"/>
                          <a:ea typeface="+mn-ea"/>
                          <a:cs typeface="+mn-cs"/>
                        </a:rPr>
                        <a:t>Some time’s some errors can occur and that could stop you from opening documents or use equipment’s. </a:t>
                      </a:r>
                    </a:p>
                  </a:txBody>
                  <a:tcPr/>
                </a:tc>
                <a:extLst>
                  <a:ext uri="{0D108BD9-81ED-4DB2-BD59-A6C34878D82A}">
                    <a16:rowId xmlns:a16="http://schemas.microsoft.com/office/drawing/2014/main" val="186490979"/>
                  </a:ext>
                </a:extLst>
              </a:tr>
              <a:tr h="980100">
                <a:tc>
                  <a:txBody>
                    <a:bodyPr/>
                    <a:lstStyle/>
                    <a:p>
                      <a:pPr rtl="0" fontAlgn="base"/>
                      <a:r>
                        <a:rPr lang="en-GB" sz="2000" dirty="0"/>
                        <a:t>• </a:t>
                      </a:r>
                      <a:r>
                        <a:rPr lang="en-GB" sz="1800" b="1" i="0" kern="1200" dirty="0">
                          <a:solidFill>
                            <a:schemeClr val="dk1"/>
                          </a:solidFill>
                          <a:effectLst/>
                          <a:latin typeface="+mn-lt"/>
                          <a:ea typeface="+mn-ea"/>
                          <a:cs typeface="+mn-cs"/>
                        </a:rPr>
                        <a:t>Training staff/family members of client</a:t>
                      </a:r>
                      <a:r>
                        <a:rPr lang="en-GB" sz="1800" b="0" i="0" kern="1200" dirty="0">
                          <a:solidFill>
                            <a:schemeClr val="dk1"/>
                          </a:solidFill>
                          <a:effectLst/>
                          <a:latin typeface="+mn-lt"/>
                          <a:ea typeface="+mn-ea"/>
                          <a:cs typeface="+mn-cs"/>
                        </a:rPr>
                        <a:t> </a:t>
                      </a:r>
                    </a:p>
                    <a:p>
                      <a:pPr rtl="0" fontAlgn="base"/>
                      <a:r>
                        <a:rPr lang="en-GB" sz="1800" b="0" i="0" kern="1200" dirty="0">
                          <a:solidFill>
                            <a:schemeClr val="dk1"/>
                          </a:solidFill>
                          <a:effectLst/>
                          <a:latin typeface="+mn-lt"/>
                          <a:ea typeface="+mn-ea"/>
                          <a:cs typeface="+mn-cs"/>
                        </a:rPr>
                        <a:t>Making sure the carers are trainer for safeguarding, health and safety </a:t>
                      </a:r>
                    </a:p>
                  </a:txBody>
                  <a:tcPr/>
                </a:tc>
                <a:tc>
                  <a:txBody>
                    <a:bodyPr/>
                    <a:lstStyle/>
                    <a:p>
                      <a:pPr rtl="0" fontAlgn="base"/>
                      <a:r>
                        <a:rPr lang="en-GB" sz="2000" dirty="0"/>
                        <a:t>• </a:t>
                      </a:r>
                      <a:r>
                        <a:rPr lang="en-GB" sz="1800" b="1" i="0" kern="1200" dirty="0">
                          <a:solidFill>
                            <a:schemeClr val="dk1"/>
                          </a:solidFill>
                          <a:effectLst/>
                          <a:latin typeface="+mn-lt"/>
                          <a:ea typeface="+mn-ea"/>
                          <a:cs typeface="+mn-cs"/>
                        </a:rPr>
                        <a:t>Requires Technology</a:t>
                      </a:r>
                      <a:r>
                        <a:rPr lang="en-GB" sz="1800" b="0" i="0" kern="1200" dirty="0">
                          <a:solidFill>
                            <a:schemeClr val="dk1"/>
                          </a:solidFill>
                          <a:effectLst/>
                          <a:latin typeface="+mn-lt"/>
                          <a:ea typeface="+mn-ea"/>
                          <a:cs typeface="+mn-cs"/>
                        </a:rPr>
                        <a:t> </a:t>
                      </a:r>
                    </a:p>
                    <a:p>
                      <a:pPr rtl="0" fontAlgn="base"/>
                      <a:r>
                        <a:rPr lang="en-GB" sz="1800" b="0" i="0" kern="1200" dirty="0">
                          <a:solidFill>
                            <a:schemeClr val="dk1"/>
                          </a:solidFill>
                          <a:effectLst/>
                          <a:latin typeface="+mn-lt"/>
                          <a:ea typeface="+mn-ea"/>
                          <a:cs typeface="+mn-cs"/>
                        </a:rPr>
                        <a:t>You would need a computer, iPad, projector, anything that has a screen to be able to present. </a:t>
                      </a:r>
                    </a:p>
                  </a:txBody>
                  <a:tcPr/>
                </a:tc>
                <a:extLst>
                  <a:ext uri="{0D108BD9-81ED-4DB2-BD59-A6C34878D82A}">
                    <a16:rowId xmlns:a16="http://schemas.microsoft.com/office/drawing/2014/main" val="1330562749"/>
                  </a:ext>
                </a:extLst>
              </a:tr>
              <a:tr h="980100">
                <a:tc>
                  <a:txBody>
                    <a:bodyPr/>
                    <a:lstStyle/>
                    <a:p>
                      <a:pPr rtl="0" fontAlgn="base"/>
                      <a:r>
                        <a:rPr lang="en-GB" sz="2000" dirty="0"/>
                        <a:t>• </a:t>
                      </a:r>
                      <a:r>
                        <a:rPr lang="en-GB" sz="1800" b="1" i="0" kern="1200" dirty="0">
                          <a:solidFill>
                            <a:schemeClr val="dk1"/>
                          </a:solidFill>
                          <a:effectLst/>
                          <a:latin typeface="+mn-lt"/>
                          <a:ea typeface="+mn-ea"/>
                          <a:cs typeface="+mn-cs"/>
                        </a:rPr>
                        <a:t>Updating &amp; Keeping Track</a:t>
                      </a:r>
                      <a:r>
                        <a:rPr lang="en-GB" sz="1800" b="0" i="0" kern="1200" dirty="0">
                          <a:solidFill>
                            <a:schemeClr val="dk1"/>
                          </a:solidFill>
                          <a:effectLst/>
                          <a:latin typeface="+mn-lt"/>
                          <a:ea typeface="+mn-ea"/>
                          <a:cs typeface="+mn-cs"/>
                        </a:rPr>
                        <a:t> </a:t>
                      </a:r>
                    </a:p>
                    <a:p>
                      <a:pPr rtl="0" fontAlgn="base"/>
                      <a:r>
                        <a:rPr lang="en-GB" sz="1800" b="0" i="0" kern="1200" dirty="0">
                          <a:solidFill>
                            <a:schemeClr val="dk1"/>
                          </a:solidFill>
                          <a:effectLst/>
                          <a:latin typeface="+mn-lt"/>
                          <a:ea typeface="+mn-ea"/>
                          <a:cs typeface="+mn-cs"/>
                        </a:rPr>
                        <a:t>Having the information and keeping up with the progress of the elderly  </a:t>
                      </a:r>
                    </a:p>
                  </a:txBody>
                  <a:tcPr/>
                </a:tc>
                <a:tc>
                  <a:txBody>
                    <a:bodyPr/>
                    <a:lstStyle/>
                    <a:p>
                      <a:pPr rtl="0" fontAlgn="base"/>
                      <a:r>
                        <a:rPr lang="en-GB" sz="2000" dirty="0"/>
                        <a:t>• </a:t>
                      </a:r>
                      <a:r>
                        <a:rPr lang="en-GB" sz="1800" b="1" i="0" kern="1200" dirty="0">
                          <a:solidFill>
                            <a:schemeClr val="dk1"/>
                          </a:solidFill>
                          <a:effectLst/>
                          <a:latin typeface="+mn-lt"/>
                          <a:ea typeface="+mn-ea"/>
                          <a:cs typeface="+mn-cs"/>
                        </a:rPr>
                        <a:t>Engagement Issue</a:t>
                      </a:r>
                      <a:r>
                        <a:rPr lang="en-GB" sz="1800" b="0" i="0" kern="1200" dirty="0">
                          <a:solidFill>
                            <a:schemeClr val="dk1"/>
                          </a:solidFill>
                          <a:effectLst/>
                          <a:latin typeface="+mn-lt"/>
                          <a:ea typeface="+mn-ea"/>
                          <a:cs typeface="+mn-cs"/>
                        </a:rPr>
                        <a:t> </a:t>
                      </a:r>
                    </a:p>
                    <a:p>
                      <a:pPr rtl="0" fontAlgn="base"/>
                      <a:r>
                        <a:rPr lang="en-GB" sz="1800" b="0" i="0" kern="1200" dirty="0">
                          <a:solidFill>
                            <a:schemeClr val="dk1"/>
                          </a:solidFill>
                          <a:effectLst/>
                          <a:latin typeface="+mn-lt"/>
                          <a:ea typeface="+mn-ea"/>
                          <a:cs typeface="+mn-cs"/>
                        </a:rPr>
                        <a:t>If the slides have a lot of writing, a lot of pictures, colourful writing. It would be hard to keep anyone’s attention. It would also be hard to write the writing if it was colourful or a fancy font. </a:t>
                      </a:r>
                    </a:p>
                  </a:txBody>
                  <a:tcPr/>
                </a:tc>
                <a:extLst>
                  <a:ext uri="{0D108BD9-81ED-4DB2-BD59-A6C34878D82A}">
                    <a16:rowId xmlns:a16="http://schemas.microsoft.com/office/drawing/2014/main" val="3853682211"/>
                  </a:ext>
                </a:extLst>
              </a:tr>
            </a:tbl>
          </a:graphicData>
        </a:graphic>
      </p:graphicFrame>
    </p:spTree>
    <p:extLst>
      <p:ext uri="{BB962C8B-B14F-4D97-AF65-F5344CB8AC3E}">
        <p14:creationId xmlns:p14="http://schemas.microsoft.com/office/powerpoint/2010/main" val="3334416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22262B-95A5-46FC-891D-33A000EAF0C5}"/>
              </a:ext>
            </a:extLst>
          </p:cNvPr>
          <p:cNvSpPr txBox="1"/>
          <p:nvPr/>
        </p:nvSpPr>
        <p:spPr>
          <a:xfrm>
            <a:off x="3356008" y="221381"/>
            <a:ext cx="6156960" cy="923330"/>
          </a:xfrm>
          <a:prstGeom prst="rect">
            <a:avLst/>
          </a:prstGeom>
          <a:noFill/>
        </p:spPr>
        <p:txBody>
          <a:bodyPr wrap="square" rtlCol="0">
            <a:spAutoFit/>
          </a:bodyPr>
          <a:lstStyle/>
          <a:p>
            <a:r>
              <a:rPr lang="en-GB" sz="5400" b="1" dirty="0"/>
              <a:t>Microsoft </a:t>
            </a:r>
            <a:r>
              <a:rPr lang="en-GB" sz="5400" b="1" dirty="0" err="1"/>
              <a:t>Onedrive</a:t>
            </a:r>
            <a:endParaRPr lang="en-GB" sz="5400" b="1" dirty="0"/>
          </a:p>
        </p:txBody>
      </p:sp>
      <p:sp>
        <p:nvSpPr>
          <p:cNvPr id="3" name="TextBox 2">
            <a:extLst>
              <a:ext uri="{FF2B5EF4-FFF2-40B4-BE49-F238E27FC236}">
                <a16:creationId xmlns:a16="http://schemas.microsoft.com/office/drawing/2014/main" id="{86E5F264-40F0-7B47-EBD2-9E3E8A3D0ABA}"/>
              </a:ext>
            </a:extLst>
          </p:cNvPr>
          <p:cNvSpPr txBox="1"/>
          <p:nvPr/>
        </p:nvSpPr>
        <p:spPr>
          <a:xfrm>
            <a:off x="1280160" y="1645920"/>
            <a:ext cx="10308657" cy="1692771"/>
          </a:xfrm>
          <a:prstGeom prst="rect">
            <a:avLst/>
          </a:prstGeom>
          <a:noFill/>
        </p:spPr>
        <p:txBody>
          <a:bodyPr wrap="square" rtlCol="0">
            <a:spAutoFit/>
          </a:bodyPr>
          <a:lstStyle/>
          <a:p>
            <a:pPr marL="285750" indent="-285750">
              <a:buFont typeface="Arial" panose="020B0604020202020204" pitchFamily="34" charset="0"/>
              <a:buChar char="•"/>
            </a:pPr>
            <a:r>
              <a:rPr lang="en-GB" sz="2000" b="0" i="0" u="none" strike="noStrike" dirty="0" err="1">
                <a:solidFill>
                  <a:srgbClr val="000000"/>
                </a:solidFill>
                <a:effectLst/>
                <a:latin typeface="+mj-lt"/>
              </a:rPr>
              <a:t>Onedrive</a:t>
            </a:r>
            <a:r>
              <a:rPr lang="en-GB" sz="2000" b="0" i="0" u="none" strike="noStrike" dirty="0">
                <a:solidFill>
                  <a:srgbClr val="000000"/>
                </a:solidFill>
                <a:effectLst/>
                <a:latin typeface="+mj-lt"/>
              </a:rPr>
              <a:t> is a digital storage platform accessible through web browser, </a:t>
            </a:r>
            <a:r>
              <a:rPr lang="en-GB" sz="2000" b="0" i="0" u="none" strike="noStrike" dirty="0" err="1">
                <a:solidFill>
                  <a:srgbClr val="000000"/>
                </a:solidFill>
                <a:effectLst/>
                <a:latin typeface="+mj-lt"/>
              </a:rPr>
              <a:t>deskstop</a:t>
            </a:r>
            <a:r>
              <a:rPr lang="en-GB" sz="2000" b="0" i="0" u="none" strike="noStrike" dirty="0">
                <a:solidFill>
                  <a:srgbClr val="000000"/>
                </a:solidFill>
                <a:effectLst/>
                <a:latin typeface="+mj-lt"/>
              </a:rPr>
              <a:t>, application and mobile device </a:t>
            </a:r>
          </a:p>
          <a:p>
            <a:pPr marL="285750" indent="-285750">
              <a:buFont typeface="Arial" panose="020B0604020202020204" pitchFamily="34" charset="0"/>
              <a:buChar char="•"/>
            </a:pPr>
            <a:endParaRPr lang="en-GB" sz="2400" dirty="0">
              <a:solidFill>
                <a:srgbClr val="000000"/>
              </a:solidFill>
              <a:latin typeface="+mj-lt"/>
            </a:endParaRPr>
          </a:p>
          <a:p>
            <a:pPr marL="285750" indent="-285750">
              <a:buFont typeface="Arial" panose="020B0604020202020204" pitchFamily="34" charset="0"/>
              <a:buChar char="•"/>
            </a:pPr>
            <a:r>
              <a:rPr lang="en-GB" sz="2000" b="0" i="0" u="none" strike="noStrike" dirty="0">
                <a:solidFill>
                  <a:srgbClr val="000000"/>
                </a:solidFill>
                <a:effectLst/>
                <a:latin typeface="+mj-lt"/>
              </a:rPr>
              <a:t>Its provide seamless integration with Microsoft 365 allowing users to store, manage and share files efficiency across multiple devices </a:t>
            </a:r>
            <a:endParaRPr lang="en-GB" sz="2400" dirty="0">
              <a:latin typeface="+mj-lt"/>
            </a:endParaRPr>
          </a:p>
        </p:txBody>
      </p:sp>
    </p:spTree>
    <p:extLst>
      <p:ext uri="{BB962C8B-B14F-4D97-AF65-F5344CB8AC3E}">
        <p14:creationId xmlns:p14="http://schemas.microsoft.com/office/powerpoint/2010/main" val="1980976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4FD1E6F-1228-A9CB-0368-9D097EB44136}"/>
              </a:ext>
            </a:extLst>
          </p:cNvPr>
          <p:cNvGraphicFramePr>
            <a:graphicFrameLocks noGrp="1"/>
          </p:cNvGraphicFramePr>
          <p:nvPr>
            <p:extLst>
              <p:ext uri="{D42A27DB-BD31-4B8C-83A1-F6EECF244321}">
                <p14:modId xmlns:p14="http://schemas.microsoft.com/office/powerpoint/2010/main" val="2897893285"/>
              </p:ext>
            </p:extLst>
          </p:nvPr>
        </p:nvGraphicFramePr>
        <p:xfrm>
          <a:off x="763604" y="325030"/>
          <a:ext cx="10664792" cy="5779971"/>
        </p:xfrm>
        <a:graphic>
          <a:graphicData uri="http://schemas.openxmlformats.org/drawingml/2006/table">
            <a:tbl>
              <a:tblPr firstRow="1" bandRow="1">
                <a:tableStyleId>{5C22544A-7EE6-4342-B048-85BDC9FD1C3A}</a:tableStyleId>
              </a:tblPr>
              <a:tblGrid>
                <a:gridCol w="5332396">
                  <a:extLst>
                    <a:ext uri="{9D8B030D-6E8A-4147-A177-3AD203B41FA5}">
                      <a16:colId xmlns:a16="http://schemas.microsoft.com/office/drawing/2014/main" val="1662660435"/>
                    </a:ext>
                  </a:extLst>
                </a:gridCol>
                <a:gridCol w="5332396">
                  <a:extLst>
                    <a:ext uri="{9D8B030D-6E8A-4147-A177-3AD203B41FA5}">
                      <a16:colId xmlns:a16="http://schemas.microsoft.com/office/drawing/2014/main" val="1028774661"/>
                    </a:ext>
                  </a:extLst>
                </a:gridCol>
              </a:tblGrid>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dirty="0"/>
                        <a:t>Advantages</a:t>
                      </a:r>
                    </a:p>
                    <a:p>
                      <a:endParaRPr lang="en-GB" dirty="0"/>
                    </a:p>
                  </a:txBody>
                  <a:tcPr/>
                </a:tc>
                <a:tc>
                  <a:txBody>
                    <a:bodyPr/>
                    <a:lstStyle/>
                    <a:p>
                      <a:r>
                        <a:rPr lang="en-GB" sz="3600" dirty="0"/>
                        <a:t>Disadvantages</a:t>
                      </a:r>
                      <a:endParaRPr lang="en-GB" dirty="0"/>
                    </a:p>
                  </a:txBody>
                  <a:tcPr/>
                </a:tc>
                <a:extLst>
                  <a:ext uri="{0D108BD9-81ED-4DB2-BD59-A6C34878D82A}">
                    <a16:rowId xmlns:a16="http://schemas.microsoft.com/office/drawing/2014/main" val="1992363883"/>
                  </a:ext>
                </a:extLst>
              </a:tr>
              <a:tr h="588304">
                <a:tc>
                  <a:txBody>
                    <a:bodyPr/>
                    <a:lstStyle/>
                    <a:p>
                      <a:pPr rtl="0" fontAlgn="base"/>
                      <a:r>
                        <a:rPr lang="en-GB" sz="2000" dirty="0"/>
                        <a:t>• </a:t>
                      </a:r>
                      <a:r>
                        <a:rPr lang="en-GB" sz="2000" b="0" i="0" u="none" strike="noStrike" kern="1200" dirty="0">
                          <a:solidFill>
                            <a:schemeClr val="dk1"/>
                          </a:solidFill>
                          <a:effectLst/>
                          <a:latin typeface="+mn-lt"/>
                          <a:ea typeface="+mn-ea"/>
                          <a:cs typeface="+mn-cs"/>
                        </a:rPr>
                        <a:t>Online file storage- Allow users to store files securely in the cloud</a:t>
                      </a:r>
                      <a:endParaRPr lang="en-GB" sz="1800" b="0" i="0" kern="1200" dirty="0">
                        <a:solidFill>
                          <a:schemeClr val="dk1"/>
                        </a:solidFill>
                        <a:effectLst/>
                        <a:latin typeface="+mn-lt"/>
                        <a:ea typeface="+mn-ea"/>
                        <a:cs typeface="+mn-cs"/>
                      </a:endParaRPr>
                    </a:p>
                  </a:txBody>
                  <a:tcPr/>
                </a:tc>
                <a:tc>
                  <a: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2000" dirty="0"/>
                        <a:t>• </a:t>
                      </a:r>
                      <a:r>
                        <a:rPr lang="en-GB" sz="2000" b="0" i="0" u="none" strike="noStrike" kern="1200" dirty="0">
                          <a:solidFill>
                            <a:schemeClr val="dk1"/>
                          </a:solidFill>
                          <a:effectLst/>
                          <a:latin typeface="+mn-lt"/>
                          <a:ea typeface="+mn-ea"/>
                          <a:cs typeface="+mn-cs"/>
                        </a:rPr>
                        <a:t>License expiration risk –when a user’s license expired , stored files maybe deleted </a:t>
                      </a:r>
                      <a:r>
                        <a:rPr lang="en-US" sz="2000" b="0" i="0" kern="1200" dirty="0">
                          <a:solidFill>
                            <a:schemeClr val="dk1"/>
                          </a:solidFill>
                          <a:effectLst/>
                          <a:latin typeface="+mn-lt"/>
                          <a:ea typeface="+mn-ea"/>
                          <a:cs typeface="+mn-cs"/>
                        </a:rPr>
                        <a:t>​</a:t>
                      </a:r>
                    </a:p>
                    <a:p>
                      <a:pPr rtl="0" fontAlgn="base"/>
                      <a:endParaRPr lang="en-GB" dirty="0"/>
                    </a:p>
                  </a:txBody>
                  <a:tcPr/>
                </a:tc>
                <a:extLst>
                  <a:ext uri="{0D108BD9-81ED-4DB2-BD59-A6C34878D82A}">
                    <a16:rowId xmlns:a16="http://schemas.microsoft.com/office/drawing/2014/main" val="2163233378"/>
                  </a:ext>
                </a:extLst>
              </a:tr>
              <a:tr h="903882">
                <a:tc>
                  <a:txBody>
                    <a:bodyPr/>
                    <a:lstStyle/>
                    <a:p>
                      <a:pPr rtl="0" fontAlgn="base"/>
                      <a:r>
                        <a:rPr lang="en-GB" sz="2000" dirty="0"/>
                        <a:t>• </a:t>
                      </a:r>
                      <a:r>
                        <a:rPr lang="en-GB" sz="2000" b="0" i="0" u="none" strike="noStrike" kern="1200" dirty="0">
                          <a:solidFill>
                            <a:schemeClr val="dk1"/>
                          </a:solidFill>
                          <a:effectLst/>
                          <a:latin typeface="+mn-lt"/>
                          <a:ea typeface="+mn-ea"/>
                          <a:cs typeface="+mn-cs"/>
                        </a:rPr>
                        <a:t>Saves local storage space-Frees </a:t>
                      </a:r>
                      <a:r>
                        <a:rPr lang="en-GB" sz="2000" b="0" i="0" u="none" strike="noStrike" kern="1200" dirty="0" err="1">
                          <a:solidFill>
                            <a:schemeClr val="dk1"/>
                          </a:solidFill>
                          <a:effectLst/>
                          <a:latin typeface="+mn-lt"/>
                          <a:ea typeface="+mn-ea"/>
                          <a:cs typeface="+mn-cs"/>
                        </a:rPr>
                        <a:t>upspace</a:t>
                      </a:r>
                      <a:r>
                        <a:rPr lang="en-GB" sz="2000" b="0" i="0" u="none" strike="noStrike" kern="1200" dirty="0">
                          <a:solidFill>
                            <a:schemeClr val="dk1"/>
                          </a:solidFill>
                          <a:effectLst/>
                          <a:latin typeface="+mn-lt"/>
                          <a:ea typeface="+mn-ea"/>
                          <a:cs typeface="+mn-cs"/>
                        </a:rPr>
                        <a:t> on computer and mobile </a:t>
                      </a:r>
                      <a:endParaRPr lang="en-GB" dirty="0"/>
                    </a:p>
                  </a:txBody>
                  <a:tcPr/>
                </a:tc>
                <a:tc>
                  <a:txBody>
                    <a:bodyPr/>
                    <a:lstStyle/>
                    <a:p>
                      <a:pPr rtl="0" fontAlgn="base"/>
                      <a:r>
                        <a:rPr lang="en-GB" sz="2000" dirty="0"/>
                        <a:t>• </a:t>
                      </a:r>
                      <a:r>
                        <a:rPr lang="en-GB" sz="2000" b="0" i="0" u="none" strike="noStrike" kern="1200" dirty="0">
                          <a:solidFill>
                            <a:schemeClr val="dk1"/>
                          </a:solidFill>
                          <a:effectLst/>
                          <a:latin typeface="+mn-lt"/>
                          <a:ea typeface="+mn-ea"/>
                          <a:cs typeface="+mn-cs"/>
                        </a:rPr>
                        <a:t>Limited collaboration features –collaboration tools may be less robust compared to some competitors </a:t>
                      </a:r>
                      <a:endParaRPr lang="en-GB" dirty="0"/>
                    </a:p>
                  </a:txBody>
                  <a:tcPr/>
                </a:tc>
                <a:extLst>
                  <a:ext uri="{0D108BD9-81ED-4DB2-BD59-A6C34878D82A}">
                    <a16:rowId xmlns:a16="http://schemas.microsoft.com/office/drawing/2014/main" val="3791319001"/>
                  </a:ext>
                </a:extLst>
              </a:tr>
              <a:tr h="952901">
                <a:tc>
                  <a:txBody>
                    <a:bodyPr/>
                    <a:lstStyle/>
                    <a:p>
                      <a:pPr rtl="0" fontAlgn="base"/>
                      <a:r>
                        <a:rPr lang="en-GB" sz="2000" dirty="0"/>
                        <a:t>• </a:t>
                      </a:r>
                      <a:r>
                        <a:rPr lang="en-GB" sz="2000" b="0" i="0" u="none" strike="noStrike" kern="1200" dirty="0">
                          <a:solidFill>
                            <a:schemeClr val="dk1"/>
                          </a:solidFill>
                          <a:effectLst/>
                          <a:latin typeface="+mn-lt"/>
                          <a:ea typeface="+mn-ea"/>
                          <a:cs typeface="+mn-cs"/>
                        </a:rPr>
                        <a:t>Version history protection – enables users to restore previous version of files</a:t>
                      </a:r>
                      <a:endParaRPr lang="en-GB" dirty="0"/>
                    </a:p>
                  </a:txBody>
                  <a:tcPr/>
                </a:tc>
                <a:tc>
                  <a:txBody>
                    <a:bodyPr/>
                    <a:lstStyle/>
                    <a:p>
                      <a:pPr rtl="0" fontAlgn="base"/>
                      <a:r>
                        <a:rPr lang="en-GB" sz="2000" dirty="0"/>
                        <a:t>• </a:t>
                      </a:r>
                      <a:r>
                        <a:rPr lang="en-GB" sz="2000" b="0" i="0" u="none" strike="noStrike" kern="1200" dirty="0">
                          <a:solidFill>
                            <a:schemeClr val="dk1"/>
                          </a:solidFill>
                          <a:effectLst/>
                          <a:latin typeface="+mn-lt"/>
                          <a:ea typeface="+mn-ea"/>
                          <a:cs typeface="+mn-cs"/>
                        </a:rPr>
                        <a:t>Increase phi sing risk – if an account is compromised it may be used to send malicious links to contact </a:t>
                      </a:r>
                      <a:endParaRPr lang="en-GB" dirty="0"/>
                    </a:p>
                  </a:txBody>
                  <a:tcPr/>
                </a:tc>
                <a:extLst>
                  <a:ext uri="{0D108BD9-81ED-4DB2-BD59-A6C34878D82A}">
                    <a16:rowId xmlns:a16="http://schemas.microsoft.com/office/drawing/2014/main" val="1612014077"/>
                  </a:ext>
                </a:extLst>
              </a:tr>
              <a:tr h="933651">
                <a:tc>
                  <a:txBody>
                    <a:bodyPr/>
                    <a:lstStyle/>
                    <a:p>
                      <a:pPr rtl="0" fontAlgn="base"/>
                      <a:r>
                        <a:rPr lang="en-GB" sz="2000" dirty="0"/>
                        <a:t>• </a:t>
                      </a:r>
                      <a:r>
                        <a:rPr lang="en-GB" sz="2000" b="0" i="0" u="none" strike="noStrike" kern="1200" dirty="0">
                          <a:solidFill>
                            <a:schemeClr val="dk1"/>
                          </a:solidFill>
                          <a:effectLst/>
                          <a:latin typeface="+mn-lt"/>
                          <a:ea typeface="+mn-ea"/>
                          <a:cs typeface="+mn-cs"/>
                        </a:rPr>
                        <a:t>Recycle bin recovery – deleted files can be recovered from the recycle bin </a:t>
                      </a:r>
                      <a:endParaRPr lang="en-GB" dirty="0"/>
                    </a:p>
                  </a:txBody>
                  <a:tcPr/>
                </a:tc>
                <a:tc>
                  <a:txBody>
                    <a:bodyPr/>
                    <a:lstStyle/>
                    <a:p>
                      <a:pPr rtl="0" fontAlgn="base"/>
                      <a:endParaRPr lang="en-GB" dirty="0"/>
                    </a:p>
                  </a:txBody>
                  <a:tcPr/>
                </a:tc>
                <a:extLst>
                  <a:ext uri="{0D108BD9-81ED-4DB2-BD59-A6C34878D82A}">
                    <a16:rowId xmlns:a16="http://schemas.microsoft.com/office/drawing/2014/main" val="1428910745"/>
                  </a:ext>
                </a:extLst>
              </a:tr>
              <a:tr h="370840">
                <a:tc>
                  <a:txBody>
                    <a:bodyPr/>
                    <a:lstStyle/>
                    <a:p>
                      <a:pPr rtl="0" fontAlgn="base"/>
                      <a:r>
                        <a:rPr lang="en-GB" sz="2000" dirty="0"/>
                        <a:t>• </a:t>
                      </a:r>
                      <a:r>
                        <a:rPr lang="en-GB" sz="1800" b="0" i="0" u="none" strike="noStrike" kern="1200" dirty="0">
                          <a:solidFill>
                            <a:schemeClr val="dk1"/>
                          </a:solidFill>
                          <a:effectLst/>
                          <a:latin typeface="+mn-lt"/>
                          <a:ea typeface="+mn-ea"/>
                          <a:cs typeface="+mn-cs"/>
                        </a:rPr>
                        <a:t>Access without downloading – files can be viewed and accessed online without needing to download them</a:t>
                      </a:r>
                      <a:endParaRPr lang="en-GB" dirty="0"/>
                    </a:p>
                  </a:txBody>
                  <a:tcPr/>
                </a:tc>
                <a:tc>
                  <a:txBody>
                    <a:bodyPr/>
                    <a:lstStyle/>
                    <a:p>
                      <a:endParaRPr lang="en-GB" dirty="0"/>
                    </a:p>
                  </a:txBody>
                  <a:tcPr/>
                </a:tc>
                <a:extLst>
                  <a:ext uri="{0D108BD9-81ED-4DB2-BD59-A6C34878D82A}">
                    <a16:rowId xmlns:a16="http://schemas.microsoft.com/office/drawing/2014/main" val="2503240152"/>
                  </a:ext>
                </a:extLst>
              </a:tr>
            </a:tbl>
          </a:graphicData>
        </a:graphic>
      </p:graphicFrame>
    </p:spTree>
    <p:extLst>
      <p:ext uri="{BB962C8B-B14F-4D97-AF65-F5344CB8AC3E}">
        <p14:creationId xmlns:p14="http://schemas.microsoft.com/office/powerpoint/2010/main" val="1202059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CFD4D4-98F3-3D1D-5949-6D6A20471344}"/>
              </a:ext>
            </a:extLst>
          </p:cNvPr>
          <p:cNvSpPr txBox="1"/>
          <p:nvPr/>
        </p:nvSpPr>
        <p:spPr>
          <a:xfrm>
            <a:off x="1028299" y="0"/>
            <a:ext cx="10289406" cy="923330"/>
          </a:xfrm>
          <a:prstGeom prst="rect">
            <a:avLst/>
          </a:prstGeom>
          <a:noFill/>
        </p:spPr>
        <p:txBody>
          <a:bodyPr wrap="square" rtlCol="0">
            <a:spAutoFit/>
          </a:bodyPr>
          <a:lstStyle/>
          <a:p>
            <a:pPr algn="ctr"/>
            <a:r>
              <a:rPr lang="en-GB" sz="5400" b="1" dirty="0"/>
              <a:t>Digital Safety Action Plan</a:t>
            </a:r>
          </a:p>
        </p:txBody>
      </p:sp>
      <p:sp>
        <p:nvSpPr>
          <p:cNvPr id="5" name="TextBox 4">
            <a:extLst>
              <a:ext uri="{FF2B5EF4-FFF2-40B4-BE49-F238E27FC236}">
                <a16:creationId xmlns:a16="http://schemas.microsoft.com/office/drawing/2014/main" id="{29372365-E592-D8D1-54AD-F7C4F69827EB}"/>
              </a:ext>
            </a:extLst>
          </p:cNvPr>
          <p:cNvSpPr txBox="1"/>
          <p:nvPr/>
        </p:nvSpPr>
        <p:spPr>
          <a:xfrm>
            <a:off x="115503" y="846328"/>
            <a:ext cx="11627318" cy="5878532"/>
          </a:xfrm>
          <a:prstGeom prst="rect">
            <a:avLst/>
          </a:prstGeom>
          <a:noFill/>
        </p:spPr>
        <p:txBody>
          <a:bodyPr wrap="square" rtlCol="0">
            <a:spAutoFit/>
          </a:bodyPr>
          <a:lstStyle/>
          <a:p>
            <a:pPr marL="342900" indent="-342900">
              <a:buFont typeface="+mj-lt"/>
              <a:buAutoNum type="arabicPeriod"/>
            </a:pPr>
            <a:r>
              <a:rPr lang="en-GB" sz="2000" b="1" dirty="0"/>
              <a:t>Secure Access </a:t>
            </a:r>
          </a:p>
          <a:p>
            <a:r>
              <a:rPr lang="en-GB" dirty="0"/>
              <a:t>In order to protect systems and resident information, staff should use strong passwords and Multi-Factor Authentication (MFA) to be able to access workplace systems. Systems such as Microsoft </a:t>
            </a:r>
            <a:r>
              <a:rPr lang="en-GB" dirty="0" err="1"/>
              <a:t>Entra</a:t>
            </a:r>
            <a:r>
              <a:rPr lang="en-GB" dirty="0"/>
              <a:t> ID, uses the process of verifying a persons identity before granting them access. </a:t>
            </a:r>
          </a:p>
          <a:p>
            <a:endParaRPr lang="en-GB" dirty="0"/>
          </a:p>
          <a:p>
            <a:r>
              <a:rPr lang="en-GB" dirty="0"/>
              <a:t>2. </a:t>
            </a:r>
            <a:r>
              <a:rPr lang="en-GB" sz="2000" b="1" dirty="0"/>
              <a:t>Email Awareness</a:t>
            </a:r>
          </a:p>
          <a:p>
            <a:r>
              <a:rPr lang="en-GB" dirty="0"/>
              <a:t>All staff should be trained to be able to identify phishing emails or suspicious links. </a:t>
            </a:r>
          </a:p>
          <a:p>
            <a:r>
              <a:rPr lang="en-GB" b="1" dirty="0"/>
              <a:t>Phishing</a:t>
            </a:r>
            <a:r>
              <a:rPr lang="en-GB" dirty="0"/>
              <a:t> is a type of online scam where criminals try to trick people into giving away sensitive information such as passwords, credit card numbers or personal details (</a:t>
            </a:r>
            <a:r>
              <a:rPr lang="en-GB" b="0" i="0" dirty="0">
                <a:effectLst/>
                <a:latin typeface="+mj-lt"/>
              </a:rPr>
              <a:t>Microsoft 2026</a:t>
            </a:r>
            <a:r>
              <a:rPr lang="en-GB" b="0" i="0" dirty="0">
                <a:solidFill>
                  <a:srgbClr val="616161"/>
                </a:solidFill>
                <a:effectLst/>
                <a:latin typeface="Segoe UI" panose="020B0502040204020203" pitchFamily="34" charset="0"/>
              </a:rPr>
              <a:t>). </a:t>
            </a:r>
            <a:r>
              <a:rPr lang="en-GB" dirty="0"/>
              <a:t>Staff should be trained to avoid opening unknown attachments or emails and also to report any suspicious emails to IT support or management.  </a:t>
            </a:r>
          </a:p>
          <a:p>
            <a:endParaRPr lang="en-GB" dirty="0"/>
          </a:p>
          <a:p>
            <a:r>
              <a:rPr lang="en-GB" dirty="0"/>
              <a:t>3. </a:t>
            </a:r>
            <a:r>
              <a:rPr lang="en-GB" sz="2000" b="1" dirty="0"/>
              <a:t>Data Management</a:t>
            </a:r>
          </a:p>
          <a:p>
            <a:r>
              <a:rPr lang="en-GB" sz="2000" dirty="0"/>
              <a:t>Staff should ensure that all residents documents are stored securely using cloud services such as Microsoft </a:t>
            </a:r>
            <a:r>
              <a:rPr lang="en-GB" sz="2000" dirty="0" err="1"/>
              <a:t>Onedrive</a:t>
            </a:r>
            <a:r>
              <a:rPr lang="en-GB" sz="2000" dirty="0"/>
              <a:t>. Only authorised staff would have access to this and they should make sure that files are backed up regularly.</a:t>
            </a:r>
          </a:p>
          <a:p>
            <a:endParaRPr lang="en-GB" sz="2000" dirty="0"/>
          </a:p>
          <a:p>
            <a:r>
              <a:rPr lang="en-GB" sz="2000" dirty="0"/>
              <a:t>4. </a:t>
            </a:r>
            <a:r>
              <a:rPr lang="en-GB" sz="2000" b="1" dirty="0"/>
              <a:t>Confidentiality</a:t>
            </a:r>
            <a:r>
              <a:rPr lang="en-GB" sz="2000" dirty="0"/>
              <a:t> </a:t>
            </a:r>
          </a:p>
          <a:p>
            <a:r>
              <a:rPr lang="en-GB" dirty="0"/>
              <a:t>To ensure that resident's information is protected, staff must take precautions such as locking their computers when they are leaving their desk, not sharing passwords/ writing passwords down and keeping all documents secure. All data should be handled in line with the General Data Protection Regulation (GDPR). </a:t>
            </a:r>
          </a:p>
        </p:txBody>
      </p:sp>
    </p:spTree>
    <p:extLst>
      <p:ext uri="{BB962C8B-B14F-4D97-AF65-F5344CB8AC3E}">
        <p14:creationId xmlns:p14="http://schemas.microsoft.com/office/powerpoint/2010/main" val="1586470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5B9E2-FD6D-BA89-E9F4-5DBF2B3D5B92}"/>
              </a:ext>
            </a:extLst>
          </p:cNvPr>
          <p:cNvSpPr>
            <a:spLocks noGrp="1"/>
          </p:cNvSpPr>
          <p:nvPr>
            <p:ph type="title"/>
          </p:nvPr>
        </p:nvSpPr>
        <p:spPr/>
        <p:txBody>
          <a:bodyPr>
            <a:normAutofit/>
          </a:bodyPr>
          <a:lstStyle/>
          <a:p>
            <a:pPr algn="ctr"/>
            <a:r>
              <a:rPr lang="en-GB" sz="5400" b="1" dirty="0"/>
              <a:t>References </a:t>
            </a:r>
          </a:p>
        </p:txBody>
      </p:sp>
      <p:sp>
        <p:nvSpPr>
          <p:cNvPr id="3" name="Content Placeholder 2">
            <a:extLst>
              <a:ext uri="{FF2B5EF4-FFF2-40B4-BE49-F238E27FC236}">
                <a16:creationId xmlns:a16="http://schemas.microsoft.com/office/drawing/2014/main" id="{6FCC8D9D-7387-AD11-F0D4-E3D2EC57E4E4}"/>
              </a:ext>
            </a:extLst>
          </p:cNvPr>
          <p:cNvSpPr>
            <a:spLocks noGrp="1"/>
          </p:cNvSpPr>
          <p:nvPr>
            <p:ph idx="1"/>
          </p:nvPr>
        </p:nvSpPr>
        <p:spPr>
          <a:xfrm>
            <a:off x="414687" y="1690688"/>
            <a:ext cx="11616891" cy="4351338"/>
          </a:xfrm>
        </p:spPr>
        <p:txBody>
          <a:bodyPr>
            <a:normAutofit/>
          </a:bodyPr>
          <a:lstStyle/>
          <a:p>
            <a:pPr marL="0" indent="0">
              <a:buNone/>
            </a:pPr>
            <a:r>
              <a:rPr lang="en-GB" sz="1400" dirty="0">
                <a:latin typeface="+mj-lt"/>
              </a:rPr>
              <a:t>1. Wright. L, (2019), The History of Microsoft Word Available from: https://www.core.co.uk/blog/blog/history-microsoftword#:~:text=Rise%20to%20popularity,and%20WordStar%20word%20processing%20 programs. </a:t>
            </a:r>
          </a:p>
          <a:p>
            <a:pPr marL="0" indent="0">
              <a:buNone/>
            </a:pPr>
            <a:r>
              <a:rPr lang="en-GB" sz="1400" dirty="0">
                <a:latin typeface="+mj-lt"/>
              </a:rPr>
              <a:t>Cook. S, (2023), Advantages and disadvantages of Microsoft Word Available from: </a:t>
            </a:r>
            <a:r>
              <a:rPr lang="en-GB" sz="1400" dirty="0">
                <a:latin typeface="+mj-lt"/>
                <a:hlinkClick r:id="rId2"/>
              </a:rPr>
              <a:t>https://discover.hubpages.com/technology/Advantages-of-Microsoft-Word</a:t>
            </a:r>
            <a:endParaRPr lang="en-GB" sz="1400" dirty="0">
              <a:latin typeface="+mj-lt"/>
            </a:endParaRPr>
          </a:p>
          <a:p>
            <a:pPr marL="0" indent="0">
              <a:buNone/>
            </a:pPr>
            <a:endParaRPr lang="en-GB" sz="1400" dirty="0"/>
          </a:p>
          <a:p>
            <a:pPr marL="0" indent="0" algn="l" rtl="0" fontAlgn="base">
              <a:buNone/>
            </a:pPr>
            <a:r>
              <a:rPr lang="en-GB" sz="1400" dirty="0">
                <a:latin typeface="+mj-lt"/>
              </a:rPr>
              <a:t>2. </a:t>
            </a:r>
            <a:r>
              <a:rPr lang="en-GB" sz="1400" i="0" dirty="0">
                <a:solidFill>
                  <a:srgbClr val="000000"/>
                </a:solidFill>
                <a:effectLst/>
                <a:latin typeface="+mj-lt"/>
              </a:rPr>
              <a:t>Microsoft ( Official Website ) </a:t>
            </a:r>
            <a:r>
              <a:rPr lang="en-GB" sz="1400" b="0" i="0" dirty="0">
                <a:solidFill>
                  <a:srgbClr val="000000"/>
                </a:solidFill>
                <a:effectLst/>
                <a:latin typeface="+mj-lt"/>
              </a:rPr>
              <a:t>Microsoft. (n.d.). Microsoft PowerPoint. Available at: </a:t>
            </a:r>
            <a:r>
              <a:rPr lang="en-GB" sz="1600" b="0" i="0" dirty="0">
                <a:solidFill>
                  <a:srgbClr val="000000"/>
                </a:solidFill>
                <a:effectLst/>
                <a:latin typeface="+mj-lt"/>
              </a:rPr>
              <a:t> </a:t>
            </a:r>
            <a:r>
              <a:rPr lang="en-GB" sz="1400" b="0" i="0" u="sng" strike="noStrike" dirty="0">
                <a:solidFill>
                  <a:srgbClr val="467886"/>
                </a:solidFill>
                <a:effectLst/>
                <a:latin typeface="+mj-lt"/>
                <a:hlinkClick r:id="rId3"/>
              </a:rPr>
              <a:t>https://support.microsoft.com/en-us/office/what-is-powerpoint</a:t>
            </a:r>
            <a:r>
              <a:rPr lang="en-GB" sz="1400" b="0" i="0" dirty="0">
                <a:solidFill>
                  <a:srgbClr val="000000"/>
                </a:solidFill>
                <a:effectLst/>
                <a:latin typeface="+mj-lt"/>
              </a:rPr>
              <a:t> ( Accessed: 12 March 2026 )  </a:t>
            </a:r>
          </a:p>
          <a:p>
            <a:pPr marL="0" indent="0" algn="l" rtl="0" fontAlgn="base">
              <a:buNone/>
            </a:pPr>
            <a:r>
              <a:rPr lang="en-GB" sz="1400" i="0" dirty="0">
                <a:solidFill>
                  <a:srgbClr val="000000"/>
                </a:solidFill>
                <a:effectLst/>
                <a:latin typeface="+mj-lt"/>
              </a:rPr>
              <a:t>Encyclopaedia Britannica </a:t>
            </a:r>
            <a:r>
              <a:rPr lang="en-GB" sz="1400" b="0" i="0" dirty="0">
                <a:solidFill>
                  <a:srgbClr val="000000"/>
                </a:solidFill>
                <a:effectLst/>
                <a:latin typeface="+mj-lt"/>
              </a:rPr>
              <a:t>Encyclopaedia Britannica. (n.d.). Microsoft PowerPoint. Available at: </a:t>
            </a:r>
            <a:r>
              <a:rPr lang="en-GB" sz="1400" b="0" i="0" u="sng" strike="noStrike" dirty="0">
                <a:solidFill>
                  <a:srgbClr val="467886"/>
                </a:solidFill>
                <a:effectLst/>
                <a:latin typeface="+mj-lt"/>
                <a:hlinkClick r:id="rId4"/>
              </a:rPr>
              <a:t>https://www.britannica.com</a:t>
            </a:r>
            <a:r>
              <a:rPr lang="en-GB" sz="1400" b="0" i="0" dirty="0">
                <a:solidFill>
                  <a:srgbClr val="000000"/>
                </a:solidFill>
                <a:effectLst/>
                <a:latin typeface="+mj-lt"/>
              </a:rPr>
              <a:t> ( Accessed: 1 March 2026 ) </a:t>
            </a:r>
          </a:p>
          <a:p>
            <a:pPr marL="0" indent="0" algn="l" rtl="0" fontAlgn="base">
              <a:buNone/>
            </a:pPr>
            <a:endParaRPr lang="en-GB" sz="1400" dirty="0">
              <a:solidFill>
                <a:srgbClr val="000000"/>
              </a:solidFill>
              <a:latin typeface="+mj-lt"/>
            </a:endParaRPr>
          </a:p>
          <a:p>
            <a:pPr marL="0" indent="0" algn="l" rtl="0" fontAlgn="base">
              <a:buNone/>
            </a:pPr>
            <a:r>
              <a:rPr lang="en-GB" sz="1400" b="0" i="0" dirty="0">
                <a:solidFill>
                  <a:srgbClr val="000000"/>
                </a:solidFill>
                <a:effectLst/>
                <a:latin typeface="+mj-lt"/>
              </a:rPr>
              <a:t>3. </a:t>
            </a:r>
            <a:r>
              <a:rPr lang="en-GB" sz="1400" b="0" i="0" u="none" strike="noStrike" dirty="0">
                <a:solidFill>
                  <a:srgbClr val="000000"/>
                </a:solidFill>
                <a:effectLst/>
                <a:latin typeface="+mj-lt"/>
              </a:rPr>
              <a:t>Microsoft.{2025}.OneDrive </a:t>
            </a:r>
            <a:r>
              <a:rPr lang="en-GB" sz="1400" dirty="0">
                <a:solidFill>
                  <a:srgbClr val="000000"/>
                </a:solidFill>
                <a:latin typeface="+mj-lt"/>
              </a:rPr>
              <a:t>A</a:t>
            </a:r>
            <a:r>
              <a:rPr lang="en-GB" sz="1400" b="0" i="0" u="none" strike="noStrike" dirty="0">
                <a:solidFill>
                  <a:srgbClr val="000000"/>
                </a:solidFill>
                <a:effectLst/>
                <a:latin typeface="+mj-lt"/>
              </a:rPr>
              <a:t>vailable at: </a:t>
            </a:r>
            <a:r>
              <a:rPr lang="en-GB" sz="1400" b="0" i="0" u="none" strike="noStrike" dirty="0">
                <a:solidFill>
                  <a:srgbClr val="000000"/>
                </a:solidFill>
                <a:effectLst/>
                <a:latin typeface="+mj-lt"/>
                <a:hlinkClick r:id="rId5"/>
              </a:rPr>
              <a:t>https://www.microsoft.com/en-gb/microsoft-365/onedrive/online-cloud-storage</a:t>
            </a:r>
            <a:endParaRPr lang="en-GB" sz="1400" b="0" i="0" u="none" strike="noStrike" dirty="0">
              <a:solidFill>
                <a:srgbClr val="000000"/>
              </a:solidFill>
              <a:effectLst/>
              <a:latin typeface="+mj-lt"/>
            </a:endParaRPr>
          </a:p>
          <a:p>
            <a:pPr marL="0" indent="0" algn="l" rtl="0" fontAlgn="base">
              <a:buNone/>
            </a:pPr>
            <a:endParaRPr lang="en-GB" sz="1400" b="0" i="0" u="none" strike="noStrike" dirty="0">
              <a:solidFill>
                <a:srgbClr val="000000"/>
              </a:solidFill>
              <a:effectLst/>
              <a:latin typeface="+mj-lt"/>
            </a:endParaRPr>
          </a:p>
          <a:p>
            <a:pPr marL="0" indent="0" algn="l" rtl="0" fontAlgn="base">
              <a:buNone/>
            </a:pPr>
            <a:r>
              <a:rPr lang="en-GB" sz="1400" dirty="0">
                <a:latin typeface="+mj-lt"/>
              </a:rPr>
              <a:t>4. Microsoft (Official Website) Microsoft (</a:t>
            </a:r>
            <a:r>
              <a:rPr lang="en-GB" sz="1400" dirty="0" err="1">
                <a:latin typeface="+mj-lt"/>
              </a:rPr>
              <a:t>n.d</a:t>
            </a:r>
            <a:r>
              <a:rPr lang="en-GB" sz="1400" dirty="0">
                <a:latin typeface="+mj-lt"/>
              </a:rPr>
              <a:t>). Microsoft Security - What is a phishing email. Available at: </a:t>
            </a:r>
            <a:r>
              <a:rPr lang="en-GB" sz="1400" dirty="0">
                <a:latin typeface="+mj-lt"/>
                <a:hlinkClick r:id="rId6"/>
              </a:rPr>
              <a:t>https://www.microsoft.com/en-gb/security/business/security-101/what-is-phishing-email#:~:text=A%20phishing%20email%20is%20a,effort%20to%20steal%20valuable%20information</a:t>
            </a:r>
            <a:r>
              <a:rPr lang="en-GB" sz="1400" dirty="0">
                <a:latin typeface="+mj-lt"/>
              </a:rPr>
              <a:t>. (Accessed 9 March 2026)</a:t>
            </a:r>
          </a:p>
          <a:p>
            <a:pPr marL="0" indent="0" algn="l" rtl="0" fontAlgn="base">
              <a:buNone/>
            </a:pPr>
            <a:r>
              <a:rPr lang="en-GB" sz="1400" dirty="0">
                <a:latin typeface="+mj-lt"/>
              </a:rPr>
              <a:t>Microsoft (Official Website) Microsoft (</a:t>
            </a:r>
            <a:r>
              <a:rPr lang="en-GB" sz="1400" dirty="0" err="1">
                <a:latin typeface="+mj-lt"/>
              </a:rPr>
              <a:t>n.d</a:t>
            </a:r>
            <a:r>
              <a:rPr lang="en-GB" sz="1400" dirty="0">
                <a:latin typeface="+mj-lt"/>
              </a:rPr>
              <a:t>) Microsoft </a:t>
            </a:r>
            <a:r>
              <a:rPr lang="en-GB" sz="1400" dirty="0" err="1">
                <a:latin typeface="+mj-lt"/>
              </a:rPr>
              <a:t>Entra</a:t>
            </a:r>
            <a:r>
              <a:rPr lang="en-GB" sz="1400" dirty="0">
                <a:latin typeface="+mj-lt"/>
              </a:rPr>
              <a:t> Authentication. Available at: </a:t>
            </a:r>
            <a:r>
              <a:rPr lang="en-GB" sz="1400" dirty="0">
                <a:latin typeface="+mj-lt"/>
                <a:hlinkClick r:id="rId7"/>
              </a:rPr>
              <a:t>https://learn.microsoft.com/en-gb/entra/identity/authentication/overview-authentication</a:t>
            </a:r>
            <a:endParaRPr lang="en-GB" sz="1400" dirty="0">
              <a:latin typeface="+mj-lt"/>
            </a:endParaRPr>
          </a:p>
        </p:txBody>
      </p:sp>
    </p:spTree>
    <p:extLst>
      <p:ext uri="{BB962C8B-B14F-4D97-AF65-F5344CB8AC3E}">
        <p14:creationId xmlns:p14="http://schemas.microsoft.com/office/powerpoint/2010/main" val="19067603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225</TotalTime>
  <Words>1370</Words>
  <Application>Microsoft Office PowerPoint</Application>
  <PresentationFormat>Widescreen</PresentationFormat>
  <Paragraphs>108</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Segoe UI</vt:lpstr>
      <vt:lpstr>Times New Roman</vt:lpstr>
      <vt:lpstr>Office Theme</vt:lpstr>
      <vt:lpstr>Digital Skills and Research Method LCHS4007</vt:lpstr>
      <vt:lpstr>PowerPoint Presentation</vt:lpstr>
      <vt:lpstr>Content</vt:lpstr>
      <vt:lpstr>Introduction</vt:lpstr>
      <vt:lpstr>Microsoft Word</vt:lpstr>
      <vt:lpstr>PowerPoint Presentation</vt:lpstr>
      <vt:lpstr>Microsoft PowerPoint</vt:lpstr>
      <vt:lpstr>PowerPoint Presentation</vt:lpstr>
      <vt:lpstr>PowerPoint Presentation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Ornella Cunningham</dc:creator>
  <cp:lastModifiedBy>Ornella Cunningham</cp:lastModifiedBy>
  <cp:revision>2</cp:revision>
  <dcterms:created xsi:type="dcterms:W3CDTF">2026-03-13T16:54:43Z</dcterms:created>
  <dcterms:modified xsi:type="dcterms:W3CDTF">2026-03-13T20:39:44Z</dcterms:modified>
</cp:coreProperties>
</file>