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54054"/>
    <a:srgbClr val="FEA322"/>
    <a:srgbClr val="DF463E"/>
    <a:srgbClr val="45ACB3"/>
    <a:srgbClr val="9900FF"/>
    <a:srgbClr val="2F5597"/>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59" d="100"/>
          <a:sy n="59" d="100"/>
        </p:scale>
        <p:origin x="7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3C9425-CB43-40A9-AE97-DA39CBD0ADE0}" type="datetimeFigureOut">
              <a:rPr lang="en-GB" smtClean="0"/>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614741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3C9425-CB43-40A9-AE97-DA39CBD0ADE0}" type="datetimeFigureOut">
              <a:rPr lang="en-GB" smtClean="0"/>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180099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93C9425-CB43-40A9-AE97-DA39CBD0ADE0}" type="datetimeFigureOut">
              <a:rPr lang="en-GB" smtClean="0"/>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3940871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3C9425-CB43-40A9-AE97-DA39CBD0ADE0}" type="datetimeFigureOut">
              <a:rPr lang="en-GB" smtClean="0"/>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73796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3C9425-CB43-40A9-AE97-DA39CBD0ADE0}" type="datetimeFigureOut">
              <a:rPr lang="en-GB" smtClean="0"/>
              <a:t>29/09/2022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122223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3C9425-CB43-40A9-AE97-DA39CBD0ADE0}" type="datetimeFigureOut">
              <a:rPr lang="en-GB" smtClean="0"/>
              <a:t>29/09/2022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3592941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3C9425-CB43-40A9-AE97-DA39CBD0ADE0}" type="datetimeFigureOut">
              <a:rPr lang="en-GB" smtClean="0"/>
              <a:t>29/09/2022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51344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93C9425-CB43-40A9-AE97-DA39CBD0ADE0}" type="datetimeFigureOut">
              <a:rPr lang="en-GB" smtClean="0"/>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1310562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93C9425-CB43-40A9-AE97-DA39CBD0ADE0}" type="datetimeFigureOut">
              <a:rPr lang="en-GB" smtClean="0"/>
              <a:t>29/09/2022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1761650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3C9425-CB43-40A9-AE97-DA39CBD0ADE0}" type="datetimeFigureOut">
              <a:rPr lang="en-GB" smtClean="0"/>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96762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3C9425-CB43-40A9-AE97-DA39CBD0ADE0}" type="datetimeFigureOut">
              <a:rPr lang="en-GB" smtClean="0"/>
              <a:t>29/09/2022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05C67F-0AAB-412A-8423-58D43E72AD74}" type="slidenum">
              <a:rPr lang="en-GB" smtClean="0"/>
              <a:t>‹#›</a:t>
            </a:fld>
            <a:endParaRPr lang="en-GB"/>
          </a:p>
        </p:txBody>
      </p:sp>
    </p:spTree>
    <p:extLst>
      <p:ext uri="{BB962C8B-B14F-4D97-AF65-F5344CB8AC3E}">
        <p14:creationId xmlns:p14="http://schemas.microsoft.com/office/powerpoint/2010/main" val="1683512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3C9425-CB43-40A9-AE97-DA39CBD0ADE0}" type="datetimeFigureOut">
              <a:rPr lang="en-GB" smtClean="0"/>
              <a:t>29/09/2022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05C67F-0AAB-412A-8423-58D43E72AD74}" type="slidenum">
              <a:rPr lang="en-GB" smtClean="0"/>
              <a:t>‹#›</a:t>
            </a:fld>
            <a:endParaRPr lang="en-GB"/>
          </a:p>
        </p:txBody>
      </p:sp>
    </p:spTree>
    <p:extLst>
      <p:ext uri="{BB962C8B-B14F-4D97-AF65-F5344CB8AC3E}">
        <p14:creationId xmlns:p14="http://schemas.microsoft.com/office/powerpoint/2010/main" val="2477752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78676" y="178676"/>
            <a:ext cx="8156027" cy="767255"/>
          </a:xfrm>
          <a:prstGeom prst="roundRect">
            <a:avLst/>
          </a:prstGeom>
          <a:solidFill>
            <a:schemeClr val="bg1"/>
          </a:solidFill>
          <a:ln w="38100">
            <a:solidFill>
              <a:schemeClr val="accent5">
                <a:lumMod val="7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 name="TextBox 2"/>
          <p:cNvSpPr txBox="1"/>
          <p:nvPr/>
        </p:nvSpPr>
        <p:spPr>
          <a:xfrm>
            <a:off x="183931" y="178676"/>
            <a:ext cx="7861738" cy="461665"/>
          </a:xfrm>
          <a:prstGeom prst="rect">
            <a:avLst/>
          </a:prstGeom>
          <a:noFill/>
        </p:spPr>
        <p:txBody>
          <a:bodyPr wrap="square" rtlCol="0">
            <a:spAutoFit/>
          </a:bodyPr>
          <a:lstStyle/>
          <a:p>
            <a:r>
              <a:rPr lang="en-US" sz="2400" b="1" dirty="0" smtClean="0"/>
              <a:t>Critical Thinking</a:t>
            </a:r>
            <a:endParaRPr lang="en-GB" sz="2400" b="1" dirty="0"/>
          </a:p>
        </p:txBody>
      </p:sp>
      <p:sp>
        <p:nvSpPr>
          <p:cNvPr id="4" name="TextBox 3"/>
          <p:cNvSpPr txBox="1"/>
          <p:nvPr/>
        </p:nvSpPr>
        <p:spPr>
          <a:xfrm>
            <a:off x="178675" y="562303"/>
            <a:ext cx="7577959" cy="369332"/>
          </a:xfrm>
          <a:prstGeom prst="rect">
            <a:avLst/>
          </a:prstGeom>
          <a:noFill/>
        </p:spPr>
        <p:txBody>
          <a:bodyPr wrap="square" rtlCol="0">
            <a:spAutoFit/>
          </a:bodyPr>
          <a:lstStyle/>
          <a:p>
            <a:r>
              <a:rPr lang="en-US" dirty="0"/>
              <a:t>N</a:t>
            </a:r>
            <a:r>
              <a:rPr lang="en-US" dirty="0" smtClean="0"/>
              <a:t>ame: Ffion Dalling   Student number: 2219561  Module </a:t>
            </a:r>
            <a:r>
              <a:rPr lang="en-US" smtClean="0"/>
              <a:t>code:ECGE4005P</a:t>
            </a:r>
            <a:endParaRPr lang="en-GB" dirty="0"/>
          </a:p>
        </p:txBody>
      </p:sp>
      <p:sp>
        <p:nvSpPr>
          <p:cNvPr id="5" name="Rounded Rectangle 4"/>
          <p:cNvSpPr/>
          <p:nvPr/>
        </p:nvSpPr>
        <p:spPr>
          <a:xfrm>
            <a:off x="178675" y="1124607"/>
            <a:ext cx="2107325" cy="3574983"/>
          </a:xfrm>
          <a:prstGeom prst="roundRect">
            <a:avLst/>
          </a:prstGeom>
          <a:solidFill>
            <a:schemeClr val="bg1"/>
          </a:solid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98450" y="1250950"/>
            <a:ext cx="1654175" cy="3524042"/>
          </a:xfrm>
          <a:prstGeom prst="rect">
            <a:avLst/>
          </a:prstGeom>
          <a:noFill/>
        </p:spPr>
        <p:txBody>
          <a:bodyPr wrap="square" rtlCol="0">
            <a:spAutoFit/>
          </a:bodyPr>
          <a:lstStyle/>
          <a:p>
            <a:r>
              <a:rPr lang="en-US" sz="1400" b="1" dirty="0" smtClean="0"/>
              <a:t>What is critical thinking</a:t>
            </a:r>
            <a:r>
              <a:rPr lang="en-US" sz="1000" b="1" dirty="0" smtClean="0"/>
              <a:t>?</a:t>
            </a:r>
          </a:p>
          <a:p>
            <a:r>
              <a:rPr lang="en-US" sz="1000" dirty="0" smtClean="0"/>
              <a:t>Critical thinking is a skill that involves disciplined thinking which is, open minded, rational, clear and informed by evidence (</a:t>
            </a:r>
            <a:r>
              <a:rPr lang="en-US" sz="1000" dirty="0" err="1" smtClean="0"/>
              <a:t>dictionary.com</a:t>
            </a:r>
            <a:r>
              <a:rPr lang="en-US" sz="1000" dirty="0" smtClean="0"/>
              <a:t>, 2022). It also makes sure that there are good reasons behind peoples beliefs and that the mind is exercised to understand the difference between what is morally right and wrong.</a:t>
            </a:r>
          </a:p>
          <a:p>
            <a:r>
              <a:rPr lang="en-US" sz="1000" dirty="0" smtClean="0"/>
              <a:t>There are many different skills used within critical thinking such as: decision making, Problem solving, research skills, creativity and curiosity.</a:t>
            </a:r>
          </a:p>
          <a:p>
            <a:endParaRPr lang="en-GB" sz="500" dirty="0"/>
          </a:p>
        </p:txBody>
      </p:sp>
      <p:sp>
        <p:nvSpPr>
          <p:cNvPr id="9" name="Rectangle 8"/>
          <p:cNvSpPr/>
          <p:nvPr/>
        </p:nvSpPr>
        <p:spPr>
          <a:xfrm>
            <a:off x="298449" y="4901336"/>
            <a:ext cx="1832580" cy="1685350"/>
          </a:xfrm>
          <a:prstGeom prst="rect">
            <a:avLst/>
          </a:prstGeom>
          <a:solidFill>
            <a:schemeClr val="bg1"/>
          </a:solidFill>
          <a:ln w="38100">
            <a:solidFill>
              <a:srgbClr val="2F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370488" y="4976739"/>
            <a:ext cx="1709574" cy="1274111"/>
          </a:xfrm>
          <a:prstGeom prst="rect">
            <a:avLst/>
          </a:prstGeom>
        </p:spPr>
      </p:pic>
      <p:sp>
        <p:nvSpPr>
          <p:cNvPr id="10" name="TextBox 9"/>
          <p:cNvSpPr txBox="1"/>
          <p:nvPr/>
        </p:nvSpPr>
        <p:spPr>
          <a:xfrm>
            <a:off x="384612" y="6311046"/>
            <a:ext cx="1695450" cy="215444"/>
          </a:xfrm>
          <a:prstGeom prst="rect">
            <a:avLst/>
          </a:prstGeom>
          <a:noFill/>
        </p:spPr>
        <p:txBody>
          <a:bodyPr wrap="square" rtlCol="0">
            <a:spAutoFit/>
          </a:bodyPr>
          <a:lstStyle/>
          <a:p>
            <a:r>
              <a:rPr lang="en-US" sz="800" dirty="0" smtClean="0"/>
              <a:t>(source: </a:t>
            </a:r>
            <a:r>
              <a:rPr lang="en-US" sz="800" dirty="0" err="1"/>
              <a:t>P</a:t>
            </a:r>
            <a:r>
              <a:rPr lang="en-US" sz="800" dirty="0" err="1" smtClean="0"/>
              <a:t>interest,2022</a:t>
            </a:r>
            <a:r>
              <a:rPr lang="en-US" sz="800" dirty="0" smtClean="0"/>
              <a:t>).</a:t>
            </a:r>
            <a:r>
              <a:rPr lang="en-US" sz="300" dirty="0" smtClean="0"/>
              <a:t>,</a:t>
            </a:r>
            <a:endParaRPr lang="en-GB" sz="300" dirty="0"/>
          </a:p>
        </p:txBody>
      </p:sp>
      <p:sp>
        <p:nvSpPr>
          <p:cNvPr id="11" name="Rounded Rectangle 10"/>
          <p:cNvSpPr/>
          <p:nvPr/>
        </p:nvSpPr>
        <p:spPr>
          <a:xfrm>
            <a:off x="2425262" y="1124606"/>
            <a:ext cx="2600325" cy="5600043"/>
          </a:xfrm>
          <a:prstGeom prst="roundRect">
            <a:avLst/>
          </a:prstGeom>
          <a:ln w="38100">
            <a:solidFill>
              <a:srgbClr val="FEA322"/>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2" name="TextBox 11"/>
          <p:cNvSpPr txBox="1"/>
          <p:nvPr/>
        </p:nvSpPr>
        <p:spPr>
          <a:xfrm>
            <a:off x="2476363" y="1237483"/>
            <a:ext cx="2498121" cy="5755422"/>
          </a:xfrm>
          <a:prstGeom prst="rect">
            <a:avLst/>
          </a:prstGeom>
          <a:noFill/>
        </p:spPr>
        <p:txBody>
          <a:bodyPr wrap="square" rtlCol="0">
            <a:spAutoFit/>
          </a:bodyPr>
          <a:lstStyle/>
          <a:p>
            <a:r>
              <a:rPr lang="en-US" sz="1400" b="1" dirty="0" smtClean="0"/>
              <a:t>Decision Making</a:t>
            </a:r>
          </a:p>
          <a:p>
            <a:r>
              <a:rPr lang="en-US" sz="1050" dirty="0" smtClean="0"/>
              <a:t>One of the many skills used during critical thinking is decision </a:t>
            </a:r>
            <a:r>
              <a:rPr lang="en-US" sz="1050" dirty="0"/>
              <a:t>making. When decision making there </a:t>
            </a:r>
            <a:r>
              <a:rPr lang="en-US" sz="1050" dirty="0" smtClean="0"/>
              <a:t>are </a:t>
            </a:r>
            <a:r>
              <a:rPr lang="en-US" sz="1050" dirty="0"/>
              <a:t>many steps to consider. It is important to know whilst decision making to be able to recognize a decision and how to make a decision. Whilst making a decision it is important to establish priorities. When decision making it is important to categorize what the outcome of the decisions are. The choices people make are important in both their daily plans but also their life goals. This is why it is important to ensure that the decision that are made are based on a life plan or a relevant plan. During decision making it is important to balance </a:t>
            </a:r>
            <a:r>
              <a:rPr lang="en-US" sz="1050" dirty="0" smtClean="0"/>
              <a:t>learning </a:t>
            </a:r>
            <a:r>
              <a:rPr lang="en-US" sz="1050" dirty="0"/>
              <a:t>styles into decision making. It is important when balancing learning styles with decision making that reflection is being balanced with action and experiences are being thought of. As it has been stated already that when making a decision a strategy is also being created it is then important to choose an overall strategy. By finding an overall strategy all options have been reviewed and all will noticeably have different results. Once there are multiple options it is important to limit the options. Once a decision has been made it is then important that the decision has been </a:t>
            </a:r>
            <a:r>
              <a:rPr lang="en-US" sz="1050" dirty="0" smtClean="0"/>
              <a:t>evaluated. (The California </a:t>
            </a:r>
            <a:r>
              <a:rPr lang="en-US" sz="1050" dirty="0"/>
              <a:t>S</a:t>
            </a:r>
            <a:r>
              <a:rPr lang="en-US" sz="1050" dirty="0" smtClean="0"/>
              <a:t>tate University 2020).</a:t>
            </a:r>
          </a:p>
          <a:p>
            <a:endParaRPr lang="en-GB" dirty="0"/>
          </a:p>
        </p:txBody>
      </p:sp>
      <p:sp>
        <p:nvSpPr>
          <p:cNvPr id="13" name="Rounded Rectangle 12"/>
          <p:cNvSpPr/>
          <p:nvPr/>
        </p:nvSpPr>
        <p:spPr>
          <a:xfrm>
            <a:off x="5161257" y="1124606"/>
            <a:ext cx="3016252" cy="2791607"/>
          </a:xfrm>
          <a:prstGeom prst="roundRect">
            <a:avLst/>
          </a:prstGeom>
          <a:solidFill>
            <a:schemeClr val="bg1"/>
          </a:solidFill>
          <a:ln w="38100">
            <a:solidFill>
              <a:srgbClr val="DF463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250619" y="1237483"/>
            <a:ext cx="2926890" cy="2616101"/>
          </a:xfrm>
          <a:prstGeom prst="rect">
            <a:avLst/>
          </a:prstGeom>
          <a:noFill/>
        </p:spPr>
        <p:txBody>
          <a:bodyPr wrap="square" rtlCol="0">
            <a:spAutoFit/>
          </a:bodyPr>
          <a:lstStyle/>
          <a:p>
            <a:r>
              <a:rPr lang="en-US" sz="1400" b="1" dirty="0" smtClean="0"/>
              <a:t>Problem solving</a:t>
            </a:r>
          </a:p>
          <a:p>
            <a:r>
              <a:rPr lang="en-US" sz="1000" dirty="0"/>
              <a:t>When using problem solving skills it is important to know what a problem is. When exploring the </a:t>
            </a:r>
            <a:r>
              <a:rPr lang="en-US" sz="1000" dirty="0" smtClean="0"/>
              <a:t>understanding </a:t>
            </a:r>
            <a:r>
              <a:rPr lang="en-US" sz="1000" dirty="0"/>
              <a:t>of what a problem is it is important to understand it’s a difference between what a person wants and what a person might have and being able to minimize the gap between the two. If the problem is known then it is important to generate possibilities, for this it will be important to be creative with the possibilities. Relevant facts are also an important step to ensure all possibilities have been made alongside making a plan. Once recalling what the problems where and ensuring all possible solutions have been thought of. Once the plan has been prepared it will need to be performed</a:t>
            </a:r>
            <a:r>
              <a:rPr lang="en-US" sz="1000" dirty="0" smtClean="0"/>
              <a:t>. (The California State University 2020).</a:t>
            </a:r>
            <a:endParaRPr lang="en-GB" sz="1000" dirty="0"/>
          </a:p>
        </p:txBody>
      </p:sp>
      <p:sp>
        <p:nvSpPr>
          <p:cNvPr id="8" name="Rounded Rectangle 7"/>
          <p:cNvSpPr/>
          <p:nvPr/>
        </p:nvSpPr>
        <p:spPr>
          <a:xfrm>
            <a:off x="8470373" y="1"/>
            <a:ext cx="3622649" cy="2833800"/>
          </a:xfrm>
          <a:prstGeom prst="roundRect">
            <a:avLst/>
          </a:prstGeom>
          <a:solidFill>
            <a:schemeClr val="bg1"/>
          </a:solidFill>
          <a:ln w="38100">
            <a:solidFill>
              <a:srgbClr val="45AC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8518307" y="102283"/>
            <a:ext cx="3544498" cy="2731517"/>
          </a:xfrm>
          <a:prstGeom prst="rect">
            <a:avLst/>
          </a:prstGeom>
          <a:noFill/>
        </p:spPr>
        <p:txBody>
          <a:bodyPr wrap="square" rtlCol="0">
            <a:spAutoFit/>
          </a:bodyPr>
          <a:lstStyle/>
          <a:p>
            <a:r>
              <a:rPr lang="en-US" sz="1400" b="1" dirty="0" smtClean="0"/>
              <a:t>Research Skills</a:t>
            </a:r>
          </a:p>
          <a:p>
            <a:r>
              <a:rPr lang="en-US" sz="1050" dirty="0"/>
              <a:t>When researching at an academic standard it is important that many steps are focused on to improve the research. The main focuses in academic research are the creation of new ideas, perspectives and arguments. Relevant information is retrieved from sources such as articles book and other sources which then provides an informed point of view. Researching in an academic standard is much different than researching a person might have previously done in secondary or primary school. Whilst researching at an academic standard it is important to include many new skills. Some skills may include inquiring the information you are reading and questions to develop new answers and questions that could help decide whether the information is important or the correct academic level</a:t>
            </a:r>
            <a:r>
              <a:rPr lang="en-US" sz="1050" dirty="0" smtClean="0"/>
              <a:t>. ( University of Louisville, 2021).</a:t>
            </a:r>
            <a:endParaRPr lang="en-GB" sz="1050" dirty="0"/>
          </a:p>
          <a:p>
            <a:endParaRPr lang="en-GB" sz="1050" b="1" dirty="0"/>
          </a:p>
        </p:txBody>
      </p:sp>
      <p:sp>
        <p:nvSpPr>
          <p:cNvPr id="16" name="Rounded Rectangle 15"/>
          <p:cNvSpPr/>
          <p:nvPr/>
        </p:nvSpPr>
        <p:spPr>
          <a:xfrm>
            <a:off x="5161256" y="4029076"/>
            <a:ext cx="3016252" cy="2607332"/>
          </a:xfrm>
          <a:prstGeom prst="roundRect">
            <a:avLst/>
          </a:prstGeom>
          <a:noFill/>
          <a:ln w="38100">
            <a:solidFill>
              <a:srgbClr val="4540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161253" y="4115194"/>
            <a:ext cx="3084088" cy="2408352"/>
          </a:xfrm>
          <a:prstGeom prst="rect">
            <a:avLst/>
          </a:prstGeom>
          <a:noFill/>
        </p:spPr>
        <p:txBody>
          <a:bodyPr wrap="square" rtlCol="0">
            <a:spAutoFit/>
          </a:bodyPr>
          <a:lstStyle/>
          <a:p>
            <a:r>
              <a:rPr lang="en-US" sz="1400" b="1" dirty="0" smtClean="0"/>
              <a:t>Creativity</a:t>
            </a:r>
          </a:p>
          <a:p>
            <a:r>
              <a:rPr lang="en-US" sz="1050" dirty="0" smtClean="0"/>
              <a:t>When </a:t>
            </a:r>
            <a:r>
              <a:rPr lang="en-US" sz="1050" dirty="0"/>
              <a:t>making judgments and solving problems the most basic skills involved are critical and creative thinking. When thinking creatively it is important that every question, situation and problem is analyzed completely.  However, it is when creatively thinking that can really solve the problems because </a:t>
            </a:r>
            <a:r>
              <a:rPr lang="en-US" sz="1050" dirty="0" smtClean="0"/>
              <a:t>creative </a:t>
            </a:r>
            <a:r>
              <a:rPr lang="en-US" sz="1050" dirty="0"/>
              <a:t>thinkers are able to create solutions to problems, with solutions that have already been suggested. Creative thinkers are also able to clear their minds so that they are able to create thoughts and ideas that allow them to see the current limitations of a problem and prevent them from finding new </a:t>
            </a:r>
            <a:r>
              <a:rPr lang="en-US" sz="1050" dirty="0" smtClean="0"/>
              <a:t>solutions (</a:t>
            </a:r>
            <a:r>
              <a:rPr lang="en-US" sz="1050" dirty="0" err="1" smtClean="0"/>
              <a:t>Andrew.B</a:t>
            </a:r>
            <a:r>
              <a:rPr lang="en-US" sz="1050" dirty="0" smtClean="0"/>
              <a:t> no date).</a:t>
            </a:r>
            <a:endParaRPr lang="en-GB" sz="1050" dirty="0"/>
          </a:p>
        </p:txBody>
      </p:sp>
      <p:pic>
        <p:nvPicPr>
          <p:cNvPr id="18" name="Picture 17"/>
          <p:cNvPicPr>
            <a:picLocks noChangeAspect="1"/>
          </p:cNvPicPr>
          <p:nvPr/>
        </p:nvPicPr>
        <p:blipFill>
          <a:blip r:embed="rId3"/>
          <a:stretch>
            <a:fillRect/>
          </a:stretch>
        </p:blipFill>
        <p:spPr>
          <a:xfrm>
            <a:off x="8470373" y="2960616"/>
            <a:ext cx="3622648" cy="3374964"/>
          </a:xfrm>
          <a:prstGeom prst="rect">
            <a:avLst/>
          </a:prstGeom>
        </p:spPr>
      </p:pic>
      <p:sp>
        <p:nvSpPr>
          <p:cNvPr id="19" name="TextBox 18"/>
          <p:cNvSpPr txBox="1"/>
          <p:nvPr/>
        </p:nvSpPr>
        <p:spPr>
          <a:xfrm>
            <a:off x="8568421" y="3012971"/>
            <a:ext cx="3524600" cy="3216265"/>
          </a:xfrm>
          <a:prstGeom prst="rect">
            <a:avLst/>
          </a:prstGeom>
          <a:noFill/>
        </p:spPr>
        <p:txBody>
          <a:bodyPr wrap="square" rtlCol="0">
            <a:spAutoFit/>
          </a:bodyPr>
          <a:lstStyle/>
          <a:p>
            <a:r>
              <a:rPr lang="en-US" sz="1400" b="1" dirty="0" smtClean="0"/>
              <a:t>Conclusion</a:t>
            </a:r>
            <a:endParaRPr lang="en-US" sz="1050" dirty="0"/>
          </a:p>
          <a:p>
            <a:r>
              <a:rPr lang="en-US" sz="1050" dirty="0" smtClean="0"/>
              <a:t>Critical thinking is a very important skill which involves a majority of other skills to complete successfully. In order to be a critical thinker it is needed that all other skills such as decision making is used effectively and correctly. Lucky if a person is excellent and decision making naturally they should be  good problem solver </a:t>
            </a:r>
            <a:r>
              <a:rPr lang="en-US" sz="1050" dirty="0" smtClean="0"/>
              <a:t>as </a:t>
            </a:r>
            <a:r>
              <a:rPr lang="en-US" sz="1050" dirty="0" smtClean="0"/>
              <a:t>the two are commonly categorized together. They share similar traits such as identifying, reflecting, evaluating and many more. Another common skill in critical thinking is the skills of researching used to find the information. It is important when researching that a variety of sources have been used. It is also important that when researching questions are asked. For example where are there similar concepts? When will this cause a problem? How do we know the truth about this? and the last skill that has been discussed is creativity. Being creative is a skill that is needed because it is an important step in critical thinking as it is the step where people can create the solutions to problems.  </a:t>
            </a:r>
            <a:endParaRPr lang="en-US" sz="1050" dirty="0"/>
          </a:p>
        </p:txBody>
      </p:sp>
    </p:spTree>
    <p:extLst>
      <p:ext uri="{BB962C8B-B14F-4D97-AF65-F5344CB8AC3E}">
        <p14:creationId xmlns:p14="http://schemas.microsoft.com/office/powerpoint/2010/main" val="1037192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4793" y="138410"/>
            <a:ext cx="1593513" cy="400110"/>
          </a:xfrm>
          <a:prstGeom prst="rect">
            <a:avLst/>
          </a:prstGeom>
          <a:noFill/>
        </p:spPr>
        <p:txBody>
          <a:bodyPr wrap="none" lIns="91440" tIns="45720" rIns="91440" bIns="45720">
            <a:spAutoFit/>
          </a:bodyPr>
          <a:lstStyle/>
          <a:p>
            <a:pPr algn="ctr"/>
            <a:r>
              <a:rPr lang="en-US" sz="2000" b="0" cap="none" spc="0" dirty="0" smtClean="0">
                <a:ln w="0"/>
                <a:solidFill>
                  <a:schemeClr val="tx1"/>
                </a:solidFill>
                <a:effectLst>
                  <a:outerShdw blurRad="38100" dist="19050" dir="2700000" algn="tl" rotWithShape="0">
                    <a:schemeClr val="dk1">
                      <a:alpha val="40000"/>
                    </a:schemeClr>
                  </a:outerShdw>
                </a:effectLst>
              </a:rPr>
              <a:t>Reference list</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323850" y="828675"/>
            <a:ext cx="11401425" cy="4801314"/>
          </a:xfrm>
          <a:prstGeom prst="rect">
            <a:avLst/>
          </a:prstGeom>
          <a:noFill/>
        </p:spPr>
        <p:txBody>
          <a:bodyPr wrap="square" rtlCol="0">
            <a:spAutoFit/>
          </a:bodyPr>
          <a:lstStyle/>
          <a:p>
            <a:r>
              <a:rPr lang="en-US" dirty="0" err="1"/>
              <a:t>Andrew.B</a:t>
            </a:r>
            <a:r>
              <a:rPr lang="en-US" dirty="0"/>
              <a:t> (no date) Thinking critically and creatively. Available at https://</a:t>
            </a:r>
            <a:r>
              <a:rPr lang="en-US" dirty="0" err="1"/>
              <a:t>milnepublishing.geneseo.edu</a:t>
            </a:r>
            <a:r>
              <a:rPr lang="en-US" dirty="0"/>
              <a:t>/foundations-of-academic-success/chapter/thinking-critically-and-creatively/  (accessed: 26 September 2022</a:t>
            </a:r>
            <a:r>
              <a:rPr lang="en-US" dirty="0" smtClean="0"/>
              <a:t>).</a:t>
            </a:r>
          </a:p>
          <a:p>
            <a:endParaRPr lang="en-US" dirty="0"/>
          </a:p>
          <a:p>
            <a:r>
              <a:rPr lang="en-US" dirty="0" err="1"/>
              <a:t>Dictionary.com</a:t>
            </a:r>
            <a:r>
              <a:rPr lang="en-US" dirty="0"/>
              <a:t>(2022)https://</a:t>
            </a:r>
            <a:r>
              <a:rPr lang="en-US" dirty="0" err="1"/>
              <a:t>www.dictionary.com</a:t>
            </a:r>
            <a:r>
              <a:rPr lang="en-US" dirty="0"/>
              <a:t>/browse/critical-thinking (accessed: 16 September 2022</a:t>
            </a:r>
            <a:r>
              <a:rPr lang="en-US" dirty="0" smtClean="0"/>
              <a:t>).</a:t>
            </a:r>
          </a:p>
          <a:p>
            <a:endParaRPr lang="en-US" dirty="0"/>
          </a:p>
          <a:p>
            <a:r>
              <a:rPr lang="en-US" dirty="0" err="1"/>
              <a:t>Pintrest</a:t>
            </a:r>
            <a:r>
              <a:rPr lang="en-US" dirty="0"/>
              <a:t>(2022)https://</a:t>
            </a:r>
            <a:r>
              <a:rPr lang="en-US" dirty="0" err="1"/>
              <a:t>tscfm.org</a:t>
            </a:r>
            <a:r>
              <a:rPr lang="en-US" dirty="0"/>
              <a:t>/blogs/the-benefits-of-critical-thinking-for-students/ [picture](accessed: 16 September 2022</a:t>
            </a:r>
            <a:r>
              <a:rPr lang="en-US" dirty="0" smtClean="0"/>
              <a:t>).</a:t>
            </a:r>
          </a:p>
          <a:p>
            <a:endParaRPr lang="en-US" dirty="0"/>
          </a:p>
          <a:p>
            <a:r>
              <a:rPr lang="en-US" dirty="0"/>
              <a:t>The California </a:t>
            </a:r>
            <a:r>
              <a:rPr lang="en-US" dirty="0" smtClean="0"/>
              <a:t>state University(2020)https</a:t>
            </a:r>
            <a:r>
              <a:rPr lang="en-US" dirty="0"/>
              <a:t>://</a:t>
            </a:r>
            <a:r>
              <a:rPr lang="en-US" dirty="0" err="1"/>
              <a:t>webcache.googleusercontent.com</a:t>
            </a:r>
            <a:r>
              <a:rPr lang="en-US" dirty="0"/>
              <a:t>/</a:t>
            </a:r>
            <a:r>
              <a:rPr lang="en-US" dirty="0" err="1"/>
              <a:t>search?q</a:t>
            </a:r>
            <a:r>
              <a:rPr lang="en-US" dirty="0"/>
              <a:t>=</a:t>
            </a:r>
            <a:r>
              <a:rPr lang="en-US" dirty="0" err="1"/>
              <a:t>cache:rJoRcmu6z7UJ:https</a:t>
            </a:r>
            <a:r>
              <a:rPr lang="en-US" dirty="0"/>
              <a:t>://</a:t>
            </a:r>
            <a:r>
              <a:rPr lang="en-US" dirty="0" err="1"/>
              <a:t>socialsci.libretexts.org</a:t>
            </a:r>
            <a:r>
              <a:rPr lang="en-US" dirty="0"/>
              <a:t>/Bookshelves/</a:t>
            </a:r>
            <a:r>
              <a:rPr lang="en-US" dirty="0" err="1"/>
              <a:t>Counseling_and_Guidance</a:t>
            </a:r>
            <a:r>
              <a:rPr lang="en-US" dirty="0"/>
              <a:t>/</a:t>
            </a:r>
            <a:r>
              <a:rPr lang="en-US" dirty="0" err="1"/>
              <a:t>Book%253A_OpenNow_College_Success</a:t>
            </a:r>
            <a:r>
              <a:rPr lang="en-US" dirty="0"/>
              <a:t>_(Cengage)/</a:t>
            </a:r>
            <a:r>
              <a:rPr lang="en-US" dirty="0" err="1"/>
              <a:t>05%253A_Developing_Critical_Thinking_Skills</a:t>
            </a:r>
            <a:r>
              <a:rPr lang="en-US" dirty="0"/>
              <a:t>/5.03%253A_Using_Critical_Thinking_Skills-_Decision_Making_and_Problem_Solving&amp;cd=</a:t>
            </a:r>
            <a:r>
              <a:rPr lang="en-US" dirty="0" err="1"/>
              <a:t>7&amp;hl</a:t>
            </a:r>
            <a:r>
              <a:rPr lang="en-US" dirty="0"/>
              <a:t>=</a:t>
            </a:r>
            <a:r>
              <a:rPr lang="en-US" dirty="0" err="1"/>
              <a:t>en&amp;ct</a:t>
            </a:r>
            <a:r>
              <a:rPr lang="en-US" dirty="0"/>
              <a:t>=</a:t>
            </a:r>
            <a:r>
              <a:rPr lang="en-US" dirty="0" err="1"/>
              <a:t>clnk&amp;gl</a:t>
            </a:r>
            <a:r>
              <a:rPr lang="en-US" dirty="0"/>
              <a:t>=</a:t>
            </a:r>
            <a:r>
              <a:rPr lang="en-US" dirty="0" err="1"/>
              <a:t>uk</a:t>
            </a:r>
            <a:r>
              <a:rPr lang="en-US" dirty="0"/>
              <a:t> (accessed: 22 September 2022</a:t>
            </a:r>
            <a:r>
              <a:rPr lang="en-US" dirty="0" smtClean="0"/>
              <a:t>).</a:t>
            </a:r>
          </a:p>
          <a:p>
            <a:endParaRPr lang="en-US" dirty="0"/>
          </a:p>
          <a:p>
            <a:r>
              <a:rPr lang="en-US" dirty="0"/>
              <a:t>University of Louisville(2021)https://</a:t>
            </a:r>
            <a:r>
              <a:rPr lang="en-US" dirty="0" err="1"/>
              <a:t>library.louisville.edu</a:t>
            </a:r>
            <a:r>
              <a:rPr lang="en-US" dirty="0"/>
              <a:t>/</a:t>
            </a:r>
            <a:r>
              <a:rPr lang="en-US" dirty="0" err="1"/>
              <a:t>ekstrom</a:t>
            </a:r>
            <a:r>
              <a:rPr lang="en-US" dirty="0"/>
              <a:t>/</a:t>
            </a:r>
            <a:r>
              <a:rPr lang="en-US" dirty="0" err="1"/>
              <a:t>criticalthinking</a:t>
            </a:r>
            <a:r>
              <a:rPr lang="en-US" dirty="0"/>
              <a:t>#:~:text=Academic%20research%20focuses%20on%20the,ongoing%20%22conversation%22%20among%20researchers (accessed:  22 September 2022).</a:t>
            </a:r>
          </a:p>
        </p:txBody>
      </p:sp>
    </p:spTree>
    <p:extLst>
      <p:ext uri="{BB962C8B-B14F-4D97-AF65-F5344CB8AC3E}">
        <p14:creationId xmlns:p14="http://schemas.microsoft.com/office/powerpoint/2010/main" val="2144537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976</TotalTime>
  <Words>997</Words>
  <Application>Microsoft Office PowerPoint</Application>
  <PresentationFormat>Widescreen</PresentationFormat>
  <Paragraphs>26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Leanne.dalling</dc:creator>
  <cp:lastModifiedBy>Leanne.dalling</cp:lastModifiedBy>
  <cp:revision>30</cp:revision>
  <dcterms:created xsi:type="dcterms:W3CDTF">2022-09-22T10:23:11Z</dcterms:created>
  <dcterms:modified xsi:type="dcterms:W3CDTF">2022-09-29T18:38:50Z</dcterms:modified>
</cp:coreProperties>
</file>