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4" r:id="rId1"/>
  </p:sldMasterIdLst>
  <p:notesMasterIdLst>
    <p:notesMasterId r:id="rId9"/>
  </p:notesMasterIdLst>
  <p:sldIdLst>
    <p:sldId id="256" r:id="rId2"/>
    <p:sldId id="278" r:id="rId3"/>
    <p:sldId id="289" r:id="rId4"/>
    <p:sldId id="290" r:id="rId5"/>
    <p:sldId id="291" r:id="rId6"/>
    <p:sldId id="292" r:id="rId7"/>
    <p:sldId id="29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909" autoAdjust="0"/>
  </p:normalViewPr>
  <p:slideViewPr>
    <p:cSldViewPr snapToGrid="0">
      <p:cViewPr varScale="1">
        <p:scale>
          <a:sx n="98" d="100"/>
          <a:sy n="98" d="100"/>
        </p:scale>
        <p:origin x="1074"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57B509-50A3-41FB-8ADF-C50A85F38368}"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69D7E-C370-40CD-A92F-555D54B5CE62}" type="slidenum">
              <a:rPr lang="en-GB" smtClean="0"/>
              <a:t>‹#›</a:t>
            </a:fld>
            <a:endParaRPr lang="en-GB"/>
          </a:p>
        </p:txBody>
      </p:sp>
    </p:spTree>
    <p:extLst>
      <p:ext uri="{BB962C8B-B14F-4D97-AF65-F5344CB8AC3E}">
        <p14:creationId xmlns:p14="http://schemas.microsoft.com/office/powerpoint/2010/main" val="3049269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1AA69D7E-C370-40CD-A92F-555D54B5CE62}" type="slidenum">
              <a:rPr lang="en-GB" smtClean="0"/>
              <a:t>2</a:t>
            </a:fld>
            <a:endParaRPr lang="en-GB"/>
          </a:p>
        </p:txBody>
      </p:sp>
    </p:spTree>
    <p:extLst>
      <p:ext uri="{BB962C8B-B14F-4D97-AF65-F5344CB8AC3E}">
        <p14:creationId xmlns:p14="http://schemas.microsoft.com/office/powerpoint/2010/main" val="2701211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3435967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116098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2928398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ECAE5A-09AD-486C-944B-F3A968F61428}"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2489731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ECAE5A-09AD-486C-944B-F3A968F61428}"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444730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ECAE5A-09AD-486C-944B-F3A968F61428}"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3203800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ECAE5A-09AD-486C-944B-F3A968F61428}"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2367298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ECAE5A-09AD-486C-944B-F3A968F61428}"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36475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0ECAE5A-09AD-486C-944B-F3A968F61428}"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811615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2737198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71117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1314927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67434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1935517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1881127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CAE5A-09AD-486C-944B-F3A968F61428}"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9E880-FC67-46AB-8F8C-298DE97A36D3}" type="slidenum">
              <a:rPr lang="en-GB" smtClean="0"/>
              <a:t>‹#›</a:t>
            </a:fld>
            <a:endParaRPr lang="en-GB"/>
          </a:p>
        </p:txBody>
      </p:sp>
    </p:spTree>
    <p:extLst>
      <p:ext uri="{BB962C8B-B14F-4D97-AF65-F5344CB8AC3E}">
        <p14:creationId xmlns:p14="http://schemas.microsoft.com/office/powerpoint/2010/main" val="1111206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0ECAE5A-09AD-486C-944B-F3A968F61428}" type="datetimeFigureOut">
              <a:rPr lang="en-GB" smtClean="0"/>
              <a:t>20/11/2025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289E880-FC67-46AB-8F8C-298DE97A36D3}" type="slidenum">
              <a:rPr lang="en-GB" smtClean="0"/>
              <a:t>‹#›</a:t>
            </a:fld>
            <a:endParaRPr lang="en-GB"/>
          </a:p>
        </p:txBody>
      </p:sp>
    </p:spTree>
    <p:extLst>
      <p:ext uri="{BB962C8B-B14F-4D97-AF65-F5344CB8AC3E}">
        <p14:creationId xmlns:p14="http://schemas.microsoft.com/office/powerpoint/2010/main" val="939702169"/>
      </p:ext>
    </p:extLst>
  </p:cSld>
  <p:clrMap bg1="lt1" tx1="dk1" bg2="lt2" tx2="dk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 id="2147483956" r:id="rId12"/>
    <p:sldLayoutId id="2147483957" r:id="rId13"/>
    <p:sldLayoutId id="2147483958" r:id="rId14"/>
    <p:sldLayoutId id="2147483959" r:id="rId15"/>
    <p:sldLayoutId id="214748396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0F64C7-8002-1DF1-9272-DCDEF4EEDB12}"/>
              </a:ext>
            </a:extLst>
          </p:cNvPr>
          <p:cNvSpPr>
            <a:spLocks noGrp="1"/>
          </p:cNvSpPr>
          <p:nvPr>
            <p:ph type="ctrTitle"/>
          </p:nvPr>
        </p:nvSpPr>
        <p:spPr/>
        <p:txBody>
          <a:bodyPr/>
          <a:lstStyle/>
          <a:p>
            <a:pPr algn="ctr"/>
            <a:r>
              <a:rPr lang="" dirty="0"/>
              <a:t>Component 3 – Reflective Presentation</a:t>
            </a:r>
          </a:p>
        </p:txBody>
      </p:sp>
    </p:spTree>
    <p:extLst>
      <p:ext uri="{BB962C8B-B14F-4D97-AF65-F5344CB8AC3E}">
        <p14:creationId xmlns:p14="http://schemas.microsoft.com/office/powerpoint/2010/main" val="874064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BEFBB-63B1-4780-6EEA-6B139503B0FE}"/>
              </a:ext>
            </a:extLst>
          </p:cNvPr>
          <p:cNvSpPr>
            <a:spLocks noGrp="1"/>
          </p:cNvSpPr>
          <p:nvPr>
            <p:ph type="title"/>
          </p:nvPr>
        </p:nvSpPr>
        <p:spPr>
          <a:xfrm>
            <a:off x="2544799" y="523132"/>
            <a:ext cx="8911687" cy="1280890"/>
          </a:xfrm>
        </p:spPr>
        <p:txBody>
          <a:bodyPr>
            <a:normAutofit/>
          </a:bodyPr>
          <a:lstStyle/>
          <a:p>
            <a:r>
              <a:rPr lang="" dirty="0">
                <a:solidFill>
                  <a:srgbClr val="262626"/>
                </a:solidFill>
                <a:cs typeface="Arial" panose="020B0604020202020204" pitchFamily="34" charset="0"/>
              </a:rPr>
              <a:t>Overview </a:t>
            </a:r>
            <a:endParaRPr lang="en-GB" dirty="0">
              <a:solidFill>
                <a:srgbClr val="262626"/>
              </a:solidFill>
              <a:cs typeface="Arial" panose="020B0604020202020204" pitchFamily="34" charset="0"/>
            </a:endParaRPr>
          </a:p>
        </p:txBody>
      </p:sp>
      <p:sp>
        <p:nvSpPr>
          <p:cNvPr id="3" name="Content Placeholder 2">
            <a:extLst>
              <a:ext uri="{FF2B5EF4-FFF2-40B4-BE49-F238E27FC236}">
                <a16:creationId xmlns:a16="http://schemas.microsoft.com/office/drawing/2014/main" id="{E0431898-FEE0-DBCE-E0C9-3FECE35CF8A1}"/>
              </a:ext>
            </a:extLst>
          </p:cNvPr>
          <p:cNvSpPr>
            <a:spLocks noGrp="1"/>
          </p:cNvSpPr>
          <p:nvPr>
            <p:ph idx="1"/>
          </p:nvPr>
        </p:nvSpPr>
        <p:spPr>
          <a:xfrm>
            <a:off x="1311525" y="2065193"/>
            <a:ext cx="7494222" cy="3981300"/>
          </a:xfrm>
        </p:spPr>
        <p:txBody>
          <a:bodyPr>
            <a:noAutofit/>
          </a:bodyPr>
          <a:lstStyle/>
          <a:p>
            <a:r>
              <a:rPr lang=""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 Topic focused on:</a:t>
            </a:r>
            <a:endParaRPr lang=""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r>
              <a:rPr lang="" sz="1800" dirty="0">
                <a:effectLst/>
                <a:latin typeface="Times New Roman" panose="02020603050405020304" pitchFamily="18" charset="0"/>
                <a:ea typeface="Times New Roman" panose="02020603050405020304" pitchFamily="18" charset="0"/>
              </a:rPr>
              <a:t>My report examines the problems and prospects students face while using technological tools in higher education. The report especially looked at digital distraction, technology deprivation, boosting resource accessibility while collaborating, and others.</a:t>
            </a:r>
          </a:p>
          <a:p>
            <a:r>
              <a:rPr lang="" sz="1800" dirty="0">
                <a:effectLst/>
                <a:latin typeface="Times New Roman" panose="02020603050405020304" pitchFamily="18" charset="0"/>
                <a:ea typeface="Times New Roman" panose="02020603050405020304" pitchFamily="18" charset="0"/>
              </a:rPr>
              <a:t>b) Main conclusion:.</a:t>
            </a:r>
          </a:p>
          <a:p>
            <a:r>
              <a:rPr lang="" sz="1800" dirty="0">
                <a:effectLst/>
                <a:latin typeface="Times New Roman" panose="02020603050405020304" pitchFamily="18" charset="0"/>
                <a:ea typeface="Times New Roman" panose="02020603050405020304" pitchFamily="18" charset="0"/>
              </a:rPr>
              <a:t>The main conclusion was that, while digital tools present major challenges – distraction and unequal access – they also offer opportunities for more effective learning. To be successful, students need to develop specific strategies, including focus techniques, digital literacy, or institutional support services. </a:t>
            </a:r>
          </a:p>
          <a:p>
            <a:pPr>
              <a:lnSpc>
                <a:spcPct val="150000"/>
              </a:lnSpc>
            </a:pPr>
            <a:endParaRPr lang="en-GB" sz="2000" dirty="0">
              <a:effectLst/>
            </a:endParaRPr>
          </a:p>
        </p:txBody>
      </p:sp>
    </p:spTree>
    <p:extLst>
      <p:ext uri="{BB962C8B-B14F-4D97-AF65-F5344CB8AC3E}">
        <p14:creationId xmlns:p14="http://schemas.microsoft.com/office/powerpoint/2010/main" val="4148092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4086-EBDE-F130-0A3C-73ECBCE4B001}"/>
              </a:ext>
            </a:extLst>
          </p:cNvPr>
          <p:cNvSpPr>
            <a:spLocks noGrp="1"/>
          </p:cNvSpPr>
          <p:nvPr>
            <p:ph type="title"/>
          </p:nvPr>
        </p:nvSpPr>
        <p:spPr/>
        <p:txBody>
          <a:bodyPr/>
          <a:lstStyle/>
          <a:p>
            <a:r>
              <a:rPr lang="" dirty="0"/>
              <a:t>Research </a:t>
            </a:r>
          </a:p>
        </p:txBody>
      </p:sp>
      <p:sp>
        <p:nvSpPr>
          <p:cNvPr id="3" name="Content Placeholder 2">
            <a:extLst>
              <a:ext uri="{FF2B5EF4-FFF2-40B4-BE49-F238E27FC236}">
                <a16:creationId xmlns:a16="http://schemas.microsoft.com/office/drawing/2014/main" id="{B85BBDE3-E16D-6930-CBC6-D801E54FEAF8}"/>
              </a:ext>
            </a:extLst>
          </p:cNvPr>
          <p:cNvSpPr>
            <a:spLocks noGrp="1"/>
          </p:cNvSpPr>
          <p:nvPr>
            <p:ph idx="1"/>
          </p:nvPr>
        </p:nvSpPr>
        <p:spPr/>
        <p:txBody>
          <a:bodyPr>
            <a:normAutofit lnSpcReduction="10000"/>
          </a:bodyPr>
          <a:lstStyle/>
          <a:p>
            <a:r>
              <a:rPr lang="" sz="1800" dirty="0">
                <a:effectLst/>
                <a:latin typeface="Times New Roman" panose="02020603050405020304" pitchFamily="18" charset="0"/>
                <a:ea typeface="Times New Roman" panose="02020603050405020304" pitchFamily="18" charset="0"/>
              </a:rPr>
              <a:t>a) Finding sources:.</a:t>
            </a:r>
          </a:p>
          <a:p>
            <a:r>
              <a:rPr lang="" sz="1800" dirty="0">
                <a:effectLst/>
                <a:latin typeface="Times New Roman" panose="02020603050405020304" pitchFamily="18" charset="0"/>
                <a:ea typeface="Times New Roman" panose="02020603050405020304" pitchFamily="18" charset="0"/>
              </a:rPr>
              <a:t>My primary source was found through Google Scholar after searching for recent research into digital learning in higher education. I focused on articles published after 2020 for up-to-date evidence.</a:t>
            </a:r>
          </a:p>
          <a:p>
            <a:r>
              <a:rPr lang="" sz="1800" dirty="0">
                <a:effectLst/>
                <a:latin typeface="Times New Roman" panose="02020603050405020304" pitchFamily="18" charset="0"/>
                <a:ea typeface="Times New Roman" panose="02020603050405020304" pitchFamily="18" charset="0"/>
              </a:rPr>
              <a:t>b) Easy or difficult aspects:.</a:t>
            </a:r>
          </a:p>
          <a:p>
            <a:r>
              <a:rPr lang="" sz="1800" dirty="0">
                <a:effectLst/>
                <a:latin typeface="Times New Roman" panose="02020603050405020304" pitchFamily="18" charset="0"/>
                <a:ea typeface="Times New Roman" panose="02020603050405020304" pitchFamily="18" charset="0"/>
              </a:rPr>
              <a:t>It was quite easy to find relevant sources. More consideration and application of the CRAAP test were used when evaluating source credibility to determine which research was most applicable to higher education contexts.</a:t>
            </a:r>
          </a:p>
          <a:p>
            <a:r>
              <a:rPr lang="" sz="1800" dirty="0">
                <a:effectLst/>
                <a:latin typeface="Times New Roman" panose="02020603050405020304" pitchFamily="18" charset="0"/>
                <a:ea typeface="Times New Roman" panose="02020603050405020304" pitchFamily="18" charset="0"/>
              </a:rPr>
              <a:t>c) Changed perspective:.</a:t>
            </a:r>
          </a:p>
          <a:p>
            <a:r>
              <a:rPr lang="" sz="1800" dirty="0">
                <a:effectLst/>
                <a:latin typeface="Times New Roman" panose="02020603050405020304" pitchFamily="18" charset="0"/>
                <a:ea typeface="Times New Roman" panose="02020603050405020304" pitchFamily="18" charset="0"/>
              </a:rPr>
              <a:t>This research process changed my outlook on digital issues, making me realise that digital divides are more systematic in nature than I initially thought. I learnt about the impact of technological inequality on larger socioeconomic educational issues.</a:t>
            </a:r>
          </a:p>
          <a:p>
            <a:endParaRPr lang="" dirty="0"/>
          </a:p>
        </p:txBody>
      </p:sp>
    </p:spTree>
    <p:extLst>
      <p:ext uri="{BB962C8B-B14F-4D97-AF65-F5344CB8AC3E}">
        <p14:creationId xmlns:p14="http://schemas.microsoft.com/office/powerpoint/2010/main" val="735717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66AE8-BFA6-EED1-9758-BB1FF4AB5024}"/>
              </a:ext>
            </a:extLst>
          </p:cNvPr>
          <p:cNvSpPr>
            <a:spLocks noGrp="1"/>
          </p:cNvSpPr>
          <p:nvPr>
            <p:ph type="title"/>
          </p:nvPr>
        </p:nvSpPr>
        <p:spPr/>
        <p:txBody>
          <a:bodyPr/>
          <a:lstStyle/>
          <a:p>
            <a:r>
              <a:rPr lang="" dirty="0"/>
              <a:t>Planning &amp; Writing</a:t>
            </a:r>
          </a:p>
        </p:txBody>
      </p:sp>
      <p:sp>
        <p:nvSpPr>
          <p:cNvPr id="3" name="Content Placeholder 2">
            <a:extLst>
              <a:ext uri="{FF2B5EF4-FFF2-40B4-BE49-F238E27FC236}">
                <a16:creationId xmlns:a16="http://schemas.microsoft.com/office/drawing/2014/main" id="{CBD8243E-0DA5-1554-BC47-3A0729B63133}"/>
              </a:ext>
            </a:extLst>
          </p:cNvPr>
          <p:cNvSpPr>
            <a:spLocks noGrp="1"/>
          </p:cNvSpPr>
          <p:nvPr>
            <p:ph idx="1"/>
          </p:nvPr>
        </p:nvSpPr>
        <p:spPr/>
        <p:txBody>
          <a:bodyPr>
            <a:normAutofit fontScale="92500" lnSpcReduction="10000"/>
          </a:bodyPr>
          <a:lstStyle/>
          <a:p>
            <a:r>
              <a:rPr lang="" sz="1800" dirty="0">
                <a:effectLst/>
                <a:latin typeface="Times New Roman" panose="02020603050405020304" pitchFamily="18" charset="0"/>
                <a:ea typeface="Times New Roman" panose="02020603050405020304" pitchFamily="18" charset="0"/>
              </a:rPr>
              <a:t>a) Planning approach:.</a:t>
            </a:r>
          </a:p>
          <a:p>
            <a:r>
              <a:rPr lang="" sz="1800" dirty="0">
                <a:effectLst/>
                <a:latin typeface="Times New Roman" panose="02020603050405020304" pitchFamily="18" charset="0"/>
                <a:ea typeface="Times New Roman" panose="02020603050405020304" pitchFamily="18" charset="0"/>
              </a:rPr>
              <a:t>I made a highly detailed outline matching the requirements of the assignments which had the word count for each section and the key points to cover. I also created a timeline with deadlines for each stage of the drafting so it gets done on time.</a:t>
            </a:r>
          </a:p>
          <a:p>
            <a:r>
              <a:rPr lang="" sz="1800" dirty="0">
                <a:effectLst/>
                <a:latin typeface="Times New Roman" panose="02020603050405020304" pitchFamily="18" charset="0"/>
                <a:ea typeface="Times New Roman" panose="02020603050405020304" pitchFamily="18" charset="0"/>
              </a:rPr>
              <a:t>b) Helpful strategies:.</a:t>
            </a:r>
          </a:p>
          <a:p>
            <a:r>
              <a:rPr lang="" sz="1800" dirty="0">
                <a:effectLst/>
                <a:latin typeface="Times New Roman" panose="02020603050405020304" pitchFamily="18" charset="0"/>
                <a:ea typeface="Times New Roman" panose="02020603050405020304" pitchFamily="18" charset="0"/>
              </a:rPr>
              <a:t>Organised ideas logically using a clear structural framework. Moreover, the Harvard referencing guidelines were kept open during the writing process to ensure accurate citations rather than wasting time fixing them later on.</a:t>
            </a:r>
          </a:p>
          <a:p>
            <a:r>
              <a:rPr lang="" sz="1800" dirty="0">
                <a:effectLst/>
                <a:latin typeface="Times New Roman" panose="02020603050405020304" pitchFamily="18" charset="0"/>
                <a:ea typeface="Times New Roman" panose="02020603050405020304" pitchFamily="18" charset="0"/>
              </a:rPr>
              <a:t>c) Most difficult part:.</a:t>
            </a:r>
          </a:p>
          <a:p>
            <a:r>
              <a:rPr lang="" sz="1800" dirty="0">
                <a:effectLst/>
                <a:latin typeface="Times New Roman" panose="02020603050405020304" pitchFamily="18" charset="0"/>
                <a:ea typeface="Times New Roman" panose="02020603050405020304" pitchFamily="18" charset="0"/>
              </a:rPr>
              <a:t>The toughest part was trying to finding the right tone to include some of my own personal examples and to not go above the word limit. The phrase took many changes to get the right sound and word to talk about the intricate research results in an appealing but less technical way. </a:t>
            </a:r>
          </a:p>
          <a:p>
            <a:endParaRPr lang="" dirty="0"/>
          </a:p>
        </p:txBody>
      </p:sp>
    </p:spTree>
    <p:extLst>
      <p:ext uri="{BB962C8B-B14F-4D97-AF65-F5344CB8AC3E}">
        <p14:creationId xmlns:p14="http://schemas.microsoft.com/office/powerpoint/2010/main" val="2565667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FADA-21D6-48F4-0F85-1187EEA39CB2}"/>
              </a:ext>
            </a:extLst>
          </p:cNvPr>
          <p:cNvSpPr>
            <a:spLocks noGrp="1"/>
          </p:cNvSpPr>
          <p:nvPr>
            <p:ph type="title"/>
          </p:nvPr>
        </p:nvSpPr>
        <p:spPr/>
        <p:txBody>
          <a:bodyPr/>
          <a:lstStyle/>
          <a:p>
            <a:r>
              <a:rPr lang="" dirty="0"/>
              <a:t>Challenges </a:t>
            </a:r>
          </a:p>
        </p:txBody>
      </p:sp>
      <p:sp>
        <p:nvSpPr>
          <p:cNvPr id="3" name="Content Placeholder 2">
            <a:extLst>
              <a:ext uri="{FF2B5EF4-FFF2-40B4-BE49-F238E27FC236}">
                <a16:creationId xmlns:a16="http://schemas.microsoft.com/office/drawing/2014/main" id="{687F40B1-CD11-77D8-905D-A8882574D2E4}"/>
              </a:ext>
            </a:extLst>
          </p:cNvPr>
          <p:cNvSpPr>
            <a:spLocks noGrp="1"/>
          </p:cNvSpPr>
          <p:nvPr>
            <p:ph idx="1"/>
          </p:nvPr>
        </p:nvSpPr>
        <p:spPr/>
        <p:txBody>
          <a:bodyPr/>
          <a:lstStyle/>
          <a:p>
            <a:r>
              <a:rPr lang="" sz="1800" dirty="0">
                <a:effectLst/>
                <a:latin typeface="Times New Roman" panose="02020603050405020304" pitchFamily="18" charset="0"/>
                <a:ea typeface="Times New Roman" panose="02020603050405020304" pitchFamily="18" charset="0"/>
              </a:rPr>
              <a:t>a) Biggest challenge:.</a:t>
            </a:r>
          </a:p>
          <a:p>
            <a:r>
              <a:rPr lang="" sz="1800" dirty="0">
                <a:effectLst/>
                <a:latin typeface="Times New Roman" panose="02020603050405020304" pitchFamily="18" charset="0"/>
                <a:ea typeface="Times New Roman" panose="02020603050405020304" pitchFamily="18" charset="0"/>
              </a:rPr>
              <a:t>It was most difficult to manage time across all 3 things without compromising on quality. In my research, I sometimes found sources that were so interesting I wanted to write a lot more about them than the word count let me. The challenge for me was to delve deep into the research and write.</a:t>
            </a:r>
          </a:p>
          <a:p>
            <a:r>
              <a:rPr lang="" sz="1800" dirty="0">
                <a:effectLst/>
                <a:latin typeface="Times New Roman" panose="02020603050405020304" pitchFamily="18" charset="0"/>
                <a:ea typeface="Times New Roman" panose="02020603050405020304" pitchFamily="18" charset="0"/>
              </a:rPr>
              <a:t>b) Overcoming approach:.</a:t>
            </a:r>
          </a:p>
          <a:p>
            <a:r>
              <a:rPr lang="" sz="1800" dirty="0">
                <a:effectLst/>
                <a:latin typeface="Times New Roman" panose="02020603050405020304" pitchFamily="18" charset="0"/>
                <a:ea typeface="Times New Roman" panose="02020603050405020304" pitchFamily="18" charset="0"/>
              </a:rPr>
              <a:t>I overcame the issue by using my advice from the document. I started using the Pomodoro Technique to do important work. I also made a detailed checklist. When I broke up my work into smaller tasks, it felt much less overwhelming. Additionally, this further helped me track my progress.</a:t>
            </a:r>
          </a:p>
          <a:p>
            <a:endParaRPr lang="" dirty="0"/>
          </a:p>
        </p:txBody>
      </p:sp>
    </p:spTree>
    <p:extLst>
      <p:ext uri="{BB962C8B-B14F-4D97-AF65-F5344CB8AC3E}">
        <p14:creationId xmlns:p14="http://schemas.microsoft.com/office/powerpoint/2010/main" val="1905350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4619B-6F44-E24C-4D59-F55AA17FE6BC}"/>
              </a:ext>
            </a:extLst>
          </p:cNvPr>
          <p:cNvSpPr>
            <a:spLocks noGrp="1"/>
          </p:cNvSpPr>
          <p:nvPr>
            <p:ph type="title"/>
          </p:nvPr>
        </p:nvSpPr>
        <p:spPr/>
        <p:txBody>
          <a:bodyPr/>
          <a:lstStyle/>
          <a:p>
            <a:r>
              <a:rPr lang="" dirty="0"/>
              <a:t>Sucesses</a:t>
            </a:r>
          </a:p>
        </p:txBody>
      </p:sp>
      <p:sp>
        <p:nvSpPr>
          <p:cNvPr id="3" name="Content Placeholder 2">
            <a:extLst>
              <a:ext uri="{FF2B5EF4-FFF2-40B4-BE49-F238E27FC236}">
                <a16:creationId xmlns:a16="http://schemas.microsoft.com/office/drawing/2014/main" id="{580E5B46-ADEF-B659-1B3F-A81884A5C3E7}"/>
              </a:ext>
            </a:extLst>
          </p:cNvPr>
          <p:cNvSpPr>
            <a:spLocks noGrp="1"/>
          </p:cNvSpPr>
          <p:nvPr>
            <p:ph idx="1"/>
          </p:nvPr>
        </p:nvSpPr>
        <p:spPr/>
        <p:txBody>
          <a:bodyPr/>
          <a:lstStyle/>
          <a:p>
            <a:endParaRPr lang="" sz="1800" dirty="0">
              <a:effectLst/>
              <a:latin typeface="Times New Roman" panose="02020603050405020304" pitchFamily="18" charset="0"/>
              <a:ea typeface="Times New Roman" panose="02020603050405020304" pitchFamily="18" charset="0"/>
            </a:endParaRPr>
          </a:p>
          <a:p>
            <a:endParaRPr lang="" dirty="0">
              <a:latin typeface="Times New Roman" panose="02020603050405020304" pitchFamily="18" charset="0"/>
              <a:ea typeface="Times New Roman" panose="02020603050405020304" pitchFamily="18" charset="0"/>
            </a:endParaRPr>
          </a:p>
          <a:p>
            <a:r>
              <a:rPr lang="" sz="1800" dirty="0">
                <a:effectLst/>
                <a:latin typeface="Times New Roman" panose="02020603050405020304" pitchFamily="18" charset="0"/>
                <a:ea typeface="Times New Roman" panose="02020603050405020304" pitchFamily="18" charset="0"/>
              </a:rPr>
              <a:t>a) Most proud of:.</a:t>
            </a:r>
          </a:p>
          <a:p>
            <a:r>
              <a:rPr lang="" sz="1800" dirty="0">
                <a:effectLst/>
                <a:latin typeface="Times New Roman" panose="02020603050405020304" pitchFamily="18" charset="0"/>
                <a:ea typeface="Times New Roman" panose="02020603050405020304" pitchFamily="18" charset="0"/>
              </a:rPr>
              <a:t>I was happiest about the combination of textbook-like research and practical real-life testing. The segment comprising adaptation strategies shows a particularly good understanding of theory and practice. When I succeed to cover all the components adequately and according to academic conventions and referencing conventions, it is a big achievement in the development of my academic writing skills.</a:t>
            </a:r>
          </a:p>
          <a:p>
            <a:endParaRPr lang="" dirty="0"/>
          </a:p>
        </p:txBody>
      </p:sp>
    </p:spTree>
    <p:extLst>
      <p:ext uri="{BB962C8B-B14F-4D97-AF65-F5344CB8AC3E}">
        <p14:creationId xmlns:p14="http://schemas.microsoft.com/office/powerpoint/2010/main" val="3285058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57D4-DA94-9E58-39A5-B7AF645B85A7}"/>
              </a:ext>
            </a:extLst>
          </p:cNvPr>
          <p:cNvSpPr>
            <a:spLocks noGrp="1"/>
          </p:cNvSpPr>
          <p:nvPr>
            <p:ph type="title"/>
          </p:nvPr>
        </p:nvSpPr>
        <p:spPr/>
        <p:txBody>
          <a:bodyPr/>
          <a:lstStyle/>
          <a:p>
            <a:r>
              <a:rPr lang="" dirty="0"/>
              <a:t>Looking Forward</a:t>
            </a:r>
          </a:p>
        </p:txBody>
      </p:sp>
      <p:sp>
        <p:nvSpPr>
          <p:cNvPr id="3" name="Content Placeholder 2">
            <a:extLst>
              <a:ext uri="{FF2B5EF4-FFF2-40B4-BE49-F238E27FC236}">
                <a16:creationId xmlns:a16="http://schemas.microsoft.com/office/drawing/2014/main" id="{A31E1207-6A76-14E1-17E8-48ED18D46191}"/>
              </a:ext>
            </a:extLst>
          </p:cNvPr>
          <p:cNvSpPr>
            <a:spLocks noGrp="1"/>
          </p:cNvSpPr>
          <p:nvPr>
            <p:ph idx="1"/>
          </p:nvPr>
        </p:nvSpPr>
        <p:spPr/>
        <p:txBody>
          <a:bodyPr/>
          <a:lstStyle/>
          <a:p>
            <a:endParaRPr lang=""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endParaRPr lang="" kern="100"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endParaRPr lang=""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r>
              <a:rPr lang=""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I </a:t>
            </a:r>
            <a:r>
              <a:rPr lang=""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will use the digital wellbeing strategies I researched to help me study better in the future. This mainly relates to controlling distractions and using focusing techniques. This assessment enhanced my critical assessment skills and knowledge of correct referencing. I will further develop my digital skills by looking at support services from my institution and following emerging technologies that may impact learning.</a:t>
            </a:r>
          </a:p>
          <a:p>
            <a:endParaRPr lang="" dirty="0"/>
          </a:p>
        </p:txBody>
      </p:sp>
    </p:spTree>
    <p:extLst>
      <p:ext uri="{BB962C8B-B14F-4D97-AF65-F5344CB8AC3E}">
        <p14:creationId xmlns:p14="http://schemas.microsoft.com/office/powerpoint/2010/main" val="29131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332</TotalTime>
  <Words>1666</Words>
  <Application>Microsoft Office PowerPoint</Application>
  <PresentationFormat>Widescreen</PresentationFormat>
  <Paragraphs>104</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Component 3 – Reflective Presentation</vt:lpstr>
      <vt:lpstr>Overview </vt:lpstr>
      <vt:lpstr>Research </vt:lpstr>
      <vt:lpstr>Planning &amp; Writing</vt:lpstr>
      <vt:lpstr>Challenges </vt:lpstr>
      <vt:lpstr>Sucesses</vt:lpstr>
      <vt:lpstr>Looking Forward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FRONDESK STAFF AND SELECTION PROCESS AT HILTON HOTELS</dc:title>
  <dc:creator/>
  <cp:lastModifiedBy>amna kiran</cp:lastModifiedBy>
  <cp:revision>352</cp:revision>
  <dcterms:created xsi:type="dcterms:W3CDTF">2024-03-23T11:05:09Z</dcterms:created>
  <dcterms:modified xsi:type="dcterms:W3CDTF">2025-11-20T18:28:46Z</dcterms:modified>
</cp:coreProperties>
</file>