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</p:sldIdLst>
  <p:sldSz cx="18288000" cy="10287000"/>
  <p:notesSz cx="6858000" cy="9144000"/>
  <p:embeddedFontLst>
    <p:embeddedFont>
      <p:font typeface="Telegraf Bold" charset="1" panose="00000800000000000000"/>
      <p:regular r:id="rId12"/>
    </p:embeddedFont>
    <p:embeddedFont>
      <p:font typeface="Telegraf Medium" charset="1" panose="00000600000000000000"/>
      <p:regular r:id="rId1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fonts/font12.fntdata" Type="http://schemas.openxmlformats.org/officeDocument/2006/relationships/font"/><Relationship Id="rId13" Target="fonts/font13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../media/image3.svg" Type="http://schemas.openxmlformats.org/officeDocument/2006/relationships/image"/><Relationship Id="rId5" Target="../media/image4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5.png" Type="http://schemas.openxmlformats.org/officeDocument/2006/relationships/image"/><Relationship Id="rId3" Target="../media/image6.svg" Type="http://schemas.openxmlformats.org/officeDocument/2006/relationships/image"/><Relationship Id="rId4" Target="../media/image7.jpeg" Type="http://schemas.openxmlformats.org/officeDocument/2006/relationships/image"/><Relationship Id="rId5" Target="../media/image8.pn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9.png" Type="http://schemas.openxmlformats.org/officeDocument/2006/relationships/image"/><Relationship Id="rId3" Target="../media/image10.pn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1.png" Type="http://schemas.openxmlformats.org/officeDocument/2006/relationships/image"/><Relationship Id="rId3" Target="../media/image12.pn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3.jpeg" Type="http://schemas.openxmlformats.org/officeDocument/2006/relationships/image"/><Relationship Id="rId3" Target="../media/image14.jpe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5.png" Type="http://schemas.openxmlformats.org/officeDocument/2006/relationships/image"/><Relationship Id="rId3" Target="../media/image16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4EEE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028700" y="4373171"/>
            <a:ext cx="16230600" cy="4885129"/>
            <a:chOff x="0" y="0"/>
            <a:chExt cx="4274726" cy="1286618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4274726" cy="1286618"/>
            </a:xfrm>
            <a:custGeom>
              <a:avLst/>
              <a:gdLst/>
              <a:ahLst/>
              <a:cxnLst/>
              <a:rect r="r" b="b" t="t" l="l"/>
              <a:pathLst>
                <a:path h="1286618" w="4274726">
                  <a:moveTo>
                    <a:pt x="0" y="0"/>
                  </a:moveTo>
                  <a:lnTo>
                    <a:pt x="4274726" y="0"/>
                  </a:lnTo>
                  <a:lnTo>
                    <a:pt x="4274726" y="1286618"/>
                  </a:lnTo>
                  <a:lnTo>
                    <a:pt x="0" y="1286618"/>
                  </a:lnTo>
                  <a:close/>
                </a:path>
              </a:pathLst>
            </a:custGeom>
            <a:solidFill>
              <a:srgbClr val="951E22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19050"/>
              <a:ext cx="4274726" cy="126756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1728"/>
                </a:lnSpc>
              </a:pPr>
            </a:p>
          </p:txBody>
        </p:sp>
      </p:grpSp>
      <p:grpSp>
        <p:nvGrpSpPr>
          <p:cNvPr name="Group 5" id="5"/>
          <p:cNvGrpSpPr/>
          <p:nvPr/>
        </p:nvGrpSpPr>
        <p:grpSpPr>
          <a:xfrm rot="0">
            <a:off x="0" y="9258300"/>
            <a:ext cx="18288000" cy="1067598"/>
            <a:chOff x="0" y="0"/>
            <a:chExt cx="4816593" cy="281178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4816592" cy="281178"/>
            </a:xfrm>
            <a:custGeom>
              <a:avLst/>
              <a:gdLst/>
              <a:ahLst/>
              <a:cxnLst/>
              <a:rect r="r" b="b" t="t" l="l"/>
              <a:pathLst>
                <a:path h="281178" w="4816592">
                  <a:moveTo>
                    <a:pt x="0" y="0"/>
                  </a:moveTo>
                  <a:lnTo>
                    <a:pt x="4816592" y="0"/>
                  </a:lnTo>
                  <a:lnTo>
                    <a:pt x="4816592" y="281178"/>
                  </a:lnTo>
                  <a:lnTo>
                    <a:pt x="0" y="281178"/>
                  </a:lnTo>
                  <a:close/>
                </a:path>
              </a:pathLst>
            </a:custGeom>
            <a:solidFill>
              <a:srgbClr val="014935"/>
            </a:solidFill>
          </p:spPr>
        </p:sp>
        <p:sp>
          <p:nvSpPr>
            <p:cNvPr name="TextBox 7" id="7"/>
            <p:cNvSpPr txBox="true"/>
            <p:nvPr/>
          </p:nvSpPr>
          <p:spPr>
            <a:xfrm>
              <a:off x="0" y="19050"/>
              <a:ext cx="4816593" cy="26212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1728"/>
                </a:lnSpc>
              </a:pPr>
            </a:p>
          </p:txBody>
        </p:sp>
      </p:grpSp>
      <p:grpSp>
        <p:nvGrpSpPr>
          <p:cNvPr name="Group 8" id="8"/>
          <p:cNvGrpSpPr/>
          <p:nvPr/>
        </p:nvGrpSpPr>
        <p:grpSpPr>
          <a:xfrm rot="0">
            <a:off x="1028700" y="4373171"/>
            <a:ext cx="7086600" cy="5952727"/>
            <a:chOff x="0" y="0"/>
            <a:chExt cx="1097900" cy="922233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1097900" cy="922233"/>
            </a:xfrm>
            <a:custGeom>
              <a:avLst/>
              <a:gdLst/>
              <a:ahLst/>
              <a:cxnLst/>
              <a:rect r="r" b="b" t="t" l="l"/>
              <a:pathLst>
                <a:path h="922233" w="1097900">
                  <a:moveTo>
                    <a:pt x="0" y="0"/>
                  </a:moveTo>
                  <a:lnTo>
                    <a:pt x="1097900" y="0"/>
                  </a:lnTo>
                  <a:lnTo>
                    <a:pt x="1097900" y="922233"/>
                  </a:lnTo>
                  <a:lnTo>
                    <a:pt x="0" y="922233"/>
                  </a:lnTo>
                  <a:close/>
                </a:path>
              </a:pathLst>
            </a:custGeom>
            <a:blipFill>
              <a:blip r:embed="rId2"/>
              <a:stretch>
                <a:fillRect l="-13157" t="0" r="-13157" b="0"/>
              </a:stretch>
            </a:blipFill>
          </p:spPr>
        </p:sp>
      </p:grpSp>
      <p:sp>
        <p:nvSpPr>
          <p:cNvPr name="Freeform 10" id="10"/>
          <p:cNvSpPr/>
          <p:nvPr/>
        </p:nvSpPr>
        <p:spPr>
          <a:xfrm flipH="false" flipV="false" rot="0">
            <a:off x="230477" y="22033"/>
            <a:ext cx="302489" cy="198557"/>
          </a:xfrm>
          <a:custGeom>
            <a:avLst/>
            <a:gdLst/>
            <a:ahLst/>
            <a:cxnLst/>
            <a:rect r="r" b="b" t="t" l="l"/>
            <a:pathLst>
              <a:path h="198557" w="302489">
                <a:moveTo>
                  <a:pt x="0" y="0"/>
                </a:moveTo>
                <a:lnTo>
                  <a:pt x="302489" y="0"/>
                </a:lnTo>
                <a:lnTo>
                  <a:pt x="302489" y="198557"/>
                </a:lnTo>
                <a:lnTo>
                  <a:pt x="0" y="198557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-3305" t="-2338" r="-3054" b="-313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0">
            <a:off x="10347218" y="311812"/>
            <a:ext cx="4975426" cy="3731570"/>
          </a:xfrm>
          <a:custGeom>
            <a:avLst/>
            <a:gdLst/>
            <a:ahLst/>
            <a:cxnLst/>
            <a:rect r="r" b="b" t="t" l="l"/>
            <a:pathLst>
              <a:path h="3731570" w="4975426">
                <a:moveTo>
                  <a:pt x="0" y="0"/>
                </a:moveTo>
                <a:lnTo>
                  <a:pt x="4975427" y="0"/>
                </a:lnTo>
                <a:lnTo>
                  <a:pt x="4975427" y="3731569"/>
                </a:lnTo>
                <a:lnTo>
                  <a:pt x="0" y="3731569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TextBox 12" id="12"/>
          <p:cNvSpPr txBox="true"/>
          <p:nvPr/>
        </p:nvSpPr>
        <p:spPr>
          <a:xfrm rot="0">
            <a:off x="1104631" y="865830"/>
            <a:ext cx="7010669" cy="303890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728"/>
              </a:lnSpc>
            </a:pPr>
            <a:r>
              <a:rPr lang="en-US" b="true" sz="6295" spc="-314">
                <a:solidFill>
                  <a:srgbClr val="014935"/>
                </a:solidFill>
                <a:latin typeface="Telegraf Bold"/>
                <a:ea typeface="Telegraf Bold"/>
                <a:cs typeface="Telegraf Bold"/>
                <a:sym typeface="Telegraf Bold"/>
              </a:rPr>
              <a:t>CRUISE SHIP EMISSIONS &amp; STRATEGIES FOR REDUCTION 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16277038" y="92737"/>
            <a:ext cx="4928779" cy="4095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071"/>
              </a:lnSpc>
            </a:pPr>
            <a:r>
              <a:rPr lang="en-US" b="true" sz="2559" spc="-63">
                <a:solidFill>
                  <a:srgbClr val="014935"/>
                </a:solidFill>
                <a:latin typeface="Telegraf Bold"/>
                <a:ea typeface="Telegraf Bold"/>
                <a:cs typeface="Telegraf Bold"/>
                <a:sym typeface="Telegraf Bold"/>
              </a:rPr>
              <a:t>JAZZ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8115300" y="4416425"/>
            <a:ext cx="8896616" cy="48418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539749" indent="-269875" lvl="1">
              <a:lnSpc>
                <a:spcPts val="3499"/>
              </a:lnSpc>
              <a:buFont typeface="Arial"/>
              <a:buChar char="•"/>
            </a:pPr>
            <a:r>
              <a:rPr lang="en-US" b="true" sz="2499" spc="62">
                <a:solidFill>
                  <a:srgbClr val="F4EEE2"/>
                </a:solidFill>
                <a:latin typeface="Telegraf Medium"/>
                <a:ea typeface="Telegraf Medium"/>
                <a:cs typeface="Telegraf Medium"/>
                <a:sym typeface="Telegraf Medium"/>
              </a:rPr>
              <a:t>2019: 27,500 Sox Emissions </a:t>
            </a:r>
          </a:p>
          <a:p>
            <a:pPr algn="l" marL="539749" indent="-269875" lvl="1">
              <a:lnSpc>
                <a:spcPts val="3499"/>
              </a:lnSpc>
              <a:buFont typeface="Arial"/>
              <a:buChar char="•"/>
            </a:pPr>
            <a:r>
              <a:rPr lang="en-US" b="true" sz="2499" spc="62">
                <a:solidFill>
                  <a:srgbClr val="F4EEE2"/>
                </a:solidFill>
                <a:latin typeface="Telegraf Medium"/>
                <a:ea typeface="Telegraf Medium"/>
                <a:cs typeface="Telegraf Medium"/>
                <a:sym typeface="Telegraf Medium"/>
              </a:rPr>
              <a:t>2021: Emissions fell by 80% </a:t>
            </a:r>
            <a:r>
              <a:rPr lang="en-US" b="true" sz="2499" spc="62">
                <a:solidFill>
                  <a:srgbClr val="F4EEE2"/>
                </a:solidFill>
                <a:latin typeface="Telegraf Medium"/>
                <a:ea typeface="Telegraf Medium"/>
                <a:cs typeface="Telegraf Medium"/>
                <a:sym typeface="Telegraf Medium"/>
              </a:rPr>
              <a:t>aft</a:t>
            </a:r>
            <a:r>
              <a:rPr lang="en-US" b="true" sz="2499" spc="62">
                <a:solidFill>
                  <a:srgbClr val="F4EEE2"/>
                </a:solidFill>
                <a:latin typeface="Telegraf Medium"/>
                <a:ea typeface="Telegraf Medium"/>
                <a:cs typeface="Telegraf Medium"/>
                <a:sym typeface="Telegraf Medium"/>
              </a:rPr>
              <a:t>er banning large ships and high-sulphur fuel vessels from central areas  </a:t>
            </a:r>
          </a:p>
          <a:p>
            <a:pPr algn="l" marL="539749" indent="-269875" lvl="1">
              <a:lnSpc>
                <a:spcPts val="3499"/>
              </a:lnSpc>
              <a:buFont typeface="Arial"/>
              <a:buChar char="•"/>
            </a:pPr>
            <a:r>
              <a:rPr lang="en-US" b="true" sz="2499" spc="62">
                <a:solidFill>
                  <a:srgbClr val="F4EEE2"/>
                </a:solidFill>
                <a:latin typeface="Telegraf Medium"/>
                <a:ea typeface="Telegraf Medium"/>
                <a:cs typeface="Telegraf Medium"/>
                <a:sym typeface="Telegraf Medium"/>
              </a:rPr>
              <a:t>Exceptions: LNG-powered cruise ships/vessels meeti</a:t>
            </a:r>
            <a:r>
              <a:rPr lang="en-US" b="true" sz="2499" spc="62">
                <a:solidFill>
                  <a:srgbClr val="F4EEE2"/>
                </a:solidFill>
                <a:latin typeface="Telegraf Medium"/>
                <a:ea typeface="Telegraf Medium"/>
                <a:cs typeface="Telegraf Medium"/>
                <a:sym typeface="Telegraf Medium"/>
              </a:rPr>
              <a:t>ng strict environmental and safety</a:t>
            </a:r>
            <a:r>
              <a:rPr lang="en-US" b="true" sz="2499" spc="62">
                <a:solidFill>
                  <a:srgbClr val="F4EEE2"/>
                </a:solidFill>
                <a:latin typeface="Telegraf Medium"/>
                <a:ea typeface="Telegraf Medium"/>
                <a:cs typeface="Telegraf Medium"/>
                <a:sym typeface="Telegraf Medium"/>
              </a:rPr>
              <a:t> standards. </a:t>
            </a:r>
          </a:p>
          <a:p>
            <a:pPr algn="l" marL="539749" indent="-269875" lvl="1">
              <a:lnSpc>
                <a:spcPts val="3499"/>
              </a:lnSpc>
              <a:buFont typeface="Arial"/>
              <a:buChar char="•"/>
            </a:pPr>
            <a:r>
              <a:rPr lang="en-US" b="true" sz="2499" spc="62">
                <a:solidFill>
                  <a:srgbClr val="F4EEE2"/>
                </a:solidFill>
                <a:latin typeface="Telegraf Medium"/>
                <a:ea typeface="Telegraf Medium"/>
                <a:cs typeface="Telegraf Medium"/>
                <a:sym typeface="Telegraf Medium"/>
              </a:rPr>
              <a:t>UNESCO concern: Threate</a:t>
            </a:r>
            <a:r>
              <a:rPr lang="en-US" b="true" sz="2499" spc="62">
                <a:solidFill>
                  <a:srgbClr val="F4EEE2"/>
                </a:solidFill>
                <a:latin typeface="Telegraf Medium"/>
                <a:ea typeface="Telegraf Medium"/>
                <a:cs typeface="Telegraf Medium"/>
                <a:sym typeface="Telegraf Medium"/>
              </a:rPr>
              <a:t>ned Venice’s World Heritage status due to noise pollution and damage to the lagoon. </a:t>
            </a:r>
          </a:p>
          <a:p>
            <a:pPr algn="l" marL="539749" indent="-269875" lvl="1">
              <a:lnSpc>
                <a:spcPts val="3499"/>
              </a:lnSpc>
              <a:buFont typeface="Arial"/>
              <a:buChar char="•"/>
            </a:pPr>
            <a:r>
              <a:rPr lang="en-US" b="true" sz="2499" spc="62">
                <a:solidFill>
                  <a:srgbClr val="F4EEE2"/>
                </a:solidFill>
                <a:latin typeface="Telegraf Medium"/>
                <a:ea typeface="Telegraf Medium"/>
                <a:cs typeface="Telegraf Medium"/>
                <a:sym typeface="Telegraf Medium"/>
              </a:rPr>
              <a:t>2030: EU rules require ships to use shore power or zero-emission technologies while anchored 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4EEE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6572250" cy="10287000"/>
            <a:chOff x="0" y="0"/>
            <a:chExt cx="1730963" cy="2709333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1730963" cy="2709333"/>
            </a:xfrm>
            <a:custGeom>
              <a:avLst/>
              <a:gdLst/>
              <a:ahLst/>
              <a:cxnLst/>
              <a:rect r="r" b="b" t="t" l="l"/>
              <a:pathLst>
                <a:path h="2709333" w="1730963">
                  <a:moveTo>
                    <a:pt x="0" y="0"/>
                  </a:moveTo>
                  <a:lnTo>
                    <a:pt x="1730963" y="0"/>
                  </a:lnTo>
                  <a:lnTo>
                    <a:pt x="1730963" y="2709333"/>
                  </a:lnTo>
                  <a:lnTo>
                    <a:pt x="0" y="2709333"/>
                  </a:lnTo>
                  <a:close/>
                </a:path>
              </a:pathLst>
            </a:custGeom>
            <a:solidFill>
              <a:srgbClr val="951E22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19050"/>
              <a:ext cx="1730963" cy="2690283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1728"/>
                </a:lnSpc>
              </a:pPr>
            </a:p>
          </p:txBody>
        </p:sp>
      </p:grpSp>
      <p:sp>
        <p:nvSpPr>
          <p:cNvPr name="Freeform 5" id="5"/>
          <p:cNvSpPr/>
          <p:nvPr/>
        </p:nvSpPr>
        <p:spPr>
          <a:xfrm flipH="false" flipV="false" rot="0">
            <a:off x="1028700" y="1059180"/>
            <a:ext cx="302489" cy="198557"/>
          </a:xfrm>
          <a:custGeom>
            <a:avLst/>
            <a:gdLst/>
            <a:ahLst/>
            <a:cxnLst/>
            <a:rect r="r" b="b" t="t" l="l"/>
            <a:pathLst>
              <a:path h="198557" w="302489">
                <a:moveTo>
                  <a:pt x="0" y="0"/>
                </a:moveTo>
                <a:lnTo>
                  <a:pt x="302489" y="0"/>
                </a:lnTo>
                <a:lnTo>
                  <a:pt x="302489" y="198557"/>
                </a:lnTo>
                <a:lnTo>
                  <a:pt x="0" y="198557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-3305" t="-2338" r="-3054" b="-3130"/>
            </a:stretch>
          </a:blipFill>
        </p:spPr>
      </p:sp>
      <p:grpSp>
        <p:nvGrpSpPr>
          <p:cNvPr name="Group 6" id="6"/>
          <p:cNvGrpSpPr/>
          <p:nvPr/>
        </p:nvGrpSpPr>
        <p:grpSpPr>
          <a:xfrm rot="0">
            <a:off x="273010" y="2325728"/>
            <a:ext cx="5634497" cy="6200996"/>
            <a:chOff x="0" y="0"/>
            <a:chExt cx="975917" cy="1074037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975917" cy="1074037"/>
            </a:xfrm>
            <a:custGeom>
              <a:avLst/>
              <a:gdLst/>
              <a:ahLst/>
              <a:cxnLst/>
              <a:rect r="r" b="b" t="t" l="l"/>
              <a:pathLst>
                <a:path h="1074037" w="975917">
                  <a:moveTo>
                    <a:pt x="0" y="0"/>
                  </a:moveTo>
                  <a:lnTo>
                    <a:pt x="975917" y="0"/>
                  </a:lnTo>
                  <a:lnTo>
                    <a:pt x="975917" y="1074037"/>
                  </a:lnTo>
                  <a:lnTo>
                    <a:pt x="0" y="1074037"/>
                  </a:lnTo>
                  <a:close/>
                </a:path>
              </a:pathLst>
            </a:custGeom>
            <a:blipFill>
              <a:blip r:embed="rId4"/>
              <a:stretch>
                <a:fillRect l="-23291" t="0" r="-23291" b="0"/>
              </a:stretch>
            </a:blipFill>
          </p:spPr>
        </p:sp>
      </p:grpSp>
      <p:sp>
        <p:nvSpPr>
          <p:cNvPr name="Freeform 8" id="8"/>
          <p:cNvSpPr/>
          <p:nvPr/>
        </p:nvSpPr>
        <p:spPr>
          <a:xfrm flipH="false" flipV="false" rot="0">
            <a:off x="9928923" y="6712308"/>
            <a:ext cx="5442655" cy="3061494"/>
          </a:xfrm>
          <a:custGeom>
            <a:avLst/>
            <a:gdLst/>
            <a:ahLst/>
            <a:cxnLst/>
            <a:rect r="r" b="b" t="t" l="l"/>
            <a:pathLst>
              <a:path h="3061494" w="5442655">
                <a:moveTo>
                  <a:pt x="0" y="0"/>
                </a:moveTo>
                <a:lnTo>
                  <a:pt x="5442655" y="0"/>
                </a:lnTo>
                <a:lnTo>
                  <a:pt x="5442655" y="3061494"/>
                </a:lnTo>
                <a:lnTo>
                  <a:pt x="0" y="3061494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TextBox 9" id="9"/>
          <p:cNvSpPr txBox="true"/>
          <p:nvPr/>
        </p:nvSpPr>
        <p:spPr>
          <a:xfrm rot="0">
            <a:off x="6841014" y="85725"/>
            <a:ext cx="11286904" cy="200236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994"/>
              </a:lnSpc>
            </a:pPr>
            <a:r>
              <a:rPr lang="en-US" b="true" sz="5488" spc="-274">
                <a:solidFill>
                  <a:srgbClr val="014935"/>
                </a:solidFill>
                <a:latin typeface="Telegraf Bold"/>
                <a:ea typeface="Telegraf Bold"/>
                <a:cs typeface="Telegraf Bold"/>
                <a:sym typeface="Telegraf Bold"/>
              </a:rPr>
              <a:t>WASTE AND WATER MANAGEMENT SYS</a:t>
            </a:r>
            <a:r>
              <a:rPr lang="en-US" b="true" sz="5488" spc="-274">
                <a:solidFill>
                  <a:srgbClr val="014935"/>
                </a:solidFill>
                <a:latin typeface="Telegraf Bold"/>
                <a:ea typeface="Telegraf Bold"/>
                <a:cs typeface="Telegraf Bold"/>
                <a:sym typeface="Telegraf Bold"/>
              </a:rPr>
              <a:t>TEMS (GREY WATER, PLASTICS, SEWAGE) 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6841014" y="2230478"/>
            <a:ext cx="10021575" cy="44818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604519" indent="-302260" lvl="1">
              <a:lnSpc>
                <a:spcPts val="3919"/>
              </a:lnSpc>
              <a:buFont typeface="Arial"/>
              <a:buChar char="•"/>
            </a:pPr>
            <a:r>
              <a:rPr lang="en-US" b="true" sz="2799" spc="69">
                <a:solidFill>
                  <a:srgbClr val="014935"/>
                </a:solidFill>
                <a:latin typeface="Telegraf Medium"/>
                <a:ea typeface="Telegraf Medium"/>
                <a:cs typeface="Telegraf Medium"/>
                <a:sym typeface="Telegraf Medium"/>
              </a:rPr>
              <a:t>Venice uses septic tanks instead of a traditional sewage system, and</a:t>
            </a:r>
            <a:r>
              <a:rPr lang="en-US" b="true" sz="2799" spc="69">
                <a:solidFill>
                  <a:srgbClr val="014935"/>
                </a:solidFill>
                <a:latin typeface="Telegraf Medium"/>
                <a:ea typeface="Telegraf Medium"/>
                <a:cs typeface="Telegraf Medium"/>
                <a:sym typeface="Telegraf Medium"/>
              </a:rPr>
              <a:t> wastewater often flows directly into the canals  </a:t>
            </a:r>
          </a:p>
          <a:p>
            <a:pPr algn="l" marL="604519" indent="-302260" lvl="1">
              <a:lnSpc>
                <a:spcPts val="3919"/>
              </a:lnSpc>
              <a:buFont typeface="Arial"/>
              <a:buChar char="•"/>
            </a:pPr>
            <a:r>
              <a:rPr lang="en-US" b="true" sz="2799" spc="69">
                <a:solidFill>
                  <a:srgbClr val="014935"/>
                </a:solidFill>
                <a:latin typeface="Telegraf Medium"/>
                <a:ea typeface="Telegraf Medium"/>
                <a:cs typeface="Telegraf Medium"/>
                <a:sym typeface="Telegraf Medium"/>
              </a:rPr>
              <a:t>Many older tanks leak, allowing was</a:t>
            </a:r>
            <a:r>
              <a:rPr lang="en-US" b="true" sz="2799" spc="69">
                <a:solidFill>
                  <a:srgbClr val="014935"/>
                </a:solidFill>
                <a:latin typeface="Telegraf Medium"/>
                <a:ea typeface="Telegraf Medium"/>
                <a:cs typeface="Telegraf Medium"/>
                <a:sym typeface="Telegraf Medium"/>
              </a:rPr>
              <a:t>tewater t</a:t>
            </a:r>
            <a:r>
              <a:rPr lang="en-US" b="true" sz="2799" spc="69">
                <a:solidFill>
                  <a:srgbClr val="014935"/>
                </a:solidFill>
                <a:latin typeface="Telegraf Medium"/>
                <a:ea typeface="Telegraf Medium"/>
                <a:cs typeface="Telegraf Medium"/>
                <a:sym typeface="Telegraf Medium"/>
              </a:rPr>
              <a:t>o seep into canals and groundwater, and upgrades are slow and costly  </a:t>
            </a:r>
          </a:p>
          <a:p>
            <a:pPr algn="l" marL="604519" indent="-302260" lvl="1">
              <a:lnSpc>
                <a:spcPts val="3919"/>
              </a:lnSpc>
              <a:buFont typeface="Arial"/>
              <a:buChar char="•"/>
            </a:pPr>
            <a:r>
              <a:rPr lang="en-US" b="true" sz="2799" spc="69">
                <a:solidFill>
                  <a:srgbClr val="014935"/>
                </a:solidFill>
                <a:latin typeface="Telegraf Medium"/>
                <a:ea typeface="Telegraf Medium"/>
                <a:cs typeface="Telegraf Medium"/>
                <a:sym typeface="Telegraf Medium"/>
              </a:rPr>
              <a:t>Wastewater treatment pla</a:t>
            </a:r>
            <a:r>
              <a:rPr lang="en-US" b="true" sz="2799" spc="69">
                <a:solidFill>
                  <a:srgbClr val="014935"/>
                </a:solidFill>
                <a:latin typeface="Telegraf Medium"/>
                <a:ea typeface="Telegraf Medium"/>
                <a:cs typeface="Telegraf Medium"/>
                <a:sym typeface="Telegraf Medium"/>
              </a:rPr>
              <a:t>n</a:t>
            </a:r>
            <a:r>
              <a:rPr lang="en-US" b="true" sz="2799" spc="69">
                <a:solidFill>
                  <a:srgbClr val="014935"/>
                </a:solidFill>
                <a:latin typeface="Telegraf Medium"/>
                <a:ea typeface="Telegraf Medium"/>
                <a:cs typeface="Telegraf Medium"/>
                <a:sym typeface="Telegraf Medium"/>
              </a:rPr>
              <a:t>ts become overloaded during peak tourism, leading to untreated sewage entering the lagoon  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4EEE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7086600" y="0"/>
            <a:ext cx="11201400" cy="1067598"/>
            <a:chOff x="0" y="0"/>
            <a:chExt cx="2950163" cy="281178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950163" cy="281178"/>
            </a:xfrm>
            <a:custGeom>
              <a:avLst/>
              <a:gdLst/>
              <a:ahLst/>
              <a:cxnLst/>
              <a:rect r="r" b="b" t="t" l="l"/>
              <a:pathLst>
                <a:path h="281178" w="2950163">
                  <a:moveTo>
                    <a:pt x="0" y="0"/>
                  </a:moveTo>
                  <a:lnTo>
                    <a:pt x="2950163" y="0"/>
                  </a:lnTo>
                  <a:lnTo>
                    <a:pt x="2950163" y="281178"/>
                  </a:lnTo>
                  <a:lnTo>
                    <a:pt x="0" y="281178"/>
                  </a:lnTo>
                  <a:close/>
                </a:path>
              </a:pathLst>
            </a:custGeom>
            <a:solidFill>
              <a:srgbClr val="014935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19050"/>
              <a:ext cx="2950163" cy="26212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1728"/>
                </a:lnSpc>
              </a:pPr>
            </a:p>
          </p:txBody>
        </p:sp>
      </p:grpSp>
      <p:grpSp>
        <p:nvGrpSpPr>
          <p:cNvPr name="Group 5" id="5"/>
          <p:cNvGrpSpPr/>
          <p:nvPr/>
        </p:nvGrpSpPr>
        <p:grpSpPr>
          <a:xfrm rot="0">
            <a:off x="8115300" y="0"/>
            <a:ext cx="9144000" cy="6018584"/>
            <a:chOff x="0" y="0"/>
            <a:chExt cx="1416645" cy="932436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1416645" cy="932436"/>
            </a:xfrm>
            <a:custGeom>
              <a:avLst/>
              <a:gdLst/>
              <a:ahLst/>
              <a:cxnLst/>
              <a:rect r="r" b="b" t="t" l="l"/>
              <a:pathLst>
                <a:path h="932436" w="1416645">
                  <a:moveTo>
                    <a:pt x="0" y="0"/>
                  </a:moveTo>
                  <a:lnTo>
                    <a:pt x="1416645" y="0"/>
                  </a:lnTo>
                  <a:lnTo>
                    <a:pt x="1416645" y="932436"/>
                  </a:lnTo>
                  <a:lnTo>
                    <a:pt x="0" y="932436"/>
                  </a:lnTo>
                  <a:close/>
                </a:path>
              </a:pathLst>
            </a:custGeom>
            <a:blipFill>
              <a:blip r:embed="rId2"/>
              <a:stretch>
                <a:fillRect l="-8506" t="0" r="-8506" b="0"/>
              </a:stretch>
            </a:blipFill>
          </p:spPr>
        </p:sp>
      </p:grpSp>
      <p:grpSp>
        <p:nvGrpSpPr>
          <p:cNvPr name="Group 7" id="7"/>
          <p:cNvGrpSpPr/>
          <p:nvPr/>
        </p:nvGrpSpPr>
        <p:grpSpPr>
          <a:xfrm rot="0">
            <a:off x="0" y="0"/>
            <a:ext cx="7086600" cy="10287000"/>
            <a:chOff x="0" y="0"/>
            <a:chExt cx="1866430" cy="2709333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1866430" cy="2709333"/>
            </a:xfrm>
            <a:custGeom>
              <a:avLst/>
              <a:gdLst/>
              <a:ahLst/>
              <a:cxnLst/>
              <a:rect r="r" b="b" t="t" l="l"/>
              <a:pathLst>
                <a:path h="2709333" w="1866430">
                  <a:moveTo>
                    <a:pt x="0" y="0"/>
                  </a:moveTo>
                  <a:lnTo>
                    <a:pt x="1866430" y="0"/>
                  </a:lnTo>
                  <a:lnTo>
                    <a:pt x="1866430" y="2709333"/>
                  </a:lnTo>
                  <a:lnTo>
                    <a:pt x="0" y="2709333"/>
                  </a:lnTo>
                  <a:close/>
                </a:path>
              </a:pathLst>
            </a:custGeom>
            <a:solidFill>
              <a:srgbClr val="951E22"/>
            </a:solidFill>
          </p:spPr>
        </p:sp>
        <p:sp>
          <p:nvSpPr>
            <p:cNvPr name="TextBox 9" id="9"/>
            <p:cNvSpPr txBox="true"/>
            <p:nvPr/>
          </p:nvSpPr>
          <p:spPr>
            <a:xfrm>
              <a:off x="0" y="19050"/>
              <a:ext cx="1866430" cy="2690283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1728"/>
                </a:lnSpc>
              </a:pPr>
            </a:p>
          </p:txBody>
        </p:sp>
      </p:grpSp>
      <p:sp>
        <p:nvSpPr>
          <p:cNvPr name="TextBox 10" id="10"/>
          <p:cNvSpPr txBox="true"/>
          <p:nvPr/>
        </p:nvSpPr>
        <p:spPr>
          <a:xfrm rot="0">
            <a:off x="7485202" y="7008197"/>
            <a:ext cx="10802798" cy="298145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0829"/>
              </a:lnSpc>
            </a:pPr>
            <a:r>
              <a:rPr lang="en-US" b="true" sz="11900" spc="-595">
                <a:solidFill>
                  <a:srgbClr val="014935"/>
                </a:solidFill>
                <a:latin typeface="Telegraf Bold"/>
                <a:ea typeface="Telegraf Bold"/>
                <a:cs typeface="Telegraf Bold"/>
                <a:sym typeface="Telegraf Bold"/>
              </a:rPr>
              <a:t>ALTE</a:t>
            </a:r>
            <a:r>
              <a:rPr lang="en-US" b="true" sz="11900" spc="-595">
                <a:solidFill>
                  <a:srgbClr val="014935"/>
                </a:solidFill>
                <a:latin typeface="Telegraf Bold"/>
                <a:ea typeface="Telegraf Bold"/>
                <a:cs typeface="Telegraf Bold"/>
                <a:sym typeface="Telegraf Bold"/>
              </a:rPr>
              <a:t>RNATIVE FUELS</a:t>
            </a:r>
          </a:p>
        </p:txBody>
      </p:sp>
      <p:sp>
        <p:nvSpPr>
          <p:cNvPr name="Freeform 11" id="11"/>
          <p:cNvSpPr/>
          <p:nvPr/>
        </p:nvSpPr>
        <p:spPr>
          <a:xfrm flipH="false" flipV="false" rot="0">
            <a:off x="448248" y="533799"/>
            <a:ext cx="5824861" cy="3883241"/>
          </a:xfrm>
          <a:custGeom>
            <a:avLst/>
            <a:gdLst/>
            <a:ahLst/>
            <a:cxnLst/>
            <a:rect r="r" b="b" t="t" l="l"/>
            <a:pathLst>
              <a:path h="3883241" w="5824861">
                <a:moveTo>
                  <a:pt x="0" y="0"/>
                </a:moveTo>
                <a:lnTo>
                  <a:pt x="5824861" y="0"/>
                </a:lnTo>
                <a:lnTo>
                  <a:pt x="5824861" y="3883241"/>
                </a:lnTo>
                <a:lnTo>
                  <a:pt x="0" y="3883241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12" id="12"/>
          <p:cNvSpPr txBox="true"/>
          <p:nvPr/>
        </p:nvSpPr>
        <p:spPr>
          <a:xfrm rot="0">
            <a:off x="237759" y="4494889"/>
            <a:ext cx="6611081" cy="504444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518160" indent="-259080" lvl="1">
              <a:lnSpc>
                <a:spcPts val="3359"/>
              </a:lnSpc>
              <a:buFont typeface="Arial"/>
              <a:buChar char="•"/>
            </a:pPr>
            <a:r>
              <a:rPr lang="en-US" b="true" sz="2400" spc="60">
                <a:solidFill>
                  <a:srgbClr val="F4EEE2"/>
                </a:solidFill>
                <a:latin typeface="Telegraf Medium"/>
                <a:ea typeface="Telegraf Medium"/>
                <a:cs typeface="Telegraf Medium"/>
                <a:sym typeface="Telegraf Medium"/>
              </a:rPr>
              <a:t>Silversea’s LNG‑hybrid sh</a:t>
            </a:r>
            <a:r>
              <a:rPr lang="en-US" b="true" sz="2400" spc="60">
                <a:solidFill>
                  <a:srgbClr val="F4EEE2"/>
                </a:solidFill>
                <a:latin typeface="Telegraf Medium"/>
                <a:ea typeface="Telegraf Medium"/>
                <a:cs typeface="Telegraf Medium"/>
                <a:sym typeface="Telegraf Medium"/>
              </a:rPr>
              <a:t>ip cuts emissions and operates emission‑free in port </a:t>
            </a:r>
          </a:p>
          <a:p>
            <a:pPr algn="l" marL="518160" indent="-259080" lvl="1">
              <a:lnSpc>
                <a:spcPts val="3359"/>
              </a:lnSpc>
              <a:buFont typeface="Arial"/>
              <a:buChar char="•"/>
            </a:pPr>
            <a:r>
              <a:rPr lang="en-US" b="true" sz="2400" spc="60">
                <a:solidFill>
                  <a:srgbClr val="F4EEE2"/>
                </a:solidFill>
                <a:latin typeface="Telegraf Medium"/>
                <a:ea typeface="Telegraf Medium"/>
                <a:cs typeface="Telegraf Medium"/>
                <a:sym typeface="Telegraf Medium"/>
              </a:rPr>
              <a:t>Venice plans to electrify water taxis to reduce local air pollution </a:t>
            </a:r>
          </a:p>
          <a:p>
            <a:pPr algn="l" marL="518160" indent="-259080" lvl="1">
              <a:lnSpc>
                <a:spcPts val="3359"/>
              </a:lnSpc>
              <a:buFont typeface="Arial"/>
              <a:buChar char="•"/>
            </a:pPr>
            <a:r>
              <a:rPr lang="en-US" b="true" sz="2400" spc="60">
                <a:solidFill>
                  <a:srgbClr val="F4EEE2"/>
                </a:solidFill>
                <a:latin typeface="Telegraf Medium"/>
                <a:ea typeface="Telegraf Medium"/>
                <a:cs typeface="Telegraf Medium"/>
                <a:sym typeface="Telegraf Medium"/>
              </a:rPr>
              <a:t>Hybrid‑electric ships lower emissions on short trips but are costly to implement </a:t>
            </a:r>
          </a:p>
          <a:p>
            <a:pPr algn="l" marL="518160" indent="-259080" lvl="1">
              <a:lnSpc>
                <a:spcPts val="3359"/>
              </a:lnSpc>
              <a:buFont typeface="Arial"/>
              <a:buChar char="•"/>
            </a:pPr>
            <a:r>
              <a:rPr lang="en-US" b="true" sz="2400" spc="60">
                <a:solidFill>
                  <a:srgbClr val="F4EEE2"/>
                </a:solidFill>
                <a:latin typeface="Telegraf Medium"/>
                <a:ea typeface="Telegraf Medium"/>
                <a:cs typeface="Telegraf Medium"/>
                <a:sym typeface="Telegraf Medium"/>
              </a:rPr>
              <a:t>Hydrogen is being explored for longer‑distance, zero‑emission travel. </a:t>
            </a:r>
          </a:p>
          <a:p>
            <a:pPr algn="l" marL="518160" indent="-259080" lvl="1">
              <a:lnSpc>
                <a:spcPts val="3359"/>
              </a:lnSpc>
              <a:buFont typeface="Arial"/>
              <a:buChar char="•"/>
            </a:pPr>
            <a:r>
              <a:rPr lang="en-US" b="true" sz="2400" spc="60">
                <a:solidFill>
                  <a:srgbClr val="F4EEE2"/>
                </a:solidFill>
                <a:latin typeface="Telegraf Medium"/>
                <a:ea typeface="Telegraf Medium"/>
                <a:cs typeface="Telegraf Medium"/>
                <a:sym typeface="Telegraf Medium"/>
              </a:rPr>
              <a:t>Fuel‑cell systems emit only water vapour, offering a clean future option </a:t>
            </a:r>
          </a:p>
          <a:p>
            <a:pPr algn="l" marL="518160" indent="-259080" lvl="1">
              <a:lnSpc>
                <a:spcPts val="3359"/>
              </a:lnSpc>
              <a:buFont typeface="Arial"/>
              <a:buChar char="•"/>
            </a:pPr>
            <a:r>
              <a:rPr lang="en-US" b="true" sz="2400" spc="60">
                <a:solidFill>
                  <a:srgbClr val="F4EEE2"/>
                </a:solidFill>
                <a:latin typeface="Telegraf Medium"/>
                <a:ea typeface="Telegraf Medium"/>
                <a:cs typeface="Telegraf Medium"/>
                <a:sym typeface="Telegraf Medium"/>
              </a:rPr>
              <a:t>Sustainable Tourism Theory</a:t>
            </a: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4EEE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7454514" y="-4763"/>
            <a:ext cx="10172700" cy="10287000"/>
            <a:chOff x="0" y="0"/>
            <a:chExt cx="2679230" cy="2709333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679230" cy="2709333"/>
            </a:xfrm>
            <a:custGeom>
              <a:avLst/>
              <a:gdLst/>
              <a:ahLst/>
              <a:cxnLst/>
              <a:rect r="r" b="b" t="t" l="l"/>
              <a:pathLst>
                <a:path h="2709333" w="2679230">
                  <a:moveTo>
                    <a:pt x="0" y="0"/>
                  </a:moveTo>
                  <a:lnTo>
                    <a:pt x="2679230" y="0"/>
                  </a:lnTo>
                  <a:lnTo>
                    <a:pt x="2679230" y="2709333"/>
                  </a:lnTo>
                  <a:lnTo>
                    <a:pt x="0" y="2709333"/>
                  </a:lnTo>
                  <a:close/>
                </a:path>
              </a:pathLst>
            </a:custGeom>
            <a:solidFill>
              <a:srgbClr val="951E22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19050"/>
              <a:ext cx="2679230" cy="2690283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1728"/>
                </a:lnSpc>
              </a:pPr>
            </a:p>
          </p:txBody>
        </p:sp>
      </p:grpSp>
      <p:sp>
        <p:nvSpPr>
          <p:cNvPr name="Freeform 5" id="5"/>
          <p:cNvSpPr/>
          <p:nvPr/>
        </p:nvSpPr>
        <p:spPr>
          <a:xfrm flipH="false" flipV="false" rot="0">
            <a:off x="8169330" y="476291"/>
            <a:ext cx="8625867" cy="5445078"/>
          </a:xfrm>
          <a:custGeom>
            <a:avLst/>
            <a:gdLst/>
            <a:ahLst/>
            <a:cxnLst/>
            <a:rect r="r" b="b" t="t" l="l"/>
            <a:pathLst>
              <a:path h="5445078" w="8625867">
                <a:moveTo>
                  <a:pt x="0" y="0"/>
                </a:moveTo>
                <a:lnTo>
                  <a:pt x="8625867" y="0"/>
                </a:lnTo>
                <a:lnTo>
                  <a:pt x="8625867" y="5445079"/>
                </a:lnTo>
                <a:lnTo>
                  <a:pt x="0" y="5445079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-94785" y="6933744"/>
            <a:ext cx="7411540" cy="2473602"/>
          </a:xfrm>
          <a:custGeom>
            <a:avLst/>
            <a:gdLst/>
            <a:ahLst/>
            <a:cxnLst/>
            <a:rect r="r" b="b" t="t" l="l"/>
            <a:pathLst>
              <a:path h="2473602" w="7411540">
                <a:moveTo>
                  <a:pt x="0" y="0"/>
                </a:moveTo>
                <a:lnTo>
                  <a:pt x="7411540" y="0"/>
                </a:lnTo>
                <a:lnTo>
                  <a:pt x="7411540" y="2473602"/>
                </a:lnTo>
                <a:lnTo>
                  <a:pt x="0" y="2473602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-94785" y="119062"/>
            <a:ext cx="7454514" cy="523507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734"/>
              </a:lnSpc>
            </a:pPr>
            <a:r>
              <a:rPr lang="en-US" b="true" sz="7400" spc="-370">
                <a:solidFill>
                  <a:srgbClr val="014935"/>
                </a:solidFill>
                <a:latin typeface="Telegraf Bold"/>
                <a:ea typeface="Telegraf Bold"/>
                <a:cs typeface="Telegraf Bold"/>
                <a:sym typeface="Telegraf Bold"/>
              </a:rPr>
              <a:t>MARINE</a:t>
            </a:r>
            <a:r>
              <a:rPr lang="en-US" b="true" sz="7400" spc="-370">
                <a:solidFill>
                  <a:srgbClr val="014935"/>
                </a:solidFill>
                <a:latin typeface="Telegraf Bold"/>
                <a:ea typeface="Telegraf Bold"/>
                <a:cs typeface="Telegraf Bold"/>
                <a:sym typeface="Telegraf Bold"/>
              </a:rPr>
              <a:t> AND COASTAL ECOSYSTEM PROTECTION IN PORT DESTINATIONS 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7740980" y="6412686"/>
            <a:ext cx="9886234" cy="299466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453390" indent="-226695" lvl="1">
              <a:lnSpc>
                <a:spcPts val="2940"/>
              </a:lnSpc>
              <a:buFont typeface="Arial"/>
              <a:buChar char="•"/>
            </a:pPr>
            <a:r>
              <a:rPr lang="en-US" b="true" sz="2100" spc="52">
                <a:solidFill>
                  <a:srgbClr val="F4EEE2"/>
                </a:solidFill>
                <a:latin typeface="Telegraf Medium"/>
                <a:ea typeface="Telegraf Medium"/>
                <a:cs typeface="Telegraf Medium"/>
                <a:sym typeface="Telegraf Medium"/>
              </a:rPr>
              <a:t>MOSE barriers protect Ven</a:t>
            </a:r>
            <a:r>
              <a:rPr lang="en-US" b="true" sz="2100" spc="52">
                <a:solidFill>
                  <a:srgbClr val="F4EEE2"/>
                </a:solidFill>
                <a:latin typeface="Telegraf Medium"/>
                <a:ea typeface="Telegraf Medium"/>
                <a:cs typeface="Telegraf Medium"/>
                <a:sym typeface="Telegraf Medium"/>
              </a:rPr>
              <a:t>ice from high‑tide flooding while trying to avoid ecological disruption in the lagoon.</a:t>
            </a:r>
          </a:p>
          <a:p>
            <a:pPr algn="l" marL="453390" indent="-226695" lvl="1">
              <a:lnSpc>
                <a:spcPts val="2940"/>
              </a:lnSpc>
              <a:buFont typeface="Arial"/>
              <a:buChar char="•"/>
            </a:pPr>
            <a:r>
              <a:rPr lang="en-US" b="true" sz="2100" spc="52">
                <a:solidFill>
                  <a:srgbClr val="F4EEE2"/>
                </a:solidFill>
                <a:latin typeface="Telegraf Medium"/>
                <a:ea typeface="Telegraf Medium"/>
                <a:cs typeface="Telegraf Medium"/>
                <a:sym typeface="Telegraf Medium"/>
              </a:rPr>
              <a:t>Freq</a:t>
            </a:r>
            <a:r>
              <a:rPr lang="en-US" b="true" sz="2100" spc="52">
                <a:solidFill>
                  <a:srgbClr val="F4EEE2"/>
                </a:solidFill>
                <a:latin typeface="Telegraf Medium"/>
                <a:ea typeface="Telegraf Medium"/>
                <a:cs typeface="Telegraf Medium"/>
                <a:sym typeface="Telegraf Medium"/>
              </a:rPr>
              <a:t>uent closures can harm water quality by causing nutrient build‑up. </a:t>
            </a:r>
          </a:p>
          <a:p>
            <a:pPr algn="l" marL="453390" indent="-226695" lvl="1">
              <a:lnSpc>
                <a:spcPts val="2940"/>
              </a:lnSpc>
              <a:buFont typeface="Arial"/>
              <a:buChar char="•"/>
            </a:pPr>
            <a:r>
              <a:rPr lang="en-US" b="true" sz="2100" spc="52">
                <a:solidFill>
                  <a:srgbClr val="F4EEE2"/>
                </a:solidFill>
                <a:latin typeface="Telegraf Medium"/>
                <a:ea typeface="Telegraf Medium"/>
                <a:cs typeface="Telegraf Medium"/>
                <a:sym typeface="Telegraf Medium"/>
              </a:rPr>
              <a:t>N</a:t>
            </a:r>
            <a:r>
              <a:rPr lang="en-US" b="true" sz="2100" spc="52">
                <a:solidFill>
                  <a:srgbClr val="F4EEE2"/>
                </a:solidFill>
                <a:latin typeface="Telegraf Medium"/>
                <a:ea typeface="Telegraf Medium"/>
                <a:cs typeface="Telegraf Medium"/>
                <a:sym typeface="Telegraf Medium"/>
              </a:rPr>
              <a:t>orth Adriatic Sea Port Authority monitors water quality, manages ship waste and emissions, develops shore power, and protects habitats</a:t>
            </a:r>
          </a:p>
          <a:p>
            <a:pPr algn="l" marL="453390" indent="-226695" lvl="1">
              <a:lnSpc>
                <a:spcPts val="2940"/>
              </a:lnSpc>
              <a:buFont typeface="Arial"/>
              <a:buChar char="•"/>
            </a:pPr>
            <a:r>
              <a:rPr lang="en-US" b="true" sz="2100" spc="52">
                <a:solidFill>
                  <a:srgbClr val="F4EEE2"/>
                </a:solidFill>
                <a:latin typeface="Telegraf Medium"/>
                <a:ea typeface="Telegraf Medium"/>
                <a:cs typeface="Telegraf Medium"/>
                <a:sym typeface="Telegraf Medium"/>
              </a:rPr>
              <a:t>Marine ecosystem protection is vital because cruise traffic can damage sensitive habitats and reduce water quality</a:t>
            </a:r>
          </a:p>
          <a:p>
            <a:pPr algn="l" marL="453390" indent="-226695" lvl="1">
              <a:lnSpc>
                <a:spcPts val="2940"/>
              </a:lnSpc>
              <a:buFont typeface="Arial"/>
              <a:buChar char="•"/>
            </a:pPr>
            <a:r>
              <a:rPr lang="en-US" b="true" sz="2100" spc="52">
                <a:solidFill>
                  <a:srgbClr val="F4EEE2"/>
                </a:solidFill>
                <a:latin typeface="Telegraf Medium"/>
                <a:ea typeface="Telegraf Medium"/>
                <a:cs typeface="Telegraf Medium"/>
                <a:sym typeface="Telegraf Medium"/>
              </a:rPr>
              <a:t>Carrying Capacity Theory</a:t>
            </a:r>
          </a:p>
        </p:txBody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4EEE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7086600" y="0"/>
            <a:ext cx="11201400" cy="1067598"/>
            <a:chOff x="0" y="0"/>
            <a:chExt cx="2950163" cy="281178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950163" cy="281178"/>
            </a:xfrm>
            <a:custGeom>
              <a:avLst/>
              <a:gdLst/>
              <a:ahLst/>
              <a:cxnLst/>
              <a:rect r="r" b="b" t="t" l="l"/>
              <a:pathLst>
                <a:path h="281178" w="2950163">
                  <a:moveTo>
                    <a:pt x="0" y="0"/>
                  </a:moveTo>
                  <a:lnTo>
                    <a:pt x="2950163" y="0"/>
                  </a:lnTo>
                  <a:lnTo>
                    <a:pt x="2950163" y="281178"/>
                  </a:lnTo>
                  <a:lnTo>
                    <a:pt x="0" y="281178"/>
                  </a:lnTo>
                  <a:close/>
                </a:path>
              </a:pathLst>
            </a:custGeom>
            <a:solidFill>
              <a:srgbClr val="014935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19050"/>
              <a:ext cx="2950163" cy="26212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1728"/>
                </a:lnSpc>
              </a:pPr>
            </a:p>
          </p:txBody>
        </p:sp>
      </p:grpSp>
      <p:grpSp>
        <p:nvGrpSpPr>
          <p:cNvPr name="Group 5" id="5"/>
          <p:cNvGrpSpPr/>
          <p:nvPr/>
        </p:nvGrpSpPr>
        <p:grpSpPr>
          <a:xfrm rot="0">
            <a:off x="8115300" y="0"/>
            <a:ext cx="9144000" cy="6018584"/>
            <a:chOff x="0" y="0"/>
            <a:chExt cx="1416645" cy="932436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1416645" cy="932436"/>
            </a:xfrm>
            <a:custGeom>
              <a:avLst/>
              <a:gdLst/>
              <a:ahLst/>
              <a:cxnLst/>
              <a:rect r="r" b="b" t="t" l="l"/>
              <a:pathLst>
                <a:path h="932436" w="1416645">
                  <a:moveTo>
                    <a:pt x="0" y="0"/>
                  </a:moveTo>
                  <a:lnTo>
                    <a:pt x="1416645" y="0"/>
                  </a:lnTo>
                  <a:lnTo>
                    <a:pt x="1416645" y="932436"/>
                  </a:lnTo>
                  <a:lnTo>
                    <a:pt x="0" y="932436"/>
                  </a:lnTo>
                  <a:close/>
                </a:path>
              </a:pathLst>
            </a:custGeom>
            <a:blipFill>
              <a:blip r:embed="rId2"/>
              <a:stretch>
                <a:fillRect l="0" t="-551" r="0" b="-551"/>
              </a:stretch>
            </a:blipFill>
          </p:spPr>
        </p:sp>
      </p:grpSp>
      <p:grpSp>
        <p:nvGrpSpPr>
          <p:cNvPr name="Group 7" id="7"/>
          <p:cNvGrpSpPr/>
          <p:nvPr/>
        </p:nvGrpSpPr>
        <p:grpSpPr>
          <a:xfrm rot="0">
            <a:off x="0" y="0"/>
            <a:ext cx="7086600" cy="10287000"/>
            <a:chOff x="0" y="0"/>
            <a:chExt cx="1866430" cy="2709333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1866430" cy="2709333"/>
            </a:xfrm>
            <a:custGeom>
              <a:avLst/>
              <a:gdLst/>
              <a:ahLst/>
              <a:cxnLst/>
              <a:rect r="r" b="b" t="t" l="l"/>
              <a:pathLst>
                <a:path h="2709333" w="1866430">
                  <a:moveTo>
                    <a:pt x="0" y="0"/>
                  </a:moveTo>
                  <a:lnTo>
                    <a:pt x="1866430" y="0"/>
                  </a:lnTo>
                  <a:lnTo>
                    <a:pt x="1866430" y="2709333"/>
                  </a:lnTo>
                  <a:lnTo>
                    <a:pt x="0" y="2709333"/>
                  </a:lnTo>
                  <a:close/>
                </a:path>
              </a:pathLst>
            </a:custGeom>
            <a:solidFill>
              <a:srgbClr val="951E22"/>
            </a:solidFill>
          </p:spPr>
        </p:sp>
        <p:sp>
          <p:nvSpPr>
            <p:cNvPr name="TextBox 9" id="9"/>
            <p:cNvSpPr txBox="true"/>
            <p:nvPr/>
          </p:nvSpPr>
          <p:spPr>
            <a:xfrm>
              <a:off x="0" y="19050"/>
              <a:ext cx="1866430" cy="2690283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1728"/>
                </a:lnSpc>
              </a:pPr>
            </a:p>
          </p:txBody>
        </p:sp>
      </p:grpSp>
      <p:sp>
        <p:nvSpPr>
          <p:cNvPr name="Freeform 10" id="10"/>
          <p:cNvSpPr/>
          <p:nvPr/>
        </p:nvSpPr>
        <p:spPr>
          <a:xfrm flipH="false" flipV="false" rot="0">
            <a:off x="0" y="373023"/>
            <a:ext cx="6715372" cy="5933161"/>
          </a:xfrm>
          <a:custGeom>
            <a:avLst/>
            <a:gdLst/>
            <a:ahLst/>
            <a:cxnLst/>
            <a:rect r="r" b="b" t="t" l="l"/>
            <a:pathLst>
              <a:path h="5933161" w="6715372">
                <a:moveTo>
                  <a:pt x="0" y="0"/>
                </a:moveTo>
                <a:lnTo>
                  <a:pt x="6715372" y="0"/>
                </a:lnTo>
                <a:lnTo>
                  <a:pt x="6715372" y="5933161"/>
                </a:lnTo>
                <a:lnTo>
                  <a:pt x="0" y="5933161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17435" t="0" r="-50853" b="0"/>
            </a:stretch>
          </a:blipFill>
        </p:spPr>
      </p:sp>
      <p:sp>
        <p:nvSpPr>
          <p:cNvPr name="TextBox 11" id="11"/>
          <p:cNvSpPr txBox="true"/>
          <p:nvPr/>
        </p:nvSpPr>
        <p:spPr>
          <a:xfrm rot="0">
            <a:off x="7086600" y="6880254"/>
            <a:ext cx="11201400" cy="316839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7917"/>
              </a:lnSpc>
            </a:pPr>
            <a:r>
              <a:rPr lang="en-US" b="true" sz="8700" spc="-434">
                <a:solidFill>
                  <a:srgbClr val="014935"/>
                </a:solidFill>
                <a:latin typeface="Telegraf Bold"/>
                <a:ea typeface="Telegraf Bold"/>
                <a:cs typeface="Telegraf Bold"/>
                <a:sym typeface="Telegraf Bold"/>
              </a:rPr>
              <a:t>P</a:t>
            </a:r>
            <a:r>
              <a:rPr lang="en-US" b="true" sz="8700" spc="-434">
                <a:solidFill>
                  <a:srgbClr val="014935"/>
                </a:solidFill>
                <a:latin typeface="Telegraf Bold"/>
                <a:ea typeface="Telegraf Bold"/>
                <a:cs typeface="Telegraf Bold"/>
                <a:sym typeface="Telegraf Bold"/>
              </a:rPr>
              <a:t>REVENTING COMMODIFICATION OF CULTURE 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0" y="6893389"/>
            <a:ext cx="6905364" cy="276288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561339" indent="-280669" lvl="1">
              <a:lnSpc>
                <a:spcPts val="3639"/>
              </a:lnSpc>
              <a:buFont typeface="Arial"/>
              <a:buChar char="•"/>
            </a:pPr>
            <a:r>
              <a:rPr lang="en-US" b="true" sz="2599" spc="64">
                <a:solidFill>
                  <a:srgbClr val="F4EEE2"/>
                </a:solidFill>
                <a:latin typeface="Telegraf Medium"/>
                <a:ea typeface="Telegraf Medium"/>
                <a:cs typeface="Telegraf Medium"/>
                <a:sym typeface="Telegraf Medium"/>
              </a:rPr>
              <a:t>Au</a:t>
            </a:r>
            <a:r>
              <a:rPr lang="en-US" b="true" sz="2599" spc="64">
                <a:solidFill>
                  <a:srgbClr val="F4EEE2"/>
                </a:solidFill>
                <a:latin typeface="Telegraf Medium"/>
                <a:ea typeface="Telegraf Medium"/>
                <a:cs typeface="Telegraf Medium"/>
                <a:sym typeface="Telegraf Medium"/>
              </a:rPr>
              <a:t>thentic shops are replaced by tourist‑focused businesses</a:t>
            </a:r>
          </a:p>
          <a:p>
            <a:pPr algn="l" marL="561339" indent="-280669" lvl="1">
              <a:lnSpc>
                <a:spcPts val="3639"/>
              </a:lnSpc>
              <a:buFont typeface="Arial"/>
              <a:buChar char="•"/>
            </a:pPr>
            <a:r>
              <a:rPr lang="en-US" b="true" sz="2599" spc="64">
                <a:solidFill>
                  <a:srgbClr val="F4EEE2"/>
                </a:solidFill>
                <a:latin typeface="Telegraf Medium"/>
                <a:ea typeface="Telegraf Medium"/>
                <a:cs typeface="Telegraf Medium"/>
                <a:sym typeface="Telegraf Medium"/>
              </a:rPr>
              <a:t>80% of its 20 million visitors being day‑trippers,</a:t>
            </a:r>
          </a:p>
          <a:p>
            <a:pPr algn="l" marL="561339" indent="-280669" lvl="1">
              <a:lnSpc>
                <a:spcPts val="3639"/>
              </a:lnSpc>
              <a:buFont typeface="Arial"/>
              <a:buChar char="•"/>
            </a:pPr>
            <a:r>
              <a:rPr lang="en-US" b="true" sz="2599" spc="64">
                <a:solidFill>
                  <a:srgbClr val="F4EEE2"/>
                </a:solidFill>
                <a:latin typeface="Telegraf Medium"/>
                <a:ea typeface="Telegraf Medium"/>
                <a:cs typeface="Telegraf Medium"/>
                <a:sym typeface="Telegraf Medium"/>
              </a:rPr>
              <a:t> €10 day‑tripper fee</a:t>
            </a:r>
          </a:p>
          <a:p>
            <a:pPr algn="l" marL="561339" indent="-280669" lvl="1">
              <a:lnSpc>
                <a:spcPts val="3639"/>
              </a:lnSpc>
              <a:buFont typeface="Arial"/>
              <a:buChar char="•"/>
            </a:pPr>
            <a:r>
              <a:rPr lang="en-US" b="true" sz="2599" spc="64">
                <a:solidFill>
                  <a:srgbClr val="F4EEE2"/>
                </a:solidFill>
                <a:latin typeface="Telegraf Medium"/>
                <a:ea typeface="Telegraf Medium"/>
                <a:cs typeface="Telegraf Medium"/>
                <a:sym typeface="Telegraf Medium"/>
              </a:rPr>
              <a:t>Tourists are starting to adapt</a:t>
            </a:r>
          </a:p>
        </p:txBody>
      </p: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4EEE2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6572250" cy="10287000"/>
            <a:chOff x="0" y="0"/>
            <a:chExt cx="1730963" cy="2709333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1730963" cy="2709333"/>
            </a:xfrm>
            <a:custGeom>
              <a:avLst/>
              <a:gdLst/>
              <a:ahLst/>
              <a:cxnLst/>
              <a:rect r="r" b="b" t="t" l="l"/>
              <a:pathLst>
                <a:path h="2709333" w="1730963">
                  <a:moveTo>
                    <a:pt x="0" y="0"/>
                  </a:moveTo>
                  <a:lnTo>
                    <a:pt x="1730963" y="0"/>
                  </a:lnTo>
                  <a:lnTo>
                    <a:pt x="1730963" y="2709333"/>
                  </a:lnTo>
                  <a:lnTo>
                    <a:pt x="0" y="2709333"/>
                  </a:lnTo>
                  <a:close/>
                </a:path>
              </a:pathLst>
            </a:custGeom>
            <a:solidFill>
              <a:srgbClr val="951E22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19050"/>
              <a:ext cx="1730963" cy="2690283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1728"/>
                </a:lnSpc>
              </a:pPr>
            </a:p>
          </p:txBody>
        </p:sp>
      </p:grpSp>
      <p:sp>
        <p:nvSpPr>
          <p:cNvPr name="Freeform 5" id="5"/>
          <p:cNvSpPr/>
          <p:nvPr/>
        </p:nvSpPr>
        <p:spPr>
          <a:xfrm flipH="false" flipV="false" rot="0">
            <a:off x="7765114" y="4423862"/>
            <a:ext cx="9325087" cy="5222049"/>
          </a:xfrm>
          <a:custGeom>
            <a:avLst/>
            <a:gdLst/>
            <a:ahLst/>
            <a:cxnLst/>
            <a:rect r="r" b="b" t="t" l="l"/>
            <a:pathLst>
              <a:path h="5222049" w="9325087">
                <a:moveTo>
                  <a:pt x="0" y="0"/>
                </a:moveTo>
                <a:lnTo>
                  <a:pt x="9325087" y="0"/>
                </a:lnTo>
                <a:lnTo>
                  <a:pt x="9325087" y="5222049"/>
                </a:lnTo>
                <a:lnTo>
                  <a:pt x="0" y="5222049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481738" y="2339113"/>
            <a:ext cx="5608774" cy="5608774"/>
          </a:xfrm>
          <a:custGeom>
            <a:avLst/>
            <a:gdLst/>
            <a:ahLst/>
            <a:cxnLst/>
            <a:rect r="r" b="b" t="t" l="l"/>
            <a:pathLst>
              <a:path h="5608774" w="5608774">
                <a:moveTo>
                  <a:pt x="0" y="0"/>
                </a:moveTo>
                <a:lnTo>
                  <a:pt x="5608774" y="0"/>
                </a:lnTo>
                <a:lnTo>
                  <a:pt x="5608774" y="5608774"/>
                </a:lnTo>
                <a:lnTo>
                  <a:pt x="0" y="5608774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7001096" y="413390"/>
            <a:ext cx="11286904" cy="74506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994"/>
              </a:lnSpc>
            </a:pPr>
            <a:r>
              <a:rPr lang="en-US" b="true" sz="5488" spc="-274">
                <a:solidFill>
                  <a:srgbClr val="014935"/>
                </a:solidFill>
                <a:latin typeface="Telegraf Bold"/>
                <a:ea typeface="Telegraf Bold"/>
                <a:cs typeface="Telegraf Bold"/>
                <a:sym typeface="Telegraf Bold"/>
              </a:rPr>
              <a:t>NORWEJIEN FJO</a:t>
            </a:r>
            <a:r>
              <a:rPr lang="en-US" b="true" sz="5488" spc="-274">
                <a:solidFill>
                  <a:srgbClr val="014935"/>
                </a:solidFill>
                <a:latin typeface="Telegraf Bold"/>
                <a:ea typeface="Telegraf Bold"/>
                <a:cs typeface="Telegraf Bold"/>
                <a:sym typeface="Telegraf Bold"/>
              </a:rPr>
              <a:t>RDS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6762207" y="1389862"/>
            <a:ext cx="10021575" cy="25006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604519" indent="-302260" lvl="1">
              <a:lnSpc>
                <a:spcPts val="3919"/>
              </a:lnSpc>
              <a:buFont typeface="Arial"/>
              <a:buChar char="•"/>
            </a:pPr>
            <a:r>
              <a:rPr lang="en-US" b="true" sz="2799" spc="69">
                <a:solidFill>
                  <a:srgbClr val="014935"/>
                </a:solidFill>
                <a:latin typeface="Telegraf Medium"/>
                <a:ea typeface="Telegraf Medium"/>
                <a:cs typeface="Telegraf Medium"/>
                <a:sym typeface="Telegraf Medium"/>
              </a:rPr>
              <a:t>Norway will require zero‑emission cruise operations in its UNESCO fjords from 2026</a:t>
            </a:r>
          </a:p>
          <a:p>
            <a:pPr algn="l" marL="604519" indent="-302260" lvl="1">
              <a:lnSpc>
                <a:spcPts val="3919"/>
              </a:lnSpc>
              <a:buFont typeface="Arial"/>
              <a:buChar char="•"/>
            </a:pPr>
            <a:r>
              <a:rPr lang="en-US" b="true" sz="2799" spc="69">
                <a:solidFill>
                  <a:srgbClr val="014935"/>
                </a:solidFill>
                <a:latin typeface="Telegraf Medium"/>
                <a:ea typeface="Telegraf Medium"/>
                <a:cs typeface="Telegraf Medium"/>
                <a:sym typeface="Telegraf Medium"/>
              </a:rPr>
              <a:t>Fjord towns like Flåm and Geiranger face overcrowding and “theme‑park” tourism similar to Venice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DAG-QuQTQBw</dc:identifier>
  <dcterms:modified xsi:type="dcterms:W3CDTF">2011-08-01T06:04:30Z</dcterms:modified>
  <cp:revision>1</cp:revision>
  <dc:title>Venice Presentation </dc:title>
</cp:coreProperties>
</file>