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6" r:id="rId2"/>
    <p:sldMasterId id="2147483669" r:id="rId3"/>
  </p:sldMasterIdLst>
  <p:sldIdLst>
    <p:sldId id="257" r:id="rId4"/>
    <p:sldId id="258" r:id="rId5"/>
    <p:sldId id="361" r:id="rId6"/>
    <p:sldId id="363" r:id="rId7"/>
    <p:sldId id="365" r:id="rId8"/>
    <p:sldId id="366" r:id="rId9"/>
    <p:sldId id="359" r:id="rId10"/>
    <p:sldId id="357" r:id="rId11"/>
    <p:sldId id="3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heme" Target="theme/theme1.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04007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0829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46018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6208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24343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5519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2309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35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397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10/23/2025</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757217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2EDB8D0-98ED-4B86-9D5F-E61ADC70144D}" type="datetimeFigureOut">
              <a:rPr lang="en-US" smtClean="0"/>
              <a:t>10/23/2025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4345826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10/23/2025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646719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7.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theme" Target="../theme/theme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195191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21331422"/>
      </p:ext>
    </p:extLst>
  </p:cSld>
  <p:clrMap bg1="lt1" tx1="dk1" bg2="lt2" tx2="dk2" accent1="accent1" accent2="accent2" accent3="accent3" accent4="accent4" accent5="accent5" accent6="accent6" hlink="hlink" folHlink="folHlink"/>
  <p:sldLayoutIdLst>
    <p:sldLayoutId id="2147483667"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287212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normAutofit/>
          </a:bodyPr>
          <a:lstStyle/>
          <a:p>
            <a:r>
              <a:rPr lang="en-GB" sz="2400" dirty="0"/>
              <a:t>Sue Ainsworth</a:t>
            </a:r>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a:xfrm>
            <a:off x="1524000" y="3602037"/>
            <a:ext cx="9144000" cy="2216871"/>
          </a:xfrm>
        </p:spPr>
        <p:txBody>
          <a:bodyPr/>
          <a:lstStyle/>
          <a:p>
            <a:r>
              <a:rPr lang="en-GB" dirty="0"/>
              <a:t>Exploring Behaviours &amp; Interventions in the Learning Environment ECIE4011</a:t>
            </a:r>
          </a:p>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CA42-C6A5-0A7F-ED10-29076592EB1F}"/>
              </a:ext>
            </a:extLst>
          </p:cNvPr>
          <p:cNvSpPr>
            <a:spLocks noGrp="1"/>
          </p:cNvSpPr>
          <p:nvPr>
            <p:ph type="title"/>
          </p:nvPr>
        </p:nvSpPr>
        <p:spPr/>
        <p:txBody>
          <a:bodyPr/>
          <a:lstStyle/>
          <a:p>
            <a:r>
              <a:rPr lang="cy-GB" dirty="0">
                <a:solidFill>
                  <a:srgbClr val="0070C0"/>
                </a:solidFill>
              </a:rPr>
              <a:t>Gôl Heddiw/ </a:t>
            </a:r>
            <a:r>
              <a:rPr lang="en-GB" dirty="0"/>
              <a:t>Today’s Goal</a:t>
            </a:r>
          </a:p>
        </p:txBody>
      </p:sp>
      <p:sp>
        <p:nvSpPr>
          <p:cNvPr id="3" name="Content Placeholder 2">
            <a:extLst>
              <a:ext uri="{FF2B5EF4-FFF2-40B4-BE49-F238E27FC236}">
                <a16:creationId xmlns:a16="http://schemas.microsoft.com/office/drawing/2014/main" id="{1C1D29ED-440D-F294-157C-25D97B8A733E}"/>
              </a:ext>
            </a:extLst>
          </p:cNvPr>
          <p:cNvSpPr>
            <a:spLocks noGrp="1"/>
          </p:cNvSpPr>
          <p:nvPr>
            <p:ph sz="half" idx="1"/>
          </p:nvPr>
        </p:nvSpPr>
        <p:spPr/>
        <p:txBody>
          <a:bodyPr/>
          <a:lstStyle/>
          <a:p>
            <a:r>
              <a:rPr lang="cy-GB" dirty="0">
                <a:solidFill>
                  <a:srgbClr val="0070C0"/>
                </a:solidFill>
              </a:rPr>
              <a:t>Adolygu canlyniadau dysgu ac ailadrodd gofynion asesu.</a:t>
            </a:r>
          </a:p>
          <a:p>
            <a:pPr marL="0" indent="0">
              <a:buNone/>
            </a:pPr>
            <a:br>
              <a:rPr lang="cy-GB" dirty="0"/>
            </a:br>
            <a:endParaRPr lang="en-GB" dirty="0"/>
          </a:p>
        </p:txBody>
      </p:sp>
      <p:sp>
        <p:nvSpPr>
          <p:cNvPr id="4" name="Content Placeholder 3">
            <a:extLst>
              <a:ext uri="{FF2B5EF4-FFF2-40B4-BE49-F238E27FC236}">
                <a16:creationId xmlns:a16="http://schemas.microsoft.com/office/drawing/2014/main" id="{23747920-D4A6-8D25-6150-823037312595}"/>
              </a:ext>
            </a:extLst>
          </p:cNvPr>
          <p:cNvSpPr>
            <a:spLocks noGrp="1"/>
          </p:cNvSpPr>
          <p:nvPr>
            <p:ph sz="half" idx="2"/>
          </p:nvPr>
        </p:nvSpPr>
        <p:spPr/>
        <p:txBody>
          <a:bodyPr/>
          <a:lstStyle/>
          <a:p>
            <a:r>
              <a:rPr lang="en-GB" dirty="0"/>
              <a:t>Review learning outcomes and recap assessment requirements.</a:t>
            </a:r>
          </a:p>
          <a:p>
            <a:endParaRPr lang="en-GB" dirty="0"/>
          </a:p>
        </p:txBody>
      </p:sp>
    </p:spTree>
    <p:extLst>
      <p:ext uri="{BB962C8B-B14F-4D97-AF65-F5344CB8AC3E}">
        <p14:creationId xmlns:p14="http://schemas.microsoft.com/office/powerpoint/2010/main" val="4234264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E67B-89A0-4C9F-BACA-F88EC46DD878}"/>
              </a:ext>
            </a:extLst>
          </p:cNvPr>
          <p:cNvSpPr>
            <a:spLocks noGrp="1"/>
          </p:cNvSpPr>
          <p:nvPr>
            <p:ph type="title"/>
          </p:nvPr>
        </p:nvSpPr>
        <p:spPr>
          <a:xfrm>
            <a:off x="450273" y="748323"/>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Modiwl</a:t>
            </a:r>
            <a:r>
              <a:rPr lang="en-GB" dirty="0">
                <a:solidFill>
                  <a:srgbClr val="0070C0"/>
                </a:solidFill>
                <a:latin typeface="Arial" panose="020B0604020202020204" pitchFamily="34" charset="0"/>
                <a:cs typeface="Arial" panose="020B0604020202020204" pitchFamily="34" charset="0"/>
              </a:rPr>
              <a:t>/</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3F6EAD8C-D1B1-44E2-A6D2-5F0B86FF3440}"/>
              </a:ext>
            </a:extLst>
          </p:cNvPr>
          <p:cNvSpPr>
            <a:spLocks noGrp="1"/>
          </p:cNvSpPr>
          <p:nvPr>
            <p:ph idx="1"/>
          </p:nvPr>
        </p:nvSpPr>
        <p:spPr>
          <a:xfrm>
            <a:off x="3086100" y="1211"/>
            <a:ext cx="8655627" cy="6748608"/>
          </a:xfrm>
        </p:spPr>
        <p:txBody>
          <a:bodyPr anchor="ctr">
            <a:normAutofit/>
          </a:bodyPr>
          <a:lstStyle/>
          <a:p>
            <a:pPr fontAlgn="base" hangingPunct="0"/>
            <a:r>
              <a:rPr lang="cy-GB" sz="2400" dirty="0">
                <a:solidFill>
                  <a:srgbClr val="0070C0"/>
                </a:solidFill>
                <a:latin typeface="Arial" panose="020B0604020202020204" pitchFamily="34" charset="0"/>
                <a:cs typeface="Arial" panose="020B0604020202020204" pitchFamily="34" charset="0"/>
              </a:rPr>
              <a:t>I arfogi myfyrwyr â phrofiad ymarferol o Waith Ieuenctid a chymwyseddau proffesiynol trwy brofiadau lleoliad </a:t>
            </a:r>
            <a:r>
              <a:rPr lang="cy-GB" sz="2400" dirty="0" err="1">
                <a:solidFill>
                  <a:srgbClr val="0070C0"/>
                </a:solidFill>
                <a:latin typeface="Arial" panose="020B0604020202020204" pitchFamily="34" charset="0"/>
                <a:cs typeface="Arial" panose="020B0604020202020204" pitchFamily="34" charset="0"/>
              </a:rPr>
              <a:t>trochol</a:t>
            </a:r>
            <a:r>
              <a:rPr lang="cy-GB" sz="2400" dirty="0">
                <a:solidFill>
                  <a:srgbClr val="0070C0"/>
                </a:solidFill>
                <a:latin typeface="Arial" panose="020B0604020202020204" pitchFamily="34" charset="0"/>
                <a:cs typeface="Arial" panose="020B0604020202020204" pitchFamily="34" charset="0"/>
              </a:rPr>
              <a:t>, myfyrio beirniadol, a dysgu dan arweiniad, gan eu galluogi i gymhwyso gwybodaeth ddamcaniaethol yn effeithiol mewn lleoliadau byd go iawn a dechrau datblygu sgiliau hanfodol ar gyfer gweithio gyda phobl ifanc a chymunedau.</a:t>
            </a:r>
          </a:p>
          <a:p>
            <a:pPr marL="0" indent="0" fontAlgn="base" hangingPunct="0">
              <a:buNone/>
            </a:pPr>
            <a:endParaRPr lang="cy-GB" sz="2400" dirty="0">
              <a:solidFill>
                <a:srgbClr val="0070C0"/>
              </a:solidFill>
              <a:latin typeface="Arial" panose="020B0604020202020204" pitchFamily="34" charset="0"/>
              <a:cs typeface="Arial" panose="020B0604020202020204" pitchFamily="34" charset="0"/>
            </a:endParaRPr>
          </a:p>
          <a:p>
            <a:pPr fontAlgn="base"/>
            <a:r>
              <a:rPr lang="en-GB" dirty="0"/>
              <a:t>To equip students with practical Youth Work experience and professional competencies through immersive placement experiences, critical reflection, and guided learning, enabling them to effectively apply theoretical knowledge in real-world settings and begin to develop essential skills for working with young people and communities.  </a:t>
            </a:r>
          </a:p>
          <a:p>
            <a:pPr lvl="0" fontAlgn="base" hangingPunct="0"/>
            <a:endParaRPr lang="cy-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8098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447844" y="630598"/>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Deilliannau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Dysgu</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3887234" y="319088"/>
            <a:ext cx="7617932" cy="5084185"/>
          </a:xfrm>
        </p:spPr>
        <p:txBody>
          <a:bodyPr anchor="ctr">
            <a:normAutofit fontScale="77500" lnSpcReduction="20000"/>
          </a:bodyPr>
          <a:lstStyle/>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Ar ôl cwblhau'r modiwl hwn yn llwyddiannus, dylai'r myfyriwr allu:</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dangos cwblhau 250 awr yn llwyddiannus ar leoliad yn unol ag egwyddorion, gwerthoedd a dibenion Gwaith Ieuenctid a chymryd rhan ragweithiol mewn goruchwylio;</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deall eu hunaniaeth broffesiynol, trwy gydnabod eu rôl broffesiynol o fewn Gwaith Ieuenctid, gan gynnwys gwerthoedd, moeseg, diogelu ac arfer myfyriol;</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deall rôl Gweithwyr Ieuenctid fel addysgwyr anffurfiol a di-ffurfiol, gan gynnwys amrywiol fodelau a dulliau ymarfer gan gynnwys enghreifftiau o arfer Gwaith Ieuenctid da;</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dechrau nodi anghenion datblygu pobl ifanc mewn cymunedau ac ymatebion sy'n gysylltiedig â gwaith ieuenctid mewn sefydliadau gwirfoddol a sefydliadau a gynhelir o fewn y sector;</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trefnu eu gwybodaeth a'u dysgu trwy ddefnyddio ystod o adnoddau gwybodaeth, a chyflwyno eu gwaith ar y lefel briodol, a myfyrio ar sgiliau llythrennedd cynaliadwy a ddatblygwyd.</a:t>
            </a:r>
          </a:p>
        </p:txBody>
      </p:sp>
    </p:spTree>
    <p:extLst>
      <p:ext uri="{BB962C8B-B14F-4D97-AF65-F5344CB8AC3E}">
        <p14:creationId xmlns:p14="http://schemas.microsoft.com/office/powerpoint/2010/main" val="692495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sz="4000" dirty="0">
                <a:latin typeface="Arial" panose="020B0604020202020204" pitchFamily="34" charset="0"/>
                <a:cs typeface="Arial" panose="020B0604020202020204" pitchFamily="34" charset="0"/>
              </a:rPr>
              <a:t>Learning Outcomes</a:t>
            </a:r>
            <a:br>
              <a:rPr lang="en-GB" sz="4000" dirty="0">
                <a:solidFill>
                  <a:srgbClr val="0070C0"/>
                </a:solidFill>
                <a:latin typeface="Arial" panose="020B0604020202020204" pitchFamily="34" charset="0"/>
                <a:cs typeface="Arial" panose="020B0604020202020204" pitchFamily="34" charset="0"/>
              </a:rPr>
            </a:b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3138056" y="591345"/>
            <a:ext cx="8215744" cy="5113084"/>
          </a:xfrm>
        </p:spPr>
        <p:txBody>
          <a:bodyPr anchor="ctr">
            <a:normAutofit fontScale="70000" lnSpcReduction="20000"/>
          </a:bodyPr>
          <a:lstStyle/>
          <a:p>
            <a:r>
              <a:rPr lang="en-GB" sz="4400" b="1" dirty="0"/>
              <a:t>Upon the successful completion of this module, the student should be able to: </a:t>
            </a:r>
          </a:p>
          <a:p>
            <a:endParaRPr lang="en-GB" dirty="0"/>
          </a:p>
          <a:p>
            <a:r>
              <a:rPr lang="en-GB" dirty="0"/>
              <a:t>demonstrate the successful completion of 250 hours on placement in accordance with the principles, values, and purposes of Youth Work and engaging proactively in supervision;</a:t>
            </a:r>
          </a:p>
          <a:p>
            <a:r>
              <a:rPr lang="en-GB" dirty="0"/>
              <a:t>understand their professional identity, through recognising their professional role within Youth Work, including values, ethics, safeguarding and reflective practice; </a:t>
            </a:r>
          </a:p>
          <a:p>
            <a:r>
              <a:rPr lang="en-GB" dirty="0"/>
              <a:t>understand the role of Youth Workers as informal and non-formal educators, including various models and methods of practice including examples of good Youth Work practice;</a:t>
            </a:r>
          </a:p>
          <a:p>
            <a:r>
              <a:rPr lang="en-GB" dirty="0"/>
              <a:t>begin to identify the development needs of young people in communities and responses associated with youth work in voluntary and maintained organisations within the sector;</a:t>
            </a:r>
          </a:p>
          <a:p>
            <a:r>
              <a:rPr lang="en-GB" dirty="0"/>
              <a:t>organise their knowledge and learning through use of a range of information resources, and present their work at the appropriate level, and reflect upon sustainable literacy skills developed. </a:t>
            </a:r>
          </a:p>
          <a:p>
            <a:endParaRPr lang="en-GB" dirty="0"/>
          </a:p>
        </p:txBody>
      </p:sp>
    </p:spTree>
    <p:extLst>
      <p:ext uri="{BB962C8B-B14F-4D97-AF65-F5344CB8AC3E}">
        <p14:creationId xmlns:p14="http://schemas.microsoft.com/office/powerpoint/2010/main" val="2556732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4697460"/>
          </a:xfrm>
        </p:spPr>
        <p:txBody>
          <a:bodyPr>
            <a:normAutofit/>
          </a:bodyPr>
          <a:lstStyle/>
          <a:p>
            <a:r>
              <a:rPr lang="en-GB" sz="3400" b="1" dirty="0">
                <a:latin typeface="Arial" panose="020B0604020202020204" pitchFamily="34" charset="0"/>
                <a:cs typeface="Arial" panose="020B0604020202020204" pitchFamily="34" charset="0"/>
              </a:rPr>
              <a:t>Assessment</a:t>
            </a:r>
          </a:p>
        </p:txBody>
      </p:sp>
      <p:pic>
        <p:nvPicPr>
          <p:cNvPr id="3" name="Picture 2">
            <a:extLst>
              <a:ext uri="{FF2B5EF4-FFF2-40B4-BE49-F238E27FC236}">
                <a16:creationId xmlns:a16="http://schemas.microsoft.com/office/drawing/2014/main" id="{AD0945C4-6EC1-0627-39D1-91081B08538F}"/>
              </a:ext>
            </a:extLst>
          </p:cNvPr>
          <p:cNvPicPr>
            <a:picLocks noChangeAspect="1"/>
          </p:cNvPicPr>
          <p:nvPr/>
        </p:nvPicPr>
        <p:blipFill>
          <a:blip r:embed="rId2"/>
          <a:stretch>
            <a:fillRect/>
          </a:stretch>
        </p:blipFill>
        <p:spPr>
          <a:xfrm>
            <a:off x="4114799" y="363531"/>
            <a:ext cx="7439891" cy="5496941"/>
          </a:xfrm>
          <a:prstGeom prst="rect">
            <a:avLst/>
          </a:prstGeom>
        </p:spPr>
      </p:pic>
    </p:spTree>
    <p:extLst>
      <p:ext uri="{BB962C8B-B14F-4D97-AF65-F5344CB8AC3E}">
        <p14:creationId xmlns:p14="http://schemas.microsoft.com/office/powerpoint/2010/main" val="1289124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CCAE1823-B2CB-E4A4-EEFA-2D2CFC01E4C5}"/>
              </a:ext>
            </a:extLst>
          </p:cNvPr>
          <p:cNvPicPr>
            <a:picLocks noGrp="1" noChangeAspect="1"/>
          </p:cNvPicPr>
          <p:nvPr>
            <p:ph idx="1"/>
          </p:nvPr>
        </p:nvPicPr>
        <p:blipFill>
          <a:blip r:embed="rId2"/>
          <a:stretch>
            <a:fillRect/>
          </a:stretch>
        </p:blipFill>
        <p:spPr>
          <a:xfrm>
            <a:off x="402106" y="781877"/>
            <a:ext cx="11387787" cy="4479235"/>
          </a:xfrm>
          <a:prstGeom prst="rect">
            <a:avLst/>
          </a:prstGeom>
        </p:spPr>
      </p:pic>
    </p:spTree>
    <p:extLst>
      <p:ext uri="{BB962C8B-B14F-4D97-AF65-F5344CB8AC3E}">
        <p14:creationId xmlns:p14="http://schemas.microsoft.com/office/powerpoint/2010/main" val="1856643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6B443-1761-0966-F64B-A927006E7321}"/>
              </a:ext>
            </a:extLst>
          </p:cNvPr>
          <p:cNvSpPr>
            <a:spLocks noGrp="1"/>
          </p:cNvSpPr>
          <p:nvPr>
            <p:ph idx="1"/>
          </p:nvPr>
        </p:nvSpPr>
        <p:spPr>
          <a:xfrm>
            <a:off x="355076" y="951865"/>
            <a:ext cx="11481847" cy="3575934"/>
          </a:xfrm>
        </p:spPr>
        <p:txBody>
          <a:bodyPr>
            <a:normAutofit fontScale="92500" lnSpcReduction="20000"/>
          </a:bodyPr>
          <a:lstStyle/>
          <a:p>
            <a:r>
              <a:rPr lang="en-US" u="sng" dirty="0"/>
              <a:t>Assessment Component 2 – 10% Learning Mentor report</a:t>
            </a:r>
            <a:br>
              <a:rPr lang="en-GB" dirty="0"/>
            </a:br>
            <a:br>
              <a:rPr lang="en-GB" dirty="0"/>
            </a:br>
            <a:r>
              <a:rPr lang="en-US" dirty="0"/>
              <a:t>A Learning Mentor Report making clear reference to examples from the student’s practice and conduct while on placement.  The report will include the requirement for the Learning Mentor to observe and comment upon a specific piece of the student’s practice. The template for this report can be found in Appendix 4.</a:t>
            </a:r>
            <a:endParaRPr lang="en-GB" dirty="0"/>
          </a:p>
          <a:p>
            <a:r>
              <a:rPr lang="en-US" dirty="0"/>
              <a:t> </a:t>
            </a:r>
            <a:endParaRPr lang="en-GB" dirty="0"/>
          </a:p>
          <a:p>
            <a:r>
              <a:rPr lang="en-US" u="sng" dirty="0"/>
              <a:t>Assessment Component 3 – 10% Fieldwork Supervisor report.</a:t>
            </a:r>
            <a:endParaRPr lang="en-GB" dirty="0"/>
          </a:p>
          <a:p>
            <a:r>
              <a:rPr lang="en-US" dirty="0"/>
              <a:t>A report from the Fieldwork Supervisor reflecting on the student’s engagement with group supervision and reflective practice. The template for this report can be found in Appendix 4.</a:t>
            </a:r>
            <a:endParaRPr lang="en-GB" dirty="0"/>
          </a:p>
          <a:p>
            <a:pPr marL="0" indent="0">
              <a:buNone/>
            </a:pPr>
            <a:endParaRPr lang="en-GB" dirty="0"/>
          </a:p>
        </p:txBody>
      </p:sp>
    </p:spTree>
    <p:extLst>
      <p:ext uri="{BB962C8B-B14F-4D97-AF65-F5344CB8AC3E}">
        <p14:creationId xmlns:p14="http://schemas.microsoft.com/office/powerpoint/2010/main" val="523293428"/>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docProps/app.xml><?xml version="1.0" encoding="utf-8"?>
<Properties xmlns="http://schemas.openxmlformats.org/officeDocument/2006/extended-properties" xmlns:vt="http://schemas.openxmlformats.org/officeDocument/2006/docPropsVTypes">
  <TotalTime>0</TotalTime>
  <Words>553</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9</vt:i4>
      </vt:variant>
    </vt:vector>
  </HeadingPairs>
  <TitlesOfParts>
    <vt:vector size="15" baseType="lpstr">
      <vt:lpstr>Arial</vt:lpstr>
      <vt:lpstr>Calibri</vt:lpstr>
      <vt:lpstr>Calibri Light</vt:lpstr>
      <vt:lpstr>UWTSD Title Page 1</vt:lpstr>
      <vt:lpstr>UWTSD Holding Page</vt:lpstr>
      <vt:lpstr>UWTSD Text 2</vt:lpstr>
      <vt:lpstr>PowerPoint Presentation</vt:lpstr>
      <vt:lpstr>Sue Ainsworth</vt:lpstr>
      <vt:lpstr>Gôl Heddiw/ Today’s Goal</vt:lpstr>
      <vt:lpstr>Nodau Modiwl/ Module Aims</vt:lpstr>
      <vt:lpstr>Deilliannau Dysgu</vt:lpstr>
      <vt:lpstr>Learning Outcomes </vt:lpstr>
      <vt:lpstr>Assessment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2025-10-23T07:20:35Z</dcterms:created>
  <dcterms:modified xsi:type="dcterms:W3CDTF">2025-10-23T08:11:14Z</dcterms:modified>
</cp:coreProperties>
</file>