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2" r:id="rId1"/>
  </p:sldMasterIdLst>
  <p:notesMasterIdLst>
    <p:notesMasterId r:id="rId24"/>
  </p:notesMasterIdLst>
  <p:handoutMasterIdLst>
    <p:handoutMasterId r:id="rId25"/>
  </p:handoutMasterIdLst>
  <p:sldIdLst>
    <p:sldId id="256" r:id="rId2"/>
    <p:sldId id="286" r:id="rId3"/>
    <p:sldId id="287" r:id="rId4"/>
    <p:sldId id="288" r:id="rId5"/>
    <p:sldId id="289" r:id="rId6"/>
    <p:sldId id="290" r:id="rId7"/>
    <p:sldId id="291" r:id="rId8"/>
    <p:sldId id="294" r:id="rId9"/>
    <p:sldId id="292" r:id="rId10"/>
    <p:sldId id="259" r:id="rId11"/>
    <p:sldId id="296" r:id="rId12"/>
    <p:sldId id="297" r:id="rId13"/>
    <p:sldId id="298" r:id="rId14"/>
    <p:sldId id="299" r:id="rId15"/>
    <p:sldId id="266" r:id="rId16"/>
    <p:sldId id="265" r:id="rId17"/>
    <p:sldId id="261" r:id="rId18"/>
    <p:sldId id="262" r:id="rId19"/>
    <p:sldId id="300" r:id="rId20"/>
    <p:sldId id="301" r:id="rId21"/>
    <p:sldId id="303" r:id="rId22"/>
    <p:sldId id="272" r:id="rId23"/>
  </p:sldIdLst>
  <p:sldSz cx="9144000" cy="6858000" type="screen4x3"/>
  <p:notesSz cx="6797675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93296810-A885-4BE3-A3E7-6D5BEEA58F35}" styleName="Medium Style 2 - Accent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1" d="100"/>
          <a:sy n="101" d="100"/>
        </p:scale>
        <p:origin x="848" y="6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handoutMaster" Target="handoutMasters/handout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8056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50443" y="0"/>
            <a:ext cx="2945659" cy="498056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AFDFF86-F670-4E61-9C8A-8D8F332955C9}" type="datetimeFigureOut">
              <a:rPr lang="en-GB" smtClean="0"/>
              <a:t>04/03/2021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8584"/>
            <a:ext cx="2945659" cy="49805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50443" y="9428584"/>
            <a:ext cx="2945659" cy="49805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8A03DF3-2E47-42E3-97E1-1353C24288B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19690733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08C3830-B9CC-4AA6-90A6-48CA1B967EFB}" type="datetimeFigureOut">
              <a:rPr lang="en-GB" smtClean="0"/>
              <a:t>04/03/2021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62525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768" y="4715153"/>
            <a:ext cx="5438140" cy="4466987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51A25F5-9CDB-43DC-ACDC-D4090D08B17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0435504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51A25F5-9CDB-43DC-ACDC-D4090D08B171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7476657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8466" y="-8468"/>
            <a:ext cx="9169804" cy="6874935"/>
            <a:chOff x="-8466" y="-8468"/>
            <a:chExt cx="9169804" cy="6874935"/>
          </a:xfrm>
        </p:grpSpPr>
        <p:cxnSp>
          <p:nvCxnSpPr>
            <p:cNvPr id="17" name="Straight Connector 16"/>
            <p:cNvCxnSpPr/>
            <p:nvPr/>
          </p:nvCxnSpPr>
          <p:spPr>
            <a:xfrm flipV="1">
              <a:off x="5130830" y="4175605"/>
              <a:ext cx="4022475" cy="2682396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>
              <a:off x="7042707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9" name="Freeform 18"/>
            <p:cNvSpPr/>
            <p:nvPr/>
          </p:nvSpPr>
          <p:spPr>
            <a:xfrm>
              <a:off x="6891896" y="1"/>
              <a:ext cx="2269442" cy="6866466"/>
            </a:xfrm>
            <a:custGeom>
              <a:avLst/>
              <a:gdLst/>
              <a:ahLst/>
              <a:cxnLst/>
              <a:rect l="l" t="t" r="r" b="b"/>
              <a:pathLst>
                <a:path w="2269442" h="6866466">
                  <a:moveTo>
                    <a:pt x="2023534" y="0"/>
                  </a:moveTo>
                  <a:lnTo>
                    <a:pt x="0" y="6858000"/>
                  </a:lnTo>
                  <a:lnTo>
                    <a:pt x="2269067" y="6866466"/>
                  </a:lnTo>
                  <a:cubicBezTo>
                    <a:pt x="2271889" y="4580466"/>
                    <a:pt x="2257778" y="2294466"/>
                    <a:pt x="2260600" y="8466"/>
                  </a:cubicBezTo>
                  <a:lnTo>
                    <a:pt x="2023534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Freeform 19"/>
            <p:cNvSpPr/>
            <p:nvPr/>
          </p:nvSpPr>
          <p:spPr>
            <a:xfrm>
              <a:off x="7205158" y="-8467"/>
              <a:ext cx="1948147" cy="6866467"/>
            </a:xfrm>
            <a:custGeom>
              <a:avLst/>
              <a:gdLst/>
              <a:ahLst/>
              <a:cxnLst/>
              <a:rect l="l" t="t" r="r" b="b"/>
              <a:pathLst>
                <a:path w="1948147" h="6866467">
                  <a:moveTo>
                    <a:pt x="0" y="0"/>
                  </a:moveTo>
                  <a:lnTo>
                    <a:pt x="1202267" y="6866467"/>
                  </a:lnTo>
                  <a:lnTo>
                    <a:pt x="1947333" y="6866467"/>
                  </a:lnTo>
                  <a:cubicBezTo>
                    <a:pt x="1944511" y="4577645"/>
                    <a:pt x="1950155" y="2288822"/>
                    <a:pt x="1947333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Freeform 20"/>
            <p:cNvSpPr/>
            <p:nvPr/>
          </p:nvSpPr>
          <p:spPr>
            <a:xfrm>
              <a:off x="6637896" y="3920066"/>
              <a:ext cx="2513565" cy="2937933"/>
            </a:xfrm>
            <a:custGeom>
              <a:avLst/>
              <a:gdLst/>
              <a:ahLst/>
              <a:cxnLst/>
              <a:rect l="l" t="t" r="r" b="b"/>
              <a:pathLst>
                <a:path w="3259667" h="3810000">
                  <a:moveTo>
                    <a:pt x="0" y="3810000"/>
                  </a:moveTo>
                  <a:lnTo>
                    <a:pt x="3251200" y="0"/>
                  </a:lnTo>
                  <a:cubicBezTo>
                    <a:pt x="3254022" y="1270000"/>
                    <a:pt x="3256845" y="2540000"/>
                    <a:pt x="3259667" y="3810000"/>
                  </a:cubicBezTo>
                  <a:lnTo>
                    <a:pt x="0" y="3810000"/>
                  </a:lnTo>
                  <a:close/>
                </a:path>
              </a:pathLst>
            </a:cu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Freeform 21"/>
            <p:cNvSpPr/>
            <p:nvPr/>
          </p:nvSpPr>
          <p:spPr>
            <a:xfrm>
              <a:off x="7010429" y="-8467"/>
              <a:ext cx="2142876" cy="6866467"/>
            </a:xfrm>
            <a:custGeom>
              <a:avLst/>
              <a:gdLst/>
              <a:ahLst/>
              <a:cxnLst/>
              <a:rect l="l" t="t" r="r" b="b"/>
              <a:pathLst>
                <a:path w="2853267" h="6866467">
                  <a:moveTo>
                    <a:pt x="0" y="0"/>
                  </a:moveTo>
                  <a:lnTo>
                    <a:pt x="2472267" y="6866467"/>
                  </a:lnTo>
                  <a:lnTo>
                    <a:pt x="2853267" y="6858000"/>
                  </a:lnTo>
                  <a:lnTo>
                    <a:pt x="2853267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Freeform 22"/>
            <p:cNvSpPr/>
            <p:nvPr/>
          </p:nvSpPr>
          <p:spPr>
            <a:xfrm>
              <a:off x="8295776" y="-8467"/>
              <a:ext cx="857530" cy="6866467"/>
            </a:xfrm>
            <a:custGeom>
              <a:avLst/>
              <a:gdLst/>
              <a:ahLst/>
              <a:cxnLst/>
              <a:rect l="l" t="t" r="r" b="b"/>
              <a:pathLst>
                <a:path w="1286933" h="6866467">
                  <a:moveTo>
                    <a:pt x="1016000" y="0"/>
                  </a:moveTo>
                  <a:lnTo>
                    <a:pt x="0" y="6866467"/>
                  </a:lnTo>
                  <a:lnTo>
                    <a:pt x="1286933" y="6866467"/>
                  </a:lnTo>
                  <a:cubicBezTo>
                    <a:pt x="1284111" y="4577645"/>
                    <a:pt x="1281288" y="2288822"/>
                    <a:pt x="1278466" y="0"/>
                  </a:cubicBezTo>
                  <a:lnTo>
                    <a:pt x="1016000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Freeform 23"/>
            <p:cNvSpPr/>
            <p:nvPr/>
          </p:nvSpPr>
          <p:spPr>
            <a:xfrm>
              <a:off x="8077231" y="-8468"/>
              <a:ext cx="1066770" cy="6866467"/>
            </a:xfrm>
            <a:custGeom>
              <a:avLst/>
              <a:gdLst/>
              <a:ahLst/>
              <a:cxnLst/>
              <a:rect l="l" t="t" r="r" b="b"/>
              <a:pathLst>
                <a:path w="1270244" h="6866467">
                  <a:moveTo>
                    <a:pt x="0" y="0"/>
                  </a:moveTo>
                  <a:lnTo>
                    <a:pt x="1117600" y="6866467"/>
                  </a:lnTo>
                  <a:lnTo>
                    <a:pt x="1270000" y="6866467"/>
                  </a:lnTo>
                  <a:cubicBezTo>
                    <a:pt x="1272822" y="4574822"/>
                    <a:pt x="1250245" y="2291645"/>
                    <a:pt x="1253067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Freeform 24"/>
            <p:cNvSpPr/>
            <p:nvPr/>
          </p:nvSpPr>
          <p:spPr>
            <a:xfrm>
              <a:off x="8060297" y="4893733"/>
              <a:ext cx="1094086" cy="1964267"/>
            </a:xfrm>
            <a:custGeom>
              <a:avLst/>
              <a:gdLst/>
              <a:ahLst/>
              <a:cxnLst/>
              <a:rect l="l" t="t" r="r" b="b"/>
              <a:pathLst>
                <a:path w="1820333" h="3268133">
                  <a:moveTo>
                    <a:pt x="0" y="3268133"/>
                  </a:moveTo>
                  <a:lnTo>
                    <a:pt x="1811866" y="0"/>
                  </a:lnTo>
                  <a:cubicBezTo>
                    <a:pt x="1814688" y="1086555"/>
                    <a:pt x="1817511" y="2173111"/>
                    <a:pt x="1820333" y="3259666"/>
                  </a:cubicBezTo>
                  <a:lnTo>
                    <a:pt x="0" y="3268133"/>
                  </a:lnTo>
                  <a:close/>
                </a:path>
              </a:pathLst>
            </a:cu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Freeform 27"/>
            <p:cNvSpPr/>
            <p:nvPr/>
          </p:nvSpPr>
          <p:spPr>
            <a:xfrm>
              <a:off x="-8466" y="-8468"/>
              <a:ext cx="863600" cy="5698067"/>
            </a:xfrm>
            <a:custGeom>
              <a:avLst/>
              <a:gdLst/>
              <a:ahLst/>
              <a:cxnLst/>
              <a:rect l="l" t="t" r="r" b="b"/>
              <a:pathLst>
                <a:path w="863600" h="5698067">
                  <a:moveTo>
                    <a:pt x="0" y="8467"/>
                  </a:moveTo>
                  <a:lnTo>
                    <a:pt x="863600" y="0"/>
                  </a:lnTo>
                  <a:lnTo>
                    <a:pt x="863600" y="16934"/>
                  </a:lnTo>
                  <a:lnTo>
                    <a:pt x="0" y="5698067"/>
                  </a:lnTo>
                  <a:lnTo>
                    <a:pt x="0" y="8467"/>
                  </a:lnTo>
                  <a:close/>
                </a:path>
              </a:pathLst>
            </a:cu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30595" y="2404534"/>
            <a:ext cx="5826719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30595" y="4050834"/>
            <a:ext cx="5826719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0E036D-6147-4B7D-B203-E9E0CAC0B9AF}" type="datetimeFigureOut">
              <a:rPr lang="en-GB" smtClean="0"/>
              <a:t>04/03/2021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F40166-CB62-47B3-8B45-E854ADA60C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975418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0E036D-6147-4B7D-B203-E9E0CAC0B9AF}" type="datetimeFigureOut">
              <a:rPr lang="en-GB" smtClean="0"/>
              <a:t>04/03/2021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F40166-CB62-47B3-8B45-E854ADA60C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2311303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8" y="2700868"/>
            <a:ext cx="6347715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527448"/>
            <a:ext cx="6347715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0E036D-6147-4B7D-B203-E9E0CAC0B9AF}" type="datetimeFigureOut">
              <a:rPr lang="en-GB" smtClean="0"/>
              <a:t>04/03/2021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F40166-CB62-47B3-8B45-E854ADA60C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5671448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609600"/>
            <a:ext cx="6347714" cy="13208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2160589"/>
            <a:ext cx="3088109" cy="3880772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869204" y="2160590"/>
            <a:ext cx="3088110" cy="388077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0E036D-6147-4B7D-B203-E9E0CAC0B9AF}" type="datetimeFigureOut">
              <a:rPr lang="en-GB" smtClean="0"/>
              <a:t>04/03/2021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F40166-CB62-47B3-8B45-E854ADA60C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078189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609600"/>
            <a:ext cx="6347713" cy="1320800"/>
          </a:xfr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9" y="2160983"/>
            <a:ext cx="309067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599" y="2737246"/>
            <a:ext cx="3090672" cy="3304117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66640" y="2160983"/>
            <a:ext cx="309067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3866640" y="2737246"/>
            <a:ext cx="3090672" cy="3304117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0E036D-6147-4B7D-B203-E9E0CAC0B9AF}" type="datetimeFigureOut">
              <a:rPr lang="en-GB" smtClean="0"/>
              <a:t>04/03/2021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F40166-CB62-47B3-8B45-E854ADA60C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9808324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609600"/>
            <a:ext cx="6347714" cy="13208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0E036D-6147-4B7D-B203-E9E0CAC0B9AF}" type="datetimeFigureOut">
              <a:rPr lang="en-GB" smtClean="0"/>
              <a:t>04/03/2021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F40166-CB62-47B3-8B45-E854ADA60C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885683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0E036D-6147-4B7D-B203-E9E0CAC0B9AF}" type="datetimeFigureOut">
              <a:rPr lang="en-GB" smtClean="0"/>
              <a:t>04/03/2021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F40166-CB62-47B3-8B45-E854ADA60C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0691203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1498604"/>
            <a:ext cx="2790182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1275" y="514925"/>
            <a:ext cx="3386037" cy="5526437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599" y="2777069"/>
            <a:ext cx="2790182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0E036D-6147-4B7D-B203-E9E0CAC0B9AF}" type="datetimeFigureOut">
              <a:rPr lang="en-GB" smtClean="0"/>
              <a:t>04/03/2021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F40166-CB62-47B3-8B45-E854ADA60C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3201333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4800600"/>
            <a:ext cx="6347714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09599" y="609600"/>
            <a:ext cx="6347714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599" y="5367338"/>
            <a:ext cx="6347714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0E036D-6147-4B7D-B203-E9E0CAC0B9AF}" type="datetimeFigureOut">
              <a:rPr lang="en-GB" smtClean="0"/>
              <a:t>04/03/2021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F40166-CB62-47B3-8B45-E854ADA60C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8447981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609600"/>
            <a:ext cx="6347714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4470400"/>
            <a:ext cx="6347714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0E036D-6147-4B7D-B203-E9E0CAC0B9AF}" type="datetimeFigureOut">
              <a:rPr lang="en-GB" smtClean="0"/>
              <a:t>04/03/2021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F40166-CB62-47B3-8B45-E854ADA60C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647987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74885" y="609600"/>
            <a:ext cx="6072182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101074" y="3632200"/>
            <a:ext cx="541980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470400"/>
            <a:ext cx="6347715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0E036D-6147-4B7D-B203-E9E0CAC0B9AF}" type="datetimeFigureOut">
              <a:rPr lang="en-GB" smtClean="0"/>
              <a:t>04/03/2021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F40166-CB62-47B3-8B45-E854ADA60CF8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482711" y="790378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6747699" y="2886556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6910532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8" y="1931988"/>
            <a:ext cx="6347715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527448"/>
            <a:ext cx="6347715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0E036D-6147-4B7D-B203-E9E0CAC0B9AF}" type="datetimeFigureOut">
              <a:rPr lang="en-GB" smtClean="0"/>
              <a:t>04/03/2021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F40166-CB62-47B3-8B45-E854ADA60C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9021803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74885" y="609600"/>
            <a:ext cx="6072182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09597" y="4013200"/>
            <a:ext cx="6347716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527448"/>
            <a:ext cx="6347715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0E036D-6147-4B7D-B203-E9E0CAC0B9AF}" type="datetimeFigureOut">
              <a:rPr lang="en-GB" smtClean="0"/>
              <a:t>04/03/2021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F40166-CB62-47B3-8B45-E854ADA60CF8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482711" y="790378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6747699" y="2886556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587190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5848" y="609600"/>
            <a:ext cx="6341465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09597" y="4013200"/>
            <a:ext cx="6347716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527448"/>
            <a:ext cx="6347715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0E036D-6147-4B7D-B203-E9E0CAC0B9AF}" type="datetimeFigureOut">
              <a:rPr lang="en-GB" smtClean="0"/>
              <a:t>04/03/2021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F40166-CB62-47B3-8B45-E854ADA60C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6550932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0E036D-6147-4B7D-B203-E9E0CAC0B9AF}" type="datetimeFigureOut">
              <a:rPr lang="en-GB" smtClean="0"/>
              <a:t>04/03/2021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F40166-CB62-47B3-8B45-E854ADA60C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4940114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5977312" y="609600"/>
            <a:ext cx="978812" cy="5251451"/>
          </a:xfrm>
        </p:spPr>
        <p:txBody>
          <a:bodyPr vert="eaVert" anchor="ctr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599" y="609600"/>
            <a:ext cx="5195026" cy="5251451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0E036D-6147-4B7D-B203-E9E0CAC0B9AF}" type="datetimeFigureOut">
              <a:rPr lang="en-GB" smtClean="0"/>
              <a:t>04/03/2021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F40166-CB62-47B3-8B45-E854ADA60C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475407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7" name="Group 16"/>
          <p:cNvGrpSpPr/>
          <p:nvPr/>
        </p:nvGrpSpPr>
        <p:grpSpPr>
          <a:xfrm>
            <a:off x="-8467" y="-8468"/>
            <a:ext cx="9169805" cy="6874935"/>
            <a:chOff x="-8467" y="-8468"/>
            <a:chExt cx="9169805" cy="6874935"/>
          </a:xfrm>
        </p:grpSpPr>
        <p:sp>
          <p:nvSpPr>
            <p:cNvPr id="7" name="Freeform 6"/>
            <p:cNvSpPr/>
            <p:nvPr/>
          </p:nvSpPr>
          <p:spPr>
            <a:xfrm>
              <a:off x="-8467" y="4013200"/>
              <a:ext cx="457200" cy="2853267"/>
            </a:xfrm>
            <a:custGeom>
              <a:avLst/>
              <a:gdLst/>
              <a:ahLst/>
              <a:cxnLst/>
              <a:rect l="l" t="t" r="r" b="b"/>
              <a:pathLst>
                <a:path w="457200" h="2853267">
                  <a:moveTo>
                    <a:pt x="0" y="0"/>
                  </a:moveTo>
                  <a:lnTo>
                    <a:pt x="457200" y="2853267"/>
                  </a:lnTo>
                  <a:lnTo>
                    <a:pt x="0" y="2844800"/>
                  </a:lnTo>
                  <a:cubicBezTo>
                    <a:pt x="2822" y="1905000"/>
                    <a:pt x="5645" y="965200"/>
                    <a:pt x="0" y="0"/>
                  </a:cubicBezTo>
                  <a:close/>
                </a:path>
              </a:pathLst>
            </a:cu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cxnSp>
          <p:nvCxnSpPr>
            <p:cNvPr id="8" name="Straight Connector 7"/>
            <p:cNvCxnSpPr/>
            <p:nvPr/>
          </p:nvCxnSpPr>
          <p:spPr>
            <a:xfrm flipV="1">
              <a:off x="5130830" y="4175605"/>
              <a:ext cx="4022475" cy="2682396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>
              <a:off x="7042707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0" name="Freeform 9"/>
            <p:cNvSpPr/>
            <p:nvPr/>
          </p:nvSpPr>
          <p:spPr>
            <a:xfrm>
              <a:off x="6891896" y="1"/>
              <a:ext cx="2269442" cy="6866466"/>
            </a:xfrm>
            <a:custGeom>
              <a:avLst/>
              <a:gdLst/>
              <a:ahLst/>
              <a:cxnLst/>
              <a:rect l="l" t="t" r="r" b="b"/>
              <a:pathLst>
                <a:path w="2269442" h="6866466">
                  <a:moveTo>
                    <a:pt x="2023534" y="0"/>
                  </a:moveTo>
                  <a:lnTo>
                    <a:pt x="0" y="6858000"/>
                  </a:lnTo>
                  <a:lnTo>
                    <a:pt x="2269067" y="6866466"/>
                  </a:lnTo>
                  <a:cubicBezTo>
                    <a:pt x="2271889" y="4580466"/>
                    <a:pt x="2257778" y="2294466"/>
                    <a:pt x="2260600" y="8466"/>
                  </a:cubicBezTo>
                  <a:lnTo>
                    <a:pt x="2023534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Freeform 10"/>
            <p:cNvSpPr/>
            <p:nvPr/>
          </p:nvSpPr>
          <p:spPr>
            <a:xfrm>
              <a:off x="7205158" y="-8467"/>
              <a:ext cx="1948147" cy="6866467"/>
            </a:xfrm>
            <a:custGeom>
              <a:avLst/>
              <a:gdLst/>
              <a:ahLst/>
              <a:cxnLst/>
              <a:rect l="l" t="t" r="r" b="b"/>
              <a:pathLst>
                <a:path w="1948147" h="6866467">
                  <a:moveTo>
                    <a:pt x="0" y="0"/>
                  </a:moveTo>
                  <a:lnTo>
                    <a:pt x="1202267" y="6866467"/>
                  </a:lnTo>
                  <a:lnTo>
                    <a:pt x="1947333" y="6866467"/>
                  </a:lnTo>
                  <a:cubicBezTo>
                    <a:pt x="1944511" y="4577645"/>
                    <a:pt x="1950155" y="2288822"/>
                    <a:pt x="1947333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Freeform 11"/>
            <p:cNvSpPr/>
            <p:nvPr/>
          </p:nvSpPr>
          <p:spPr>
            <a:xfrm>
              <a:off x="6637896" y="3920066"/>
              <a:ext cx="2513565" cy="2937933"/>
            </a:xfrm>
            <a:custGeom>
              <a:avLst/>
              <a:gdLst/>
              <a:ahLst/>
              <a:cxnLst/>
              <a:rect l="l" t="t" r="r" b="b"/>
              <a:pathLst>
                <a:path w="3259667" h="3810000">
                  <a:moveTo>
                    <a:pt x="0" y="3810000"/>
                  </a:moveTo>
                  <a:lnTo>
                    <a:pt x="3251200" y="0"/>
                  </a:lnTo>
                  <a:cubicBezTo>
                    <a:pt x="3254022" y="1270000"/>
                    <a:pt x="3256845" y="2540000"/>
                    <a:pt x="3259667" y="3810000"/>
                  </a:cubicBezTo>
                  <a:lnTo>
                    <a:pt x="0" y="3810000"/>
                  </a:lnTo>
                  <a:close/>
                </a:path>
              </a:pathLst>
            </a:cu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Freeform 12"/>
            <p:cNvSpPr/>
            <p:nvPr/>
          </p:nvSpPr>
          <p:spPr>
            <a:xfrm>
              <a:off x="7010429" y="-8467"/>
              <a:ext cx="2142876" cy="6866467"/>
            </a:xfrm>
            <a:custGeom>
              <a:avLst/>
              <a:gdLst/>
              <a:ahLst/>
              <a:cxnLst/>
              <a:rect l="l" t="t" r="r" b="b"/>
              <a:pathLst>
                <a:path w="2853267" h="6866467">
                  <a:moveTo>
                    <a:pt x="0" y="0"/>
                  </a:moveTo>
                  <a:lnTo>
                    <a:pt x="2472267" y="6866467"/>
                  </a:lnTo>
                  <a:lnTo>
                    <a:pt x="2853267" y="6858000"/>
                  </a:lnTo>
                  <a:lnTo>
                    <a:pt x="2853267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Freeform 13"/>
            <p:cNvSpPr/>
            <p:nvPr/>
          </p:nvSpPr>
          <p:spPr>
            <a:xfrm>
              <a:off x="8295776" y="-8467"/>
              <a:ext cx="857530" cy="6866467"/>
            </a:xfrm>
            <a:custGeom>
              <a:avLst/>
              <a:gdLst/>
              <a:ahLst/>
              <a:cxnLst/>
              <a:rect l="l" t="t" r="r" b="b"/>
              <a:pathLst>
                <a:path w="1286933" h="6866467">
                  <a:moveTo>
                    <a:pt x="1016000" y="0"/>
                  </a:moveTo>
                  <a:lnTo>
                    <a:pt x="0" y="6866467"/>
                  </a:lnTo>
                  <a:lnTo>
                    <a:pt x="1286933" y="6866467"/>
                  </a:lnTo>
                  <a:cubicBezTo>
                    <a:pt x="1284111" y="4577645"/>
                    <a:pt x="1281288" y="2288822"/>
                    <a:pt x="1278466" y="0"/>
                  </a:cubicBezTo>
                  <a:lnTo>
                    <a:pt x="1016000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Freeform 14"/>
            <p:cNvSpPr/>
            <p:nvPr/>
          </p:nvSpPr>
          <p:spPr>
            <a:xfrm>
              <a:off x="8077231" y="-8468"/>
              <a:ext cx="1066770" cy="6866467"/>
            </a:xfrm>
            <a:custGeom>
              <a:avLst/>
              <a:gdLst/>
              <a:ahLst/>
              <a:cxnLst/>
              <a:rect l="l" t="t" r="r" b="b"/>
              <a:pathLst>
                <a:path w="1270244" h="6866467">
                  <a:moveTo>
                    <a:pt x="0" y="0"/>
                  </a:moveTo>
                  <a:lnTo>
                    <a:pt x="1117600" y="6866467"/>
                  </a:lnTo>
                  <a:lnTo>
                    <a:pt x="1270000" y="6866467"/>
                  </a:lnTo>
                  <a:cubicBezTo>
                    <a:pt x="1272822" y="4574822"/>
                    <a:pt x="1250245" y="2291645"/>
                    <a:pt x="1253067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Freeform 15"/>
            <p:cNvSpPr/>
            <p:nvPr/>
          </p:nvSpPr>
          <p:spPr>
            <a:xfrm>
              <a:off x="8060297" y="4893733"/>
              <a:ext cx="1094086" cy="1964267"/>
            </a:xfrm>
            <a:custGeom>
              <a:avLst/>
              <a:gdLst/>
              <a:ahLst/>
              <a:cxnLst/>
              <a:rect l="l" t="t" r="r" b="b"/>
              <a:pathLst>
                <a:path w="1820333" h="3268133">
                  <a:moveTo>
                    <a:pt x="0" y="3268133"/>
                  </a:moveTo>
                  <a:lnTo>
                    <a:pt x="1811866" y="0"/>
                  </a:lnTo>
                  <a:cubicBezTo>
                    <a:pt x="1814688" y="1086555"/>
                    <a:pt x="1817511" y="2173111"/>
                    <a:pt x="1820333" y="3259666"/>
                  </a:cubicBezTo>
                  <a:lnTo>
                    <a:pt x="0" y="3268133"/>
                  </a:lnTo>
                  <a:close/>
                </a:path>
              </a:pathLst>
            </a:cu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599" y="609600"/>
            <a:ext cx="6347713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9" y="2160590"/>
            <a:ext cx="6347714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405258" y="6041363"/>
            <a:ext cx="68413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F0E036D-6147-4B7D-B203-E9E0CAC0B9AF}" type="datetimeFigureOut">
              <a:rPr lang="en-GB" smtClean="0"/>
              <a:t>04/03/2021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09599" y="6041363"/>
            <a:ext cx="462297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44676" y="6041363"/>
            <a:ext cx="51263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ACF40166-CB62-47B3-8B45-E854ADA60C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465804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  <p:sldLayoutId id="2147483744" r:id="rId12"/>
    <p:sldLayoutId id="2147483745" r:id="rId13"/>
    <p:sldLayoutId id="2147483746" r:id="rId14"/>
    <p:sldLayoutId id="2147483747" r:id="rId15"/>
    <p:sldLayoutId id="2147483748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hyperlink" Target="http://www.gov.uk/" TargetMode="External"/><Relationship Id="rId2" Type="http://schemas.openxmlformats.org/officeDocument/2006/relationships/hyperlink" Target="http://www.lawdonut.co.uk/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www.stammeringlaw.org.uk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/>
          <p:cNvSpPr txBox="1">
            <a:spLocks/>
          </p:cNvSpPr>
          <p:nvPr/>
        </p:nvSpPr>
        <p:spPr>
          <a:xfrm>
            <a:off x="1282995" y="2556934"/>
            <a:ext cx="5826719" cy="1646302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r" defTabSz="457200" rtl="0" eaLnBrk="1" latinLnBrk="0" hangingPunct="1">
              <a:spcBef>
                <a:spcPct val="0"/>
              </a:spcBef>
              <a:buNone/>
              <a:defRPr sz="54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en-GB" dirty="0" smtClean="0"/>
              <a:t>Legal &amp; Contract responsibilities</a:t>
            </a:r>
            <a:endParaRPr lang="en-GB" dirty="0"/>
          </a:p>
        </p:txBody>
      </p:sp>
      <p:sp>
        <p:nvSpPr>
          <p:cNvPr id="6" name="Subtitle 5"/>
          <p:cNvSpPr>
            <a:spLocks noGrp="1"/>
          </p:cNvSpPr>
          <p:nvPr>
            <p:ph type="subTitle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Lara Hopkinson</a:t>
            </a:r>
          </a:p>
          <a:p>
            <a:r>
              <a:rPr lang="en-GB" dirty="0" smtClean="0"/>
              <a:t>Senior Lecturer</a:t>
            </a:r>
          </a:p>
          <a:p>
            <a:r>
              <a:rPr lang="en-GB" dirty="0" smtClean="0"/>
              <a:t>Architecture, Built and Natural Environment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8479015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Topic for today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Employment law</a:t>
            </a:r>
          </a:p>
          <a:p>
            <a:pPr lvl="1"/>
            <a:r>
              <a:rPr lang="en-GB" dirty="0" smtClean="0"/>
              <a:t>The basics</a:t>
            </a:r>
          </a:p>
          <a:p>
            <a:pPr lvl="1"/>
            <a:r>
              <a:rPr lang="en-GB" dirty="0" smtClean="0"/>
              <a:t>Recruitment</a:t>
            </a:r>
          </a:p>
          <a:p>
            <a:pPr lvl="1"/>
            <a:r>
              <a:rPr lang="en-GB" dirty="0" smtClean="0"/>
              <a:t>Terms &amp; conditions</a:t>
            </a:r>
          </a:p>
          <a:p>
            <a:pPr lvl="1"/>
            <a:r>
              <a:rPr lang="en-GB" dirty="0" smtClean="0"/>
              <a:t>Employee rights</a:t>
            </a:r>
          </a:p>
          <a:p>
            <a:pPr lvl="1"/>
            <a:r>
              <a:rPr lang="en-GB" dirty="0" smtClean="0"/>
              <a:t>Discrimination </a:t>
            </a:r>
            <a:endParaRPr lang="en-GB" dirty="0"/>
          </a:p>
          <a:p>
            <a:pPr lvl="1"/>
            <a:r>
              <a:rPr lang="en-GB" dirty="0" smtClean="0"/>
              <a:t>Disciplinary</a:t>
            </a:r>
          </a:p>
          <a:p>
            <a:pPr lvl="1"/>
            <a:r>
              <a:rPr lang="en-GB" dirty="0" smtClean="0"/>
              <a:t>Methods of dismissal</a:t>
            </a:r>
          </a:p>
          <a:p>
            <a:pPr lvl="1"/>
            <a:r>
              <a:rPr lang="en-GB" dirty="0" smtClean="0"/>
              <a:t>Termination of contract</a:t>
            </a:r>
          </a:p>
        </p:txBody>
      </p:sp>
    </p:spTree>
    <p:extLst>
      <p:ext uri="{BB962C8B-B14F-4D97-AF65-F5344CB8AC3E}">
        <p14:creationId xmlns:p14="http://schemas.microsoft.com/office/powerpoint/2010/main" val="12963681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basics…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Complex area</a:t>
            </a:r>
          </a:p>
          <a:p>
            <a:r>
              <a:rPr lang="en-GB" dirty="0" smtClean="0"/>
              <a:t>Four areas to consider:</a:t>
            </a:r>
          </a:p>
          <a:p>
            <a:pPr lvl="1"/>
            <a:r>
              <a:rPr lang="en-GB" dirty="0" smtClean="0"/>
              <a:t>Recruitment</a:t>
            </a:r>
          </a:p>
          <a:p>
            <a:pPr lvl="1"/>
            <a:r>
              <a:rPr lang="en-GB" dirty="0" smtClean="0"/>
              <a:t>Terms &amp; conditions</a:t>
            </a:r>
          </a:p>
          <a:p>
            <a:pPr lvl="1"/>
            <a:r>
              <a:rPr lang="en-GB" dirty="0" smtClean="0"/>
              <a:t>Employee rights</a:t>
            </a:r>
          </a:p>
          <a:p>
            <a:pPr lvl="1"/>
            <a:r>
              <a:rPr lang="en-GB" dirty="0" smtClean="0"/>
              <a:t>What to do when things go wrong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1261270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Recruitment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Do not allow </a:t>
            </a:r>
            <a:r>
              <a:rPr lang="en-GB" b="1" dirty="0" smtClean="0"/>
              <a:t>prejudice</a:t>
            </a:r>
          </a:p>
          <a:p>
            <a:pPr lvl="1"/>
            <a:r>
              <a:rPr lang="en-GB" dirty="0" smtClean="0"/>
              <a:t>Discrimination is illegal</a:t>
            </a:r>
          </a:p>
          <a:p>
            <a:pPr lvl="1"/>
            <a:r>
              <a:rPr lang="en-GB" dirty="0" smtClean="0"/>
              <a:t>Case – Johnson v Timber Tailors (Midlands) [1978]</a:t>
            </a:r>
          </a:p>
          <a:p>
            <a:r>
              <a:rPr lang="en-GB" dirty="0" smtClean="0"/>
              <a:t>A </a:t>
            </a:r>
            <a:r>
              <a:rPr lang="en-GB" b="1" dirty="0" smtClean="0"/>
              <a:t>contract of employment </a:t>
            </a:r>
            <a:r>
              <a:rPr lang="en-GB" dirty="0" smtClean="0"/>
              <a:t>exists as soon as the candidate accepts</a:t>
            </a:r>
          </a:p>
          <a:p>
            <a:r>
              <a:rPr lang="en-GB" b="1" dirty="0" smtClean="0"/>
              <a:t>Written statement </a:t>
            </a:r>
            <a:r>
              <a:rPr lang="en-GB" dirty="0" smtClean="0"/>
              <a:t>of terms &amp; conditions within 2 months of employment</a:t>
            </a:r>
          </a:p>
          <a:p>
            <a:r>
              <a:rPr lang="en-GB" dirty="0" smtClean="0"/>
              <a:t>Cannot </a:t>
            </a:r>
            <a:r>
              <a:rPr lang="en-GB" b="1" dirty="0" smtClean="0"/>
              <a:t>change the terms </a:t>
            </a:r>
            <a:r>
              <a:rPr lang="en-GB" dirty="0" smtClean="0"/>
              <a:t>of contract unilaterally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5822375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Terms &amp; conditions:</a:t>
            </a:r>
            <a:br>
              <a:rPr lang="en-GB" dirty="0" smtClean="0"/>
            </a:br>
            <a:r>
              <a:rPr lang="en-GB" dirty="0" smtClean="0"/>
              <a:t>Hours, leave &amp; pay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Must comply with </a:t>
            </a:r>
            <a:r>
              <a:rPr lang="en-GB" b="1" dirty="0" smtClean="0"/>
              <a:t>statutory requirements </a:t>
            </a:r>
            <a:r>
              <a:rPr lang="en-GB" dirty="0" smtClean="0"/>
              <a:t>(working hours &amp; leave)</a:t>
            </a:r>
          </a:p>
          <a:p>
            <a:r>
              <a:rPr lang="en-GB" dirty="0" smtClean="0"/>
              <a:t>Employees have the right to </a:t>
            </a:r>
            <a:r>
              <a:rPr lang="en-GB" b="1" dirty="0" smtClean="0"/>
              <a:t>minimum wage</a:t>
            </a:r>
          </a:p>
          <a:p>
            <a:r>
              <a:rPr lang="en-GB" b="1" dirty="0" smtClean="0"/>
              <a:t>Employers National Insurance </a:t>
            </a:r>
            <a:r>
              <a:rPr lang="en-GB" dirty="0" smtClean="0"/>
              <a:t>contributions are payable on employees pay &amp; taxable benefits</a:t>
            </a:r>
          </a:p>
          <a:p>
            <a:r>
              <a:rPr lang="en-GB" dirty="0" smtClean="0"/>
              <a:t>Deduction of </a:t>
            </a:r>
            <a:r>
              <a:rPr lang="en-GB" b="1" dirty="0" smtClean="0"/>
              <a:t>employees’ tax &amp; NI </a:t>
            </a:r>
            <a:r>
              <a:rPr lang="en-GB" dirty="0" smtClean="0"/>
              <a:t>contributions must occur from wages, and be paid to HMRC</a:t>
            </a:r>
          </a:p>
          <a:p>
            <a:r>
              <a:rPr lang="en-GB" dirty="0" smtClean="0"/>
              <a:t>Account for tax &amp; NI on any </a:t>
            </a:r>
            <a:r>
              <a:rPr lang="en-GB" b="1" dirty="0" smtClean="0"/>
              <a:t>benefits in kind</a:t>
            </a:r>
          </a:p>
          <a:p>
            <a:r>
              <a:rPr lang="en-GB" dirty="0" smtClean="0"/>
              <a:t>Almost all employees are entitled to </a:t>
            </a:r>
            <a:r>
              <a:rPr lang="en-GB" b="1" dirty="0" smtClean="0"/>
              <a:t>Statutory Sick Pay </a:t>
            </a:r>
            <a:r>
              <a:rPr lang="en-GB" dirty="0" smtClean="0"/>
              <a:t>(SSP)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4776612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Employee rights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599" y="1628800"/>
            <a:ext cx="6347714" cy="5040560"/>
          </a:xfrm>
        </p:spPr>
        <p:txBody>
          <a:bodyPr/>
          <a:lstStyle/>
          <a:p>
            <a:r>
              <a:rPr lang="en-GB" dirty="0" smtClean="0"/>
              <a:t>No action that could undermine </a:t>
            </a:r>
            <a:r>
              <a:rPr lang="en-GB" b="1" dirty="0" smtClean="0"/>
              <a:t>trust and confidence </a:t>
            </a:r>
            <a:r>
              <a:rPr lang="en-GB" dirty="0" smtClean="0"/>
              <a:t>with the employer</a:t>
            </a:r>
          </a:p>
          <a:p>
            <a:r>
              <a:rPr lang="en-GB" dirty="0" smtClean="0"/>
              <a:t>Employer to provide safe, secure &amp; healthy </a:t>
            </a:r>
            <a:r>
              <a:rPr lang="en-GB" b="1" dirty="0" smtClean="0"/>
              <a:t>working environment</a:t>
            </a:r>
          </a:p>
          <a:p>
            <a:r>
              <a:rPr lang="en-GB" dirty="0" smtClean="0"/>
              <a:t>Employees have the right to belong to a </a:t>
            </a:r>
            <a:r>
              <a:rPr lang="en-GB" b="1" dirty="0" smtClean="0"/>
              <a:t>trade union</a:t>
            </a:r>
          </a:p>
          <a:p>
            <a:r>
              <a:rPr lang="en-GB" dirty="0" smtClean="0"/>
              <a:t>Employees are </a:t>
            </a:r>
            <a:r>
              <a:rPr lang="en-GB" b="1" dirty="0" smtClean="0"/>
              <a:t>entitled</a:t>
            </a:r>
            <a:r>
              <a:rPr lang="en-GB" dirty="0" smtClean="0"/>
              <a:t> to: </a:t>
            </a:r>
          </a:p>
          <a:p>
            <a:pPr lvl="1"/>
            <a:r>
              <a:rPr lang="en-GB" dirty="0" smtClean="0"/>
              <a:t>A degree of privacy</a:t>
            </a:r>
          </a:p>
          <a:p>
            <a:pPr lvl="1"/>
            <a:r>
              <a:rPr lang="en-GB" dirty="0" smtClean="0"/>
              <a:t>Protection against discrimination</a:t>
            </a:r>
          </a:p>
          <a:p>
            <a:pPr lvl="1"/>
            <a:r>
              <a:rPr lang="en-GB" dirty="0" smtClean="0"/>
              <a:t>Blow the whistle on wrongdoings</a:t>
            </a:r>
          </a:p>
          <a:p>
            <a:pPr lvl="1"/>
            <a:r>
              <a:rPr lang="en-GB" dirty="0" smtClean="0"/>
              <a:t>A pay statement</a:t>
            </a:r>
          </a:p>
          <a:p>
            <a:pPr lvl="1"/>
            <a:r>
              <a:rPr lang="en-GB" dirty="0" smtClean="0"/>
              <a:t>A notice period</a:t>
            </a:r>
          </a:p>
          <a:p>
            <a:pPr lvl="1"/>
            <a:r>
              <a:rPr lang="en-GB" dirty="0" smtClean="0"/>
              <a:t>To keep role if business changes hands</a:t>
            </a:r>
          </a:p>
          <a:p>
            <a:pPr lvl="1"/>
            <a:r>
              <a:rPr lang="en-GB" dirty="0" smtClean="0"/>
              <a:t>Discipline &amp; grievance issues dealt with fairly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7543821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Discrimination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599" y="2160590"/>
            <a:ext cx="6347714" cy="4436762"/>
          </a:xfrm>
        </p:spPr>
        <p:txBody>
          <a:bodyPr/>
          <a:lstStyle/>
          <a:p>
            <a:r>
              <a:rPr lang="en-GB" dirty="0" smtClean="0"/>
              <a:t>Treating someone less favourably is illegal</a:t>
            </a:r>
          </a:p>
          <a:p>
            <a:r>
              <a:rPr lang="en-GB" dirty="0" smtClean="0"/>
              <a:t>There are differing categories of discrimination, including:</a:t>
            </a:r>
          </a:p>
          <a:p>
            <a:pPr lvl="1"/>
            <a:r>
              <a:rPr lang="en-GB" dirty="0" smtClean="0"/>
              <a:t>Direct </a:t>
            </a:r>
          </a:p>
          <a:p>
            <a:pPr lvl="1"/>
            <a:r>
              <a:rPr lang="en-GB" dirty="0" smtClean="0"/>
              <a:t>Indirect</a:t>
            </a:r>
          </a:p>
          <a:p>
            <a:pPr lvl="1"/>
            <a:r>
              <a:rPr lang="en-GB" dirty="0" smtClean="0"/>
              <a:t>Harassment</a:t>
            </a:r>
          </a:p>
          <a:p>
            <a:pPr lvl="1"/>
            <a:r>
              <a:rPr lang="en-GB" dirty="0" smtClean="0"/>
              <a:t>Victimisation </a:t>
            </a:r>
          </a:p>
          <a:p>
            <a:r>
              <a:rPr lang="en-GB" dirty="0" smtClean="0"/>
              <a:t>Reasonable adjustments need to be considered / made for people with disabilities</a:t>
            </a:r>
          </a:p>
          <a:p>
            <a:r>
              <a:rPr lang="en-GB" dirty="0" smtClean="0"/>
              <a:t>The law protects against discrimination at work</a:t>
            </a:r>
          </a:p>
          <a:p>
            <a:r>
              <a:rPr lang="en-GB" dirty="0" smtClean="0"/>
              <a:t>Employers are liable for any discrimination practiced by any employees</a:t>
            </a:r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3720144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Case examples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Direct discrimination</a:t>
            </a:r>
          </a:p>
          <a:p>
            <a:pPr lvl="1"/>
            <a:r>
              <a:rPr lang="en-GB" dirty="0" smtClean="0"/>
              <a:t>Amnesty International v Ahmed [2009]</a:t>
            </a:r>
          </a:p>
          <a:p>
            <a:r>
              <a:rPr lang="en-GB" dirty="0" smtClean="0"/>
              <a:t>Indirect discrimination</a:t>
            </a:r>
          </a:p>
          <a:p>
            <a:pPr lvl="1"/>
            <a:r>
              <a:rPr lang="en-GB" dirty="0" smtClean="0"/>
              <a:t>Hardy &amp; </a:t>
            </a:r>
            <a:r>
              <a:rPr lang="en-GB" dirty="0" err="1" smtClean="0"/>
              <a:t>Hansons</a:t>
            </a:r>
            <a:r>
              <a:rPr lang="en-GB" dirty="0" smtClean="0"/>
              <a:t> PLC v Lax [2005]</a:t>
            </a:r>
          </a:p>
          <a:p>
            <a:r>
              <a:rPr lang="en-GB" dirty="0" smtClean="0"/>
              <a:t>Bullying / harassment</a:t>
            </a:r>
          </a:p>
          <a:p>
            <a:pPr lvl="1"/>
            <a:r>
              <a:rPr lang="en-GB" dirty="0" smtClean="0"/>
              <a:t>Browne v John Edward Crowther Ltd [2002]</a:t>
            </a:r>
          </a:p>
          <a:p>
            <a:r>
              <a:rPr lang="en-GB" dirty="0" smtClean="0"/>
              <a:t>Victimisation</a:t>
            </a:r>
          </a:p>
          <a:p>
            <a:pPr lvl="1"/>
            <a:r>
              <a:rPr lang="en-GB" dirty="0" err="1" smtClean="0"/>
              <a:t>Bouabdillah</a:t>
            </a:r>
            <a:r>
              <a:rPr lang="en-GB" dirty="0" smtClean="0"/>
              <a:t> v Commerzbank AG [2013]</a:t>
            </a:r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5708436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Disciplinary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There should be </a:t>
            </a:r>
            <a:r>
              <a:rPr lang="en-GB" b="1" dirty="0" smtClean="0"/>
              <a:t>disciplinary &amp; grievance </a:t>
            </a:r>
            <a:r>
              <a:rPr lang="en-GB" dirty="0" smtClean="0"/>
              <a:t>procedures in place</a:t>
            </a:r>
          </a:p>
          <a:p>
            <a:r>
              <a:rPr lang="en-GB" b="1" dirty="0" smtClean="0"/>
              <a:t>Grounds for dismissal </a:t>
            </a:r>
            <a:r>
              <a:rPr lang="en-GB" dirty="0" smtClean="0"/>
              <a:t>require proof of a good cause</a:t>
            </a:r>
          </a:p>
          <a:p>
            <a:r>
              <a:rPr lang="en-GB" b="1" dirty="0" smtClean="0"/>
              <a:t>Unlawful dismissal </a:t>
            </a:r>
            <a:r>
              <a:rPr lang="en-GB" dirty="0" smtClean="0"/>
              <a:t>could result in court action / tribunal</a:t>
            </a:r>
          </a:p>
          <a:p>
            <a:r>
              <a:rPr lang="en-GB" dirty="0" smtClean="0"/>
              <a:t>Differing types of dismissal:</a:t>
            </a:r>
          </a:p>
          <a:p>
            <a:pPr lvl="1"/>
            <a:r>
              <a:rPr lang="en-GB" dirty="0" smtClean="0"/>
              <a:t>Fair</a:t>
            </a:r>
          </a:p>
          <a:p>
            <a:pPr lvl="1"/>
            <a:r>
              <a:rPr lang="en-GB" dirty="0" smtClean="0"/>
              <a:t>Unfair</a:t>
            </a:r>
          </a:p>
          <a:p>
            <a:pPr lvl="1"/>
            <a:r>
              <a:rPr lang="en-GB" dirty="0" smtClean="0"/>
              <a:t>Constructive</a:t>
            </a:r>
          </a:p>
          <a:p>
            <a:pPr lvl="1"/>
            <a:r>
              <a:rPr lang="en-GB" dirty="0" smtClean="0"/>
              <a:t>Wrongful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691428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Fair reasons for dismissal:</a:t>
            </a:r>
            <a:br>
              <a:rPr lang="en-GB" dirty="0" smtClean="0"/>
            </a:br>
            <a:r>
              <a:rPr lang="en-GB" dirty="0" smtClean="0"/>
              <a:t>Summary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598" y="2160590"/>
            <a:ext cx="6554689" cy="3880773"/>
          </a:xfrm>
        </p:spPr>
        <p:txBody>
          <a:bodyPr/>
          <a:lstStyle/>
          <a:p>
            <a:r>
              <a:rPr lang="en-GB" dirty="0" smtClean="0"/>
              <a:t>Conduct</a:t>
            </a:r>
          </a:p>
          <a:p>
            <a:pPr lvl="1"/>
            <a:r>
              <a:rPr lang="en-GB" dirty="0" smtClean="0"/>
              <a:t>We will discuss in further detail</a:t>
            </a:r>
          </a:p>
          <a:p>
            <a:r>
              <a:rPr lang="en-GB" dirty="0" smtClean="0"/>
              <a:t>Capability</a:t>
            </a:r>
          </a:p>
          <a:p>
            <a:r>
              <a:rPr lang="en-GB" dirty="0" smtClean="0"/>
              <a:t>Redundancy</a:t>
            </a:r>
          </a:p>
          <a:p>
            <a:r>
              <a:rPr lang="en-GB" dirty="0" smtClean="0"/>
              <a:t>Statutory restriction</a:t>
            </a:r>
          </a:p>
          <a:p>
            <a:r>
              <a:rPr lang="en-GB" dirty="0" smtClean="0"/>
              <a:t>‘Some other substantial reason’</a:t>
            </a:r>
          </a:p>
          <a:p>
            <a:pPr lvl="1"/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val="30409185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Misconduct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What do you think this relates to?</a:t>
            </a:r>
          </a:p>
          <a:p>
            <a:pPr lvl="1"/>
            <a:r>
              <a:rPr lang="en-GB" dirty="0" smtClean="0"/>
              <a:t>E.g. persistent lateness, unauthorised absence, time wasting, swearing, minor breaches of policy or contract</a:t>
            </a:r>
          </a:p>
          <a:p>
            <a:r>
              <a:rPr lang="en-GB" dirty="0" smtClean="0"/>
              <a:t>Employees must be dealt with fairly – normally through disciplinary procedures</a:t>
            </a:r>
          </a:p>
          <a:p>
            <a:pPr lvl="1"/>
            <a:r>
              <a:rPr lang="en-GB" dirty="0" smtClean="0"/>
              <a:t>Stage a meeting, outline the reason, allow explanation, issue first written warning</a:t>
            </a:r>
          </a:p>
          <a:p>
            <a:pPr lvl="1"/>
            <a:r>
              <a:rPr lang="en-GB" dirty="0" smtClean="0"/>
              <a:t>Stage a second meeting if there is no improvement, allow explanation, issue final written warning</a:t>
            </a:r>
          </a:p>
          <a:p>
            <a:pPr lvl="1"/>
            <a:r>
              <a:rPr lang="en-GB" dirty="0" smtClean="0"/>
              <a:t>Stage third meeting if still no change, warn dismissal is possible, make final decision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535960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Serious misconduct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Instances of misconduct / underperformance that is ‘serious enough’</a:t>
            </a:r>
          </a:p>
          <a:p>
            <a:r>
              <a:rPr lang="en-GB" dirty="0" smtClean="0"/>
              <a:t>Enables issue of single ‘first and final’ warning</a:t>
            </a:r>
          </a:p>
          <a:p>
            <a:r>
              <a:rPr lang="en-GB" dirty="0" smtClean="0"/>
              <a:t>‘Serious enough’ e.g. issues likely to or have caused serious harm to the organisation</a:t>
            </a:r>
          </a:p>
          <a:p>
            <a:pPr lvl="1"/>
            <a:endParaRPr lang="en-GB" dirty="0"/>
          </a:p>
          <a:p>
            <a:r>
              <a:rPr lang="en-GB" dirty="0" smtClean="0"/>
              <a:t>Graham v The Secretary of State for Work and Pensions (Jobcentre Plus) [2012]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087489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Gross misconduct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“</a:t>
            </a:r>
            <a:r>
              <a:rPr lang="en-GB" i="1" dirty="0" smtClean="0"/>
              <a:t>Conduct so serious as to justify dismissal without notice or payment in lieu of notice, and can be for a first time offence</a:t>
            </a:r>
            <a:r>
              <a:rPr lang="en-GB" dirty="0" smtClean="0"/>
              <a:t>”</a:t>
            </a:r>
          </a:p>
          <a:p>
            <a:r>
              <a:rPr lang="en-GB" dirty="0" smtClean="0"/>
              <a:t>Some examples:</a:t>
            </a:r>
          </a:p>
          <a:p>
            <a:pPr lvl="1"/>
            <a:r>
              <a:rPr lang="en-GB" dirty="0" smtClean="0"/>
              <a:t>Theft, dishonesty, assault, fraud, gross negligence, criminal acts outside of work</a:t>
            </a:r>
          </a:p>
          <a:p>
            <a:pPr lvl="1"/>
            <a:r>
              <a:rPr lang="en-GB" dirty="0" smtClean="0"/>
              <a:t>Can relate to social media related instances</a:t>
            </a:r>
          </a:p>
          <a:p>
            <a:pPr lvl="1"/>
            <a:r>
              <a:rPr lang="en-GB" dirty="0" smtClean="0"/>
              <a:t>Deliberate wrongdoing or gross negligence by the employee</a:t>
            </a:r>
          </a:p>
          <a:p>
            <a:pPr lvl="1"/>
            <a:r>
              <a:rPr lang="en-GB" dirty="0" smtClean="0"/>
              <a:t>Undermines the relationship of trust &amp; confidence</a:t>
            </a:r>
          </a:p>
          <a:p>
            <a:r>
              <a:rPr lang="en-GB" dirty="0" smtClean="0"/>
              <a:t>Results in ‘summary dismissal’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584633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‘</a:t>
            </a:r>
            <a:r>
              <a:rPr lang="en-GB" dirty="0" err="1" smtClean="0"/>
              <a:t>Burchell</a:t>
            </a:r>
            <a:r>
              <a:rPr lang="en-GB" dirty="0" smtClean="0"/>
              <a:t>’ test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599" y="1844824"/>
            <a:ext cx="6347714" cy="4196539"/>
          </a:xfrm>
        </p:spPr>
        <p:txBody>
          <a:bodyPr/>
          <a:lstStyle/>
          <a:p>
            <a:r>
              <a:rPr lang="en-GB" dirty="0" smtClean="0"/>
              <a:t>Applies to all cases of misconduct</a:t>
            </a:r>
          </a:p>
          <a:p>
            <a:r>
              <a:rPr lang="en-GB" dirty="0" smtClean="0"/>
              <a:t>Arose from British Home Stores v </a:t>
            </a:r>
            <a:r>
              <a:rPr lang="en-GB" dirty="0" err="1" smtClean="0"/>
              <a:t>Burchell</a:t>
            </a:r>
            <a:r>
              <a:rPr lang="en-GB" dirty="0" smtClean="0"/>
              <a:t> [1978]</a:t>
            </a:r>
          </a:p>
          <a:p>
            <a:r>
              <a:rPr lang="en-GB" dirty="0" smtClean="0"/>
              <a:t>Resulted in a 3-stage test for fairness in dismissal:</a:t>
            </a:r>
          </a:p>
          <a:p>
            <a:pPr lvl="1">
              <a:buFont typeface="+mj-lt"/>
              <a:buAutoNum type="arabicPeriod"/>
            </a:pPr>
            <a:r>
              <a:rPr lang="en-GB" dirty="0" smtClean="0"/>
              <a:t>Belief the employee is guilty of misconduct</a:t>
            </a:r>
          </a:p>
          <a:p>
            <a:pPr lvl="1">
              <a:buFont typeface="+mj-lt"/>
              <a:buAutoNum type="arabicPeriod"/>
            </a:pPr>
            <a:r>
              <a:rPr lang="en-GB" dirty="0" smtClean="0"/>
              <a:t>Belief based upon reasonable grounds</a:t>
            </a:r>
          </a:p>
          <a:p>
            <a:pPr lvl="1">
              <a:buFont typeface="+mj-lt"/>
              <a:buAutoNum type="arabicPeriod"/>
            </a:pPr>
            <a:r>
              <a:rPr lang="en-GB" dirty="0" smtClean="0"/>
              <a:t>At the time of belief, it carried out as much investigation as reasonable</a:t>
            </a:r>
          </a:p>
          <a:p>
            <a:r>
              <a:rPr lang="en-GB" dirty="0" smtClean="0"/>
              <a:t>Culpability for misconduct is not clear cut where an employee is mentally ill</a:t>
            </a:r>
          </a:p>
          <a:p>
            <a:pPr lvl="1"/>
            <a:r>
              <a:rPr lang="en-GB" dirty="0" smtClean="0"/>
              <a:t>Burdett v Aviva Employment Services Limited [2014]</a:t>
            </a:r>
          </a:p>
          <a:p>
            <a:pPr lvl="1"/>
            <a:r>
              <a:rPr lang="en-GB" dirty="0" err="1" smtClean="0"/>
              <a:t>Hensman</a:t>
            </a:r>
            <a:r>
              <a:rPr lang="en-GB" dirty="0" smtClean="0"/>
              <a:t> v Ministry of Defence [2014]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964002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Unfair dismissal:</a:t>
            </a:r>
            <a:br>
              <a:rPr lang="en-GB" dirty="0" smtClean="0"/>
            </a:br>
            <a:r>
              <a:rPr lang="en-GB" dirty="0" smtClean="0"/>
              <a:t>Summary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599" y="2160590"/>
            <a:ext cx="6347714" cy="4220738"/>
          </a:xfrm>
        </p:spPr>
        <p:txBody>
          <a:bodyPr/>
          <a:lstStyle/>
          <a:p>
            <a:r>
              <a:rPr lang="en-GB" dirty="0" smtClean="0"/>
              <a:t>The following are classed as ‘automatically unfair’:</a:t>
            </a:r>
          </a:p>
          <a:p>
            <a:pPr lvl="1"/>
            <a:r>
              <a:rPr lang="en-GB" dirty="0" smtClean="0"/>
              <a:t>Pregnancy, including anything maternity related</a:t>
            </a:r>
          </a:p>
          <a:p>
            <a:pPr lvl="1"/>
            <a:r>
              <a:rPr lang="en-GB" dirty="0" smtClean="0"/>
              <a:t>Family</a:t>
            </a:r>
          </a:p>
          <a:p>
            <a:pPr lvl="1"/>
            <a:r>
              <a:rPr lang="en-GB" dirty="0" smtClean="0"/>
              <a:t>Acting as an employee representative</a:t>
            </a:r>
          </a:p>
          <a:p>
            <a:pPr lvl="1"/>
            <a:r>
              <a:rPr lang="en-GB" dirty="0" smtClean="0"/>
              <a:t>Acting as a trade union representative</a:t>
            </a:r>
          </a:p>
          <a:p>
            <a:pPr lvl="1"/>
            <a:r>
              <a:rPr lang="en-GB" dirty="0" smtClean="0"/>
              <a:t>Acting as an occupational pension scheme trustee</a:t>
            </a:r>
          </a:p>
          <a:p>
            <a:pPr lvl="1"/>
            <a:r>
              <a:rPr lang="en-GB" dirty="0" smtClean="0"/>
              <a:t>Joining / not joining a trade union</a:t>
            </a:r>
          </a:p>
          <a:p>
            <a:pPr lvl="1"/>
            <a:r>
              <a:rPr lang="en-GB" dirty="0" smtClean="0"/>
              <a:t>Being part-time or fixed-term</a:t>
            </a:r>
          </a:p>
          <a:p>
            <a:pPr lvl="1"/>
            <a:r>
              <a:rPr lang="en-GB" dirty="0" smtClean="0"/>
              <a:t>Discrimination </a:t>
            </a:r>
          </a:p>
          <a:p>
            <a:pPr lvl="1"/>
            <a:r>
              <a:rPr lang="en-GB" dirty="0" smtClean="0"/>
              <a:t>Pay &amp; working hours</a:t>
            </a:r>
          </a:p>
          <a:p>
            <a:pPr lvl="1"/>
            <a:r>
              <a:rPr lang="en-GB" dirty="0" smtClean="0"/>
              <a:t>‘Whistle blowing’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380250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Constructive dismissal:</a:t>
            </a:r>
            <a:br>
              <a:rPr lang="en-GB" dirty="0" smtClean="0"/>
            </a:br>
            <a:r>
              <a:rPr lang="en-GB" dirty="0" smtClean="0"/>
              <a:t>Summary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0038" y="2564904"/>
            <a:ext cx="6347714" cy="3356642"/>
          </a:xfrm>
        </p:spPr>
        <p:txBody>
          <a:bodyPr/>
          <a:lstStyle/>
          <a:p>
            <a:r>
              <a:rPr lang="en-GB" dirty="0" smtClean="0"/>
              <a:t>Employee terminates employment due to breach of employment contract</a:t>
            </a:r>
          </a:p>
          <a:p>
            <a:r>
              <a:rPr lang="en-GB" dirty="0" smtClean="0"/>
              <a:t>Cutting of wages without agreement</a:t>
            </a:r>
          </a:p>
          <a:p>
            <a:r>
              <a:rPr lang="en-GB" dirty="0" smtClean="0"/>
              <a:t>Unlawful demotion</a:t>
            </a:r>
          </a:p>
          <a:p>
            <a:r>
              <a:rPr lang="en-GB" dirty="0" smtClean="0"/>
              <a:t>Harassment, bullying or discriminated against</a:t>
            </a:r>
          </a:p>
          <a:p>
            <a:r>
              <a:rPr lang="en-GB" dirty="0" smtClean="0"/>
              <a:t>Unfair increase to workload</a:t>
            </a:r>
          </a:p>
          <a:p>
            <a:r>
              <a:rPr lang="en-GB" dirty="0" smtClean="0"/>
              <a:t>Change of location at short notice</a:t>
            </a:r>
          </a:p>
          <a:p>
            <a:r>
              <a:rPr lang="en-GB" dirty="0" smtClean="0"/>
              <a:t>Force working in dangerous conditions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300780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Wrongful dismissal:</a:t>
            </a:r>
            <a:br>
              <a:rPr lang="en-GB" dirty="0" smtClean="0"/>
            </a:br>
            <a:r>
              <a:rPr lang="en-GB" dirty="0" smtClean="0"/>
              <a:t>Summary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Breaking the terms of a contract within the </a:t>
            </a:r>
            <a:r>
              <a:rPr lang="en-GB" dirty="0"/>
              <a:t>dismissal </a:t>
            </a:r>
            <a:r>
              <a:rPr lang="en-GB" dirty="0" smtClean="0"/>
              <a:t>process</a:t>
            </a:r>
          </a:p>
          <a:p>
            <a:pPr marL="742950" lvl="2" indent="-342900"/>
            <a:r>
              <a:rPr lang="en-GB" sz="1600" dirty="0" smtClean="0"/>
              <a:t>E.g</a:t>
            </a:r>
            <a:r>
              <a:rPr lang="en-GB" sz="1600" dirty="0"/>
              <a:t>. not providing the proper notice of </a:t>
            </a:r>
            <a:r>
              <a:rPr lang="en-GB" sz="1600" dirty="0" smtClean="0"/>
              <a:t>dismissal</a:t>
            </a:r>
            <a:endParaRPr lang="en-GB" dirty="0" smtClean="0"/>
          </a:p>
          <a:p>
            <a:r>
              <a:rPr lang="en-GB" dirty="0" smtClean="0"/>
              <a:t>Results in dismissal or forcing to leave</a:t>
            </a:r>
          </a:p>
          <a:p>
            <a:r>
              <a:rPr lang="en-GB" dirty="0" smtClean="0"/>
              <a:t>Remedy = claim for compensation</a:t>
            </a:r>
          </a:p>
          <a:p>
            <a:pPr lvl="1"/>
            <a:r>
              <a:rPr lang="en-GB" dirty="0" smtClean="0"/>
              <a:t>E.g. remainder of pay from notice period</a:t>
            </a:r>
          </a:p>
        </p:txBody>
      </p:sp>
    </p:spTree>
    <p:extLst>
      <p:ext uri="{BB962C8B-B14F-4D97-AF65-F5344CB8AC3E}">
        <p14:creationId xmlns:p14="http://schemas.microsoft.com/office/powerpoint/2010/main" val="5701093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Termination of employment contracts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23336" y="2132856"/>
            <a:ext cx="6612960" cy="4248472"/>
          </a:xfrm>
        </p:spPr>
        <p:txBody>
          <a:bodyPr>
            <a:normAutofit/>
          </a:bodyPr>
          <a:lstStyle/>
          <a:p>
            <a:r>
              <a:rPr lang="en-GB" dirty="0" smtClean="0"/>
              <a:t>Resignation by employee</a:t>
            </a:r>
          </a:p>
          <a:p>
            <a:r>
              <a:rPr lang="en-GB" dirty="0" smtClean="0"/>
              <a:t>Dismissal by employer</a:t>
            </a:r>
          </a:p>
          <a:p>
            <a:r>
              <a:rPr lang="en-GB" dirty="0" smtClean="0"/>
              <a:t>Effluxion of time e.g. fixed term</a:t>
            </a:r>
          </a:p>
          <a:p>
            <a:r>
              <a:rPr lang="en-GB" dirty="0" smtClean="0"/>
              <a:t>Frustration </a:t>
            </a:r>
          </a:p>
          <a:p>
            <a:pPr lvl="1"/>
            <a:r>
              <a:rPr lang="en-GB" dirty="0" smtClean="0"/>
              <a:t>E.g. Warner v </a:t>
            </a:r>
            <a:r>
              <a:rPr lang="en-GB" dirty="0" err="1" smtClean="0"/>
              <a:t>Armfield</a:t>
            </a:r>
            <a:r>
              <a:rPr lang="en-GB" dirty="0" smtClean="0"/>
              <a:t> Retail &amp; Leisure Ltd [2012]</a:t>
            </a:r>
          </a:p>
          <a:p>
            <a:pPr lvl="1"/>
            <a:endParaRPr lang="en-GB" dirty="0" smtClean="0"/>
          </a:p>
          <a:p>
            <a:r>
              <a:rPr lang="en-GB" dirty="0" smtClean="0"/>
              <a:t>Minimum legal notice periods:</a:t>
            </a:r>
          </a:p>
          <a:p>
            <a:pPr lvl="1"/>
            <a:r>
              <a:rPr lang="en-GB" dirty="0" smtClean="0"/>
              <a:t>First 4 weeks of employment – no notice</a:t>
            </a:r>
          </a:p>
          <a:p>
            <a:pPr lvl="1"/>
            <a:r>
              <a:rPr lang="en-GB" dirty="0" smtClean="0"/>
              <a:t>Between 4 weeks – 2 years – 1 week</a:t>
            </a:r>
          </a:p>
          <a:p>
            <a:pPr lvl="1"/>
            <a:r>
              <a:rPr lang="en-GB" dirty="0" smtClean="0"/>
              <a:t>Between 2 and 12 years – 1 week per year continuous service</a:t>
            </a:r>
          </a:p>
          <a:p>
            <a:pPr lvl="1"/>
            <a:r>
              <a:rPr lang="en-GB" dirty="0" smtClean="0"/>
              <a:t>12 years + - 12 weeks 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533690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‘Gig’ economy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“</a:t>
            </a:r>
            <a:r>
              <a:rPr lang="en-GB" i="1" dirty="0" smtClean="0"/>
              <a:t>A labour market characterised by the prevalence of short-term contracts or freelance work, as opposed to permanent jobs</a:t>
            </a:r>
            <a:r>
              <a:rPr lang="en-GB" dirty="0" smtClean="0"/>
              <a:t>” (BBC, 10/02/17)</a:t>
            </a:r>
          </a:p>
          <a:p>
            <a:r>
              <a:rPr lang="en-GB" dirty="0" smtClean="0"/>
              <a:t>Employers can therefore class workers as ‘self-employed’</a:t>
            </a:r>
          </a:p>
          <a:p>
            <a:r>
              <a:rPr lang="en-GB" dirty="0" smtClean="0"/>
              <a:t>2016 – Uber drivers classified as ‘workers’</a:t>
            </a:r>
          </a:p>
          <a:p>
            <a:r>
              <a:rPr lang="en-GB" dirty="0" smtClean="0"/>
              <a:t>Millions of workers could be affected (The Guardian, October 2016)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145348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379511"/>
            <a:ext cx="9144000" cy="6098977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467544" y="6555573"/>
            <a:ext cx="3180679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dirty="0" smtClean="0"/>
              <a:t>Source: Construction News, Nov 2016</a:t>
            </a:r>
            <a:endParaRPr lang="en-GB" sz="1400" dirty="0"/>
          </a:p>
        </p:txBody>
      </p:sp>
    </p:spTree>
    <p:extLst>
      <p:ext uri="{BB962C8B-B14F-4D97-AF65-F5344CB8AC3E}">
        <p14:creationId xmlns:p14="http://schemas.microsoft.com/office/powerpoint/2010/main" val="17457372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Case </a:t>
            </a:r>
            <a:r>
              <a:rPr lang="en-GB" dirty="0" smtClean="0"/>
              <a:t>law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2"/>
          <a:srcRect l="55512" t="7160" r="19288" b="9681"/>
          <a:stretch/>
        </p:blipFill>
        <p:spPr>
          <a:xfrm>
            <a:off x="3131840" y="476672"/>
            <a:ext cx="5760640" cy="5940661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467544" y="6555573"/>
            <a:ext cx="2499402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dirty="0" smtClean="0"/>
              <a:t>Source: BBC News, 13/06/18</a:t>
            </a:r>
            <a:endParaRPr lang="en-GB" sz="1400" dirty="0"/>
          </a:p>
        </p:txBody>
      </p:sp>
      <p:sp>
        <p:nvSpPr>
          <p:cNvPr id="3" name="TextBox 2"/>
          <p:cNvSpPr txBox="1"/>
          <p:nvPr/>
        </p:nvSpPr>
        <p:spPr>
          <a:xfrm>
            <a:off x="248732" y="1844824"/>
            <a:ext cx="327243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Pimlico Plumbers and another</a:t>
            </a:r>
          </a:p>
          <a:p>
            <a:r>
              <a:rPr lang="en-GB" dirty="0" smtClean="0"/>
              <a:t>v Smith [2017]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403809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Useful information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Law for the Construction Industry – Owen (chapter 9)</a:t>
            </a:r>
          </a:p>
          <a:p>
            <a:r>
              <a:rPr lang="en-GB" dirty="0" smtClean="0"/>
              <a:t>Law donut (</a:t>
            </a:r>
            <a:r>
              <a:rPr lang="en-GB" dirty="0" smtClean="0">
                <a:hlinkClick r:id="rId2"/>
              </a:rPr>
              <a:t>www.lawdonut.co.uk</a:t>
            </a:r>
            <a:r>
              <a:rPr lang="en-GB" dirty="0" smtClean="0"/>
              <a:t>) </a:t>
            </a:r>
          </a:p>
          <a:p>
            <a:r>
              <a:rPr lang="en-GB" dirty="0" smtClean="0">
                <a:hlinkClick r:id="rId3"/>
              </a:rPr>
              <a:t>www.gov.uk</a:t>
            </a:r>
            <a:r>
              <a:rPr lang="en-GB" dirty="0" smtClean="0"/>
              <a:t> </a:t>
            </a:r>
          </a:p>
          <a:p>
            <a:r>
              <a:rPr lang="en-GB" dirty="0" smtClean="0"/>
              <a:t>FindLaw (findlaw.co.uk) </a:t>
            </a:r>
          </a:p>
          <a:p>
            <a:r>
              <a:rPr lang="en-GB" dirty="0" smtClean="0"/>
              <a:t>Stammering Law (</a:t>
            </a:r>
            <a:r>
              <a:rPr lang="en-GB" dirty="0" smtClean="0">
                <a:hlinkClick r:id="rId4"/>
              </a:rPr>
              <a:t>www.stammeringlaw.org.uk</a:t>
            </a:r>
            <a:r>
              <a:rPr lang="en-GB" dirty="0" smtClean="0"/>
              <a:t>) </a:t>
            </a:r>
          </a:p>
          <a:p>
            <a:r>
              <a:rPr lang="en-GB" dirty="0" smtClean="0"/>
              <a:t>Westlaw (accessed from UWTSD online library)</a:t>
            </a:r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782603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4148</TotalTime>
  <Words>1052</Words>
  <Application>Microsoft Office PowerPoint</Application>
  <PresentationFormat>On-screen Show (4:3)</PresentationFormat>
  <Paragraphs>172</Paragraphs>
  <Slides>22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27" baseType="lpstr">
      <vt:lpstr>Arial</vt:lpstr>
      <vt:lpstr>Calibri</vt:lpstr>
      <vt:lpstr>Trebuchet MS</vt:lpstr>
      <vt:lpstr>Wingdings 3</vt:lpstr>
      <vt:lpstr>Facet</vt:lpstr>
      <vt:lpstr>PowerPoint Presentation</vt:lpstr>
      <vt:lpstr>Topic for today</vt:lpstr>
      <vt:lpstr>The basics…</vt:lpstr>
      <vt:lpstr>Recruitment </vt:lpstr>
      <vt:lpstr>Terms &amp; conditions: Hours, leave &amp; pay</vt:lpstr>
      <vt:lpstr>Employee rights</vt:lpstr>
      <vt:lpstr>Discrimination </vt:lpstr>
      <vt:lpstr>Case examples</vt:lpstr>
      <vt:lpstr>Disciplinary </vt:lpstr>
      <vt:lpstr>Fair reasons for dismissal: Summary</vt:lpstr>
      <vt:lpstr>Misconduct</vt:lpstr>
      <vt:lpstr>Serious misconduct</vt:lpstr>
      <vt:lpstr>Gross misconduct</vt:lpstr>
      <vt:lpstr>The ‘Burchell’ test</vt:lpstr>
      <vt:lpstr>Unfair dismissal: Summary</vt:lpstr>
      <vt:lpstr>Constructive dismissal: Summary</vt:lpstr>
      <vt:lpstr>Wrongful dismissal: Summary</vt:lpstr>
      <vt:lpstr>Termination of employment contracts</vt:lpstr>
      <vt:lpstr>‘Gig’ economy</vt:lpstr>
      <vt:lpstr>PowerPoint Presentation</vt:lpstr>
      <vt:lpstr>Case law</vt:lpstr>
      <vt:lpstr>Useful information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The Health and Safety at Work Act in the Construction Industry</dc:title>
  <dc:creator>Lara Hopkinson</dc:creator>
  <cp:lastModifiedBy>Lara Hopkinson</cp:lastModifiedBy>
  <cp:revision>70</cp:revision>
  <cp:lastPrinted>2016-02-08T08:31:30Z</cp:lastPrinted>
  <dcterms:created xsi:type="dcterms:W3CDTF">2014-12-16T20:08:06Z</dcterms:created>
  <dcterms:modified xsi:type="dcterms:W3CDTF">2021-03-04T17:32:32Z</dcterms:modified>
</cp:coreProperties>
</file>