
<file path=[Content_Types].xml><?xml version="1.0" encoding="utf-8"?>
<Types xmlns="http://schemas.openxmlformats.org/package/2006/content-types">
  <Default Extension="xml" ContentType="application/xml"/>
  <Default Extension="jpeg" ContentType="image/jpeg"/>
  <Default Extension="bin" ContentType="application/vnd.openxmlformats-officedocument.presentationml.printerSettings"/>
  <Default Extension="png" ContentType="image/png"/>
  <Default Extension="rels" ContentType="application/vnd.openxmlformats-package.relationships+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3" r:id="rId18"/>
    <p:sldId id="274" r:id="rId19"/>
    <p:sldId id="272" r:id="rId20"/>
    <p:sldId id="275" r:id="rId21"/>
    <p:sldId id="276" r:id="rId22"/>
    <p:sldId id="277" r:id="rId23"/>
    <p:sldId id="278" r:id="rId24"/>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snapToObjects="1">
      <p:cViewPr varScale="1">
        <p:scale>
          <a:sx n="81" d="100"/>
          <a:sy n="81" d="100"/>
        </p:scale>
        <p:origin x="-1896" y="-120"/>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8.xml"/><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slide" Target="slides/slide21.xml"/><Relationship Id="rId23" Type="http://schemas.openxmlformats.org/officeDocument/2006/relationships/slide" Target="slides/slide22.xml"/><Relationship Id="rId24" Type="http://schemas.openxmlformats.org/officeDocument/2006/relationships/slide" Target="slides/slide23.xml"/><Relationship Id="rId25" Type="http://schemas.openxmlformats.org/officeDocument/2006/relationships/printerSettings" Target="printerSettings/printerSettings1.bin"/><Relationship Id="rId26" Type="http://schemas.openxmlformats.org/officeDocument/2006/relationships/presProps" Target="presProps.xml"/><Relationship Id="rId27" Type="http://schemas.openxmlformats.org/officeDocument/2006/relationships/viewProps" Target="viewProps.xml"/><Relationship Id="rId28" Type="http://schemas.openxmlformats.org/officeDocument/2006/relationships/theme" Target="theme/theme1.xml"/><Relationship Id="rId29" Type="http://schemas.openxmlformats.org/officeDocument/2006/relationships/tableStyles" Target="tableStyles.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1328166" y="1295400"/>
            <a:ext cx="6487668" cy="3152887"/>
          </a:xfrm>
          <a:prstGeom prst="rect">
            <a:avLst/>
          </a:prstGeom>
          <a:ln w="3175">
            <a:solidFill>
              <a:schemeClr val="bg1"/>
            </a:solidFill>
          </a:ln>
          <a:effectLst>
            <a:outerShdw blurRad="63500" sx="100500" sy="100500" algn="ctr" rotWithShape="0">
              <a:prstClr val="black">
                <a:alpha val="50000"/>
              </a:prstClr>
            </a:outerShdw>
          </a:effectLst>
        </p:spPr>
        <p:txBody>
          <a:bodyPr vert="horz" lIns="91440" tIns="45720" rIns="91440" bIns="45720" rtlCol="0">
            <a:normAutofit/>
          </a:bodyPr>
          <a:lstStyle/>
          <a:p>
            <a:pPr marL="0" indent="0" algn="l" defTabSz="914400" rtl="0" eaLnBrk="1" latinLnBrk="0" hangingPunct="1">
              <a:spcBef>
                <a:spcPts val="2000"/>
              </a:spcBef>
              <a:buClr>
                <a:schemeClr val="accent1">
                  <a:lumMod val="60000"/>
                  <a:lumOff val="40000"/>
                </a:schemeClr>
              </a:buClr>
              <a:buSzPct val="110000"/>
              <a:buFont typeface="Wingdings 2" pitchFamily="18" charset="2"/>
              <a:buNone/>
            </a:pPr>
            <a:endParaRPr sz="3200" kern="1200">
              <a:solidFill>
                <a:schemeClr val="tx1">
                  <a:lumMod val="65000"/>
                  <a:lumOff val="35000"/>
                </a:schemeClr>
              </a:solidFill>
              <a:latin typeface="+mn-lt"/>
              <a:ea typeface="+mn-ea"/>
              <a:cs typeface="+mn-cs"/>
            </a:endParaRPr>
          </a:p>
        </p:txBody>
      </p:sp>
      <p:sp>
        <p:nvSpPr>
          <p:cNvPr id="2" name="Title 1"/>
          <p:cNvSpPr>
            <a:spLocks noGrp="1"/>
          </p:cNvSpPr>
          <p:nvPr>
            <p:ph type="ctrTitle"/>
          </p:nvPr>
        </p:nvSpPr>
        <p:spPr>
          <a:xfrm>
            <a:off x="1322921" y="1523999"/>
            <a:ext cx="6498158" cy="1724867"/>
          </a:xfrm>
        </p:spPr>
        <p:txBody>
          <a:bodyPr vert="horz" lIns="91440" tIns="45720" rIns="91440" bIns="45720" rtlCol="0" anchor="b" anchorCtr="0">
            <a:noAutofit/>
          </a:bodyPr>
          <a:lstStyle>
            <a:lvl1pPr marL="0" indent="0" algn="ctr" defTabSz="914400" rtl="0" eaLnBrk="1" latinLnBrk="0" hangingPunct="1">
              <a:spcBef>
                <a:spcPct val="0"/>
              </a:spcBef>
              <a:buClr>
                <a:schemeClr val="accent1">
                  <a:lumMod val="60000"/>
                  <a:lumOff val="40000"/>
                </a:schemeClr>
              </a:buClr>
              <a:buSzPct val="110000"/>
              <a:buFont typeface="Wingdings 2" pitchFamily="18" charset="2"/>
              <a:buNone/>
              <a:defRPr sz="4600" kern="1200">
                <a:solidFill>
                  <a:schemeClr val="accent1"/>
                </a:solidFill>
                <a:latin typeface="+mj-lt"/>
                <a:ea typeface="+mj-ea"/>
                <a:cs typeface="+mj-cs"/>
              </a:defRPr>
            </a:lvl1pPr>
          </a:lstStyle>
          <a:p>
            <a:r>
              <a:rPr lang="en-GB" smtClean="0"/>
              <a:t>Click to edit Master title style</a:t>
            </a:r>
            <a:endParaRPr/>
          </a:p>
        </p:txBody>
      </p:sp>
      <p:sp>
        <p:nvSpPr>
          <p:cNvPr id="3" name="Subtitle 2"/>
          <p:cNvSpPr>
            <a:spLocks noGrp="1"/>
          </p:cNvSpPr>
          <p:nvPr>
            <p:ph type="subTitle" idx="1"/>
          </p:nvPr>
        </p:nvSpPr>
        <p:spPr>
          <a:xfrm>
            <a:off x="1322921" y="3299012"/>
            <a:ext cx="6498159" cy="916641"/>
          </a:xfrm>
        </p:spPr>
        <p:txBody>
          <a:bodyPr vert="horz" lIns="91440" tIns="45720" rIns="91440" bIns="45720" rtlCol="0">
            <a:normAutofit/>
          </a:bodyPr>
          <a:lstStyle>
            <a:lvl1pPr marL="0" indent="0" algn="ctr" defTabSz="914400" rtl="0" eaLnBrk="1" latinLnBrk="0" hangingPunct="1">
              <a:spcBef>
                <a:spcPts val="300"/>
              </a:spcBef>
              <a:buClr>
                <a:schemeClr val="accent1">
                  <a:lumMod val="60000"/>
                  <a:lumOff val="40000"/>
                </a:schemeClr>
              </a:buClr>
              <a:buSzPct val="110000"/>
              <a:buFont typeface="Wingdings 2" pitchFamily="18" charset="2"/>
              <a:buNone/>
              <a:defRPr sz="1800" kern="1200">
                <a:solidFill>
                  <a:schemeClr val="tx1">
                    <a:tint val="75000"/>
                  </a:schemeClr>
                </a:solidFill>
                <a:latin typeface="+mn-lt"/>
                <a:ea typeface="+mn-ea"/>
                <a:cs typeface="+mn-cs"/>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dirty="0"/>
          </a:p>
        </p:txBody>
      </p:sp>
      <p:sp>
        <p:nvSpPr>
          <p:cNvPr id="4" name="Date Placeholder 3"/>
          <p:cNvSpPr>
            <a:spLocks noGrp="1"/>
          </p:cNvSpPr>
          <p:nvPr>
            <p:ph type="dt" sz="half" idx="10"/>
          </p:nvPr>
        </p:nvSpPr>
        <p:spPr/>
        <p:txBody>
          <a:bodyPr/>
          <a:lstStyle/>
          <a:p>
            <a:fld id="{51A0DD0F-7349-7F46-8AFA-3093A4DE8AB6}" type="datetimeFigureOut">
              <a:rPr lang="en-US" smtClean="0"/>
              <a:pPr/>
              <a:t>18/10/2014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738A63D-57DD-304C-B6E5-3CDAC3D9FBF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Content Placeholder 2"/>
          <p:cNvSpPr>
            <a:spLocks noGrp="1"/>
          </p:cNvSpPr>
          <p:nvPr>
            <p:ph idx="1"/>
          </p:nvPr>
        </p:nvSpPr>
        <p:spPr/>
        <p:txBody>
          <a:bodyPr/>
          <a:lstStyle>
            <a:lvl5pPr>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10"/>
          </p:nvPr>
        </p:nvSpPr>
        <p:spPr/>
        <p:txBody>
          <a:bodyPr/>
          <a:lstStyle/>
          <a:p>
            <a:fld id="{51A0DD0F-7349-7F46-8AFA-3093A4DE8AB6}" type="datetimeFigureOut">
              <a:rPr lang="en-US" smtClean="0"/>
              <a:pPr/>
              <a:t>18/10/2014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738A63D-57DD-304C-B6E5-3CDAC3D9FBF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Slide with Picture">
    <p:spTree>
      <p:nvGrpSpPr>
        <p:cNvPr id="1" name=""/>
        <p:cNvGrpSpPr/>
        <p:nvPr/>
      </p:nvGrpSpPr>
      <p:grpSpPr>
        <a:xfrm>
          <a:off x="0" y="0"/>
          <a:ext cx="0" cy="0"/>
          <a:chOff x="0" y="0"/>
          <a:chExt cx="0" cy="0"/>
        </a:xfrm>
      </p:grpSpPr>
      <p:sp>
        <p:nvSpPr>
          <p:cNvPr id="2" name="Title 1"/>
          <p:cNvSpPr>
            <a:spLocks noGrp="1"/>
          </p:cNvSpPr>
          <p:nvPr>
            <p:ph type="ctrTitle"/>
          </p:nvPr>
        </p:nvSpPr>
        <p:spPr>
          <a:xfrm>
            <a:off x="363538" y="3352801"/>
            <a:ext cx="8416925" cy="1470025"/>
          </a:xfrm>
        </p:spPr>
        <p:txBody>
          <a:bodyPr/>
          <a:lstStyle/>
          <a:p>
            <a:r>
              <a:rPr lang="en-GB" smtClean="0"/>
              <a:t>Click to edit Master title style</a:t>
            </a:r>
            <a:endParaRPr dirty="0"/>
          </a:p>
        </p:txBody>
      </p:sp>
      <p:sp>
        <p:nvSpPr>
          <p:cNvPr id="3" name="Subtitle 2"/>
          <p:cNvSpPr>
            <a:spLocks noGrp="1"/>
          </p:cNvSpPr>
          <p:nvPr>
            <p:ph type="subTitle" idx="1"/>
          </p:nvPr>
        </p:nvSpPr>
        <p:spPr>
          <a:xfrm>
            <a:off x="363538" y="4771029"/>
            <a:ext cx="8416925" cy="972671"/>
          </a:xfrm>
        </p:spPr>
        <p:txBody>
          <a:bodyPr>
            <a:normAutofit/>
          </a:bodyPr>
          <a:lstStyle>
            <a:lvl1pPr marL="0" indent="0" algn="ctr">
              <a:spcBef>
                <a:spcPts val="300"/>
              </a:spcBef>
              <a:buNone/>
              <a:defRPr sz="1800">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dirty="0"/>
          </a:p>
        </p:txBody>
      </p:sp>
      <p:sp>
        <p:nvSpPr>
          <p:cNvPr id="4" name="Date Placeholder 3"/>
          <p:cNvSpPr>
            <a:spLocks noGrp="1"/>
          </p:cNvSpPr>
          <p:nvPr>
            <p:ph type="dt" sz="half" idx="10"/>
          </p:nvPr>
        </p:nvSpPr>
        <p:spPr/>
        <p:txBody>
          <a:bodyPr/>
          <a:lstStyle/>
          <a:p>
            <a:fld id="{51A0DD0F-7349-7F46-8AFA-3093A4DE8AB6}" type="datetimeFigureOut">
              <a:rPr lang="en-US" smtClean="0"/>
              <a:pPr/>
              <a:t>18/10/2014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738A63D-57DD-304C-B6E5-3CDAC3D9FBFB}" type="slidenum">
              <a:rPr lang="en-US" smtClean="0"/>
              <a:pPr/>
              <a:t>‹#›</a:t>
            </a:fld>
            <a:endParaRPr lang="en-US"/>
          </a:p>
        </p:txBody>
      </p:sp>
      <p:sp>
        <p:nvSpPr>
          <p:cNvPr id="9" name="Picture Placeholder 2"/>
          <p:cNvSpPr>
            <a:spLocks noGrp="1"/>
          </p:cNvSpPr>
          <p:nvPr>
            <p:ph type="pic" idx="13"/>
          </p:nvPr>
        </p:nvSpPr>
        <p:spPr>
          <a:xfrm>
            <a:off x="370980" y="363538"/>
            <a:ext cx="8402040" cy="2836862"/>
          </a:xfrm>
          <a:ln w="3175">
            <a:solidFill>
              <a:schemeClr val="bg1"/>
            </a:solidFill>
          </a:ln>
          <a:effectLst>
            <a:outerShdw blurRad="63500" sx="100500" sy="100500" algn="ctr" rotWithShape="0">
              <a:prstClr val="black">
                <a:alpha val="50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Drag picture to placeholder or click icon to add</a:t>
            </a:r>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549275" y="2403144"/>
            <a:ext cx="8056563" cy="1362075"/>
          </a:xfrm>
        </p:spPr>
        <p:txBody>
          <a:bodyPr anchor="b" anchorCtr="0"/>
          <a:lstStyle>
            <a:lvl1pPr algn="ctr">
              <a:defRPr sz="4600" b="0" cap="none" baseline="0"/>
            </a:lvl1pPr>
          </a:lstStyle>
          <a:p>
            <a:r>
              <a:rPr lang="en-GB" smtClean="0"/>
              <a:t>Click to edit Master title style</a:t>
            </a:r>
            <a:endParaRPr/>
          </a:p>
        </p:txBody>
      </p:sp>
      <p:sp>
        <p:nvSpPr>
          <p:cNvPr id="3" name="Text Placeholder 2"/>
          <p:cNvSpPr>
            <a:spLocks noGrp="1"/>
          </p:cNvSpPr>
          <p:nvPr>
            <p:ph type="body" idx="1"/>
          </p:nvPr>
        </p:nvSpPr>
        <p:spPr>
          <a:xfrm>
            <a:off x="549275" y="3736005"/>
            <a:ext cx="8056563" cy="1500187"/>
          </a:xfrm>
        </p:spPr>
        <p:txBody>
          <a:bodyPr anchor="t" anchorCtr="0">
            <a:normAutofit/>
          </a:bodyPr>
          <a:lstStyle>
            <a:lvl1pPr marL="0" indent="0" algn="ctr">
              <a:spcBef>
                <a:spcPts val="300"/>
              </a:spcBef>
              <a:buNone/>
              <a:defRPr sz="18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p>
            <a:fld id="{51A0DD0F-7349-7F46-8AFA-3093A4DE8AB6}" type="datetimeFigureOut">
              <a:rPr lang="en-US" smtClean="0"/>
              <a:pPr/>
              <a:t>18/10/2014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738A63D-57DD-304C-B6E5-3CDAC3D9FBF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1336956"/>
          </a:xfrm>
        </p:spPr>
        <p:txBody>
          <a:bodyPr/>
          <a:lstStyle/>
          <a:p>
            <a:r>
              <a:rPr lang="en-GB" smtClean="0"/>
              <a:t>Click to edit Master title style</a:t>
            </a:r>
            <a:endParaRPr/>
          </a:p>
        </p:txBody>
      </p:sp>
      <p:sp>
        <p:nvSpPr>
          <p:cNvPr id="3" name="Content Placeholder 2"/>
          <p:cNvSpPr>
            <a:spLocks noGrp="1"/>
          </p:cNvSpPr>
          <p:nvPr>
            <p:ph sz="half" idx="1"/>
          </p:nvPr>
        </p:nvSpPr>
        <p:spPr>
          <a:xfrm>
            <a:off x="549275" y="1600201"/>
            <a:ext cx="384048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Content Placeholder 3"/>
          <p:cNvSpPr>
            <a:spLocks noGrp="1"/>
          </p:cNvSpPr>
          <p:nvPr>
            <p:ph sz="half" idx="2"/>
          </p:nvPr>
        </p:nvSpPr>
        <p:spPr>
          <a:xfrm>
            <a:off x="4751071" y="1600201"/>
            <a:ext cx="384048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5" name="Date Placeholder 4"/>
          <p:cNvSpPr>
            <a:spLocks noGrp="1"/>
          </p:cNvSpPr>
          <p:nvPr>
            <p:ph type="dt" sz="half" idx="10"/>
          </p:nvPr>
        </p:nvSpPr>
        <p:spPr/>
        <p:txBody>
          <a:bodyPr/>
          <a:lstStyle/>
          <a:p>
            <a:fld id="{51A0DD0F-7349-7F46-8AFA-3093A4DE8AB6}" type="datetimeFigureOut">
              <a:rPr lang="en-US" smtClean="0"/>
              <a:pPr/>
              <a:t>18/10/2014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738A63D-57DD-304C-B6E5-3CDAC3D9FBF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49274" y="107576"/>
            <a:ext cx="8042276" cy="1336956"/>
          </a:xfrm>
        </p:spPr>
        <p:txBody>
          <a:bodyPr/>
          <a:lstStyle>
            <a:lvl1pPr>
              <a:defRPr/>
            </a:lvl1pPr>
          </a:lstStyle>
          <a:p>
            <a:r>
              <a:rPr lang="en-GB" smtClean="0"/>
              <a:t>Click to edit Master title style</a:t>
            </a:r>
            <a:endParaRPr/>
          </a:p>
        </p:txBody>
      </p:sp>
      <p:sp>
        <p:nvSpPr>
          <p:cNvPr id="3" name="Text Placeholder 2"/>
          <p:cNvSpPr>
            <a:spLocks noGrp="1"/>
          </p:cNvSpPr>
          <p:nvPr>
            <p:ph type="body" idx="1"/>
          </p:nvPr>
        </p:nvSpPr>
        <p:spPr>
          <a:xfrm>
            <a:off x="549274"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549274" y="2347415"/>
            <a:ext cx="3840480" cy="3596185"/>
          </a:xfrm>
        </p:spPr>
        <p:txBody>
          <a:bodyPr>
            <a:normAutofit/>
          </a:bodyPr>
          <a:lstStyle>
            <a:lvl1pPr>
              <a:spcBef>
                <a:spcPts val="1600"/>
              </a:spcBef>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5" name="Text Placeholder 4"/>
          <p:cNvSpPr>
            <a:spLocks noGrp="1"/>
          </p:cNvSpPr>
          <p:nvPr>
            <p:ph type="body" sz="quarter" idx="3"/>
          </p:nvPr>
        </p:nvSpPr>
        <p:spPr>
          <a:xfrm>
            <a:off x="4751070"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4751070" y="2347415"/>
            <a:ext cx="3840480" cy="3596185"/>
          </a:xfrm>
        </p:spPr>
        <p:txBody>
          <a:bodyPr>
            <a:normAutofit/>
          </a:bodyPr>
          <a:lstStyle>
            <a:lvl1pPr>
              <a:spcBef>
                <a:spcPts val="1600"/>
              </a:spcBef>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7" name="Date Placeholder 6"/>
          <p:cNvSpPr>
            <a:spLocks noGrp="1"/>
          </p:cNvSpPr>
          <p:nvPr>
            <p:ph type="dt" sz="half" idx="10"/>
          </p:nvPr>
        </p:nvSpPr>
        <p:spPr/>
        <p:txBody>
          <a:bodyPr/>
          <a:lstStyle/>
          <a:p>
            <a:fld id="{51A0DD0F-7349-7F46-8AFA-3093A4DE8AB6}" type="datetimeFigureOut">
              <a:rPr lang="en-US" smtClean="0"/>
              <a:pPr/>
              <a:t>18/10/2014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0738A63D-57DD-304C-B6E5-3CDAC3D9FBF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Date Placeholder 2"/>
          <p:cNvSpPr>
            <a:spLocks noGrp="1"/>
          </p:cNvSpPr>
          <p:nvPr>
            <p:ph type="dt" sz="half" idx="10"/>
          </p:nvPr>
        </p:nvSpPr>
        <p:spPr/>
        <p:txBody>
          <a:bodyPr/>
          <a:lstStyle/>
          <a:p>
            <a:fld id="{51A0DD0F-7349-7F46-8AFA-3093A4DE8AB6}" type="datetimeFigureOut">
              <a:rPr lang="en-US" smtClean="0"/>
              <a:pPr/>
              <a:t>18/10/2014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0738A63D-57DD-304C-B6E5-3CDAC3D9FBF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1A0DD0F-7349-7F46-8AFA-3093A4DE8AB6}" type="datetimeFigureOut">
              <a:rPr lang="en-US" smtClean="0"/>
              <a:pPr/>
              <a:t>18/10/2014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0738A63D-57DD-304C-B6E5-3CDAC3D9FBF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9" y="611872"/>
            <a:ext cx="3840480" cy="1162050"/>
          </a:xfrm>
        </p:spPr>
        <p:txBody>
          <a:bodyPr anchor="b"/>
          <a:lstStyle>
            <a:lvl1pPr algn="ctr">
              <a:defRPr sz="3600" b="0"/>
            </a:lvl1pPr>
          </a:lstStyle>
          <a:p>
            <a:r>
              <a:rPr lang="en-GB" smtClean="0"/>
              <a:t>Click to edit Master title style</a:t>
            </a:r>
            <a:endParaRPr/>
          </a:p>
        </p:txBody>
      </p:sp>
      <p:sp>
        <p:nvSpPr>
          <p:cNvPr id="3" name="Content Placeholder 2"/>
          <p:cNvSpPr>
            <a:spLocks noGrp="1"/>
          </p:cNvSpPr>
          <p:nvPr>
            <p:ph idx="1"/>
          </p:nvPr>
        </p:nvSpPr>
        <p:spPr>
          <a:xfrm>
            <a:off x="4742824" y="368300"/>
            <a:ext cx="3840480" cy="5575300"/>
          </a:xfrm>
        </p:spPr>
        <p:txBody>
          <a:bodyPr>
            <a:normAutofit/>
          </a:bodyPr>
          <a:lstStyle>
            <a:lvl1pPr>
              <a:spcBef>
                <a:spcPts val="2000"/>
              </a:spcBef>
              <a:defRPr sz="2200"/>
            </a:lvl1pPr>
            <a:lvl2pPr>
              <a:defRPr sz="2000"/>
            </a:lvl2pPr>
            <a:lvl3pPr>
              <a:defRPr sz="1800"/>
            </a:lvl3pPr>
            <a:lvl4pPr>
              <a:defRPr sz="1800"/>
            </a:lvl4pPr>
            <a:lvl5pPr>
              <a:defRPr sz="18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Text Placeholder 3"/>
          <p:cNvSpPr>
            <a:spLocks noGrp="1"/>
          </p:cNvSpPr>
          <p:nvPr>
            <p:ph type="body" sz="half" idx="2"/>
          </p:nvPr>
        </p:nvSpPr>
        <p:spPr>
          <a:xfrm>
            <a:off x="533399" y="1787856"/>
            <a:ext cx="3840480"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51A0DD0F-7349-7F46-8AFA-3093A4DE8AB6}" type="datetimeFigureOut">
              <a:rPr lang="en-US" smtClean="0"/>
              <a:pPr/>
              <a:t>18/10/2014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738A63D-57DD-304C-B6E5-3CDAC3D9FBF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8" y="611872"/>
            <a:ext cx="4079545" cy="1162050"/>
          </a:xfrm>
        </p:spPr>
        <p:txBody>
          <a:bodyPr anchor="b"/>
          <a:lstStyle>
            <a:lvl1pPr algn="ctr">
              <a:defRPr sz="3600" b="0"/>
            </a:lvl1pPr>
          </a:lstStyle>
          <a:p>
            <a:r>
              <a:rPr lang="en-GB" smtClean="0"/>
              <a:t>Click to edit Master title style</a:t>
            </a:r>
            <a:endParaRPr/>
          </a:p>
        </p:txBody>
      </p:sp>
      <p:sp>
        <p:nvSpPr>
          <p:cNvPr id="4" name="Text Placeholder 3"/>
          <p:cNvSpPr>
            <a:spLocks noGrp="1"/>
          </p:cNvSpPr>
          <p:nvPr>
            <p:ph type="body" sz="half" idx="2"/>
          </p:nvPr>
        </p:nvSpPr>
        <p:spPr>
          <a:xfrm>
            <a:off x="533398" y="1787856"/>
            <a:ext cx="4079545"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51A0DD0F-7349-7F46-8AFA-3093A4DE8AB6}" type="datetimeFigureOut">
              <a:rPr lang="en-US" smtClean="0"/>
              <a:pPr/>
              <a:t>18/10/2014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738A63D-57DD-304C-B6E5-3CDAC3D9FBFB}" type="slidenum">
              <a:rPr lang="en-US" smtClean="0"/>
              <a:pPr/>
              <a:t>‹#›</a:t>
            </a:fld>
            <a:endParaRPr lang="en-US"/>
          </a:p>
        </p:txBody>
      </p:sp>
      <p:sp>
        <p:nvSpPr>
          <p:cNvPr id="8" name="Picture Placeholder 2"/>
          <p:cNvSpPr>
            <a:spLocks noGrp="1"/>
          </p:cNvSpPr>
          <p:nvPr>
            <p:ph type="pic" idx="1"/>
          </p:nvPr>
        </p:nvSpPr>
        <p:spPr>
          <a:xfrm>
            <a:off x="5090617" y="359392"/>
            <a:ext cx="3657600" cy="5318077"/>
          </a:xfrm>
          <a:ln w="3175">
            <a:solidFill>
              <a:schemeClr val="bg1"/>
            </a:solidFill>
          </a:ln>
          <a:effectLst>
            <a:outerShdw blurRad="63500" sx="100500" sy="100500" algn="ctr" rotWithShape="0">
              <a:prstClr val="black">
                <a:alpha val="50000"/>
              </a:prstClr>
            </a:outerShdw>
          </a:effectLst>
        </p:spPr>
        <p:txBody>
          <a:bodyPr vert="horz" lIns="91440" tIns="45720" rIns="91440" bIns="45720" rtlCol="0">
            <a:normAutofit/>
          </a:bodyPr>
          <a:lstStyle>
            <a:lvl1pPr marL="0" indent="0" algn="l" defTabSz="914400" rtl="0" eaLnBrk="1" latinLnBrk="0" hangingPunct="1">
              <a:spcBef>
                <a:spcPts val="2000"/>
              </a:spcBef>
              <a:buClr>
                <a:schemeClr val="accent1">
                  <a:lumMod val="60000"/>
                  <a:lumOff val="40000"/>
                </a:schemeClr>
              </a:buClr>
              <a:buSzPct val="110000"/>
              <a:buFont typeface="Wingdings 2" pitchFamily="18" charset="2"/>
              <a:buNone/>
              <a:defRPr sz="3200" kern="1200">
                <a:solidFill>
                  <a:schemeClr val="tx1">
                    <a:lumMod val="65000"/>
                    <a:lumOff val="35000"/>
                  </a:schemeClr>
                </a:solidFill>
                <a:latin typeface="+mn-lt"/>
                <a:ea typeface="+mn-ea"/>
                <a:cs typeface="+mn-cs"/>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Drag picture to placeholder or click icon to add</a:t>
            </a:r>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Vertical Text Placeholder 2"/>
          <p:cNvSpPr>
            <a:spLocks noGrp="1"/>
          </p:cNvSpPr>
          <p:nvPr>
            <p:ph type="body" orient="vert" idx="1"/>
          </p:nvPr>
        </p:nvSpPr>
        <p:spPr/>
        <p:txBody>
          <a:bodyPr vert="eaVert"/>
          <a:lstStyle>
            <a:lvl5pPr>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10"/>
          </p:nvPr>
        </p:nvSpPr>
        <p:spPr/>
        <p:txBody>
          <a:bodyPr/>
          <a:lstStyle/>
          <a:p>
            <a:fld id="{51A0DD0F-7349-7F46-8AFA-3093A4DE8AB6}" type="datetimeFigureOut">
              <a:rPr lang="en-US" smtClean="0"/>
              <a:pPr/>
              <a:t>18/10/2014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738A63D-57DD-304C-B6E5-3CDAC3D9FBFB}" type="slidenum">
              <a:rPr lang="en-US" smtClean="0"/>
              <a:pPr/>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369792" y="368301"/>
            <a:ext cx="1524000" cy="5575300"/>
          </a:xfrm>
        </p:spPr>
        <p:txBody>
          <a:bodyPr vert="eaVert"/>
          <a:lstStyle/>
          <a:p>
            <a:r>
              <a:rPr lang="en-GB" smtClean="0"/>
              <a:t>Click to edit Master title style</a:t>
            </a:r>
            <a:endParaRPr/>
          </a:p>
        </p:txBody>
      </p:sp>
      <p:sp>
        <p:nvSpPr>
          <p:cNvPr id="3" name="Vertical Text Placeholder 2"/>
          <p:cNvSpPr>
            <a:spLocks noGrp="1"/>
          </p:cNvSpPr>
          <p:nvPr>
            <p:ph type="body" orient="vert" idx="1"/>
          </p:nvPr>
        </p:nvSpPr>
        <p:spPr>
          <a:xfrm>
            <a:off x="549274" y="368301"/>
            <a:ext cx="6689726" cy="5575300"/>
          </a:xfrm>
        </p:spPr>
        <p:txBody>
          <a:bodyPr vert="eaVert"/>
          <a:lstStyle>
            <a:lvl5pPr>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10"/>
          </p:nvPr>
        </p:nvSpPr>
        <p:spPr/>
        <p:txBody>
          <a:bodyPr/>
          <a:lstStyle/>
          <a:p>
            <a:fld id="{51A0DD0F-7349-7F46-8AFA-3093A4DE8AB6}" type="datetimeFigureOut">
              <a:rPr lang="en-US" smtClean="0"/>
              <a:pPr/>
              <a:t>18/10/2014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738A63D-57DD-304C-B6E5-3CDAC3D9FBF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slideLayout" Target="../slideLayouts/slideLayout12.xml"/><Relationship Id="rId13"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49275" y="107576"/>
            <a:ext cx="8042276" cy="1336956"/>
          </a:xfrm>
          <a:prstGeom prst="rect">
            <a:avLst/>
          </a:prstGeom>
        </p:spPr>
        <p:txBody>
          <a:bodyPr vert="horz" lIns="91440" tIns="45720" rIns="91440" bIns="45720" rtlCol="0" anchor="b" anchorCtr="0">
            <a:noAutofit/>
          </a:bodyPr>
          <a:lstStyle/>
          <a:p>
            <a:r>
              <a:rPr lang="en-GB" smtClean="0"/>
              <a:t>Click to edit Master title style</a:t>
            </a:r>
            <a:endParaRPr/>
          </a:p>
        </p:txBody>
      </p:sp>
      <p:sp>
        <p:nvSpPr>
          <p:cNvPr id="3" name="Text Placeholder 2"/>
          <p:cNvSpPr>
            <a:spLocks noGrp="1"/>
          </p:cNvSpPr>
          <p:nvPr>
            <p:ph type="body" idx="1"/>
          </p:nvPr>
        </p:nvSpPr>
        <p:spPr>
          <a:xfrm>
            <a:off x="549275" y="1600201"/>
            <a:ext cx="8042276" cy="4343400"/>
          </a:xfrm>
          <a:prstGeom prst="rect">
            <a:avLst/>
          </a:prstGeom>
        </p:spPr>
        <p:txBody>
          <a:bodyPr vert="horz" lIns="91440" tIns="45720" rIns="91440" bIns="45720" rtlCol="0">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2"/>
          </p:nvPr>
        </p:nvSpPr>
        <p:spPr>
          <a:xfrm>
            <a:off x="5629835" y="6275668"/>
            <a:ext cx="2133600" cy="365125"/>
          </a:xfrm>
          <a:prstGeom prst="rect">
            <a:avLst/>
          </a:prstGeom>
        </p:spPr>
        <p:txBody>
          <a:bodyPr vert="horz" lIns="91440" tIns="45720" rIns="91440" bIns="45720" rtlCol="0" anchor="ctr"/>
          <a:lstStyle>
            <a:lvl1pPr algn="r">
              <a:defRPr sz="1200">
                <a:solidFill>
                  <a:schemeClr val="bg1"/>
                </a:solidFill>
              </a:defRPr>
            </a:lvl1pPr>
          </a:lstStyle>
          <a:p>
            <a:fld id="{51A0DD0F-7349-7F46-8AFA-3093A4DE8AB6}" type="datetimeFigureOut">
              <a:rPr lang="en-US" smtClean="0"/>
              <a:pPr/>
              <a:t>18/10/2014</a:t>
            </a:fld>
            <a:endParaRPr lang="en-US"/>
          </a:p>
        </p:txBody>
      </p:sp>
      <p:sp>
        <p:nvSpPr>
          <p:cNvPr id="5" name="Footer Placeholder 4"/>
          <p:cNvSpPr>
            <a:spLocks noGrp="1"/>
          </p:cNvSpPr>
          <p:nvPr>
            <p:ph type="ftr" sz="quarter" idx="3"/>
          </p:nvPr>
        </p:nvSpPr>
        <p:spPr>
          <a:xfrm>
            <a:off x="264458" y="6275668"/>
            <a:ext cx="4840941" cy="365125"/>
          </a:xfrm>
          <a:prstGeom prst="rect">
            <a:avLst/>
          </a:prstGeom>
        </p:spPr>
        <p:txBody>
          <a:bodyPr vert="horz" lIns="91440" tIns="45720" rIns="91440" bIns="45720" rtlCol="0" anchor="ctr"/>
          <a:lstStyle>
            <a:lvl1pPr algn="l">
              <a:defRPr sz="1200">
                <a:solidFill>
                  <a:schemeClr val="bg1"/>
                </a:solidFill>
              </a:defRPr>
            </a:lvl1pPr>
          </a:lstStyle>
          <a:p>
            <a:endParaRPr lang="en-US"/>
          </a:p>
        </p:txBody>
      </p:sp>
      <p:sp>
        <p:nvSpPr>
          <p:cNvPr id="6" name="Slide Number Placeholder 5"/>
          <p:cNvSpPr>
            <a:spLocks noGrp="1"/>
          </p:cNvSpPr>
          <p:nvPr>
            <p:ph type="sldNum" sz="quarter" idx="4"/>
          </p:nvPr>
        </p:nvSpPr>
        <p:spPr>
          <a:xfrm>
            <a:off x="7897906" y="6275668"/>
            <a:ext cx="990600" cy="365125"/>
          </a:xfrm>
          <a:prstGeom prst="rect">
            <a:avLst/>
          </a:prstGeom>
        </p:spPr>
        <p:txBody>
          <a:bodyPr vert="horz" lIns="91440" tIns="45720" rIns="91440" bIns="45720" rtlCol="0" anchor="ctr"/>
          <a:lstStyle>
            <a:lvl1pPr algn="r">
              <a:defRPr sz="3600">
                <a:solidFill>
                  <a:schemeClr val="bg1"/>
                </a:solidFill>
              </a:defRPr>
            </a:lvl1pPr>
          </a:lstStyle>
          <a:p>
            <a:fld id="{0738A63D-57DD-304C-B6E5-3CDAC3D9FBF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txStyles>
    <p:titleStyle>
      <a:lvl1pPr algn="ctr" defTabSz="914400" rtl="0" eaLnBrk="1" latinLnBrk="0" hangingPunct="1">
        <a:spcBef>
          <a:spcPct val="0"/>
        </a:spcBef>
        <a:buNone/>
        <a:defRPr sz="4600" kern="1200">
          <a:solidFill>
            <a:schemeClr val="accent1"/>
          </a:solidFill>
          <a:latin typeface="+mj-lt"/>
          <a:ea typeface="+mj-ea"/>
          <a:cs typeface="+mj-cs"/>
        </a:defRPr>
      </a:lvl1pPr>
    </p:titleStyle>
    <p:bodyStyle>
      <a:lvl1pPr marL="349250" indent="-349250" algn="l" defTabSz="914400" rtl="0" eaLnBrk="1" latinLnBrk="0" hangingPunct="1">
        <a:spcBef>
          <a:spcPts val="2000"/>
        </a:spcBef>
        <a:buClr>
          <a:schemeClr val="accent1">
            <a:lumMod val="60000"/>
            <a:lumOff val="40000"/>
          </a:schemeClr>
        </a:buClr>
        <a:buSzPct val="110000"/>
        <a:buFont typeface="Wingdings 2" pitchFamily="18" charset="2"/>
        <a:buChar char=""/>
        <a:defRPr sz="2400" kern="1200">
          <a:solidFill>
            <a:schemeClr val="tx1">
              <a:lumMod val="65000"/>
              <a:lumOff val="35000"/>
            </a:schemeClr>
          </a:solidFill>
          <a:latin typeface="+mn-lt"/>
          <a:ea typeface="+mn-ea"/>
          <a:cs typeface="+mn-cs"/>
        </a:defRPr>
      </a:lvl1pPr>
      <a:lvl2pPr marL="685800" indent="-336550" algn="l" defTabSz="914400" rtl="0" eaLnBrk="1" latinLnBrk="0" hangingPunct="1">
        <a:spcBef>
          <a:spcPts val="600"/>
        </a:spcBef>
        <a:buClr>
          <a:schemeClr val="accent1">
            <a:lumMod val="75000"/>
          </a:schemeClr>
        </a:buClr>
        <a:buSzPct val="110000"/>
        <a:buFont typeface="Wingdings 2" pitchFamily="18" charset="2"/>
        <a:buChar char=""/>
        <a:defRPr sz="2200" kern="1200">
          <a:solidFill>
            <a:schemeClr val="tx1">
              <a:lumMod val="65000"/>
              <a:lumOff val="35000"/>
            </a:schemeClr>
          </a:solidFill>
          <a:latin typeface="+mn-lt"/>
          <a:ea typeface="+mn-ea"/>
          <a:cs typeface="+mn-cs"/>
        </a:defRPr>
      </a:lvl2pPr>
      <a:lvl3pPr marL="96837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2000" kern="1200">
          <a:solidFill>
            <a:schemeClr val="tx1">
              <a:lumMod val="65000"/>
              <a:lumOff val="35000"/>
            </a:schemeClr>
          </a:solidFill>
          <a:latin typeface="+mn-lt"/>
          <a:ea typeface="+mn-ea"/>
          <a:cs typeface="+mn-cs"/>
        </a:defRPr>
      </a:lvl3pPr>
      <a:lvl4pPr marL="1263650" indent="-295275" algn="l" defTabSz="914400" rtl="0" eaLnBrk="1" latinLnBrk="0" hangingPunct="1">
        <a:spcBef>
          <a:spcPts val="600"/>
        </a:spcBef>
        <a:buClr>
          <a:schemeClr val="accent1">
            <a:lumMod val="75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4pPr>
      <a:lvl5pPr marL="154622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5pPr>
      <a:lvl6pPr marL="1828800"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6pPr>
      <a:lvl7pPr marL="21177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7pPr>
      <a:lvl8pPr marL="2398713"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8pPr>
      <a:lvl9pPr marL="26892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a:solidFill>
            <a:schemeClr val="tx1">
              <a:lumMod val="65000"/>
              <a:lumOff val="35000"/>
            </a:schemeClr>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5.xml"/><Relationship Id="rId2" Type="http://schemas.openxmlformats.org/officeDocument/2006/relationships/image" Target="../media/image2.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5.xml"/><Relationship Id="rId2" Type="http://schemas.openxmlformats.org/officeDocument/2006/relationships/image" Target="../media/image3.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5.xml"/><Relationship Id="rId2" Type="http://schemas.openxmlformats.org/officeDocument/2006/relationships/image" Target="../media/image4.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5.xml"/><Relationship Id="rId2" Type="http://schemas.openxmlformats.org/officeDocument/2006/relationships/image" Target="../media/image5.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5.xml"/><Relationship Id="rId2" Type="http://schemas.openxmlformats.org/officeDocument/2006/relationships/image" Target="../media/image6.pn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5.xml"/><Relationship Id="rId2" Type="http://schemas.openxmlformats.org/officeDocument/2006/relationships/image" Target="../media/image7.pn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5.xml"/><Relationship Id="rId2" Type="http://schemas.openxmlformats.org/officeDocument/2006/relationships/image" Target="../media/image8.pn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5.xml"/><Relationship Id="rId2" Type="http://schemas.openxmlformats.org/officeDocument/2006/relationships/image" Target="../media/image9.pn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5.xml"/><Relationship Id="rId2" Type="http://schemas.openxmlformats.org/officeDocument/2006/relationships/image" Target="../media/image10.pn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5.xml"/><Relationship Id="rId2" Type="http://schemas.openxmlformats.org/officeDocument/2006/relationships/image" Target="../media/image11.pn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5.xml"/><Relationship Id="rId2" Type="http://schemas.openxmlformats.org/officeDocument/2006/relationships/image" Target="../media/image12.png"/></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5.xml"/><Relationship Id="rId2" Type="http://schemas.openxmlformats.org/officeDocument/2006/relationships/image" Target="../media/image13.png"/></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5.xml"/><Relationship Id="rId2" Type="http://schemas.openxmlformats.org/officeDocument/2006/relationships/image" Target="../media/image14.png"/></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5.xml"/><Relationship Id="rId2" Type="http://schemas.openxmlformats.org/officeDocument/2006/relationships/image" Target="../media/image15.png"/></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5.xml"/><Relationship Id="rId2" Type="http://schemas.openxmlformats.org/officeDocument/2006/relationships/image" Target="../media/image16.png"/></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err="1" smtClean="0"/>
              <a:t>Iddewiaeth</a:t>
            </a:r>
            <a:r>
              <a:rPr lang="en-US" dirty="0" smtClean="0"/>
              <a:t> a </a:t>
            </a:r>
            <a:r>
              <a:rPr lang="en-US" dirty="0" err="1" smtClean="0"/>
              <a:t>Christnogaeth</a:t>
            </a:r>
            <a:endParaRPr lang="en-US" dirty="0"/>
          </a:p>
        </p:txBody>
      </p:sp>
      <p:sp>
        <p:nvSpPr>
          <p:cNvPr id="3" name="Subtitle 2"/>
          <p:cNvSpPr>
            <a:spLocks noGrp="1"/>
          </p:cNvSpPr>
          <p:nvPr>
            <p:ph type="subTitle" idx="1"/>
          </p:nvPr>
        </p:nvSpPr>
        <p:spPr/>
        <p:txBody>
          <a:bodyPr/>
          <a:lstStyle/>
          <a:p>
            <a:r>
              <a:rPr lang="en-US" dirty="0" err="1" smtClean="0"/>
              <a:t>Cristnogaeth</a:t>
            </a:r>
            <a:r>
              <a:rPr lang="en-US" dirty="0" smtClean="0"/>
              <a:t> </a:t>
            </a:r>
            <a:r>
              <a:rPr lang="en-US" dirty="0" err="1" smtClean="0"/>
              <a:t>a’r</a:t>
            </a:r>
            <a:r>
              <a:rPr lang="en-US" dirty="0" smtClean="0"/>
              <a:t> </a:t>
            </a:r>
            <a:r>
              <a:rPr lang="en-US" dirty="0" err="1" smtClean="0"/>
              <a:t>Ferch</a:t>
            </a:r>
            <a:endParaRPr lang="en-US" dirty="0"/>
          </a:p>
        </p:txBody>
      </p:sp>
    </p:spTree>
    <p:extLst>
      <p:ext uri="{BB962C8B-B14F-4D97-AF65-F5344CB8AC3E}">
        <p14:creationId xmlns:p14="http://schemas.microsoft.com/office/powerpoint/2010/main" val="268635042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normAutofit fontScale="92500" lnSpcReduction="20000"/>
          </a:bodyPr>
          <a:lstStyle/>
          <a:p>
            <a:r>
              <a:rPr lang="en-US" dirty="0" err="1" smtClean="0"/>
              <a:t>Syniadau</a:t>
            </a:r>
            <a:r>
              <a:rPr lang="en-US" dirty="0" smtClean="0"/>
              <a:t> </a:t>
            </a:r>
            <a:r>
              <a:rPr lang="en-US" dirty="0" err="1" smtClean="0"/>
              <a:t>traddodiadaol</a:t>
            </a:r>
            <a:r>
              <a:rPr lang="en-US" dirty="0" smtClean="0"/>
              <a:t> am y </a:t>
            </a:r>
            <a:r>
              <a:rPr lang="en-US" dirty="0" err="1" smtClean="0"/>
              <a:t>Ferch</a:t>
            </a:r>
            <a:endParaRPr lang="en-US" dirty="0" smtClean="0"/>
          </a:p>
          <a:p>
            <a:r>
              <a:rPr lang="en-US" dirty="0" err="1" smtClean="0"/>
              <a:t>Gwan</a:t>
            </a:r>
            <a:r>
              <a:rPr lang="en-US" dirty="0" smtClean="0"/>
              <a:t>, </a:t>
            </a:r>
            <a:r>
              <a:rPr lang="en-US" dirty="0" err="1" smtClean="0"/>
              <a:t>diymadferth</a:t>
            </a:r>
            <a:r>
              <a:rPr lang="en-US" dirty="0" smtClean="0"/>
              <a:t>, </a:t>
            </a:r>
            <a:r>
              <a:rPr lang="en-US" dirty="0" err="1" smtClean="0"/>
              <a:t>diffygiol</a:t>
            </a:r>
            <a:r>
              <a:rPr lang="en-US" dirty="0" smtClean="0"/>
              <a:t> o ran </a:t>
            </a:r>
            <a:r>
              <a:rPr lang="en-US" dirty="0" err="1" smtClean="0"/>
              <a:t>cryfder</a:t>
            </a:r>
            <a:r>
              <a:rPr lang="en-US" dirty="0" smtClean="0"/>
              <a:t> </a:t>
            </a:r>
            <a:r>
              <a:rPr lang="en-US" dirty="0" err="1" smtClean="0"/>
              <a:t>corfforol</a:t>
            </a:r>
            <a:r>
              <a:rPr lang="en-US" dirty="0" smtClean="0"/>
              <a:t> ac o ran </a:t>
            </a:r>
            <a:r>
              <a:rPr lang="en-US" dirty="0" err="1" smtClean="0"/>
              <a:t>gallu</a:t>
            </a:r>
            <a:r>
              <a:rPr lang="en-US" dirty="0" smtClean="0"/>
              <a:t> </a:t>
            </a:r>
            <a:r>
              <a:rPr lang="en-US" dirty="0" err="1" smtClean="0"/>
              <a:t>deallusol</a:t>
            </a:r>
            <a:endParaRPr lang="en-US" dirty="0" smtClean="0"/>
          </a:p>
          <a:p>
            <a:r>
              <a:rPr lang="en-US" dirty="0" err="1" smtClean="0"/>
              <a:t>Rhywiaeth</a:t>
            </a:r>
            <a:r>
              <a:rPr lang="en-US" dirty="0" smtClean="0"/>
              <a:t> (</a:t>
            </a:r>
            <a:r>
              <a:rPr lang="en-US" dirty="0" err="1" smtClean="0"/>
              <a:t>rhagfarn</a:t>
            </a:r>
            <a:r>
              <a:rPr lang="en-US" dirty="0" smtClean="0"/>
              <a:t> </a:t>
            </a:r>
            <a:r>
              <a:rPr lang="en-US" dirty="0" err="1" smtClean="0"/>
              <a:t>rhyw</a:t>
            </a:r>
            <a:r>
              <a:rPr lang="en-US" dirty="0" smtClean="0"/>
              <a:t>)</a:t>
            </a:r>
            <a:endParaRPr lang="en-US" dirty="0" smtClean="0"/>
          </a:p>
          <a:p>
            <a:r>
              <a:rPr lang="en-US" dirty="0" err="1" smtClean="0"/>
              <a:t>Rhagfarn</a:t>
            </a:r>
            <a:r>
              <a:rPr lang="en-US" dirty="0" smtClean="0"/>
              <a:t> </a:t>
            </a:r>
            <a:r>
              <a:rPr lang="en-US" dirty="0" err="1" smtClean="0"/>
              <a:t>neu</a:t>
            </a:r>
            <a:r>
              <a:rPr lang="en-US" dirty="0" smtClean="0"/>
              <a:t> </a:t>
            </a:r>
            <a:r>
              <a:rPr lang="en-US" dirty="0" err="1" smtClean="0"/>
              <a:t>anffarfriaeth</a:t>
            </a:r>
            <a:r>
              <a:rPr lang="en-US" dirty="0" smtClean="0"/>
              <a:t> </a:t>
            </a:r>
            <a:r>
              <a:rPr lang="en-US" dirty="0" err="1" smtClean="0"/>
              <a:t>ar</a:t>
            </a:r>
            <a:r>
              <a:rPr lang="en-US" dirty="0" smtClean="0"/>
              <a:t> </a:t>
            </a:r>
            <a:r>
              <a:rPr lang="en-US" dirty="0" err="1" smtClean="0"/>
              <a:t>seiliau</a:t>
            </a:r>
            <a:r>
              <a:rPr lang="en-US" dirty="0" smtClean="0"/>
              <a:t> </a:t>
            </a:r>
            <a:r>
              <a:rPr lang="en-US" dirty="0" err="1" smtClean="0"/>
              <a:t>rhyw</a:t>
            </a:r>
            <a:r>
              <a:rPr lang="en-US" dirty="0" smtClean="0"/>
              <a:t>, </a:t>
            </a:r>
            <a:r>
              <a:rPr lang="en-US" dirty="0" err="1" smtClean="0"/>
              <a:t>yn</a:t>
            </a:r>
            <a:r>
              <a:rPr lang="en-US" dirty="0" smtClean="0"/>
              <a:t> </a:t>
            </a:r>
            <a:r>
              <a:rPr lang="en-US" dirty="0" err="1" smtClean="0"/>
              <a:t>arbennig</a:t>
            </a:r>
            <a:r>
              <a:rPr lang="en-US" dirty="0" smtClean="0"/>
              <a:t> </a:t>
            </a:r>
            <a:r>
              <a:rPr lang="en-US" dirty="0" err="1" smtClean="0"/>
              <a:t>yn</a:t>
            </a:r>
            <a:r>
              <a:rPr lang="en-US" dirty="0" smtClean="0"/>
              <a:t> </a:t>
            </a:r>
            <a:r>
              <a:rPr lang="en-US" dirty="0" err="1" smtClean="0"/>
              <a:t>erbyn</a:t>
            </a:r>
            <a:r>
              <a:rPr lang="en-US" dirty="0" smtClean="0"/>
              <a:t> </a:t>
            </a:r>
            <a:r>
              <a:rPr lang="en-US" dirty="0" err="1" smtClean="0"/>
              <a:t>merched</a:t>
            </a:r>
            <a:endParaRPr lang="en-US" dirty="0"/>
          </a:p>
          <a:p>
            <a:r>
              <a:rPr lang="en-US" dirty="0" err="1" smtClean="0"/>
              <a:t>Patriarchiaeth</a:t>
            </a:r>
            <a:endParaRPr lang="en-US" dirty="0" smtClean="0"/>
          </a:p>
          <a:p>
            <a:r>
              <a:rPr lang="en-US" dirty="0" err="1" smtClean="0"/>
              <a:t>Ffurf</a:t>
            </a:r>
            <a:r>
              <a:rPr lang="en-US" dirty="0" smtClean="0"/>
              <a:t> </a:t>
            </a:r>
            <a:r>
              <a:rPr lang="en-US" dirty="0" err="1" smtClean="0"/>
              <a:t>ar</a:t>
            </a:r>
            <a:r>
              <a:rPr lang="en-US" dirty="0" smtClean="0"/>
              <a:t> </a:t>
            </a:r>
            <a:r>
              <a:rPr lang="en-US" dirty="0" err="1" smtClean="0"/>
              <a:t>drefniant</a:t>
            </a:r>
            <a:r>
              <a:rPr lang="en-US" dirty="0" smtClean="0"/>
              <a:t> </a:t>
            </a:r>
            <a:r>
              <a:rPr lang="en-US" dirty="0" err="1" smtClean="0"/>
              <a:t>neu</a:t>
            </a:r>
            <a:r>
              <a:rPr lang="en-US" dirty="0" smtClean="0"/>
              <a:t> </a:t>
            </a:r>
            <a:r>
              <a:rPr lang="en-US" dirty="0" err="1" smtClean="0"/>
              <a:t>ar</a:t>
            </a:r>
            <a:r>
              <a:rPr lang="en-US" dirty="0" smtClean="0"/>
              <a:t> </a:t>
            </a:r>
            <a:r>
              <a:rPr lang="en-US" dirty="0" err="1" smtClean="0"/>
              <a:t>lywodraeth</a:t>
            </a:r>
            <a:r>
              <a:rPr lang="en-US" dirty="0" smtClean="0"/>
              <a:t> </a:t>
            </a:r>
            <a:r>
              <a:rPr lang="en-US" dirty="0" err="1" smtClean="0"/>
              <a:t>lle</a:t>
            </a:r>
            <a:r>
              <a:rPr lang="en-US" dirty="0" smtClean="0"/>
              <a:t> </a:t>
            </a:r>
            <a:r>
              <a:rPr lang="en-US" dirty="0" err="1" smtClean="0"/>
              <a:t>mae</a:t>
            </a:r>
            <a:r>
              <a:rPr lang="en-US" dirty="0" smtClean="0"/>
              <a:t> </a:t>
            </a:r>
            <a:r>
              <a:rPr lang="en-US" dirty="0" err="1" smtClean="0"/>
              <a:t>dynion</a:t>
            </a:r>
            <a:r>
              <a:rPr lang="en-US" dirty="0" smtClean="0"/>
              <a:t> </a:t>
            </a:r>
            <a:r>
              <a:rPr lang="en-US" dirty="0" err="1" smtClean="0"/>
              <a:t>yn</a:t>
            </a:r>
            <a:r>
              <a:rPr lang="en-US" dirty="0" smtClean="0"/>
              <a:t> </a:t>
            </a:r>
            <a:r>
              <a:rPr lang="en-US" dirty="0" err="1" smtClean="0"/>
              <a:t>teyrnasu</a:t>
            </a:r>
            <a:r>
              <a:rPr lang="en-US" dirty="0" smtClean="0"/>
              <a:t> ac </a:t>
            </a:r>
            <a:r>
              <a:rPr lang="en-US" dirty="0" err="1" smtClean="0"/>
              <a:t>yn</a:t>
            </a:r>
            <a:r>
              <a:rPr lang="en-US" dirty="0" smtClean="0"/>
              <a:t> </a:t>
            </a:r>
            <a:r>
              <a:rPr lang="en-US" dirty="0" err="1" smtClean="0"/>
              <a:t>diogelu</a:t>
            </a:r>
            <a:r>
              <a:rPr lang="en-US" dirty="0" smtClean="0"/>
              <a:t> </a:t>
            </a:r>
            <a:r>
              <a:rPr lang="en-US" dirty="0" err="1" smtClean="0"/>
              <a:t>mai</a:t>
            </a:r>
            <a:r>
              <a:rPr lang="en-US" dirty="0" smtClean="0"/>
              <a:t> </a:t>
            </a:r>
            <a:r>
              <a:rPr lang="en-US" dirty="0" err="1" smtClean="0"/>
              <a:t>nhw</a:t>
            </a:r>
            <a:r>
              <a:rPr lang="en-US" dirty="0" smtClean="0"/>
              <a:t> </a:t>
            </a:r>
            <a:r>
              <a:rPr lang="en-US" dirty="0" err="1" smtClean="0"/>
              <a:t>piau</a:t>
            </a:r>
            <a:r>
              <a:rPr lang="en-US" dirty="0" smtClean="0"/>
              <a:t> </a:t>
            </a:r>
            <a:r>
              <a:rPr lang="en-US" dirty="0" err="1" smtClean="0"/>
              <a:t>grym</a:t>
            </a:r>
            <a:r>
              <a:rPr lang="en-US" dirty="0" smtClean="0"/>
              <a:t> a </a:t>
            </a:r>
            <a:r>
              <a:rPr lang="en-US" dirty="0" err="1" smtClean="0"/>
              <a:t>nerth</a:t>
            </a:r>
            <a:r>
              <a:rPr lang="en-US" dirty="0" smtClean="0"/>
              <a:t> </a:t>
            </a:r>
            <a:r>
              <a:rPr lang="en-US" dirty="0" err="1" smtClean="0"/>
              <a:t>yn</a:t>
            </a:r>
            <a:r>
              <a:rPr lang="en-US" dirty="0" smtClean="0"/>
              <a:t> y </a:t>
            </a:r>
            <a:r>
              <a:rPr lang="en-US" dirty="0" err="1" smtClean="0"/>
              <a:t>gymdeithas</a:t>
            </a:r>
            <a:endParaRPr lang="en-US" dirty="0"/>
          </a:p>
        </p:txBody>
      </p:sp>
    </p:spTree>
    <p:extLst>
      <p:ext uri="{BB962C8B-B14F-4D97-AF65-F5344CB8AC3E}">
        <p14:creationId xmlns:p14="http://schemas.microsoft.com/office/powerpoint/2010/main" val="1390652531"/>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dirty="0" smtClean="0"/>
              <a:t>Janet Martin Soskice</a:t>
            </a:r>
            <a:endParaRPr lang="en-US" dirty="0"/>
          </a:p>
        </p:txBody>
      </p:sp>
      <p:sp>
        <p:nvSpPr>
          <p:cNvPr id="5" name="Content Placeholder 4"/>
          <p:cNvSpPr>
            <a:spLocks noGrp="1"/>
          </p:cNvSpPr>
          <p:nvPr>
            <p:ph sz="half" idx="1"/>
          </p:nvPr>
        </p:nvSpPr>
        <p:spPr/>
        <p:txBody>
          <a:bodyPr/>
          <a:lstStyle/>
          <a:p>
            <a:endParaRPr lang="en-US"/>
          </a:p>
        </p:txBody>
      </p:sp>
      <p:sp>
        <p:nvSpPr>
          <p:cNvPr id="6" name="Content Placeholder 5"/>
          <p:cNvSpPr>
            <a:spLocks noGrp="1"/>
          </p:cNvSpPr>
          <p:nvPr>
            <p:ph sz="half" idx="2"/>
          </p:nvPr>
        </p:nvSpPr>
        <p:spPr/>
        <p:txBody>
          <a:bodyPr/>
          <a:lstStyle/>
          <a:p>
            <a:r>
              <a:rPr lang="en-US" dirty="0" smtClean="0"/>
              <a:t>‘Sexism is not something that hurts women’s feelings, sexism kills millions and millions and millions of girls and women each year’.</a:t>
            </a:r>
          </a:p>
          <a:p>
            <a:r>
              <a:rPr lang="en-US" dirty="0" smtClean="0"/>
              <a:t>‘Where there is anything, boy children and men get it first’.</a:t>
            </a:r>
            <a:endParaRPr lang="en-US" dirty="0"/>
          </a:p>
        </p:txBody>
      </p:sp>
      <p:pic>
        <p:nvPicPr>
          <p:cNvPr id="7" name="Picture 6"/>
          <p:cNvPicPr>
            <a:picLocks noChangeAspect="1"/>
          </p:cNvPicPr>
          <p:nvPr/>
        </p:nvPicPr>
        <p:blipFill>
          <a:blip r:embed="rId2"/>
          <a:stretch>
            <a:fillRect/>
          </a:stretch>
        </p:blipFill>
        <p:spPr>
          <a:xfrm>
            <a:off x="731462" y="1600200"/>
            <a:ext cx="3519716" cy="4831610"/>
          </a:xfrm>
          <a:prstGeom prst="rect">
            <a:avLst/>
          </a:prstGeom>
        </p:spPr>
      </p:pic>
    </p:spTree>
    <p:extLst>
      <p:ext uri="{BB962C8B-B14F-4D97-AF65-F5344CB8AC3E}">
        <p14:creationId xmlns:p14="http://schemas.microsoft.com/office/powerpoint/2010/main" val="2758788936"/>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Mary Daly (1928-2010)</a:t>
            </a:r>
            <a:endParaRPr lang="en-US" dirty="0"/>
          </a:p>
        </p:txBody>
      </p:sp>
      <p:sp>
        <p:nvSpPr>
          <p:cNvPr id="3" name="Content Placeholder 2"/>
          <p:cNvSpPr>
            <a:spLocks noGrp="1"/>
          </p:cNvSpPr>
          <p:nvPr>
            <p:ph sz="half" idx="1"/>
          </p:nvPr>
        </p:nvSpPr>
        <p:spPr/>
        <p:txBody>
          <a:bodyPr/>
          <a:lstStyle/>
          <a:p>
            <a:endParaRPr lang="en-US"/>
          </a:p>
        </p:txBody>
      </p:sp>
      <p:sp>
        <p:nvSpPr>
          <p:cNvPr id="4" name="Content Placeholder 3"/>
          <p:cNvSpPr>
            <a:spLocks noGrp="1"/>
          </p:cNvSpPr>
          <p:nvPr>
            <p:ph sz="half" idx="2"/>
          </p:nvPr>
        </p:nvSpPr>
        <p:spPr/>
        <p:txBody>
          <a:bodyPr/>
          <a:lstStyle/>
          <a:p>
            <a:r>
              <a:rPr lang="en-US" dirty="0" smtClean="0"/>
              <a:t>‘When will they understand? It is </a:t>
            </a:r>
            <a:r>
              <a:rPr lang="en-US" dirty="0" err="1" smtClean="0"/>
              <a:t>rapism</a:t>
            </a:r>
            <a:r>
              <a:rPr lang="en-US" dirty="0" smtClean="0"/>
              <a:t> that has spawned racism. It is </a:t>
            </a:r>
            <a:r>
              <a:rPr lang="en-US" dirty="0" err="1" smtClean="0"/>
              <a:t>gynocide</a:t>
            </a:r>
            <a:r>
              <a:rPr lang="en-US" dirty="0" smtClean="0"/>
              <a:t> that gives rise to genocide’.</a:t>
            </a:r>
          </a:p>
          <a:p>
            <a:r>
              <a:rPr lang="en-US" dirty="0" err="1" smtClean="0"/>
              <a:t>γυνη</a:t>
            </a:r>
            <a:endParaRPr lang="en-US" dirty="0"/>
          </a:p>
        </p:txBody>
      </p:sp>
      <p:pic>
        <p:nvPicPr>
          <p:cNvPr id="5" name="Picture 4"/>
          <p:cNvPicPr>
            <a:picLocks noChangeAspect="1"/>
          </p:cNvPicPr>
          <p:nvPr/>
        </p:nvPicPr>
        <p:blipFill>
          <a:blip r:embed="rId2"/>
          <a:stretch>
            <a:fillRect/>
          </a:stretch>
        </p:blipFill>
        <p:spPr>
          <a:xfrm>
            <a:off x="902979" y="1669476"/>
            <a:ext cx="3259999" cy="4346665"/>
          </a:xfrm>
          <a:prstGeom prst="rect">
            <a:avLst/>
          </a:prstGeom>
        </p:spPr>
      </p:pic>
    </p:spTree>
    <p:extLst>
      <p:ext uri="{BB962C8B-B14F-4D97-AF65-F5344CB8AC3E}">
        <p14:creationId xmlns:p14="http://schemas.microsoft.com/office/powerpoint/2010/main" val="3439315133"/>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Rosemary Radford </a:t>
            </a:r>
            <a:r>
              <a:rPr lang="en-US" dirty="0" err="1" smtClean="0"/>
              <a:t>Ruether</a:t>
            </a:r>
            <a:r>
              <a:rPr lang="en-US" dirty="0" smtClean="0"/>
              <a:t> (b. </a:t>
            </a:r>
            <a:r>
              <a:rPr lang="en-US" smtClean="0"/>
              <a:t>1936)</a:t>
            </a:r>
            <a:endParaRPr lang="en-US" dirty="0"/>
          </a:p>
        </p:txBody>
      </p:sp>
      <p:sp>
        <p:nvSpPr>
          <p:cNvPr id="3" name="Content Placeholder 2"/>
          <p:cNvSpPr>
            <a:spLocks noGrp="1"/>
          </p:cNvSpPr>
          <p:nvPr>
            <p:ph sz="half" idx="1"/>
          </p:nvPr>
        </p:nvSpPr>
        <p:spPr/>
        <p:txBody>
          <a:bodyPr/>
          <a:lstStyle/>
          <a:p>
            <a:endParaRPr lang="en-US"/>
          </a:p>
        </p:txBody>
      </p:sp>
      <p:sp>
        <p:nvSpPr>
          <p:cNvPr id="4" name="Content Placeholder 3"/>
          <p:cNvSpPr>
            <a:spLocks noGrp="1"/>
          </p:cNvSpPr>
          <p:nvPr>
            <p:ph sz="half" idx="2"/>
          </p:nvPr>
        </p:nvSpPr>
        <p:spPr/>
        <p:txBody>
          <a:bodyPr/>
          <a:lstStyle/>
          <a:p>
            <a:r>
              <a:rPr lang="en-US" dirty="0" smtClean="0"/>
              <a:t>‘</a:t>
            </a:r>
            <a:r>
              <a:rPr lang="en-US" dirty="0" err="1" smtClean="0"/>
              <a:t>taith</a:t>
            </a:r>
            <a:r>
              <a:rPr lang="en-US" dirty="0" smtClean="0"/>
              <a:t> </a:t>
            </a:r>
            <a:r>
              <a:rPr lang="en-US" dirty="0" err="1" smtClean="0"/>
              <a:t>dicter</a:t>
            </a:r>
            <a:r>
              <a:rPr lang="en-US" dirty="0" smtClean="0"/>
              <a:t>’</a:t>
            </a:r>
            <a:endParaRPr lang="en-US" dirty="0" smtClean="0"/>
          </a:p>
          <a:p>
            <a:r>
              <a:rPr lang="en-US" dirty="0" err="1" smtClean="0"/>
              <a:t>Rhaid</a:t>
            </a:r>
            <a:r>
              <a:rPr lang="en-US" dirty="0" smtClean="0"/>
              <a:t> </a:t>
            </a:r>
            <a:r>
              <a:rPr lang="en-US" dirty="0" err="1" smtClean="0"/>
              <a:t>i</a:t>
            </a:r>
            <a:r>
              <a:rPr lang="en-US" dirty="0" smtClean="0"/>
              <a:t> bob </a:t>
            </a:r>
            <a:r>
              <a:rPr lang="en-US" dirty="0" err="1" smtClean="0"/>
              <a:t>merch</a:t>
            </a:r>
            <a:r>
              <a:rPr lang="en-US" dirty="0" smtClean="0"/>
              <a:t> </a:t>
            </a:r>
            <a:r>
              <a:rPr lang="en-US" dirty="0" err="1" smtClean="0"/>
              <a:t>gymryd</a:t>
            </a:r>
            <a:r>
              <a:rPr lang="en-US" dirty="0" smtClean="0"/>
              <a:t> y </a:t>
            </a:r>
            <a:r>
              <a:rPr lang="en-US" dirty="0" err="1" smtClean="0"/>
              <a:t>fath</a:t>
            </a:r>
            <a:r>
              <a:rPr lang="en-US" dirty="0" smtClean="0"/>
              <a:t> ‘</a:t>
            </a:r>
            <a:r>
              <a:rPr lang="en-US" dirty="0" err="1" smtClean="0"/>
              <a:t>daith</a:t>
            </a:r>
            <a:r>
              <a:rPr lang="en-US" dirty="0" smtClean="0"/>
              <a:t>’ </a:t>
            </a:r>
            <a:r>
              <a:rPr lang="en-US" dirty="0" err="1" smtClean="0"/>
              <a:t>er</a:t>
            </a:r>
            <a:r>
              <a:rPr lang="en-US" dirty="0" smtClean="0"/>
              <a:t> </a:t>
            </a:r>
            <a:r>
              <a:rPr lang="en-US" dirty="0" err="1" smtClean="0"/>
              <a:t>mwyn</a:t>
            </a:r>
            <a:r>
              <a:rPr lang="en-US" dirty="0" smtClean="0"/>
              <a:t> </a:t>
            </a:r>
            <a:r>
              <a:rPr lang="en-US" dirty="0" err="1" smtClean="0"/>
              <a:t>datgelu</a:t>
            </a:r>
            <a:r>
              <a:rPr lang="en-US" dirty="0" err="1" smtClean="0"/>
              <a:t>’r</a:t>
            </a:r>
            <a:r>
              <a:rPr lang="en-US" dirty="0" smtClean="0"/>
              <a:t> </a:t>
            </a:r>
            <a:r>
              <a:rPr lang="en-US" dirty="0" err="1" smtClean="0"/>
              <a:t>rhagfarn</a:t>
            </a:r>
            <a:r>
              <a:rPr lang="en-US" dirty="0" smtClean="0"/>
              <a:t> </a:t>
            </a:r>
            <a:r>
              <a:rPr lang="en-US" dirty="0" err="1" smtClean="0"/>
              <a:t>rhyw</a:t>
            </a:r>
            <a:r>
              <a:rPr lang="en-US" dirty="0" smtClean="0"/>
              <a:t> </a:t>
            </a:r>
            <a:r>
              <a:rPr lang="en-US" dirty="0" err="1" smtClean="0"/>
              <a:t>sydd</a:t>
            </a:r>
            <a:r>
              <a:rPr lang="en-US" dirty="0" smtClean="0"/>
              <a:t> </a:t>
            </a:r>
            <a:r>
              <a:rPr lang="en-US" dirty="0" err="1" smtClean="0"/>
              <a:t>yn</a:t>
            </a:r>
            <a:r>
              <a:rPr lang="en-US" dirty="0" smtClean="0"/>
              <a:t> </a:t>
            </a:r>
            <a:r>
              <a:rPr lang="en-US" dirty="0" err="1" smtClean="0"/>
              <a:t>rhemp</a:t>
            </a:r>
            <a:r>
              <a:rPr lang="en-US" dirty="0" smtClean="0"/>
              <a:t> </a:t>
            </a:r>
            <a:r>
              <a:rPr lang="en-US" dirty="0" err="1" smtClean="0"/>
              <a:t>yn</a:t>
            </a:r>
            <a:r>
              <a:rPr lang="en-US" dirty="0" smtClean="0"/>
              <a:t> y </a:t>
            </a:r>
            <a:r>
              <a:rPr lang="en-US" dirty="0" err="1" smtClean="0"/>
              <a:t>diwylliant</a:t>
            </a:r>
            <a:r>
              <a:rPr lang="en-US" dirty="0" smtClean="0"/>
              <a:t> </a:t>
            </a:r>
            <a:r>
              <a:rPr lang="en-US" dirty="0" err="1" smtClean="0"/>
              <a:t>gorllewinol</a:t>
            </a:r>
            <a:r>
              <a:rPr lang="en-US" dirty="0" smtClean="0"/>
              <a:t> (ac </a:t>
            </a:r>
            <a:r>
              <a:rPr lang="en-US" dirty="0" err="1" smtClean="0"/>
              <a:t>yn</a:t>
            </a:r>
            <a:r>
              <a:rPr lang="en-US" dirty="0" smtClean="0"/>
              <a:t> y </a:t>
            </a:r>
            <a:r>
              <a:rPr lang="en-US" dirty="0" err="1" smtClean="0"/>
              <a:t>byd</a:t>
            </a:r>
            <a:r>
              <a:rPr lang="en-US" dirty="0" smtClean="0"/>
              <a:t>) ac </a:t>
            </a:r>
            <a:r>
              <a:rPr lang="en-US" dirty="0" err="1" smtClean="0"/>
              <a:t>er</a:t>
            </a:r>
            <a:r>
              <a:rPr lang="en-US" dirty="0" smtClean="0"/>
              <a:t> </a:t>
            </a:r>
            <a:r>
              <a:rPr lang="en-US" dirty="0" err="1" smtClean="0"/>
              <a:t>mwyn</a:t>
            </a:r>
            <a:r>
              <a:rPr lang="en-US" dirty="0" smtClean="0"/>
              <a:t> </a:t>
            </a:r>
            <a:r>
              <a:rPr lang="en-US" dirty="0" err="1" smtClean="0"/>
              <a:t>ceisio</a:t>
            </a:r>
            <a:r>
              <a:rPr lang="en-US" dirty="0" smtClean="0"/>
              <a:t> </a:t>
            </a:r>
            <a:r>
              <a:rPr lang="en-US" dirty="0" err="1" smtClean="0"/>
              <a:t>ei</a:t>
            </a:r>
            <a:r>
              <a:rPr lang="en-US" dirty="0" smtClean="0"/>
              <a:t> </a:t>
            </a:r>
            <a:r>
              <a:rPr lang="en-US" dirty="0" err="1" smtClean="0"/>
              <a:t>drawsffurfio</a:t>
            </a:r>
            <a:r>
              <a:rPr lang="en-US" dirty="0" smtClean="0"/>
              <a:t>.</a:t>
            </a:r>
            <a:endParaRPr lang="en-US" dirty="0"/>
          </a:p>
        </p:txBody>
      </p:sp>
      <p:pic>
        <p:nvPicPr>
          <p:cNvPr id="5" name="Picture 4"/>
          <p:cNvPicPr>
            <a:picLocks noChangeAspect="1"/>
          </p:cNvPicPr>
          <p:nvPr/>
        </p:nvPicPr>
        <p:blipFill>
          <a:blip r:embed="rId2"/>
          <a:stretch>
            <a:fillRect/>
          </a:stretch>
        </p:blipFill>
        <p:spPr>
          <a:xfrm>
            <a:off x="457200" y="1600200"/>
            <a:ext cx="3926272" cy="4525963"/>
          </a:xfrm>
          <a:prstGeom prst="rect">
            <a:avLst/>
          </a:prstGeom>
        </p:spPr>
      </p:pic>
    </p:spTree>
    <p:extLst>
      <p:ext uri="{BB962C8B-B14F-4D97-AF65-F5344CB8AC3E}">
        <p14:creationId xmlns:p14="http://schemas.microsoft.com/office/powerpoint/2010/main" val="3124737219"/>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smtClean="0"/>
              <a:t>Merched</a:t>
            </a:r>
            <a:r>
              <a:rPr lang="en-US" dirty="0" smtClean="0"/>
              <a:t> </a:t>
            </a:r>
            <a:r>
              <a:rPr lang="en-US" dirty="0" err="1" smtClean="0"/>
              <a:t>yn</a:t>
            </a:r>
            <a:r>
              <a:rPr lang="en-US" dirty="0" smtClean="0"/>
              <a:t> </a:t>
            </a:r>
            <a:r>
              <a:rPr lang="en-US" dirty="0" err="1" smtClean="0"/>
              <a:t>Esgobion</a:t>
            </a:r>
            <a:endParaRPr lang="en-US" dirty="0"/>
          </a:p>
        </p:txBody>
      </p:sp>
      <p:sp>
        <p:nvSpPr>
          <p:cNvPr id="3" name="Content Placeholder 2"/>
          <p:cNvSpPr>
            <a:spLocks noGrp="1"/>
          </p:cNvSpPr>
          <p:nvPr>
            <p:ph sz="half" idx="1"/>
          </p:nvPr>
        </p:nvSpPr>
        <p:spPr/>
        <p:txBody>
          <a:bodyPr/>
          <a:lstStyle/>
          <a:p>
            <a:endParaRPr lang="en-US"/>
          </a:p>
        </p:txBody>
      </p:sp>
      <p:sp>
        <p:nvSpPr>
          <p:cNvPr id="4" name="Content Placeholder 3"/>
          <p:cNvSpPr>
            <a:spLocks noGrp="1"/>
          </p:cNvSpPr>
          <p:nvPr>
            <p:ph sz="half" idx="2"/>
          </p:nvPr>
        </p:nvSpPr>
        <p:spPr/>
        <p:txBody>
          <a:bodyPr/>
          <a:lstStyle/>
          <a:p>
            <a:r>
              <a:rPr lang="en-US" dirty="0" smtClean="0"/>
              <a:t>Barbara Harris</a:t>
            </a:r>
          </a:p>
          <a:p>
            <a:r>
              <a:rPr lang="en-US" dirty="0" err="1" smtClean="0"/>
              <a:t>Esgob</a:t>
            </a:r>
            <a:r>
              <a:rPr lang="en-US" dirty="0" smtClean="0"/>
              <a:t> </a:t>
            </a:r>
            <a:r>
              <a:rPr lang="en-US" dirty="0" err="1" smtClean="0"/>
              <a:t>Cynorthwyol</a:t>
            </a:r>
            <a:r>
              <a:rPr lang="en-US" dirty="0" smtClean="0"/>
              <a:t> Massachusetts </a:t>
            </a:r>
            <a:r>
              <a:rPr lang="en-US" dirty="0" smtClean="0"/>
              <a:t>(1989)</a:t>
            </a:r>
          </a:p>
          <a:p>
            <a:r>
              <a:rPr lang="en-US" dirty="0" err="1" smtClean="0"/>
              <a:t>Cymru</a:t>
            </a:r>
            <a:r>
              <a:rPr lang="en-US" dirty="0" smtClean="0"/>
              <a:t>, </a:t>
            </a:r>
            <a:r>
              <a:rPr lang="en-US" dirty="0" err="1" smtClean="0"/>
              <a:t>Lloegr</a:t>
            </a:r>
            <a:r>
              <a:rPr lang="en-US" dirty="0" smtClean="0"/>
              <a:t> </a:t>
            </a:r>
            <a:r>
              <a:rPr lang="en-US" dirty="0" smtClean="0"/>
              <a:t>(2013) – </a:t>
            </a:r>
            <a:r>
              <a:rPr lang="en-US" dirty="0" smtClean="0"/>
              <a:t>dim un </a:t>
            </a:r>
            <a:r>
              <a:rPr lang="en-US" dirty="0" err="1" smtClean="0"/>
              <a:t>wedi</a:t>
            </a:r>
            <a:r>
              <a:rPr lang="en-US" dirty="0" smtClean="0"/>
              <a:t> </a:t>
            </a:r>
            <a:r>
              <a:rPr lang="en-US" dirty="0" err="1" smtClean="0"/>
              <a:t>ei</a:t>
            </a:r>
            <a:r>
              <a:rPr lang="en-US" dirty="0" smtClean="0"/>
              <a:t> </a:t>
            </a:r>
            <a:r>
              <a:rPr lang="en-US" dirty="0" err="1" smtClean="0"/>
              <a:t>chysegru</a:t>
            </a:r>
            <a:r>
              <a:rPr lang="en-US" dirty="0" smtClean="0"/>
              <a:t> </a:t>
            </a:r>
            <a:r>
              <a:rPr lang="en-US" dirty="0" err="1" smtClean="0"/>
              <a:t>hyd</a:t>
            </a:r>
            <a:r>
              <a:rPr lang="en-US" dirty="0" smtClean="0"/>
              <a:t> </a:t>
            </a:r>
            <a:r>
              <a:rPr lang="en-US" dirty="0" err="1" smtClean="0"/>
              <a:t>yn</a:t>
            </a:r>
            <a:r>
              <a:rPr lang="en-US" dirty="0" smtClean="0"/>
              <a:t> </a:t>
            </a:r>
            <a:r>
              <a:rPr lang="en-US" dirty="0" err="1" smtClean="0"/>
              <a:t>hyn</a:t>
            </a:r>
            <a:endParaRPr lang="en-US" dirty="0" smtClean="0"/>
          </a:p>
          <a:p>
            <a:pPr marL="0" indent="0">
              <a:buNone/>
            </a:pPr>
            <a:endParaRPr lang="en-US" dirty="0"/>
          </a:p>
        </p:txBody>
      </p:sp>
      <p:pic>
        <p:nvPicPr>
          <p:cNvPr id="5" name="Picture 4"/>
          <p:cNvPicPr>
            <a:picLocks noChangeAspect="1"/>
          </p:cNvPicPr>
          <p:nvPr/>
        </p:nvPicPr>
        <p:blipFill>
          <a:blip r:embed="rId2"/>
          <a:stretch>
            <a:fillRect/>
          </a:stretch>
        </p:blipFill>
        <p:spPr>
          <a:xfrm>
            <a:off x="1049022" y="1645463"/>
            <a:ext cx="3275250" cy="4334889"/>
          </a:xfrm>
          <a:prstGeom prst="rect">
            <a:avLst/>
          </a:prstGeom>
        </p:spPr>
      </p:pic>
    </p:spTree>
    <p:extLst>
      <p:ext uri="{BB962C8B-B14F-4D97-AF65-F5344CB8AC3E}">
        <p14:creationId xmlns:p14="http://schemas.microsoft.com/office/powerpoint/2010/main" val="574241816"/>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smtClean="0"/>
              <a:t>Gwrthwynebiad</a:t>
            </a:r>
            <a:endParaRPr lang="en-US" dirty="0"/>
          </a:p>
        </p:txBody>
      </p:sp>
      <p:sp>
        <p:nvSpPr>
          <p:cNvPr id="3" name="Content Placeholder 2"/>
          <p:cNvSpPr>
            <a:spLocks noGrp="1"/>
          </p:cNvSpPr>
          <p:nvPr>
            <p:ph sz="half" idx="1"/>
          </p:nvPr>
        </p:nvSpPr>
        <p:spPr/>
        <p:txBody>
          <a:bodyPr/>
          <a:lstStyle/>
          <a:p>
            <a:r>
              <a:rPr lang="en-US" dirty="0" err="1" smtClean="0"/>
              <a:t>Eglwysi</a:t>
            </a:r>
            <a:r>
              <a:rPr lang="en-US" dirty="0" smtClean="0"/>
              <a:t> </a:t>
            </a:r>
            <a:r>
              <a:rPr lang="en-US" dirty="0" err="1" smtClean="0"/>
              <a:t>Sagrafennol</a:t>
            </a:r>
            <a:r>
              <a:rPr lang="en-US" dirty="0" smtClean="0"/>
              <a:t> (</a:t>
            </a:r>
            <a:r>
              <a:rPr lang="en-US" dirty="0" err="1" smtClean="0"/>
              <a:t>Catholig</a:t>
            </a:r>
            <a:r>
              <a:rPr lang="en-US" dirty="0" smtClean="0"/>
              <a:t> </a:t>
            </a:r>
            <a:r>
              <a:rPr lang="en-US" dirty="0" err="1" smtClean="0"/>
              <a:t>Rhufeinig</a:t>
            </a:r>
            <a:r>
              <a:rPr lang="en-US" dirty="0" smtClean="0"/>
              <a:t> </a:t>
            </a:r>
            <a:r>
              <a:rPr lang="en-US" dirty="0" smtClean="0"/>
              <a:t>/ </a:t>
            </a:r>
            <a:r>
              <a:rPr lang="en-US" dirty="0" err="1" smtClean="0"/>
              <a:t>Uniongrededd</a:t>
            </a:r>
            <a:r>
              <a:rPr lang="en-US" dirty="0" smtClean="0"/>
              <a:t> </a:t>
            </a:r>
            <a:r>
              <a:rPr lang="en-US" dirty="0" err="1" smtClean="0"/>
              <a:t>Dwyreiniol</a:t>
            </a:r>
            <a:r>
              <a:rPr lang="en-US" dirty="0" smtClean="0"/>
              <a:t>)</a:t>
            </a:r>
            <a:endParaRPr lang="en-US" dirty="0" smtClean="0"/>
          </a:p>
          <a:p>
            <a:r>
              <a:rPr lang="en-US" dirty="0" err="1" smtClean="0"/>
              <a:t>Offeiriad</a:t>
            </a:r>
            <a:r>
              <a:rPr lang="en-US" dirty="0" smtClean="0"/>
              <a:t> </a:t>
            </a:r>
            <a:r>
              <a:rPr lang="en-US" dirty="0" err="1" smtClean="0"/>
              <a:t>yn</a:t>
            </a:r>
            <a:r>
              <a:rPr lang="en-US" dirty="0" smtClean="0"/>
              <a:t> ‘</a:t>
            </a:r>
            <a:r>
              <a:rPr lang="en-US" dirty="0" err="1" smtClean="0"/>
              <a:t>ficer</a:t>
            </a:r>
            <a:r>
              <a:rPr lang="en-US" dirty="0" smtClean="0"/>
              <a:t> Crist’</a:t>
            </a:r>
            <a:endParaRPr lang="en-US" dirty="0" smtClean="0"/>
          </a:p>
          <a:p>
            <a:r>
              <a:rPr lang="en-US" i="1" dirty="0" err="1" smtClean="0"/>
              <a:t>Vicare</a:t>
            </a:r>
            <a:endParaRPr lang="en-US" dirty="0" smtClean="0"/>
          </a:p>
          <a:p>
            <a:r>
              <a:rPr lang="en-US" dirty="0" err="1" smtClean="0"/>
              <a:t>Roedd</a:t>
            </a:r>
            <a:r>
              <a:rPr lang="en-US" dirty="0" smtClean="0"/>
              <a:t> y </a:t>
            </a:r>
            <a:r>
              <a:rPr lang="en-US" dirty="0" err="1" smtClean="0"/>
              <a:t>disgyblion</a:t>
            </a:r>
            <a:r>
              <a:rPr lang="en-US" dirty="0" smtClean="0"/>
              <a:t> </a:t>
            </a:r>
            <a:r>
              <a:rPr lang="en-US" dirty="0" err="1" smtClean="0"/>
              <a:t>i</a:t>
            </a:r>
            <a:r>
              <a:rPr lang="en-US" dirty="0" smtClean="0"/>
              <a:t> </a:t>
            </a:r>
            <a:r>
              <a:rPr lang="en-US" dirty="0" err="1" smtClean="0"/>
              <a:t>gyd</a:t>
            </a:r>
            <a:r>
              <a:rPr lang="en-US" dirty="0" smtClean="0"/>
              <a:t> </a:t>
            </a:r>
            <a:r>
              <a:rPr lang="en-US" dirty="0" err="1" smtClean="0"/>
              <a:t>yn</a:t>
            </a:r>
            <a:r>
              <a:rPr lang="en-US" dirty="0" smtClean="0"/>
              <a:t> </a:t>
            </a:r>
            <a:r>
              <a:rPr lang="en-US" dirty="0" err="1" smtClean="0"/>
              <a:t>ddynion</a:t>
            </a:r>
            <a:endParaRPr lang="en-US" dirty="0"/>
          </a:p>
        </p:txBody>
      </p:sp>
      <p:sp>
        <p:nvSpPr>
          <p:cNvPr id="4" name="Content Placeholder 3"/>
          <p:cNvSpPr>
            <a:spLocks noGrp="1"/>
          </p:cNvSpPr>
          <p:nvPr>
            <p:ph sz="half" idx="2"/>
          </p:nvPr>
        </p:nvSpPr>
        <p:spPr/>
        <p:txBody>
          <a:bodyPr/>
          <a:lstStyle/>
          <a:p>
            <a:r>
              <a:rPr lang="en-US" dirty="0" err="1" smtClean="0"/>
              <a:t>Eglwysi</a:t>
            </a:r>
            <a:r>
              <a:rPr lang="en-US" dirty="0" smtClean="0"/>
              <a:t> </a:t>
            </a:r>
            <a:r>
              <a:rPr lang="en-US" dirty="0" err="1" smtClean="0"/>
              <a:t>Efengylaidd</a:t>
            </a:r>
            <a:endParaRPr lang="en-US" dirty="0" smtClean="0"/>
          </a:p>
          <a:p>
            <a:r>
              <a:rPr lang="en-US" dirty="0" err="1" smtClean="0"/>
              <a:t>Dyfynnu’r</a:t>
            </a:r>
            <a:r>
              <a:rPr lang="en-US" dirty="0" smtClean="0"/>
              <a:t> </a:t>
            </a:r>
            <a:r>
              <a:rPr lang="en-US" dirty="0" err="1" smtClean="0"/>
              <a:t>Ysgrythurau</a:t>
            </a:r>
            <a:endParaRPr lang="en-US" dirty="0" smtClean="0"/>
          </a:p>
          <a:p>
            <a:r>
              <a:rPr lang="en-US" dirty="0" err="1" smtClean="0"/>
              <a:t>Gwaharddwyd</a:t>
            </a:r>
            <a:r>
              <a:rPr lang="en-US" dirty="0" smtClean="0"/>
              <a:t> </a:t>
            </a:r>
            <a:r>
              <a:rPr lang="en-US" dirty="0" err="1" smtClean="0"/>
              <a:t>merched</a:t>
            </a:r>
            <a:r>
              <a:rPr lang="en-US" dirty="0" smtClean="0"/>
              <a:t> </a:t>
            </a:r>
            <a:r>
              <a:rPr lang="en-US" dirty="0" err="1" smtClean="0"/>
              <a:t>rhag</a:t>
            </a:r>
            <a:r>
              <a:rPr lang="en-US" dirty="0" smtClean="0"/>
              <a:t> </a:t>
            </a:r>
            <a:r>
              <a:rPr lang="en-US" dirty="0" err="1" smtClean="0"/>
              <a:t>arwain</a:t>
            </a:r>
            <a:r>
              <a:rPr lang="en-US" dirty="0" smtClean="0"/>
              <a:t> </a:t>
            </a:r>
            <a:r>
              <a:rPr lang="en-US" dirty="0" err="1" smtClean="0"/>
              <a:t>yn</a:t>
            </a:r>
            <a:r>
              <a:rPr lang="en-US" dirty="0" smtClean="0"/>
              <a:t> </a:t>
            </a:r>
            <a:r>
              <a:rPr lang="en-US" dirty="0" err="1" smtClean="0"/>
              <a:t>yr</a:t>
            </a:r>
            <a:r>
              <a:rPr lang="en-US" dirty="0" smtClean="0"/>
              <a:t> </a:t>
            </a:r>
            <a:r>
              <a:rPr lang="en-US" dirty="0" err="1" smtClean="0"/>
              <a:t>Eglwys</a:t>
            </a:r>
            <a:r>
              <a:rPr lang="en-US" dirty="0" smtClean="0"/>
              <a:t> (</a:t>
            </a:r>
            <a:r>
              <a:rPr lang="en-US" dirty="0" err="1" smtClean="0"/>
              <a:t>yn</a:t>
            </a:r>
            <a:r>
              <a:rPr lang="en-US" dirty="0" smtClean="0"/>
              <a:t> </a:t>
            </a:r>
            <a:r>
              <a:rPr lang="en-US" dirty="0" err="1" smtClean="0"/>
              <a:t>arbennig</a:t>
            </a:r>
            <a:r>
              <a:rPr lang="en-US" dirty="0" smtClean="0"/>
              <a:t> o </a:t>
            </a:r>
            <a:r>
              <a:rPr lang="en-US" dirty="0" err="1" smtClean="0"/>
              <a:t>arwain</a:t>
            </a:r>
            <a:r>
              <a:rPr lang="en-US" dirty="0" smtClean="0"/>
              <a:t> </a:t>
            </a:r>
            <a:r>
              <a:rPr lang="en-US" dirty="0" err="1" smtClean="0"/>
              <a:t>dynion</a:t>
            </a:r>
            <a:r>
              <a:rPr lang="en-US" dirty="0" smtClean="0"/>
              <a:t>)</a:t>
            </a:r>
            <a:endParaRPr lang="en-US" dirty="0" smtClean="0"/>
          </a:p>
          <a:p>
            <a:r>
              <a:rPr lang="en-US" dirty="0" err="1" smtClean="0"/>
              <a:t>Gwaharddwyd</a:t>
            </a:r>
            <a:r>
              <a:rPr lang="en-US" dirty="0" smtClean="0"/>
              <a:t> </a:t>
            </a:r>
            <a:r>
              <a:rPr lang="en-US" dirty="0" err="1" smtClean="0"/>
              <a:t>merched</a:t>
            </a:r>
            <a:r>
              <a:rPr lang="en-US" dirty="0" smtClean="0"/>
              <a:t> </a:t>
            </a:r>
            <a:r>
              <a:rPr lang="en-US" dirty="0" err="1" smtClean="0"/>
              <a:t>rhag</a:t>
            </a:r>
            <a:r>
              <a:rPr lang="en-US" dirty="0" smtClean="0"/>
              <a:t> </a:t>
            </a:r>
            <a:r>
              <a:rPr lang="en-US" dirty="0" err="1" smtClean="0"/>
              <a:t>siarad</a:t>
            </a:r>
            <a:r>
              <a:rPr lang="en-US" dirty="0" smtClean="0"/>
              <a:t> </a:t>
            </a:r>
            <a:r>
              <a:rPr lang="en-US" dirty="0" err="1" smtClean="0"/>
              <a:t>yn</a:t>
            </a:r>
            <a:r>
              <a:rPr lang="en-US" dirty="0" smtClean="0"/>
              <a:t> </a:t>
            </a:r>
            <a:r>
              <a:rPr lang="en-US" dirty="0" err="1" smtClean="0"/>
              <a:t>yr</a:t>
            </a:r>
            <a:r>
              <a:rPr lang="en-US" dirty="0" smtClean="0"/>
              <a:t> </a:t>
            </a:r>
            <a:r>
              <a:rPr lang="en-US" dirty="0" err="1"/>
              <a:t>e</a:t>
            </a:r>
            <a:r>
              <a:rPr lang="en-US" dirty="0" err="1" smtClean="0"/>
              <a:t>glwys</a:t>
            </a:r>
            <a:endParaRPr lang="en-US" dirty="0" smtClean="0"/>
          </a:p>
          <a:p>
            <a:endParaRPr lang="en-US" dirty="0"/>
          </a:p>
        </p:txBody>
      </p:sp>
    </p:spTree>
    <p:extLst>
      <p:ext uri="{BB962C8B-B14F-4D97-AF65-F5344CB8AC3E}">
        <p14:creationId xmlns:p14="http://schemas.microsoft.com/office/powerpoint/2010/main" val="3354668160"/>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sz="half" idx="1"/>
          </p:nvPr>
        </p:nvSpPr>
        <p:spPr/>
        <p:txBody>
          <a:bodyPr>
            <a:normAutofit lnSpcReduction="10000"/>
          </a:bodyPr>
          <a:lstStyle/>
          <a:p>
            <a:r>
              <a:rPr lang="en-US" dirty="0" smtClean="0"/>
              <a:t>‘</a:t>
            </a:r>
            <a:r>
              <a:rPr lang="en-US" dirty="0" err="1" smtClean="0"/>
              <a:t>Yn</a:t>
            </a:r>
            <a:r>
              <a:rPr lang="en-US" dirty="0" smtClean="0"/>
              <a:t> </a:t>
            </a:r>
            <a:r>
              <a:rPr lang="en-US" dirty="0" err="1" smtClean="0"/>
              <a:t>ôl</a:t>
            </a:r>
            <a:r>
              <a:rPr lang="en-US" dirty="0" smtClean="0"/>
              <a:t> y </a:t>
            </a:r>
            <a:r>
              <a:rPr lang="en-US" dirty="0" err="1" smtClean="0"/>
              <a:t>drefn</a:t>
            </a:r>
            <a:r>
              <a:rPr lang="en-US" dirty="0" smtClean="0"/>
              <a:t> </a:t>
            </a:r>
            <a:r>
              <a:rPr lang="en-US" dirty="0" err="1" smtClean="0"/>
              <a:t>ym</a:t>
            </a:r>
            <a:r>
              <a:rPr lang="en-US" dirty="0" smtClean="0"/>
              <a:t> </a:t>
            </a:r>
            <a:r>
              <a:rPr lang="en-US" dirty="0" err="1" smtClean="0"/>
              <a:t>mhob</a:t>
            </a:r>
            <a:r>
              <a:rPr lang="en-US" dirty="0" smtClean="0"/>
              <a:t> un o </a:t>
            </a:r>
            <a:r>
              <a:rPr lang="en-US" dirty="0" err="1" smtClean="0"/>
              <a:t>eglwysi’r</a:t>
            </a:r>
            <a:r>
              <a:rPr lang="en-US" dirty="0" smtClean="0"/>
              <a:t> saint, </a:t>
            </a:r>
            <a:r>
              <a:rPr lang="en-US" dirty="0" err="1" smtClean="0"/>
              <a:t>dylai’r</a:t>
            </a:r>
            <a:r>
              <a:rPr lang="en-US" dirty="0" smtClean="0"/>
              <a:t> </a:t>
            </a:r>
            <a:r>
              <a:rPr lang="en-US" dirty="0" err="1" smtClean="0"/>
              <a:t>gwragedd</a:t>
            </a:r>
            <a:r>
              <a:rPr lang="en-US" dirty="0" smtClean="0"/>
              <a:t> </a:t>
            </a:r>
            <a:r>
              <a:rPr lang="en-US" dirty="0" err="1" smtClean="0"/>
              <a:t>fod</a:t>
            </a:r>
            <a:r>
              <a:rPr lang="en-US" dirty="0" smtClean="0"/>
              <a:t> </a:t>
            </a:r>
            <a:r>
              <a:rPr lang="en-US" dirty="0" err="1" smtClean="0"/>
              <a:t>yn</a:t>
            </a:r>
            <a:r>
              <a:rPr lang="en-US" dirty="0" smtClean="0"/>
              <a:t> </a:t>
            </a:r>
            <a:r>
              <a:rPr lang="en-US" dirty="0" err="1" smtClean="0"/>
              <a:t>ddistaw</a:t>
            </a:r>
            <a:r>
              <a:rPr lang="en-US" dirty="0" smtClean="0"/>
              <a:t> </a:t>
            </a:r>
            <a:r>
              <a:rPr lang="en-US" dirty="0" err="1" smtClean="0"/>
              <a:t>yn</a:t>
            </a:r>
            <a:r>
              <a:rPr lang="en-US" dirty="0" smtClean="0"/>
              <a:t> </a:t>
            </a:r>
            <a:r>
              <a:rPr lang="en-US" dirty="0" err="1" smtClean="0"/>
              <a:t>yr</a:t>
            </a:r>
            <a:r>
              <a:rPr lang="en-US" dirty="0" smtClean="0"/>
              <a:t> </a:t>
            </a:r>
            <a:r>
              <a:rPr lang="en-US" dirty="0" err="1" smtClean="0"/>
              <a:t>eglwysi</a:t>
            </a:r>
            <a:r>
              <a:rPr lang="en-US" dirty="0" smtClean="0"/>
              <a:t>, </a:t>
            </a:r>
            <a:r>
              <a:rPr lang="en-US" dirty="0" err="1" smtClean="0"/>
              <a:t>oherwydd</a:t>
            </a:r>
            <a:r>
              <a:rPr lang="en-US" dirty="0" smtClean="0"/>
              <a:t> </a:t>
            </a:r>
            <a:r>
              <a:rPr lang="en-US" dirty="0" err="1" smtClean="0"/>
              <a:t>ni</a:t>
            </a:r>
            <a:r>
              <a:rPr lang="en-US" dirty="0" smtClean="0"/>
              <a:t> </a:t>
            </a:r>
            <a:r>
              <a:rPr lang="en-US" dirty="0" err="1" smtClean="0"/>
              <a:t>chaniateir</a:t>
            </a:r>
            <a:r>
              <a:rPr lang="en-US" dirty="0" smtClean="0"/>
              <a:t> </a:t>
            </a:r>
            <a:r>
              <a:rPr lang="en-US" dirty="0" err="1" smtClean="0"/>
              <a:t>iddynt</a:t>
            </a:r>
            <a:r>
              <a:rPr lang="en-US" dirty="0" smtClean="0"/>
              <a:t> </a:t>
            </a:r>
            <a:r>
              <a:rPr lang="en-US" dirty="0" err="1" smtClean="0"/>
              <a:t>lefaru</a:t>
            </a:r>
            <a:r>
              <a:rPr lang="en-US" dirty="0" smtClean="0"/>
              <a:t>. </a:t>
            </a:r>
            <a:r>
              <a:rPr lang="en-US" dirty="0" err="1" smtClean="0"/>
              <a:t>Dylent</a:t>
            </a:r>
            <a:r>
              <a:rPr lang="en-US" dirty="0" smtClean="0"/>
              <a:t> </a:t>
            </a:r>
            <a:r>
              <a:rPr lang="en-US" dirty="0" err="1" smtClean="0"/>
              <a:t>fod</a:t>
            </a:r>
            <a:r>
              <a:rPr lang="en-US" dirty="0" smtClean="0"/>
              <a:t> </a:t>
            </a:r>
            <a:r>
              <a:rPr lang="en-US" dirty="0" err="1" smtClean="0"/>
              <a:t>yn</a:t>
            </a:r>
            <a:r>
              <a:rPr lang="en-US" dirty="0" smtClean="0"/>
              <a:t> </a:t>
            </a:r>
            <a:r>
              <a:rPr lang="en-US" dirty="0" err="1" smtClean="0"/>
              <a:t>ddarostyngedig</a:t>
            </a:r>
            <a:r>
              <a:rPr lang="en-US" dirty="0" smtClean="0"/>
              <a:t>, </a:t>
            </a:r>
            <a:r>
              <a:rPr lang="en-US" dirty="0" err="1" smtClean="0"/>
              <a:t>fel</a:t>
            </a:r>
            <a:r>
              <a:rPr lang="en-US" dirty="0" smtClean="0"/>
              <a:t> y </a:t>
            </a:r>
            <a:r>
              <a:rPr lang="en-US" dirty="0" err="1" smtClean="0"/>
              <a:t>mae’r</a:t>
            </a:r>
            <a:r>
              <a:rPr lang="en-US" dirty="0" smtClean="0"/>
              <a:t> </a:t>
            </a:r>
            <a:r>
              <a:rPr lang="en-US" dirty="0" err="1" smtClean="0"/>
              <a:t>Gyfraith</a:t>
            </a:r>
            <a:r>
              <a:rPr lang="en-US" dirty="0" smtClean="0"/>
              <a:t> </a:t>
            </a:r>
            <a:r>
              <a:rPr lang="en-US" dirty="0" err="1" smtClean="0"/>
              <a:t>hefyd</a:t>
            </a:r>
            <a:r>
              <a:rPr lang="en-US" dirty="0" smtClean="0"/>
              <a:t> </a:t>
            </a:r>
            <a:r>
              <a:rPr lang="en-US" dirty="0" err="1" smtClean="0"/>
              <a:t>yn</a:t>
            </a:r>
            <a:r>
              <a:rPr lang="en-US" dirty="0" smtClean="0"/>
              <a:t> </a:t>
            </a:r>
            <a:r>
              <a:rPr lang="en-US" dirty="0" err="1" smtClean="0"/>
              <a:t>dweud</a:t>
            </a:r>
            <a:r>
              <a:rPr lang="en-US" dirty="0" smtClean="0"/>
              <a:t>.</a:t>
            </a:r>
            <a:r>
              <a:rPr lang="en-US" dirty="0"/>
              <a:t> </a:t>
            </a:r>
            <a:r>
              <a:rPr lang="en-US" dirty="0" err="1" smtClean="0"/>
              <a:t>Os</a:t>
            </a:r>
            <a:r>
              <a:rPr lang="en-US" dirty="0" smtClean="0"/>
              <a:t> </a:t>
            </a:r>
            <a:r>
              <a:rPr lang="en-US" dirty="0" err="1" smtClean="0"/>
              <a:t>ydynt</a:t>
            </a:r>
            <a:r>
              <a:rPr lang="en-US" dirty="0" smtClean="0"/>
              <a:t> am </a:t>
            </a:r>
            <a:r>
              <a:rPr lang="en-US" dirty="0" err="1" smtClean="0"/>
              <a:t>gael</a:t>
            </a:r>
            <a:r>
              <a:rPr lang="en-US" dirty="0" smtClean="0"/>
              <a:t> </a:t>
            </a:r>
            <a:r>
              <a:rPr lang="en-US" dirty="0" err="1" smtClean="0"/>
              <a:t>gwybod</a:t>
            </a:r>
            <a:r>
              <a:rPr lang="en-US" dirty="0" smtClean="0"/>
              <a:t> </a:t>
            </a:r>
            <a:r>
              <a:rPr lang="en-US" dirty="0" err="1" smtClean="0"/>
              <a:t>rhywbeth</a:t>
            </a:r>
            <a:r>
              <a:rPr lang="en-US" dirty="0" smtClean="0"/>
              <a:t>, </a:t>
            </a:r>
            <a:r>
              <a:rPr lang="en-US" dirty="0" err="1" smtClean="0"/>
              <a:t>dylent</a:t>
            </a:r>
            <a:r>
              <a:rPr lang="en-US" dirty="0" smtClean="0"/>
              <a:t> </a:t>
            </a:r>
            <a:r>
              <a:rPr lang="en-US" dirty="0" err="1" smtClean="0"/>
              <a:t>ofyn</a:t>
            </a:r>
            <a:r>
              <a:rPr lang="en-US" dirty="0" smtClean="0"/>
              <a:t> </a:t>
            </a:r>
            <a:r>
              <a:rPr lang="en-US" dirty="0" err="1" smtClean="0"/>
              <a:t>i’w</a:t>
            </a:r>
            <a:r>
              <a:rPr lang="en-US" dirty="0" smtClean="0"/>
              <a:t> </a:t>
            </a:r>
            <a:r>
              <a:rPr lang="en-US" dirty="0" err="1" smtClean="0"/>
              <a:t>gwŷr</a:t>
            </a:r>
            <a:r>
              <a:rPr lang="en-US" dirty="0" smtClean="0"/>
              <a:t> </a:t>
            </a:r>
            <a:r>
              <a:rPr lang="en-US" dirty="0" err="1" smtClean="0"/>
              <a:t>eu</a:t>
            </a:r>
            <a:r>
              <a:rPr lang="en-US" dirty="0" smtClean="0"/>
              <a:t> </a:t>
            </a:r>
            <a:r>
              <a:rPr lang="en-US" dirty="0" err="1" smtClean="0"/>
              <a:t>hynain</a:t>
            </a:r>
            <a:r>
              <a:rPr lang="en-US" dirty="0" smtClean="0"/>
              <a:t> </a:t>
            </a:r>
            <a:r>
              <a:rPr lang="en-US" dirty="0" err="1" smtClean="0"/>
              <a:t>yn</a:t>
            </a:r>
            <a:r>
              <a:rPr lang="en-US" dirty="0" smtClean="0"/>
              <a:t> y </a:t>
            </a:r>
            <a:r>
              <a:rPr lang="en-US" dirty="0" err="1" smtClean="0"/>
              <a:t>tŷ</a:t>
            </a:r>
            <a:r>
              <a:rPr lang="en-US" dirty="0" smtClean="0"/>
              <a:t>, </a:t>
            </a:r>
            <a:r>
              <a:rPr lang="en-US" dirty="0" err="1" smtClean="0"/>
              <a:t>oherwydd</a:t>
            </a:r>
            <a:r>
              <a:rPr lang="en-US" dirty="0" smtClean="0"/>
              <a:t> </a:t>
            </a:r>
            <a:r>
              <a:rPr lang="en-US" dirty="0" err="1" smtClean="0"/>
              <a:t>peth</a:t>
            </a:r>
            <a:r>
              <a:rPr lang="en-US" dirty="0" smtClean="0"/>
              <a:t> </a:t>
            </a:r>
            <a:r>
              <a:rPr lang="en-US" dirty="0" err="1" smtClean="0"/>
              <a:t>anweddus</a:t>
            </a:r>
            <a:r>
              <a:rPr lang="en-US" dirty="0" smtClean="0"/>
              <a:t> </a:t>
            </a:r>
            <a:r>
              <a:rPr lang="en-US" dirty="0" err="1" smtClean="0"/>
              <a:t>yw</a:t>
            </a:r>
            <a:r>
              <a:rPr lang="en-US" dirty="0" smtClean="0"/>
              <a:t> </a:t>
            </a:r>
            <a:r>
              <a:rPr lang="en-US" dirty="0" err="1" smtClean="0"/>
              <a:t>i</a:t>
            </a:r>
            <a:r>
              <a:rPr lang="en-US" dirty="0" smtClean="0"/>
              <a:t> </a:t>
            </a:r>
            <a:r>
              <a:rPr lang="en-US" dirty="0" err="1" smtClean="0"/>
              <a:t>wraig</a:t>
            </a:r>
            <a:r>
              <a:rPr lang="en-US" dirty="0" smtClean="0"/>
              <a:t> </a:t>
            </a:r>
            <a:r>
              <a:rPr lang="en-US" dirty="0" err="1" smtClean="0"/>
              <a:t>lefaru</a:t>
            </a:r>
            <a:r>
              <a:rPr lang="en-US" dirty="0" smtClean="0"/>
              <a:t> </a:t>
            </a:r>
            <a:r>
              <a:rPr lang="en-US" dirty="0" err="1" smtClean="0"/>
              <a:t>yn</a:t>
            </a:r>
            <a:r>
              <a:rPr lang="en-US" dirty="0" smtClean="0"/>
              <a:t> y </a:t>
            </a:r>
            <a:r>
              <a:rPr lang="en-US" dirty="0" err="1" smtClean="0"/>
              <a:t>gynulleidfa</a:t>
            </a:r>
            <a:r>
              <a:rPr lang="en-US" dirty="0" smtClean="0"/>
              <a:t>’</a:t>
            </a:r>
            <a:r>
              <a:rPr lang="en-GB" dirty="0" smtClean="0"/>
              <a:t>. (1 </a:t>
            </a:r>
            <a:r>
              <a:rPr lang="en-GB" dirty="0" err="1" smtClean="0"/>
              <a:t>Corinthiaid</a:t>
            </a:r>
            <a:r>
              <a:rPr lang="en-GB" dirty="0" smtClean="0"/>
              <a:t> </a:t>
            </a:r>
            <a:r>
              <a:rPr lang="en-GB" dirty="0" smtClean="0"/>
              <a:t>14:33-35)</a:t>
            </a:r>
            <a:endParaRPr lang="en-US" dirty="0"/>
          </a:p>
        </p:txBody>
      </p:sp>
      <p:sp>
        <p:nvSpPr>
          <p:cNvPr id="4" name="Content Placeholder 3"/>
          <p:cNvSpPr>
            <a:spLocks noGrp="1"/>
          </p:cNvSpPr>
          <p:nvPr>
            <p:ph sz="half" idx="2"/>
          </p:nvPr>
        </p:nvSpPr>
        <p:spPr/>
        <p:txBody>
          <a:bodyPr>
            <a:normAutofit lnSpcReduction="10000"/>
          </a:bodyPr>
          <a:lstStyle/>
          <a:p>
            <a:r>
              <a:rPr lang="en-US" dirty="0" smtClean="0"/>
              <a:t>‘Ac </a:t>
            </a:r>
            <a:r>
              <a:rPr lang="en-US" dirty="0" err="1" smtClean="0"/>
              <a:t>nid</a:t>
            </a:r>
            <a:r>
              <a:rPr lang="en-US" dirty="0" smtClean="0"/>
              <a:t> </a:t>
            </a:r>
            <a:r>
              <a:rPr lang="en-US" dirty="0" err="1" smtClean="0"/>
              <a:t>wyf</a:t>
            </a:r>
            <a:r>
              <a:rPr lang="en-US" dirty="0" smtClean="0"/>
              <a:t> </a:t>
            </a:r>
            <a:r>
              <a:rPr lang="en-US" dirty="0" err="1" smtClean="0"/>
              <a:t>yn</a:t>
            </a:r>
            <a:r>
              <a:rPr lang="en-US" dirty="0" smtClean="0"/>
              <a:t> </a:t>
            </a:r>
            <a:r>
              <a:rPr lang="en-US" dirty="0" err="1" smtClean="0"/>
              <a:t>caniatáu</a:t>
            </a:r>
            <a:r>
              <a:rPr lang="en-US" dirty="0" smtClean="0"/>
              <a:t> </a:t>
            </a:r>
            <a:r>
              <a:rPr lang="en-US" dirty="0" err="1" smtClean="0"/>
              <a:t>i</a:t>
            </a:r>
            <a:r>
              <a:rPr lang="en-US" dirty="0" smtClean="0"/>
              <a:t> </a:t>
            </a:r>
            <a:r>
              <a:rPr lang="en-US" dirty="0" err="1" smtClean="0"/>
              <a:t>wragedd</a:t>
            </a:r>
            <a:r>
              <a:rPr lang="en-US" dirty="0" smtClean="0"/>
              <a:t> </a:t>
            </a:r>
            <a:r>
              <a:rPr lang="en-US" dirty="0" err="1" smtClean="0"/>
              <a:t>hyfforddi</a:t>
            </a:r>
            <a:r>
              <a:rPr lang="en-US" dirty="0" smtClean="0"/>
              <a:t>, </a:t>
            </a:r>
            <a:r>
              <a:rPr lang="en-US" dirty="0" err="1" smtClean="0"/>
              <a:t>nac</a:t>
            </a:r>
            <a:r>
              <a:rPr lang="en-US" dirty="0" smtClean="0"/>
              <a:t> </a:t>
            </a:r>
            <a:r>
              <a:rPr lang="en-US" dirty="0" err="1" smtClean="0"/>
              <a:t>awdurdodi</a:t>
            </a:r>
            <a:r>
              <a:rPr lang="en-US" dirty="0" smtClean="0"/>
              <a:t> </a:t>
            </a:r>
            <a:r>
              <a:rPr lang="en-US" dirty="0" err="1" smtClean="0"/>
              <a:t>ar</a:t>
            </a:r>
            <a:r>
              <a:rPr lang="en-US" dirty="0" smtClean="0"/>
              <a:t> y </a:t>
            </a:r>
            <a:r>
              <a:rPr lang="en-US" dirty="0" err="1" smtClean="0"/>
              <a:t>gwŷr</a:t>
            </a:r>
            <a:r>
              <a:rPr lang="en-US" dirty="0" smtClean="0"/>
              <a:t>; </a:t>
            </a:r>
            <a:r>
              <a:rPr lang="en-US" dirty="0" err="1" smtClean="0"/>
              <a:t>eu</a:t>
            </a:r>
            <a:r>
              <a:rPr lang="en-US" dirty="0" smtClean="0"/>
              <a:t> </a:t>
            </a:r>
            <a:r>
              <a:rPr lang="en-US" dirty="0" err="1" smtClean="0"/>
              <a:t>lle</a:t>
            </a:r>
            <a:r>
              <a:rPr lang="en-US" dirty="0" smtClean="0"/>
              <a:t> </a:t>
            </a:r>
            <a:r>
              <a:rPr lang="en-US" dirty="0" err="1" smtClean="0"/>
              <a:t>hwy</a:t>
            </a:r>
            <a:r>
              <a:rPr lang="en-US" dirty="0" smtClean="0"/>
              <a:t> </a:t>
            </a:r>
            <a:r>
              <a:rPr lang="en-US" dirty="0" err="1" smtClean="0"/>
              <a:t>yw</a:t>
            </a:r>
            <a:r>
              <a:rPr lang="en-US" dirty="0" smtClean="0"/>
              <a:t> bod </a:t>
            </a:r>
            <a:r>
              <a:rPr lang="en-US" dirty="0" err="1" smtClean="0"/>
              <a:t>yn</a:t>
            </a:r>
            <a:r>
              <a:rPr lang="en-US" dirty="0" smtClean="0"/>
              <a:t> </a:t>
            </a:r>
            <a:r>
              <a:rPr lang="en-US" dirty="0" err="1" smtClean="0"/>
              <a:t>ddistaw</a:t>
            </a:r>
            <a:r>
              <a:rPr lang="en-US" dirty="0" smtClean="0"/>
              <a:t>’</a:t>
            </a:r>
            <a:r>
              <a:rPr lang="en-US" dirty="0" smtClean="0"/>
              <a:t>. (1 </a:t>
            </a:r>
            <a:r>
              <a:rPr lang="en-US" dirty="0" err="1" smtClean="0"/>
              <a:t>Timotheus</a:t>
            </a:r>
            <a:r>
              <a:rPr lang="en-US" dirty="0" smtClean="0"/>
              <a:t> </a:t>
            </a:r>
            <a:r>
              <a:rPr lang="en-US" dirty="0" smtClean="0"/>
              <a:t>2:12)</a:t>
            </a:r>
            <a:r>
              <a:rPr lang="en-GB" dirty="0" smtClean="0">
                <a:effectLst/>
              </a:rPr>
              <a:t> </a:t>
            </a:r>
            <a:endParaRPr lang="en-US" dirty="0"/>
          </a:p>
        </p:txBody>
      </p:sp>
    </p:spTree>
    <p:extLst>
      <p:ext uri="{BB962C8B-B14F-4D97-AF65-F5344CB8AC3E}">
        <p14:creationId xmlns:p14="http://schemas.microsoft.com/office/powerpoint/2010/main" val="1906399419"/>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endParaRPr lang="en-US"/>
          </a:p>
        </p:txBody>
      </p:sp>
      <p:sp>
        <p:nvSpPr>
          <p:cNvPr id="6" name="Content Placeholder 5"/>
          <p:cNvSpPr>
            <a:spLocks noGrp="1"/>
          </p:cNvSpPr>
          <p:nvPr>
            <p:ph idx="1"/>
          </p:nvPr>
        </p:nvSpPr>
        <p:spPr/>
        <p:txBody>
          <a:bodyPr/>
          <a:lstStyle/>
          <a:p>
            <a:r>
              <a:rPr lang="en-US" dirty="0" smtClean="0"/>
              <a:t>Beth </a:t>
            </a:r>
            <a:r>
              <a:rPr lang="en-US" dirty="0" err="1" smtClean="0"/>
              <a:t>ellir</a:t>
            </a:r>
            <a:r>
              <a:rPr lang="en-US" dirty="0" smtClean="0"/>
              <a:t> </a:t>
            </a:r>
            <a:r>
              <a:rPr lang="en-US" dirty="0" err="1" smtClean="0"/>
              <a:t>dweud</a:t>
            </a:r>
            <a:r>
              <a:rPr lang="en-US" dirty="0"/>
              <a:t> </a:t>
            </a:r>
            <a:r>
              <a:rPr lang="en-US" dirty="0" smtClean="0"/>
              <a:t>am y </a:t>
            </a:r>
            <a:r>
              <a:rPr lang="en-US" dirty="0" err="1" smtClean="0"/>
              <a:t>ferch</a:t>
            </a:r>
            <a:r>
              <a:rPr lang="en-US" dirty="0" smtClean="0"/>
              <a:t> </a:t>
            </a:r>
            <a:r>
              <a:rPr lang="en-US" dirty="0" err="1" smtClean="0"/>
              <a:t>yn</a:t>
            </a:r>
            <a:r>
              <a:rPr lang="en-US" dirty="0" smtClean="0"/>
              <a:t> </a:t>
            </a:r>
            <a:r>
              <a:rPr lang="en-US" dirty="0" err="1" smtClean="0"/>
              <a:t>hanes</a:t>
            </a:r>
            <a:r>
              <a:rPr lang="en-US" dirty="0" smtClean="0"/>
              <a:t> </a:t>
            </a:r>
            <a:r>
              <a:rPr lang="en-US" dirty="0" err="1" smtClean="0"/>
              <a:t>Cristnogaeth</a:t>
            </a:r>
            <a:r>
              <a:rPr lang="en-US" dirty="0" smtClean="0"/>
              <a:t>?</a:t>
            </a:r>
            <a:endParaRPr lang="en-US" dirty="0" smtClean="0"/>
          </a:p>
          <a:p>
            <a:r>
              <a:rPr lang="en-US" dirty="0" smtClean="0"/>
              <a:t>Pa </a:t>
            </a:r>
            <a:r>
              <a:rPr lang="en-US" dirty="0" err="1" smtClean="0"/>
              <a:t>fath</a:t>
            </a:r>
            <a:r>
              <a:rPr lang="en-US" dirty="0" smtClean="0"/>
              <a:t> o </a:t>
            </a:r>
            <a:r>
              <a:rPr lang="en-US" dirty="0" err="1" smtClean="0"/>
              <a:t>ymateb</a:t>
            </a:r>
            <a:r>
              <a:rPr lang="en-US" dirty="0" smtClean="0"/>
              <a:t> a </a:t>
            </a:r>
            <a:r>
              <a:rPr lang="en-US" dirty="0" err="1" smtClean="0"/>
              <a:t>wneir</a:t>
            </a:r>
            <a:r>
              <a:rPr lang="en-US" dirty="0" smtClean="0"/>
              <a:t> </a:t>
            </a:r>
            <a:r>
              <a:rPr lang="en-US" dirty="0" err="1" smtClean="0"/>
              <a:t>gan</a:t>
            </a:r>
            <a:r>
              <a:rPr lang="en-US" dirty="0" smtClean="0"/>
              <a:t> </a:t>
            </a:r>
            <a:r>
              <a:rPr lang="en-US" dirty="0" err="1" smtClean="0"/>
              <a:t>ferched</a:t>
            </a:r>
            <a:r>
              <a:rPr lang="en-US" dirty="0" smtClean="0"/>
              <a:t> </a:t>
            </a:r>
            <a:r>
              <a:rPr lang="en-US" dirty="0" err="1" smtClean="0"/>
              <a:t>yn</a:t>
            </a:r>
            <a:r>
              <a:rPr lang="en-US" dirty="0" smtClean="0"/>
              <a:t> </a:t>
            </a:r>
            <a:r>
              <a:rPr lang="en-US" dirty="0" err="1" smtClean="0"/>
              <a:t>ddiweddar</a:t>
            </a:r>
            <a:r>
              <a:rPr lang="en-US" dirty="0" smtClean="0"/>
              <a:t>?</a:t>
            </a:r>
            <a:endParaRPr lang="en-US" dirty="0" smtClean="0"/>
          </a:p>
          <a:p>
            <a:r>
              <a:rPr lang="en-US" dirty="0" err="1" smtClean="0"/>
              <a:t>Diwinyddiaeth</a:t>
            </a:r>
            <a:r>
              <a:rPr lang="en-US" dirty="0" smtClean="0"/>
              <a:t> </a:t>
            </a:r>
            <a:r>
              <a:rPr lang="en-US" dirty="0" err="1" smtClean="0"/>
              <a:t>Ffeministaidd</a:t>
            </a:r>
            <a:endParaRPr lang="en-US" dirty="0" smtClean="0"/>
          </a:p>
          <a:p>
            <a:r>
              <a:rPr lang="en-US" dirty="0" smtClean="0"/>
              <a:t>Mae </a:t>
            </a:r>
            <a:r>
              <a:rPr lang="en-US" dirty="0" err="1" smtClean="0"/>
              <a:t>mwy</a:t>
            </a:r>
            <a:r>
              <a:rPr lang="en-US" dirty="0" smtClean="0"/>
              <a:t> o </a:t>
            </a:r>
            <a:r>
              <a:rPr lang="en-US" dirty="0" err="1" smtClean="0"/>
              <a:t>ferched</a:t>
            </a:r>
            <a:r>
              <a:rPr lang="en-US" dirty="0" smtClean="0"/>
              <a:t> </a:t>
            </a:r>
            <a:r>
              <a:rPr lang="en-US" dirty="0" err="1" smtClean="0"/>
              <a:t>na</a:t>
            </a:r>
            <a:r>
              <a:rPr lang="en-US" dirty="0" smtClean="0"/>
              <a:t> </a:t>
            </a:r>
            <a:r>
              <a:rPr lang="en-US" dirty="0" err="1" smtClean="0"/>
              <a:t>dynion</a:t>
            </a:r>
            <a:r>
              <a:rPr lang="en-US" dirty="0" smtClean="0"/>
              <a:t> </a:t>
            </a:r>
            <a:r>
              <a:rPr lang="en-US" dirty="0" err="1" smtClean="0"/>
              <a:t>yn</a:t>
            </a:r>
            <a:r>
              <a:rPr lang="en-US" dirty="0" smtClean="0"/>
              <a:t> </a:t>
            </a:r>
            <a:r>
              <a:rPr lang="en-US" dirty="0" err="1" smtClean="0"/>
              <a:t>mynychu</a:t>
            </a:r>
            <a:r>
              <a:rPr lang="en-US" dirty="0" smtClean="0"/>
              <a:t> </a:t>
            </a:r>
            <a:r>
              <a:rPr lang="en-US" dirty="0" err="1" smtClean="0"/>
              <a:t>eglwys</a:t>
            </a:r>
            <a:r>
              <a:rPr lang="en-US" dirty="0" smtClean="0"/>
              <a:t> y </a:t>
            </a:r>
            <a:r>
              <a:rPr lang="en-US" dirty="0" err="1" smtClean="0"/>
              <a:t>gorllewin</a:t>
            </a:r>
            <a:r>
              <a:rPr lang="en-US" dirty="0" smtClean="0"/>
              <a:t> </a:t>
            </a:r>
            <a:r>
              <a:rPr lang="en-US" dirty="0" smtClean="0"/>
              <a:t>o </a:t>
            </a:r>
            <a:r>
              <a:rPr lang="en-US" dirty="0" err="1" smtClean="0"/>
              <a:t>leiaf</a:t>
            </a:r>
            <a:r>
              <a:rPr lang="en-US" dirty="0" smtClean="0"/>
              <a:t> o 3 </a:t>
            </a:r>
            <a:r>
              <a:rPr lang="en-US" dirty="0" err="1" smtClean="0"/>
              <a:t>i</a:t>
            </a:r>
            <a:r>
              <a:rPr lang="en-US" dirty="0" smtClean="0"/>
              <a:t> 2</a:t>
            </a:r>
            <a:endParaRPr lang="en-US" dirty="0"/>
          </a:p>
        </p:txBody>
      </p:sp>
    </p:spTree>
    <p:extLst>
      <p:ext uri="{BB962C8B-B14F-4D97-AF65-F5344CB8AC3E}">
        <p14:creationId xmlns:p14="http://schemas.microsoft.com/office/powerpoint/2010/main" val="1227886507"/>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normAutofit/>
          </a:bodyPr>
          <a:lstStyle/>
          <a:p>
            <a:r>
              <a:rPr lang="en-US" dirty="0" smtClean="0"/>
              <a:t>‘</a:t>
            </a:r>
            <a:r>
              <a:rPr lang="en-US" dirty="0" err="1" smtClean="0"/>
              <a:t>Nid</a:t>
            </a:r>
            <a:r>
              <a:rPr lang="en-US" dirty="0" smtClean="0"/>
              <a:t> </a:t>
            </a:r>
            <a:r>
              <a:rPr lang="en-US" dirty="0" err="1" smtClean="0"/>
              <a:t>oes</a:t>
            </a:r>
            <a:r>
              <a:rPr lang="en-US" dirty="0" smtClean="0"/>
              <a:t> </a:t>
            </a:r>
            <a:r>
              <a:rPr lang="en-US" dirty="0" err="1" smtClean="0"/>
              <a:t>rhagor</a:t>
            </a:r>
            <a:r>
              <a:rPr lang="en-US" dirty="0" smtClean="0"/>
              <a:t> </a:t>
            </a:r>
            <a:r>
              <a:rPr lang="en-US" dirty="0" err="1" smtClean="0"/>
              <a:t>rhwng</a:t>
            </a:r>
            <a:r>
              <a:rPr lang="en-US" dirty="0" smtClean="0"/>
              <a:t> </a:t>
            </a:r>
            <a:r>
              <a:rPr lang="en-US" dirty="0" err="1" smtClean="0"/>
              <a:t>Iddew</a:t>
            </a:r>
            <a:r>
              <a:rPr lang="en-US" dirty="0" smtClean="0"/>
              <a:t> a </a:t>
            </a:r>
            <a:r>
              <a:rPr lang="en-US" dirty="0" err="1" smtClean="0"/>
              <a:t>Groegwr</a:t>
            </a:r>
            <a:r>
              <a:rPr lang="en-US" dirty="0" smtClean="0"/>
              <a:t>, </a:t>
            </a:r>
            <a:r>
              <a:rPr lang="en-US" dirty="0" err="1" smtClean="0"/>
              <a:t>rhwng</a:t>
            </a:r>
            <a:r>
              <a:rPr lang="en-US" dirty="0" smtClean="0"/>
              <a:t> </a:t>
            </a:r>
            <a:r>
              <a:rPr lang="en-US" dirty="0" err="1" smtClean="0"/>
              <a:t>caeth</a:t>
            </a:r>
            <a:r>
              <a:rPr lang="en-US" dirty="0" smtClean="0"/>
              <a:t> a </a:t>
            </a:r>
            <a:r>
              <a:rPr lang="en-US" dirty="0" err="1" smtClean="0"/>
              <a:t>rhydd</a:t>
            </a:r>
            <a:r>
              <a:rPr lang="en-US" dirty="0" smtClean="0"/>
              <a:t>, </a:t>
            </a:r>
            <a:r>
              <a:rPr lang="en-US" dirty="0" err="1" smtClean="0"/>
              <a:t>rhwng</a:t>
            </a:r>
            <a:r>
              <a:rPr lang="en-US" dirty="0" smtClean="0"/>
              <a:t> </a:t>
            </a:r>
            <a:r>
              <a:rPr lang="en-US" dirty="0" err="1" smtClean="0"/>
              <a:t>gwryw</a:t>
            </a:r>
            <a:r>
              <a:rPr lang="en-US" dirty="0" smtClean="0"/>
              <a:t> a </a:t>
            </a:r>
            <a:r>
              <a:rPr lang="en-US" dirty="0" err="1" smtClean="0"/>
              <a:t>benyw</a:t>
            </a:r>
            <a:r>
              <a:rPr lang="en-US" dirty="0" smtClean="0"/>
              <a:t>, </a:t>
            </a:r>
            <a:r>
              <a:rPr lang="en-US" dirty="0" err="1" smtClean="0"/>
              <a:t>oherwydd</a:t>
            </a:r>
            <a:r>
              <a:rPr lang="en-US" dirty="0" smtClean="0"/>
              <a:t> un person </a:t>
            </a:r>
            <a:r>
              <a:rPr lang="en-US" dirty="0" err="1" smtClean="0"/>
              <a:t>ydych</a:t>
            </a:r>
            <a:r>
              <a:rPr lang="en-US" dirty="0" smtClean="0"/>
              <a:t> </a:t>
            </a:r>
            <a:r>
              <a:rPr lang="en-US" dirty="0" err="1" smtClean="0"/>
              <a:t>chwi</a:t>
            </a:r>
            <a:r>
              <a:rPr lang="en-US" dirty="0" smtClean="0"/>
              <a:t> </a:t>
            </a:r>
            <a:r>
              <a:rPr lang="en-US" dirty="0" err="1" smtClean="0"/>
              <a:t>oll</a:t>
            </a:r>
            <a:r>
              <a:rPr lang="en-US" dirty="0" smtClean="0"/>
              <a:t> </a:t>
            </a:r>
            <a:r>
              <a:rPr lang="en-US" dirty="0" err="1" smtClean="0"/>
              <a:t>yng</a:t>
            </a:r>
            <a:r>
              <a:rPr lang="en-US" dirty="0" smtClean="0"/>
              <a:t> </a:t>
            </a:r>
            <a:r>
              <a:rPr lang="en-US" dirty="0" err="1" smtClean="0"/>
              <a:t>Nghrist</a:t>
            </a:r>
            <a:r>
              <a:rPr lang="en-US" dirty="0" smtClean="0"/>
              <a:t> </a:t>
            </a:r>
            <a:r>
              <a:rPr lang="en-US" dirty="0" err="1" smtClean="0"/>
              <a:t>Iesu</a:t>
            </a:r>
            <a:r>
              <a:rPr lang="en-US" dirty="0" smtClean="0"/>
              <a:t>’</a:t>
            </a:r>
            <a:r>
              <a:rPr lang="en-US" dirty="0" smtClean="0"/>
              <a:t>. (</a:t>
            </a:r>
            <a:r>
              <a:rPr lang="en-US" dirty="0" err="1" smtClean="0"/>
              <a:t>Galatiaid</a:t>
            </a:r>
            <a:r>
              <a:rPr lang="en-US" dirty="0" smtClean="0"/>
              <a:t> </a:t>
            </a:r>
            <a:r>
              <a:rPr lang="en-US" dirty="0" smtClean="0"/>
              <a:t>3:28)</a:t>
            </a:r>
          </a:p>
          <a:p>
            <a:r>
              <a:rPr lang="en-US" dirty="0" smtClean="0"/>
              <a:t>‘</a:t>
            </a:r>
            <a:r>
              <a:rPr lang="en-US" dirty="0" err="1" smtClean="0"/>
              <a:t>Ond</a:t>
            </a:r>
            <a:r>
              <a:rPr lang="en-US" dirty="0" smtClean="0"/>
              <a:t> </a:t>
            </a:r>
            <a:r>
              <a:rPr lang="en-US" dirty="0" err="1" smtClean="0"/>
              <a:t>yr</a:t>
            </a:r>
            <a:r>
              <a:rPr lang="en-US" dirty="0" smtClean="0"/>
              <a:t> </a:t>
            </a:r>
            <a:r>
              <a:rPr lang="en-US" dirty="0" err="1" smtClean="0"/>
              <a:t>wyf</a:t>
            </a:r>
            <a:r>
              <a:rPr lang="en-US" dirty="0" smtClean="0"/>
              <a:t> am </a:t>
            </a:r>
            <a:r>
              <a:rPr lang="en-US" dirty="0" err="1" smtClean="0"/>
              <a:t>ichwi</a:t>
            </a:r>
            <a:r>
              <a:rPr lang="en-US" dirty="0" smtClean="0"/>
              <a:t> </a:t>
            </a:r>
            <a:r>
              <a:rPr lang="en-US" dirty="0" err="1" smtClean="0"/>
              <a:t>wybod</a:t>
            </a:r>
            <a:r>
              <a:rPr lang="en-US" dirty="0" smtClean="0"/>
              <a:t> </a:t>
            </a:r>
            <a:r>
              <a:rPr lang="en-US" dirty="0" err="1" smtClean="0"/>
              <a:t>mai</a:t>
            </a:r>
            <a:r>
              <a:rPr lang="en-US" dirty="0" smtClean="0"/>
              <a:t> pen </a:t>
            </a:r>
            <a:r>
              <a:rPr lang="en-US" dirty="0" err="1" smtClean="0"/>
              <a:t>pob</a:t>
            </a:r>
            <a:r>
              <a:rPr lang="en-US" dirty="0" smtClean="0"/>
              <a:t> </a:t>
            </a:r>
            <a:r>
              <a:rPr lang="en-US" dirty="0" err="1" smtClean="0"/>
              <a:t>gŵr</a:t>
            </a:r>
            <a:r>
              <a:rPr lang="en-US" dirty="0" smtClean="0"/>
              <a:t> </a:t>
            </a:r>
            <a:r>
              <a:rPr lang="en-US" dirty="0" err="1" smtClean="0"/>
              <a:t>yw</a:t>
            </a:r>
            <a:r>
              <a:rPr lang="en-US" dirty="0" smtClean="0"/>
              <a:t> Crist, ac </a:t>
            </a:r>
            <a:r>
              <a:rPr lang="en-US" dirty="0" err="1" smtClean="0"/>
              <a:t>mai</a:t>
            </a:r>
            <a:r>
              <a:rPr lang="en-US" dirty="0" smtClean="0"/>
              <a:t> pen y </a:t>
            </a:r>
            <a:r>
              <a:rPr lang="en-US" dirty="0" err="1" smtClean="0"/>
              <a:t>wraig</a:t>
            </a:r>
            <a:r>
              <a:rPr lang="en-US" dirty="0" smtClean="0"/>
              <a:t> </a:t>
            </a:r>
            <a:r>
              <a:rPr lang="en-US" dirty="0" err="1" smtClean="0"/>
              <a:t>yw’r</a:t>
            </a:r>
            <a:r>
              <a:rPr lang="en-US" dirty="0" smtClean="0"/>
              <a:t> </a:t>
            </a:r>
            <a:r>
              <a:rPr lang="en-US" dirty="0" err="1" smtClean="0"/>
              <a:t>gŵr</a:t>
            </a:r>
            <a:r>
              <a:rPr lang="en-US" dirty="0" smtClean="0"/>
              <a:t>, ac </a:t>
            </a:r>
            <a:r>
              <a:rPr lang="en-US" dirty="0" err="1" smtClean="0"/>
              <a:t>mae</a:t>
            </a:r>
            <a:r>
              <a:rPr lang="en-US" dirty="0" smtClean="0"/>
              <a:t> pen Crist </a:t>
            </a:r>
            <a:r>
              <a:rPr lang="en-US" dirty="0" err="1" smtClean="0"/>
              <a:t>yw</a:t>
            </a:r>
            <a:r>
              <a:rPr lang="en-US" dirty="0" smtClean="0"/>
              <a:t> </a:t>
            </a:r>
            <a:r>
              <a:rPr lang="en-US" dirty="0" err="1" smtClean="0"/>
              <a:t>Duw</a:t>
            </a:r>
            <a:r>
              <a:rPr lang="en-US" dirty="0" smtClean="0"/>
              <a:t>’</a:t>
            </a:r>
            <a:r>
              <a:rPr lang="en-US" dirty="0" smtClean="0"/>
              <a:t>. (1 </a:t>
            </a:r>
            <a:r>
              <a:rPr lang="en-US" dirty="0" err="1" smtClean="0"/>
              <a:t>Corinthiaid</a:t>
            </a:r>
            <a:r>
              <a:rPr lang="en-US" dirty="0" smtClean="0"/>
              <a:t> </a:t>
            </a:r>
            <a:r>
              <a:rPr lang="en-US" dirty="0" smtClean="0"/>
              <a:t>11:3)</a:t>
            </a:r>
          </a:p>
          <a:p>
            <a:r>
              <a:rPr lang="en-US" dirty="0" smtClean="0"/>
              <a:t>Linda </a:t>
            </a:r>
            <a:r>
              <a:rPr lang="en-US" dirty="0" err="1" smtClean="0"/>
              <a:t>Woodhead</a:t>
            </a:r>
            <a:r>
              <a:rPr lang="en-US" dirty="0" smtClean="0"/>
              <a:t>: </a:t>
            </a:r>
            <a:r>
              <a:rPr lang="en-US" dirty="0" smtClean="0"/>
              <a:t>‘</a:t>
            </a:r>
            <a:r>
              <a:rPr lang="en-US" dirty="0" err="1" smtClean="0"/>
              <a:t>amlygu</a:t>
            </a:r>
            <a:r>
              <a:rPr lang="en-US" dirty="0" smtClean="0"/>
              <a:t> </a:t>
            </a:r>
            <a:r>
              <a:rPr lang="en-US" dirty="0" err="1" smtClean="0"/>
              <a:t>pattrwm</a:t>
            </a:r>
            <a:r>
              <a:rPr lang="en-US" dirty="0" smtClean="0"/>
              <a:t> </a:t>
            </a:r>
            <a:r>
              <a:rPr lang="en-US" dirty="0" err="1" smtClean="0"/>
              <a:t>sydd</a:t>
            </a:r>
            <a:r>
              <a:rPr lang="en-US" dirty="0" smtClean="0"/>
              <a:t> </a:t>
            </a:r>
            <a:r>
              <a:rPr lang="en-US" dirty="0" err="1" smtClean="0"/>
              <a:t>i’w</a:t>
            </a:r>
            <a:r>
              <a:rPr lang="en-US" dirty="0" smtClean="0"/>
              <a:t> weld </a:t>
            </a:r>
            <a:r>
              <a:rPr lang="en-US" dirty="0" err="1" smtClean="0"/>
              <a:t>ym</a:t>
            </a:r>
            <a:r>
              <a:rPr lang="en-US" dirty="0" smtClean="0"/>
              <a:t> </a:t>
            </a:r>
            <a:r>
              <a:rPr lang="en-US" dirty="0" err="1" smtClean="0"/>
              <a:t>mhob</a:t>
            </a:r>
            <a:r>
              <a:rPr lang="en-US" dirty="0" smtClean="0"/>
              <a:t> math </a:t>
            </a:r>
            <a:r>
              <a:rPr lang="en-US" dirty="0" err="1" smtClean="0"/>
              <a:t>ar</a:t>
            </a:r>
            <a:r>
              <a:rPr lang="en-US" dirty="0" smtClean="0"/>
              <a:t> </a:t>
            </a:r>
            <a:r>
              <a:rPr lang="en-US" dirty="0" err="1" smtClean="0"/>
              <a:t>Gristnogaeth</a:t>
            </a:r>
            <a:r>
              <a:rPr lang="en-US" dirty="0" smtClean="0"/>
              <a:t>’</a:t>
            </a:r>
            <a:r>
              <a:rPr lang="en-US" dirty="0" smtClean="0"/>
              <a:t>.</a:t>
            </a:r>
            <a:endParaRPr lang="en-GB" dirty="0"/>
          </a:p>
          <a:p>
            <a:endParaRPr lang="en-US" dirty="0"/>
          </a:p>
        </p:txBody>
      </p:sp>
    </p:spTree>
    <p:extLst>
      <p:ext uri="{BB962C8B-B14F-4D97-AF65-F5344CB8AC3E}">
        <p14:creationId xmlns:p14="http://schemas.microsoft.com/office/powerpoint/2010/main" val="4112441704"/>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dirty="0" smtClean="0"/>
              <a:t>Linda </a:t>
            </a:r>
            <a:r>
              <a:rPr lang="en-US" dirty="0" err="1" smtClean="0"/>
              <a:t>Woodhead</a:t>
            </a:r>
            <a:endParaRPr lang="en-US" dirty="0"/>
          </a:p>
        </p:txBody>
      </p:sp>
      <p:sp>
        <p:nvSpPr>
          <p:cNvPr id="5" name="Content Placeholder 4"/>
          <p:cNvSpPr>
            <a:spLocks noGrp="1"/>
          </p:cNvSpPr>
          <p:nvPr>
            <p:ph sz="half" idx="1"/>
          </p:nvPr>
        </p:nvSpPr>
        <p:spPr/>
        <p:txBody>
          <a:bodyPr>
            <a:normAutofit fontScale="92500" lnSpcReduction="20000"/>
          </a:bodyPr>
          <a:lstStyle/>
          <a:p>
            <a:endParaRPr lang="en-US"/>
          </a:p>
        </p:txBody>
      </p:sp>
      <p:sp>
        <p:nvSpPr>
          <p:cNvPr id="6" name="Content Placeholder 5"/>
          <p:cNvSpPr>
            <a:spLocks noGrp="1"/>
          </p:cNvSpPr>
          <p:nvPr>
            <p:ph sz="half" idx="2"/>
          </p:nvPr>
        </p:nvSpPr>
        <p:spPr/>
        <p:txBody>
          <a:bodyPr>
            <a:normAutofit fontScale="92500" lnSpcReduction="20000"/>
          </a:bodyPr>
          <a:lstStyle/>
          <a:p>
            <a:r>
              <a:rPr lang="en-US" dirty="0" smtClean="0"/>
              <a:t>‘On </a:t>
            </a:r>
            <a:r>
              <a:rPr lang="en-US" dirty="0"/>
              <a:t>the one hand, egalitarian statements are backed up in practice by equal access for both sexes to the church’s key rituals and sacraments, scriptures, and the promise of salvation. But on the other hand the egalitarian emphasis is contradicted by a symbolic framework that elevates the male over the female, and by organizational arrangements that make masculine domination a reality in church </a:t>
            </a:r>
            <a:r>
              <a:rPr lang="en-US" dirty="0" smtClean="0"/>
              <a:t>life’.</a:t>
            </a:r>
            <a:r>
              <a:rPr lang="en-GB" dirty="0" smtClean="0">
                <a:effectLst/>
              </a:rPr>
              <a:t> </a:t>
            </a:r>
            <a:endParaRPr lang="en-US" dirty="0"/>
          </a:p>
        </p:txBody>
      </p:sp>
      <p:pic>
        <p:nvPicPr>
          <p:cNvPr id="7" name="Picture 6"/>
          <p:cNvPicPr>
            <a:picLocks noChangeAspect="1"/>
          </p:cNvPicPr>
          <p:nvPr/>
        </p:nvPicPr>
        <p:blipFill>
          <a:blip r:embed="rId2"/>
          <a:stretch>
            <a:fillRect/>
          </a:stretch>
        </p:blipFill>
        <p:spPr>
          <a:xfrm>
            <a:off x="571500" y="1958167"/>
            <a:ext cx="3626758" cy="4167995"/>
          </a:xfrm>
          <a:prstGeom prst="rect">
            <a:avLst/>
          </a:prstGeom>
        </p:spPr>
      </p:pic>
    </p:spTree>
    <p:extLst>
      <p:ext uri="{BB962C8B-B14F-4D97-AF65-F5344CB8AC3E}">
        <p14:creationId xmlns:p14="http://schemas.microsoft.com/office/powerpoint/2010/main" val="37718674"/>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smtClean="0"/>
              <a:t>Duw</a:t>
            </a:r>
            <a:r>
              <a:rPr lang="en-US" dirty="0" smtClean="0"/>
              <a:t> a </a:t>
            </a:r>
            <a:r>
              <a:rPr lang="en-US" dirty="0" err="1" smtClean="0"/>
              <a:t>gwrywdeb</a:t>
            </a:r>
            <a:endParaRPr lang="en-US" dirty="0"/>
          </a:p>
        </p:txBody>
      </p:sp>
      <p:sp>
        <p:nvSpPr>
          <p:cNvPr id="3" name="Content Placeholder 2"/>
          <p:cNvSpPr>
            <a:spLocks noGrp="1"/>
          </p:cNvSpPr>
          <p:nvPr>
            <p:ph sz="half" idx="1"/>
          </p:nvPr>
        </p:nvSpPr>
        <p:spPr/>
        <p:txBody>
          <a:bodyPr/>
          <a:lstStyle/>
          <a:p>
            <a:endParaRPr lang="en-US"/>
          </a:p>
        </p:txBody>
      </p:sp>
      <p:sp>
        <p:nvSpPr>
          <p:cNvPr id="4" name="Content Placeholder 3"/>
          <p:cNvSpPr>
            <a:spLocks noGrp="1"/>
          </p:cNvSpPr>
          <p:nvPr>
            <p:ph sz="half" idx="2"/>
          </p:nvPr>
        </p:nvSpPr>
        <p:spPr/>
        <p:txBody>
          <a:bodyPr/>
          <a:lstStyle/>
          <a:p>
            <a:r>
              <a:rPr lang="en-US" dirty="0" err="1" smtClean="0"/>
              <a:t>Duw</a:t>
            </a:r>
            <a:r>
              <a:rPr lang="en-US" dirty="0"/>
              <a:t>:</a:t>
            </a:r>
            <a:r>
              <a:rPr lang="en-US" dirty="0" smtClean="0"/>
              <a:t> ‘</a:t>
            </a:r>
            <a:r>
              <a:rPr lang="en-US" dirty="0" err="1" smtClean="0"/>
              <a:t>fe</a:t>
            </a:r>
            <a:r>
              <a:rPr lang="en-US" dirty="0" smtClean="0"/>
              <a:t>’ a </a:t>
            </a:r>
            <a:r>
              <a:rPr lang="en-US" dirty="0" err="1" smtClean="0"/>
              <a:t>byth</a:t>
            </a:r>
            <a:r>
              <a:rPr lang="en-US" dirty="0" smtClean="0"/>
              <a:t> ‘hi’</a:t>
            </a:r>
            <a:endParaRPr lang="en-US" dirty="0" smtClean="0"/>
          </a:p>
          <a:p>
            <a:r>
              <a:rPr lang="en-US" dirty="0" smtClean="0"/>
              <a:t>‘Tad’</a:t>
            </a:r>
            <a:r>
              <a:rPr lang="en-US" dirty="0" smtClean="0"/>
              <a:t>, </a:t>
            </a:r>
            <a:r>
              <a:rPr lang="en-US" dirty="0" smtClean="0"/>
              <a:t>‘</a:t>
            </a:r>
            <a:r>
              <a:rPr lang="en-US" dirty="0" err="1" smtClean="0"/>
              <a:t>Mab</a:t>
            </a:r>
            <a:r>
              <a:rPr lang="en-US" dirty="0" smtClean="0"/>
              <a:t>’</a:t>
            </a:r>
            <a:r>
              <a:rPr lang="en-US" dirty="0" smtClean="0"/>
              <a:t>, </a:t>
            </a:r>
            <a:r>
              <a:rPr lang="en-US" dirty="0" smtClean="0"/>
              <a:t>‘</a:t>
            </a:r>
            <a:r>
              <a:rPr lang="en-US" dirty="0" err="1" smtClean="0"/>
              <a:t>Brenin</a:t>
            </a:r>
            <a:r>
              <a:rPr lang="en-US" dirty="0" smtClean="0"/>
              <a:t>’</a:t>
            </a:r>
            <a:r>
              <a:rPr lang="en-US" dirty="0" smtClean="0"/>
              <a:t>, </a:t>
            </a:r>
            <a:r>
              <a:rPr lang="en-US" dirty="0" smtClean="0"/>
              <a:t>‘</a:t>
            </a:r>
            <a:r>
              <a:rPr lang="en-US" dirty="0" err="1" smtClean="0"/>
              <a:t>Arglwydd</a:t>
            </a:r>
            <a:r>
              <a:rPr lang="en-US" dirty="0" smtClean="0"/>
              <a:t>’</a:t>
            </a:r>
            <a:r>
              <a:rPr lang="en-US" dirty="0" smtClean="0"/>
              <a:t>, </a:t>
            </a:r>
            <a:r>
              <a:rPr lang="en-US" dirty="0" smtClean="0"/>
              <a:t>‘</a:t>
            </a:r>
            <a:r>
              <a:rPr lang="en-US" dirty="0" err="1" smtClean="0"/>
              <a:t>Barnwr</a:t>
            </a:r>
            <a:r>
              <a:rPr lang="en-US" dirty="0" smtClean="0"/>
              <a:t>’</a:t>
            </a:r>
            <a:r>
              <a:rPr lang="en-US" dirty="0" smtClean="0"/>
              <a:t>, ‘</a:t>
            </a:r>
            <a:r>
              <a:rPr lang="en-US" dirty="0" err="1" smtClean="0"/>
              <a:t>Meistr</a:t>
            </a:r>
            <a:r>
              <a:rPr lang="en-US" dirty="0" smtClean="0"/>
              <a:t>’</a:t>
            </a:r>
            <a:endParaRPr lang="en-US" dirty="0" smtClean="0"/>
          </a:p>
          <a:p>
            <a:r>
              <a:rPr lang="en-US" dirty="0" err="1" smtClean="0"/>
              <a:t>Yn</a:t>
            </a:r>
            <a:r>
              <a:rPr lang="en-US" dirty="0" smtClean="0"/>
              <a:t> </a:t>
            </a:r>
            <a:r>
              <a:rPr lang="en-US" dirty="0" err="1" smtClean="0"/>
              <a:t>ddiwinyddol</a:t>
            </a:r>
            <a:r>
              <a:rPr lang="en-US" dirty="0" smtClean="0"/>
              <a:t>, </a:t>
            </a:r>
            <a:r>
              <a:rPr lang="en-US" dirty="0" err="1" smtClean="0"/>
              <a:t>mae</a:t>
            </a:r>
            <a:r>
              <a:rPr lang="en-US" dirty="0" smtClean="0"/>
              <a:t> </a:t>
            </a:r>
            <a:r>
              <a:rPr lang="en-US" dirty="0" err="1" smtClean="0"/>
              <a:t>Duw</a:t>
            </a:r>
            <a:r>
              <a:rPr lang="en-US" dirty="0" smtClean="0"/>
              <a:t> </a:t>
            </a:r>
            <a:r>
              <a:rPr lang="en-US" dirty="0" err="1" smtClean="0"/>
              <a:t>yn</a:t>
            </a:r>
            <a:r>
              <a:rPr lang="en-US" dirty="0" smtClean="0"/>
              <a:t> </a:t>
            </a:r>
            <a:r>
              <a:rPr lang="en-US" dirty="0" err="1" smtClean="0"/>
              <a:t>ddi-rhyw</a:t>
            </a:r>
            <a:r>
              <a:rPr lang="en-US" dirty="0" smtClean="0"/>
              <a:t>, </a:t>
            </a:r>
            <a:r>
              <a:rPr lang="en-US" dirty="0" err="1" smtClean="0"/>
              <a:t>heb</a:t>
            </a:r>
            <a:r>
              <a:rPr lang="en-US" dirty="0" smtClean="0"/>
              <a:t> </a:t>
            </a:r>
            <a:r>
              <a:rPr lang="en-US" dirty="0" err="1" smtClean="0"/>
              <a:t>wrywdeb</a:t>
            </a:r>
            <a:r>
              <a:rPr lang="en-US" dirty="0" smtClean="0"/>
              <a:t> </a:t>
            </a:r>
            <a:r>
              <a:rPr lang="en-US" dirty="0" err="1" smtClean="0"/>
              <a:t>na</a:t>
            </a:r>
            <a:r>
              <a:rPr lang="en-US" dirty="0" smtClean="0"/>
              <a:t> </a:t>
            </a:r>
            <a:r>
              <a:rPr lang="en-US" dirty="0" err="1" smtClean="0"/>
              <a:t>benyweidd-dra</a:t>
            </a:r>
            <a:endParaRPr lang="en-US" dirty="0"/>
          </a:p>
        </p:txBody>
      </p:sp>
      <p:pic>
        <p:nvPicPr>
          <p:cNvPr id="5" name="Picture 4"/>
          <p:cNvPicPr>
            <a:picLocks noChangeAspect="1"/>
          </p:cNvPicPr>
          <p:nvPr/>
        </p:nvPicPr>
        <p:blipFill>
          <a:blip r:embed="rId2"/>
          <a:stretch>
            <a:fillRect/>
          </a:stretch>
        </p:blipFill>
        <p:spPr>
          <a:xfrm>
            <a:off x="457199" y="1600200"/>
            <a:ext cx="4038601" cy="4508500"/>
          </a:xfrm>
          <a:prstGeom prst="rect">
            <a:avLst/>
          </a:prstGeom>
        </p:spPr>
      </p:pic>
    </p:spTree>
    <p:extLst>
      <p:ext uri="{BB962C8B-B14F-4D97-AF65-F5344CB8AC3E}">
        <p14:creationId xmlns:p14="http://schemas.microsoft.com/office/powerpoint/2010/main" val="3925192082"/>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smtClean="0"/>
              <a:t>Dysgeidieithau</a:t>
            </a:r>
            <a:r>
              <a:rPr lang="en-US" dirty="0"/>
              <a:t> </a:t>
            </a:r>
            <a:r>
              <a:rPr lang="en-US" dirty="0" err="1" smtClean="0"/>
              <a:t>sy’n</a:t>
            </a:r>
            <a:r>
              <a:rPr lang="en-US" dirty="0" smtClean="0"/>
              <a:t> </a:t>
            </a:r>
            <a:r>
              <a:rPr lang="en-US" dirty="0" err="1" smtClean="0"/>
              <a:t>seiliedig</a:t>
            </a:r>
            <a:r>
              <a:rPr lang="en-US" dirty="0" smtClean="0"/>
              <a:t> </a:t>
            </a:r>
            <a:r>
              <a:rPr lang="en-US" dirty="0" err="1" smtClean="0"/>
              <a:t>yn</a:t>
            </a:r>
            <a:r>
              <a:rPr lang="en-US" dirty="0" smtClean="0"/>
              <a:t> </a:t>
            </a:r>
            <a:r>
              <a:rPr lang="en-US" dirty="0" err="1" smtClean="0"/>
              <a:t>yr</a:t>
            </a:r>
            <a:r>
              <a:rPr lang="en-US" dirty="0" smtClean="0"/>
              <a:t> </a:t>
            </a:r>
            <a:r>
              <a:rPr lang="en-US" dirty="0" err="1" smtClean="0"/>
              <a:t>Ysgrythurau</a:t>
            </a:r>
            <a:endParaRPr lang="en-US" dirty="0"/>
          </a:p>
        </p:txBody>
      </p:sp>
      <p:sp>
        <p:nvSpPr>
          <p:cNvPr id="3" name="Content Placeholder 2"/>
          <p:cNvSpPr>
            <a:spLocks noGrp="1"/>
          </p:cNvSpPr>
          <p:nvPr>
            <p:ph sz="half" idx="1"/>
          </p:nvPr>
        </p:nvSpPr>
        <p:spPr/>
        <p:txBody>
          <a:bodyPr>
            <a:normAutofit/>
          </a:bodyPr>
          <a:lstStyle/>
          <a:p>
            <a:endParaRPr lang="en-US"/>
          </a:p>
        </p:txBody>
      </p:sp>
      <p:sp>
        <p:nvSpPr>
          <p:cNvPr id="4" name="Content Placeholder 3"/>
          <p:cNvSpPr>
            <a:spLocks noGrp="1"/>
          </p:cNvSpPr>
          <p:nvPr>
            <p:ph sz="half" idx="2"/>
          </p:nvPr>
        </p:nvSpPr>
        <p:spPr/>
        <p:txBody>
          <a:bodyPr>
            <a:normAutofit/>
          </a:bodyPr>
          <a:lstStyle/>
          <a:p>
            <a:r>
              <a:rPr lang="en-US" dirty="0" smtClean="0"/>
              <a:t>Genesis 2</a:t>
            </a:r>
          </a:p>
          <a:p>
            <a:r>
              <a:rPr lang="en-US" dirty="0" err="1" smtClean="0"/>
              <a:t>Duw</a:t>
            </a:r>
            <a:r>
              <a:rPr lang="en-US" dirty="0" smtClean="0"/>
              <a:t> </a:t>
            </a:r>
            <a:r>
              <a:rPr lang="en-US" dirty="0" err="1" smtClean="0"/>
              <a:t>yn</a:t>
            </a:r>
            <a:r>
              <a:rPr lang="en-US" dirty="0" smtClean="0"/>
              <a:t> </a:t>
            </a:r>
            <a:r>
              <a:rPr lang="en-US" dirty="0" err="1" smtClean="0"/>
              <a:t>creu</a:t>
            </a:r>
            <a:r>
              <a:rPr lang="en-US" dirty="0" smtClean="0"/>
              <a:t> ‘</a:t>
            </a:r>
            <a:r>
              <a:rPr lang="en-US" dirty="0" err="1" smtClean="0"/>
              <a:t>dyn</a:t>
            </a:r>
            <a:r>
              <a:rPr lang="en-US" dirty="0" smtClean="0"/>
              <a:t>’ </a:t>
            </a:r>
            <a:r>
              <a:rPr lang="en-US" dirty="0" err="1" smtClean="0"/>
              <a:t>yn</a:t>
            </a:r>
            <a:r>
              <a:rPr lang="en-US" dirty="0" smtClean="0"/>
              <a:t> </a:t>
            </a:r>
            <a:r>
              <a:rPr lang="en-US" dirty="0" err="1" smtClean="0"/>
              <a:t>uniongyrchol</a:t>
            </a:r>
            <a:endParaRPr lang="en-US" dirty="0" smtClean="0"/>
          </a:p>
          <a:p>
            <a:r>
              <a:rPr lang="en-US" dirty="0" err="1" smtClean="0"/>
              <a:t>Duw</a:t>
            </a:r>
            <a:r>
              <a:rPr lang="en-US" dirty="0" smtClean="0"/>
              <a:t> </a:t>
            </a:r>
            <a:r>
              <a:rPr lang="en-US" dirty="0" err="1" smtClean="0"/>
              <a:t>yn</a:t>
            </a:r>
            <a:r>
              <a:rPr lang="en-US" dirty="0" smtClean="0"/>
              <a:t> </a:t>
            </a:r>
            <a:r>
              <a:rPr lang="en-US" dirty="0" err="1" smtClean="0"/>
              <a:t>creu</a:t>
            </a:r>
            <a:r>
              <a:rPr lang="en-US" dirty="0" err="1" smtClean="0"/>
              <a:t>’r</a:t>
            </a:r>
            <a:r>
              <a:rPr lang="en-US" dirty="0" smtClean="0"/>
              <a:t> ‘</a:t>
            </a:r>
            <a:r>
              <a:rPr lang="en-US" dirty="0" err="1" smtClean="0"/>
              <a:t>ferch</a:t>
            </a:r>
            <a:r>
              <a:rPr lang="en-US" dirty="0" smtClean="0"/>
              <a:t>’ </a:t>
            </a:r>
            <a:r>
              <a:rPr lang="en-US" dirty="0" err="1" smtClean="0"/>
              <a:t>yn</a:t>
            </a:r>
            <a:r>
              <a:rPr lang="en-US" dirty="0" smtClean="0"/>
              <a:t> </a:t>
            </a:r>
            <a:r>
              <a:rPr lang="en-US" dirty="0" err="1" smtClean="0"/>
              <a:t>ddeilliadol</a:t>
            </a:r>
            <a:endParaRPr lang="en-US" dirty="0" smtClean="0"/>
          </a:p>
          <a:p>
            <a:r>
              <a:rPr lang="en-US" dirty="0" err="1" smtClean="0"/>
              <a:t>Efa</a:t>
            </a:r>
            <a:r>
              <a:rPr lang="en-US" dirty="0" smtClean="0"/>
              <a:t> a </a:t>
            </a:r>
            <a:r>
              <a:rPr lang="en-US" dirty="0" err="1" smtClean="0"/>
              <a:t>idliodd</a:t>
            </a:r>
            <a:r>
              <a:rPr lang="en-US" dirty="0" smtClean="0"/>
              <a:t> </a:t>
            </a:r>
            <a:r>
              <a:rPr lang="en-US" dirty="0" err="1" smtClean="0"/>
              <a:t>i</a:t>
            </a:r>
            <a:r>
              <a:rPr lang="en-US" dirty="0" smtClean="0"/>
              <a:t> </a:t>
            </a:r>
            <a:r>
              <a:rPr lang="en-US" dirty="0" err="1" smtClean="0"/>
              <a:t>bechod</a:t>
            </a:r>
            <a:r>
              <a:rPr lang="en-US" dirty="0" smtClean="0"/>
              <a:t> </a:t>
            </a:r>
            <a:r>
              <a:rPr lang="en-US" dirty="0" err="1" smtClean="0"/>
              <a:t>gyntaf</a:t>
            </a:r>
            <a:endParaRPr lang="en-US" dirty="0" smtClean="0"/>
          </a:p>
          <a:p>
            <a:r>
              <a:rPr lang="en-US" dirty="0" smtClean="0"/>
              <a:t>‘</a:t>
            </a:r>
            <a:r>
              <a:rPr lang="en-US" dirty="0" err="1" smtClean="0"/>
              <a:t>yn</a:t>
            </a:r>
            <a:r>
              <a:rPr lang="en-US" dirty="0" smtClean="0"/>
              <a:t> </a:t>
            </a:r>
            <a:r>
              <a:rPr lang="en-US" dirty="0" err="1" smtClean="0"/>
              <a:t>cael</a:t>
            </a:r>
            <a:r>
              <a:rPr lang="en-US" dirty="0" smtClean="0"/>
              <a:t> </a:t>
            </a:r>
            <a:r>
              <a:rPr lang="en-US" dirty="0" err="1" smtClean="0"/>
              <a:t>ein</a:t>
            </a:r>
            <a:r>
              <a:rPr lang="en-US" dirty="0" smtClean="0"/>
              <a:t> </a:t>
            </a:r>
            <a:r>
              <a:rPr lang="en-US" dirty="0" err="1" smtClean="0"/>
              <a:t>derbyn</a:t>
            </a:r>
            <a:r>
              <a:rPr lang="en-US" dirty="0" smtClean="0"/>
              <a:t> </a:t>
            </a:r>
            <a:r>
              <a:rPr lang="en-US" dirty="0" err="1" smtClean="0"/>
              <a:t>yn</a:t>
            </a:r>
            <a:r>
              <a:rPr lang="en-US" dirty="0" smtClean="0"/>
              <a:t> </a:t>
            </a:r>
            <a:r>
              <a:rPr lang="en-US" dirty="0" err="1" smtClean="0"/>
              <a:t>feibion</a:t>
            </a:r>
            <a:r>
              <a:rPr lang="en-US" dirty="0" smtClean="0"/>
              <a:t> </a:t>
            </a:r>
            <a:r>
              <a:rPr lang="en-US" dirty="0" err="1" smtClean="0"/>
              <a:t>Duw</a:t>
            </a:r>
            <a:r>
              <a:rPr lang="en-US" dirty="0" smtClean="0"/>
              <a:t>’</a:t>
            </a:r>
            <a:endParaRPr lang="en-US" dirty="0" smtClean="0"/>
          </a:p>
          <a:p>
            <a:r>
              <a:rPr lang="en-US" dirty="0" smtClean="0"/>
              <a:t>‘</a:t>
            </a:r>
            <a:r>
              <a:rPr lang="en-US" dirty="0" err="1" smtClean="0"/>
              <a:t>dynion</a:t>
            </a:r>
            <a:r>
              <a:rPr lang="en-US" dirty="0" smtClean="0"/>
              <a:t> </a:t>
            </a:r>
            <a:r>
              <a:rPr lang="en-US" dirty="0" err="1" smtClean="0"/>
              <a:t>benywaidd</a:t>
            </a:r>
            <a:r>
              <a:rPr lang="en-US" dirty="0" smtClean="0"/>
              <a:t> </a:t>
            </a:r>
            <a:r>
              <a:rPr lang="en-US" dirty="0" err="1" smtClean="0"/>
              <a:t>Duw</a:t>
            </a:r>
            <a:r>
              <a:rPr lang="en-US" dirty="0" smtClean="0"/>
              <a:t>’</a:t>
            </a:r>
            <a:endParaRPr lang="en-US" dirty="0" smtClean="0"/>
          </a:p>
          <a:p>
            <a:endParaRPr lang="en-US" dirty="0"/>
          </a:p>
        </p:txBody>
      </p:sp>
      <p:pic>
        <p:nvPicPr>
          <p:cNvPr id="5" name="Picture 4"/>
          <p:cNvPicPr>
            <a:picLocks noChangeAspect="1"/>
          </p:cNvPicPr>
          <p:nvPr/>
        </p:nvPicPr>
        <p:blipFill>
          <a:blip r:embed="rId2"/>
          <a:stretch>
            <a:fillRect/>
          </a:stretch>
        </p:blipFill>
        <p:spPr>
          <a:xfrm>
            <a:off x="457200" y="1600200"/>
            <a:ext cx="4038600" cy="4525963"/>
          </a:xfrm>
          <a:prstGeom prst="rect">
            <a:avLst/>
          </a:prstGeom>
        </p:spPr>
      </p:pic>
    </p:spTree>
    <p:extLst>
      <p:ext uri="{BB962C8B-B14F-4D97-AF65-F5344CB8AC3E}">
        <p14:creationId xmlns:p14="http://schemas.microsoft.com/office/powerpoint/2010/main" val="2220730960"/>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smtClean="0"/>
              <a:t>Awstin</a:t>
            </a:r>
            <a:r>
              <a:rPr lang="en-US" dirty="0" smtClean="0"/>
              <a:t> </a:t>
            </a:r>
            <a:r>
              <a:rPr lang="en-US" dirty="0" err="1" smtClean="0"/>
              <a:t>Sant</a:t>
            </a:r>
            <a:endParaRPr lang="en-US" dirty="0"/>
          </a:p>
        </p:txBody>
      </p:sp>
      <p:sp>
        <p:nvSpPr>
          <p:cNvPr id="3" name="Content Placeholder 2"/>
          <p:cNvSpPr>
            <a:spLocks noGrp="1"/>
          </p:cNvSpPr>
          <p:nvPr>
            <p:ph sz="half" idx="1"/>
          </p:nvPr>
        </p:nvSpPr>
        <p:spPr/>
        <p:txBody>
          <a:bodyPr/>
          <a:lstStyle/>
          <a:p>
            <a:endParaRPr lang="en-US"/>
          </a:p>
        </p:txBody>
      </p:sp>
      <p:sp>
        <p:nvSpPr>
          <p:cNvPr id="4" name="Content Placeholder 3"/>
          <p:cNvSpPr>
            <a:spLocks noGrp="1"/>
          </p:cNvSpPr>
          <p:nvPr>
            <p:ph sz="half" idx="2"/>
          </p:nvPr>
        </p:nvSpPr>
        <p:spPr/>
        <p:txBody>
          <a:bodyPr/>
          <a:lstStyle/>
          <a:p>
            <a:r>
              <a:rPr lang="en-US" dirty="0" smtClean="0"/>
              <a:t>‘Even in them that are women in body, the manliness of their souls hides the sex of their flesh’.</a:t>
            </a:r>
            <a:endParaRPr lang="en-US" dirty="0"/>
          </a:p>
        </p:txBody>
      </p:sp>
      <p:pic>
        <p:nvPicPr>
          <p:cNvPr id="5" name="Picture 4"/>
          <p:cNvPicPr>
            <a:picLocks noChangeAspect="1"/>
          </p:cNvPicPr>
          <p:nvPr/>
        </p:nvPicPr>
        <p:blipFill>
          <a:blip r:embed="rId2"/>
          <a:stretch>
            <a:fillRect/>
          </a:stretch>
        </p:blipFill>
        <p:spPr>
          <a:xfrm>
            <a:off x="744253" y="1600199"/>
            <a:ext cx="3506924" cy="4525963"/>
          </a:xfrm>
          <a:prstGeom prst="rect">
            <a:avLst/>
          </a:prstGeom>
        </p:spPr>
      </p:pic>
    </p:spTree>
    <p:extLst>
      <p:ext uri="{BB962C8B-B14F-4D97-AF65-F5344CB8AC3E}">
        <p14:creationId xmlns:p14="http://schemas.microsoft.com/office/powerpoint/2010/main" val="3645031104"/>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smtClean="0"/>
              <a:t>Ioan</a:t>
            </a:r>
            <a:r>
              <a:rPr lang="en-US" dirty="0" smtClean="0"/>
              <a:t> </a:t>
            </a:r>
            <a:r>
              <a:rPr lang="en-US" dirty="0" err="1" smtClean="0"/>
              <a:t>Eurfin</a:t>
            </a:r>
            <a:r>
              <a:rPr lang="en-US" dirty="0" smtClean="0"/>
              <a:t> </a:t>
            </a:r>
            <a:r>
              <a:rPr lang="en-US" dirty="0" smtClean="0"/>
              <a:t>(347-407)</a:t>
            </a:r>
            <a:endParaRPr lang="en-US" dirty="0"/>
          </a:p>
        </p:txBody>
      </p:sp>
      <p:sp>
        <p:nvSpPr>
          <p:cNvPr id="3" name="Content Placeholder 2"/>
          <p:cNvSpPr>
            <a:spLocks noGrp="1"/>
          </p:cNvSpPr>
          <p:nvPr>
            <p:ph sz="half" idx="1"/>
          </p:nvPr>
        </p:nvSpPr>
        <p:spPr/>
        <p:txBody>
          <a:bodyPr/>
          <a:lstStyle/>
          <a:p>
            <a:endParaRPr lang="en-US"/>
          </a:p>
        </p:txBody>
      </p:sp>
      <p:sp>
        <p:nvSpPr>
          <p:cNvPr id="4" name="Content Placeholder 3"/>
          <p:cNvSpPr>
            <a:spLocks noGrp="1"/>
          </p:cNvSpPr>
          <p:nvPr>
            <p:ph sz="half" idx="2"/>
          </p:nvPr>
        </p:nvSpPr>
        <p:spPr/>
        <p:txBody>
          <a:bodyPr/>
          <a:lstStyle/>
          <a:p>
            <a:r>
              <a:rPr lang="en-US" dirty="0"/>
              <a:t>‘Then why is the man said to be in the </a:t>
            </a:r>
            <a:r>
              <a:rPr lang="en-US" dirty="0" smtClean="0"/>
              <a:t>“image </a:t>
            </a:r>
            <a:r>
              <a:rPr lang="en-US" dirty="0"/>
              <a:t>of </a:t>
            </a:r>
            <a:r>
              <a:rPr lang="en-US" dirty="0" smtClean="0"/>
              <a:t>God” </a:t>
            </a:r>
            <a:r>
              <a:rPr lang="en-US" dirty="0"/>
              <a:t>and the woman not?  Because “image” has rather to do with authority, and this only the man has; the woman has it no longer</a:t>
            </a:r>
            <a:r>
              <a:rPr lang="en-US" dirty="0" smtClean="0"/>
              <a:t>’.</a:t>
            </a:r>
            <a:r>
              <a:rPr lang="en-GB" dirty="0" smtClean="0">
                <a:effectLst/>
              </a:rPr>
              <a:t> </a:t>
            </a:r>
            <a:endParaRPr lang="en-US" dirty="0"/>
          </a:p>
        </p:txBody>
      </p:sp>
      <p:pic>
        <p:nvPicPr>
          <p:cNvPr id="5" name="Picture 4"/>
          <p:cNvPicPr>
            <a:picLocks noChangeAspect="1"/>
          </p:cNvPicPr>
          <p:nvPr/>
        </p:nvPicPr>
        <p:blipFill>
          <a:blip r:embed="rId2"/>
          <a:stretch>
            <a:fillRect/>
          </a:stretch>
        </p:blipFill>
        <p:spPr>
          <a:xfrm>
            <a:off x="457200" y="1587737"/>
            <a:ext cx="4038600" cy="4538425"/>
          </a:xfrm>
          <a:prstGeom prst="rect">
            <a:avLst/>
          </a:prstGeom>
        </p:spPr>
      </p:pic>
    </p:spTree>
    <p:extLst>
      <p:ext uri="{BB962C8B-B14F-4D97-AF65-F5344CB8AC3E}">
        <p14:creationId xmlns:p14="http://schemas.microsoft.com/office/powerpoint/2010/main" val="1569076808"/>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smtClean="0"/>
              <a:t>Ambrosiaster</a:t>
            </a:r>
            <a:endParaRPr lang="en-US" dirty="0"/>
          </a:p>
        </p:txBody>
      </p:sp>
      <p:sp>
        <p:nvSpPr>
          <p:cNvPr id="3" name="Content Placeholder 2"/>
          <p:cNvSpPr>
            <a:spLocks noGrp="1"/>
          </p:cNvSpPr>
          <p:nvPr>
            <p:ph sz="half" idx="1"/>
          </p:nvPr>
        </p:nvSpPr>
        <p:spPr/>
        <p:txBody>
          <a:bodyPr>
            <a:normAutofit/>
          </a:bodyPr>
          <a:lstStyle/>
          <a:p>
            <a:endParaRPr lang="en-US"/>
          </a:p>
        </p:txBody>
      </p:sp>
      <p:sp>
        <p:nvSpPr>
          <p:cNvPr id="4" name="Content Placeholder 3"/>
          <p:cNvSpPr>
            <a:spLocks noGrp="1"/>
          </p:cNvSpPr>
          <p:nvPr>
            <p:ph sz="half" idx="2"/>
          </p:nvPr>
        </p:nvSpPr>
        <p:spPr/>
        <p:txBody>
          <a:bodyPr>
            <a:normAutofit/>
          </a:bodyPr>
          <a:lstStyle/>
          <a:p>
            <a:r>
              <a:rPr lang="en-US" dirty="0" err="1" smtClean="0"/>
              <a:t>Emrys</a:t>
            </a:r>
            <a:r>
              <a:rPr lang="en-US" dirty="0" smtClean="0"/>
              <a:t> o </a:t>
            </a:r>
            <a:r>
              <a:rPr lang="en-US" dirty="0" smtClean="0"/>
              <a:t>Milan (337-397)</a:t>
            </a:r>
          </a:p>
          <a:p>
            <a:r>
              <a:rPr lang="en-US" dirty="0"/>
              <a:t>‘For how can it be said of woman that she is in the image of God when she is demonstrably subject to male dominion and has no authority?  For she can neither teach nor be a witness in a court nor take an oath nor be a judge</a:t>
            </a:r>
            <a:r>
              <a:rPr lang="en-US" dirty="0" smtClean="0"/>
              <a:t>’.</a:t>
            </a:r>
            <a:r>
              <a:rPr lang="en-GB" dirty="0" smtClean="0">
                <a:effectLst/>
              </a:rPr>
              <a:t> </a:t>
            </a:r>
            <a:endParaRPr lang="en-US" dirty="0"/>
          </a:p>
        </p:txBody>
      </p:sp>
      <p:pic>
        <p:nvPicPr>
          <p:cNvPr id="5" name="Picture 4"/>
          <p:cNvPicPr>
            <a:picLocks noChangeAspect="1"/>
          </p:cNvPicPr>
          <p:nvPr/>
        </p:nvPicPr>
        <p:blipFill>
          <a:blip r:embed="rId2"/>
          <a:stretch>
            <a:fillRect/>
          </a:stretch>
        </p:blipFill>
        <p:spPr>
          <a:xfrm>
            <a:off x="881987" y="1600199"/>
            <a:ext cx="3192793" cy="4601181"/>
          </a:xfrm>
          <a:prstGeom prst="rect">
            <a:avLst/>
          </a:prstGeom>
        </p:spPr>
      </p:pic>
    </p:spTree>
    <p:extLst>
      <p:ext uri="{BB962C8B-B14F-4D97-AF65-F5344CB8AC3E}">
        <p14:creationId xmlns:p14="http://schemas.microsoft.com/office/powerpoint/2010/main" val="3266122841"/>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smtClean="0"/>
              <a:t>Tertulianus</a:t>
            </a:r>
            <a:r>
              <a:rPr lang="en-US" dirty="0" smtClean="0"/>
              <a:t> </a:t>
            </a:r>
            <a:r>
              <a:rPr lang="en-US" dirty="0" smtClean="0"/>
              <a:t>(160-220)</a:t>
            </a:r>
            <a:endParaRPr lang="en-US" dirty="0"/>
          </a:p>
        </p:txBody>
      </p:sp>
      <p:sp>
        <p:nvSpPr>
          <p:cNvPr id="3" name="Content Placeholder 2"/>
          <p:cNvSpPr>
            <a:spLocks noGrp="1"/>
          </p:cNvSpPr>
          <p:nvPr>
            <p:ph sz="half" idx="1"/>
          </p:nvPr>
        </p:nvSpPr>
        <p:spPr/>
        <p:txBody>
          <a:bodyPr>
            <a:normAutofit/>
          </a:bodyPr>
          <a:lstStyle/>
          <a:p>
            <a:endParaRPr lang="en-US"/>
          </a:p>
        </p:txBody>
      </p:sp>
      <p:sp>
        <p:nvSpPr>
          <p:cNvPr id="4" name="Content Placeholder 3"/>
          <p:cNvSpPr>
            <a:spLocks noGrp="1"/>
          </p:cNvSpPr>
          <p:nvPr>
            <p:ph sz="half" idx="2"/>
          </p:nvPr>
        </p:nvSpPr>
        <p:spPr/>
        <p:txBody>
          <a:bodyPr>
            <a:normAutofit/>
          </a:bodyPr>
          <a:lstStyle/>
          <a:p>
            <a:r>
              <a:rPr lang="en-US" dirty="0"/>
              <a:t>‘You are the devil’s gateway.  You are the </a:t>
            </a:r>
            <a:r>
              <a:rPr lang="en-US" dirty="0" err="1"/>
              <a:t>unsealer</a:t>
            </a:r>
            <a:r>
              <a:rPr lang="en-US" dirty="0"/>
              <a:t> of the forbidden tree.  You are the first deserter of divine law...You destroyed so early God’s image, man.  On account of your desire, that is death, even the Son of God had to </a:t>
            </a:r>
            <a:r>
              <a:rPr lang="en-US" dirty="0" smtClean="0"/>
              <a:t>die’.</a:t>
            </a:r>
            <a:r>
              <a:rPr lang="en-GB" dirty="0" smtClean="0">
                <a:effectLst/>
              </a:rPr>
              <a:t> </a:t>
            </a:r>
            <a:endParaRPr lang="en-US" dirty="0"/>
          </a:p>
        </p:txBody>
      </p:sp>
      <p:pic>
        <p:nvPicPr>
          <p:cNvPr id="5" name="Picture 4"/>
          <p:cNvPicPr>
            <a:picLocks noChangeAspect="1"/>
          </p:cNvPicPr>
          <p:nvPr/>
        </p:nvPicPr>
        <p:blipFill>
          <a:blip r:embed="rId2"/>
          <a:stretch>
            <a:fillRect/>
          </a:stretch>
        </p:blipFill>
        <p:spPr>
          <a:xfrm>
            <a:off x="808454" y="1679448"/>
            <a:ext cx="3283966" cy="4270563"/>
          </a:xfrm>
          <a:prstGeom prst="rect">
            <a:avLst/>
          </a:prstGeom>
        </p:spPr>
      </p:pic>
    </p:spTree>
    <p:extLst>
      <p:ext uri="{BB962C8B-B14F-4D97-AF65-F5344CB8AC3E}">
        <p14:creationId xmlns:p14="http://schemas.microsoft.com/office/powerpoint/2010/main" val="853608582"/>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Thomas </a:t>
            </a:r>
            <a:r>
              <a:rPr lang="en-US" dirty="0" err="1" smtClean="0"/>
              <a:t>Acwin</a:t>
            </a:r>
            <a:r>
              <a:rPr lang="en-US" dirty="0" smtClean="0"/>
              <a:t> </a:t>
            </a:r>
            <a:r>
              <a:rPr lang="en-US" dirty="0" smtClean="0"/>
              <a:t>(1225-1274)</a:t>
            </a:r>
            <a:endParaRPr lang="en-US" dirty="0"/>
          </a:p>
        </p:txBody>
      </p:sp>
      <p:sp>
        <p:nvSpPr>
          <p:cNvPr id="3" name="Content Placeholder 2"/>
          <p:cNvSpPr>
            <a:spLocks noGrp="1"/>
          </p:cNvSpPr>
          <p:nvPr>
            <p:ph sz="half" idx="1"/>
          </p:nvPr>
        </p:nvSpPr>
        <p:spPr/>
        <p:txBody>
          <a:bodyPr/>
          <a:lstStyle/>
          <a:p>
            <a:endParaRPr lang="en-US"/>
          </a:p>
        </p:txBody>
      </p:sp>
      <p:sp>
        <p:nvSpPr>
          <p:cNvPr id="4" name="Content Placeholder 3"/>
          <p:cNvSpPr>
            <a:spLocks noGrp="1"/>
          </p:cNvSpPr>
          <p:nvPr>
            <p:ph sz="half" idx="2"/>
          </p:nvPr>
        </p:nvSpPr>
        <p:spPr/>
        <p:txBody>
          <a:bodyPr/>
          <a:lstStyle/>
          <a:p>
            <a:r>
              <a:rPr lang="en-US" dirty="0" err="1" smtClean="0"/>
              <a:t>Dyn</a:t>
            </a:r>
            <a:r>
              <a:rPr lang="en-US" dirty="0" smtClean="0"/>
              <a:t> </a:t>
            </a:r>
            <a:r>
              <a:rPr lang="en-US" dirty="0" err="1" smtClean="0"/>
              <a:t>yn</a:t>
            </a:r>
            <a:r>
              <a:rPr lang="en-US" dirty="0" smtClean="0"/>
              <a:t> </a:t>
            </a:r>
            <a:r>
              <a:rPr lang="en-US" dirty="0" err="1" smtClean="0"/>
              <a:t>plannu</a:t>
            </a:r>
            <a:r>
              <a:rPr lang="en-US" dirty="0" smtClean="0"/>
              <a:t> </a:t>
            </a:r>
            <a:r>
              <a:rPr lang="en-US" dirty="0" err="1" smtClean="0"/>
              <a:t>ei</a:t>
            </a:r>
            <a:r>
              <a:rPr lang="en-US" dirty="0" smtClean="0"/>
              <a:t> </a:t>
            </a:r>
            <a:r>
              <a:rPr lang="en-US" dirty="0" err="1" smtClean="0"/>
              <a:t>hedyn</a:t>
            </a:r>
            <a:r>
              <a:rPr lang="en-US" dirty="0" smtClean="0"/>
              <a:t> </a:t>
            </a:r>
            <a:r>
              <a:rPr lang="en-US" dirty="0" err="1" smtClean="0"/>
              <a:t>yng</a:t>
            </a:r>
            <a:r>
              <a:rPr lang="en-US" dirty="0" smtClean="0"/>
              <a:t> </a:t>
            </a:r>
            <a:r>
              <a:rPr lang="en-US" dirty="0" err="1" smtClean="0"/>
              <a:t>nghroth</a:t>
            </a:r>
            <a:r>
              <a:rPr lang="en-US" dirty="0" smtClean="0"/>
              <a:t> y </a:t>
            </a:r>
            <a:r>
              <a:rPr lang="en-US" dirty="0" err="1" smtClean="0"/>
              <a:t>ferch</a:t>
            </a:r>
            <a:endParaRPr lang="en-US" dirty="0" smtClean="0"/>
          </a:p>
          <a:p>
            <a:r>
              <a:rPr lang="en-US" dirty="0" smtClean="0"/>
              <a:t>Gall </a:t>
            </a:r>
            <a:r>
              <a:rPr lang="en-US" dirty="0" err="1" smtClean="0"/>
              <a:t>ffactorau</a:t>
            </a:r>
            <a:r>
              <a:rPr lang="en-US" dirty="0" smtClean="0"/>
              <a:t> </a:t>
            </a:r>
            <a:r>
              <a:rPr lang="en-US" dirty="0" err="1" smtClean="0"/>
              <a:t>allanol</a:t>
            </a:r>
            <a:r>
              <a:rPr lang="en-US" dirty="0" smtClean="0"/>
              <a:t> </a:t>
            </a:r>
            <a:r>
              <a:rPr lang="en-US" dirty="0" err="1" smtClean="0"/>
              <a:t>effeithio</a:t>
            </a:r>
            <a:r>
              <a:rPr lang="en-US" dirty="0" smtClean="0"/>
              <a:t> </a:t>
            </a:r>
            <a:r>
              <a:rPr lang="en-US" dirty="0" err="1" smtClean="0"/>
              <a:t>arno</a:t>
            </a:r>
            <a:endParaRPr lang="en-US" dirty="0" smtClean="0"/>
          </a:p>
          <a:p>
            <a:r>
              <a:rPr lang="en-US" dirty="0" err="1" smtClean="0"/>
              <a:t>Gwynt</a:t>
            </a:r>
            <a:r>
              <a:rPr lang="en-US" dirty="0" smtClean="0"/>
              <a:t> </a:t>
            </a:r>
            <a:r>
              <a:rPr lang="en-US" dirty="0" err="1" smtClean="0"/>
              <a:t>o’r</a:t>
            </a:r>
            <a:r>
              <a:rPr lang="en-US" dirty="0" smtClean="0"/>
              <a:t> de ‘</a:t>
            </a:r>
            <a:r>
              <a:rPr lang="en-US" dirty="0" err="1" smtClean="0"/>
              <a:t>sy’n</a:t>
            </a:r>
            <a:r>
              <a:rPr lang="en-US" dirty="0" smtClean="0"/>
              <a:t> </a:t>
            </a:r>
            <a:r>
              <a:rPr lang="en-US" dirty="0" err="1" smtClean="0"/>
              <a:t>wlyb</a:t>
            </a:r>
            <a:r>
              <a:rPr lang="en-US" dirty="0" smtClean="0"/>
              <a:t>’</a:t>
            </a:r>
            <a:endParaRPr lang="en-US" dirty="0" smtClean="0"/>
          </a:p>
          <a:p>
            <a:r>
              <a:rPr lang="en-US" i="1" dirty="0" err="1" smtClean="0"/>
              <a:t>manquée</a:t>
            </a:r>
            <a:endParaRPr lang="en-US" i="1" dirty="0"/>
          </a:p>
        </p:txBody>
      </p:sp>
      <p:pic>
        <p:nvPicPr>
          <p:cNvPr id="5" name="Picture 4"/>
          <p:cNvPicPr>
            <a:picLocks noChangeAspect="1"/>
          </p:cNvPicPr>
          <p:nvPr/>
        </p:nvPicPr>
        <p:blipFill>
          <a:blip r:embed="rId2"/>
          <a:stretch>
            <a:fillRect/>
          </a:stretch>
        </p:blipFill>
        <p:spPr>
          <a:xfrm>
            <a:off x="419100" y="1600200"/>
            <a:ext cx="4076700" cy="4534065"/>
          </a:xfrm>
          <a:prstGeom prst="rect">
            <a:avLst/>
          </a:prstGeom>
        </p:spPr>
      </p:pic>
    </p:spTree>
    <p:extLst>
      <p:ext uri="{BB962C8B-B14F-4D97-AF65-F5344CB8AC3E}">
        <p14:creationId xmlns:p14="http://schemas.microsoft.com/office/powerpoint/2010/main" val="4188158521"/>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Martin Luther (1483-1546)</a:t>
            </a:r>
            <a:endParaRPr lang="en-US" dirty="0"/>
          </a:p>
        </p:txBody>
      </p:sp>
      <p:sp>
        <p:nvSpPr>
          <p:cNvPr id="3" name="Content Placeholder 2"/>
          <p:cNvSpPr>
            <a:spLocks noGrp="1"/>
          </p:cNvSpPr>
          <p:nvPr>
            <p:ph sz="half" idx="1"/>
          </p:nvPr>
        </p:nvSpPr>
        <p:spPr/>
        <p:txBody>
          <a:bodyPr>
            <a:normAutofit/>
          </a:bodyPr>
          <a:lstStyle/>
          <a:p>
            <a:endParaRPr lang="en-US"/>
          </a:p>
        </p:txBody>
      </p:sp>
      <p:sp>
        <p:nvSpPr>
          <p:cNvPr id="4" name="Content Placeholder 3"/>
          <p:cNvSpPr>
            <a:spLocks noGrp="1"/>
          </p:cNvSpPr>
          <p:nvPr>
            <p:ph sz="half" idx="2"/>
          </p:nvPr>
        </p:nvSpPr>
        <p:spPr/>
        <p:txBody>
          <a:bodyPr>
            <a:normAutofit/>
          </a:bodyPr>
          <a:lstStyle/>
          <a:p>
            <a:r>
              <a:rPr lang="en-US" dirty="0"/>
              <a:t>‘The rule remains with the husband, and the wife is compelled to obey him by God’s command. He rules the home and the state, wages wars, and defends his possessions … The woman, on the other hand, is like a nail driven into the wall. She sits at home … She does not go beyond her most personal </a:t>
            </a:r>
            <a:r>
              <a:rPr lang="en-US" dirty="0" smtClean="0"/>
              <a:t>duties’.</a:t>
            </a:r>
            <a:endParaRPr lang="en-US" dirty="0"/>
          </a:p>
        </p:txBody>
      </p:sp>
      <p:pic>
        <p:nvPicPr>
          <p:cNvPr id="5" name="Picture 4"/>
          <p:cNvPicPr>
            <a:picLocks noChangeAspect="1"/>
          </p:cNvPicPr>
          <p:nvPr/>
        </p:nvPicPr>
        <p:blipFill>
          <a:blip r:embed="rId2"/>
          <a:stretch>
            <a:fillRect/>
          </a:stretch>
        </p:blipFill>
        <p:spPr>
          <a:xfrm>
            <a:off x="457199" y="1657214"/>
            <a:ext cx="4038601" cy="4199650"/>
          </a:xfrm>
          <a:prstGeom prst="rect">
            <a:avLst/>
          </a:prstGeom>
        </p:spPr>
      </p:pic>
    </p:spTree>
    <p:extLst>
      <p:ext uri="{BB962C8B-B14F-4D97-AF65-F5344CB8AC3E}">
        <p14:creationId xmlns:p14="http://schemas.microsoft.com/office/powerpoint/2010/main" val="2153860679"/>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Karl Barth (1886-1968)</a:t>
            </a:r>
            <a:endParaRPr lang="en-US" dirty="0"/>
          </a:p>
        </p:txBody>
      </p:sp>
      <p:sp>
        <p:nvSpPr>
          <p:cNvPr id="3" name="Content Placeholder 2"/>
          <p:cNvSpPr>
            <a:spLocks noGrp="1"/>
          </p:cNvSpPr>
          <p:nvPr>
            <p:ph sz="half" idx="1"/>
          </p:nvPr>
        </p:nvSpPr>
        <p:spPr/>
        <p:txBody>
          <a:bodyPr/>
          <a:lstStyle/>
          <a:p>
            <a:endParaRPr lang="en-US"/>
          </a:p>
        </p:txBody>
      </p:sp>
      <p:sp>
        <p:nvSpPr>
          <p:cNvPr id="4" name="Content Placeholder 3"/>
          <p:cNvSpPr>
            <a:spLocks noGrp="1"/>
          </p:cNvSpPr>
          <p:nvPr>
            <p:ph sz="half" idx="2"/>
          </p:nvPr>
        </p:nvSpPr>
        <p:spPr/>
        <p:txBody>
          <a:bodyPr/>
          <a:lstStyle/>
          <a:p>
            <a:r>
              <a:rPr lang="en-US" dirty="0" smtClean="0"/>
              <a:t>‘</a:t>
            </a:r>
            <a:r>
              <a:rPr lang="en-US" dirty="0"/>
              <a:t>Properly speaking, the business of woman, her task and function, is to actualize the fellowship in which man can only precede her, stimulating, leading, </a:t>
            </a:r>
            <a:r>
              <a:rPr lang="en-US" dirty="0" smtClean="0"/>
              <a:t>inspiring’.</a:t>
            </a:r>
            <a:endParaRPr lang="en-US" dirty="0"/>
          </a:p>
        </p:txBody>
      </p:sp>
      <p:pic>
        <p:nvPicPr>
          <p:cNvPr id="5" name="Picture 4"/>
          <p:cNvPicPr>
            <a:picLocks noChangeAspect="1"/>
          </p:cNvPicPr>
          <p:nvPr/>
        </p:nvPicPr>
        <p:blipFill>
          <a:blip r:embed="rId2"/>
          <a:stretch>
            <a:fillRect/>
          </a:stretch>
        </p:blipFill>
        <p:spPr>
          <a:xfrm>
            <a:off x="588300" y="1600200"/>
            <a:ext cx="3609958" cy="4525963"/>
          </a:xfrm>
          <a:prstGeom prst="rect">
            <a:avLst/>
          </a:prstGeom>
        </p:spPr>
      </p:pic>
    </p:spTree>
    <p:extLst>
      <p:ext uri="{BB962C8B-B14F-4D97-AF65-F5344CB8AC3E}">
        <p14:creationId xmlns:p14="http://schemas.microsoft.com/office/powerpoint/2010/main" val="210681806"/>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Pope John Paul II</a:t>
            </a:r>
            <a:endParaRPr lang="en-US" dirty="0"/>
          </a:p>
        </p:txBody>
      </p:sp>
      <p:sp>
        <p:nvSpPr>
          <p:cNvPr id="3" name="Content Placeholder 2"/>
          <p:cNvSpPr>
            <a:spLocks noGrp="1"/>
          </p:cNvSpPr>
          <p:nvPr>
            <p:ph sz="half" idx="1"/>
          </p:nvPr>
        </p:nvSpPr>
        <p:spPr/>
        <p:txBody>
          <a:bodyPr/>
          <a:lstStyle/>
          <a:p>
            <a:endParaRPr lang="en-US"/>
          </a:p>
        </p:txBody>
      </p:sp>
      <p:sp>
        <p:nvSpPr>
          <p:cNvPr id="4" name="Content Placeholder 3"/>
          <p:cNvSpPr>
            <a:spLocks noGrp="1"/>
          </p:cNvSpPr>
          <p:nvPr>
            <p:ph sz="half" idx="2"/>
          </p:nvPr>
        </p:nvSpPr>
        <p:spPr/>
        <p:txBody>
          <a:bodyPr/>
          <a:lstStyle/>
          <a:p>
            <a:r>
              <a:rPr lang="en-US" dirty="0" smtClean="0"/>
              <a:t>‘In </a:t>
            </a:r>
            <a:r>
              <a:rPr lang="en-US" dirty="0"/>
              <a:t>the Spirit of Christ, in fact, women can discover the entire meaning of their femininity and thus be disposed to make a “sincere gift of self” to others, thereby finding </a:t>
            </a:r>
            <a:r>
              <a:rPr lang="en-US" dirty="0" smtClean="0"/>
              <a:t>themselves’.</a:t>
            </a:r>
            <a:endParaRPr lang="en-US" dirty="0"/>
          </a:p>
        </p:txBody>
      </p:sp>
      <p:pic>
        <p:nvPicPr>
          <p:cNvPr id="5" name="Picture 4"/>
          <p:cNvPicPr>
            <a:picLocks noChangeAspect="1"/>
          </p:cNvPicPr>
          <p:nvPr/>
        </p:nvPicPr>
        <p:blipFill>
          <a:blip r:embed="rId2"/>
          <a:stretch>
            <a:fillRect/>
          </a:stretch>
        </p:blipFill>
        <p:spPr>
          <a:xfrm>
            <a:off x="457200" y="1600200"/>
            <a:ext cx="4038600" cy="4525963"/>
          </a:xfrm>
          <a:prstGeom prst="rect">
            <a:avLst/>
          </a:prstGeom>
        </p:spPr>
      </p:pic>
    </p:spTree>
    <p:extLst>
      <p:ext uri="{BB962C8B-B14F-4D97-AF65-F5344CB8AC3E}">
        <p14:creationId xmlns:p14="http://schemas.microsoft.com/office/powerpoint/2010/main" val="410554382"/>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US" dirty="0" err="1" smtClean="0"/>
              <a:t>Atyniadau</a:t>
            </a:r>
            <a:r>
              <a:rPr lang="en-US" dirty="0" smtClean="0"/>
              <a:t> </a:t>
            </a:r>
            <a:r>
              <a:rPr lang="en-US" dirty="0" err="1" smtClean="0"/>
              <a:t>i</a:t>
            </a:r>
            <a:r>
              <a:rPr lang="en-US" dirty="0" smtClean="0"/>
              <a:t> </a:t>
            </a:r>
            <a:r>
              <a:rPr lang="en-US" dirty="0" err="1" smtClean="0"/>
              <a:t>ddynion</a:t>
            </a:r>
            <a:endParaRPr lang="en-US" dirty="0"/>
          </a:p>
        </p:txBody>
      </p:sp>
      <p:sp>
        <p:nvSpPr>
          <p:cNvPr id="6" name="Content Placeholder 5"/>
          <p:cNvSpPr>
            <a:spLocks noGrp="1"/>
          </p:cNvSpPr>
          <p:nvPr>
            <p:ph idx="1"/>
          </p:nvPr>
        </p:nvSpPr>
        <p:spPr/>
        <p:txBody>
          <a:bodyPr>
            <a:normAutofit/>
          </a:bodyPr>
          <a:lstStyle/>
          <a:p>
            <a:r>
              <a:rPr lang="en-US" dirty="0" err="1" smtClean="0"/>
              <a:t>Cristnogaeth</a:t>
            </a:r>
            <a:r>
              <a:rPr lang="en-US" dirty="0" smtClean="0"/>
              <a:t> </a:t>
            </a:r>
            <a:r>
              <a:rPr lang="en-US" dirty="0" err="1" smtClean="0"/>
              <a:t>yn</a:t>
            </a:r>
            <a:r>
              <a:rPr lang="en-US" dirty="0" smtClean="0"/>
              <a:t> </a:t>
            </a:r>
            <a:r>
              <a:rPr lang="en-US" dirty="0" err="1" smtClean="0"/>
              <a:t>nodi</a:t>
            </a:r>
            <a:r>
              <a:rPr lang="en-US" dirty="0" smtClean="0"/>
              <a:t> </a:t>
            </a:r>
            <a:r>
              <a:rPr lang="en-US" dirty="0" err="1" smtClean="0"/>
              <a:t>mai</a:t>
            </a:r>
            <a:r>
              <a:rPr lang="en-US" dirty="0" smtClean="0"/>
              <a:t> </a:t>
            </a:r>
            <a:r>
              <a:rPr lang="en-US" dirty="0" err="1" smtClean="0"/>
              <a:t>dyn</a:t>
            </a:r>
            <a:r>
              <a:rPr lang="en-US" dirty="0" smtClean="0"/>
              <a:t> </a:t>
            </a:r>
            <a:r>
              <a:rPr lang="en-US" dirty="0" err="1" smtClean="0"/>
              <a:t>sy’n</a:t>
            </a:r>
            <a:r>
              <a:rPr lang="en-US" dirty="0" smtClean="0"/>
              <a:t> </a:t>
            </a:r>
            <a:r>
              <a:rPr lang="en-US" dirty="0" err="1" smtClean="0"/>
              <a:t>rheoli</a:t>
            </a:r>
            <a:r>
              <a:rPr lang="en-US" dirty="0" smtClean="0"/>
              <a:t> </a:t>
            </a:r>
            <a:r>
              <a:rPr lang="en-US" dirty="0" err="1" smtClean="0"/>
              <a:t>yn</a:t>
            </a:r>
            <a:r>
              <a:rPr lang="en-US" dirty="0"/>
              <a:t> </a:t>
            </a:r>
            <a:r>
              <a:rPr lang="en-US" dirty="0" err="1" smtClean="0"/>
              <a:t>ei</a:t>
            </a:r>
            <a:r>
              <a:rPr lang="en-US" dirty="0" smtClean="0"/>
              <a:t> </a:t>
            </a:r>
            <a:r>
              <a:rPr lang="en-US" dirty="0" err="1" smtClean="0"/>
              <a:t>gartref</a:t>
            </a:r>
            <a:r>
              <a:rPr lang="en-US" dirty="0" smtClean="0"/>
              <a:t> ac (o </a:t>
            </a:r>
            <a:r>
              <a:rPr lang="en-US" dirty="0" err="1" smtClean="0"/>
              <a:t>ganlyniad</a:t>
            </a:r>
            <a:r>
              <a:rPr lang="en-US" dirty="0" smtClean="0"/>
              <a:t>) </a:t>
            </a:r>
            <a:r>
              <a:rPr lang="en-US" dirty="0" err="1" smtClean="0"/>
              <a:t>yn</a:t>
            </a:r>
            <a:r>
              <a:rPr lang="en-US" dirty="0" smtClean="0"/>
              <a:t> y </a:t>
            </a:r>
            <a:r>
              <a:rPr lang="en-US" dirty="0" err="1" smtClean="0"/>
              <a:t>genedl</a:t>
            </a:r>
            <a:endParaRPr lang="en-US" dirty="0" smtClean="0"/>
          </a:p>
          <a:p>
            <a:r>
              <a:rPr lang="en-US" dirty="0" err="1" smtClean="0"/>
              <a:t>Gwnaiff</a:t>
            </a:r>
            <a:r>
              <a:rPr lang="en-US" dirty="0" smtClean="0"/>
              <a:t> </a:t>
            </a:r>
            <a:r>
              <a:rPr lang="en-US" dirty="0" err="1" smtClean="0"/>
              <a:t>hyn</a:t>
            </a:r>
            <a:r>
              <a:rPr lang="en-US" dirty="0" smtClean="0"/>
              <a:t> </a:t>
            </a:r>
            <a:r>
              <a:rPr lang="en-US" dirty="0" err="1" smtClean="0"/>
              <a:t>heb</a:t>
            </a:r>
            <a:r>
              <a:rPr lang="en-US" dirty="0" smtClean="0"/>
              <a:t> o </a:t>
            </a:r>
            <a:r>
              <a:rPr lang="en-US" dirty="0" err="1" smtClean="0"/>
              <a:t>angenrheidrwydd</a:t>
            </a:r>
            <a:r>
              <a:rPr lang="en-US" dirty="0" smtClean="0"/>
              <a:t> </a:t>
            </a:r>
            <a:r>
              <a:rPr lang="en-US" dirty="0" err="1" smtClean="0"/>
              <a:t>gorfodi</a:t>
            </a:r>
            <a:r>
              <a:rPr lang="en-US" dirty="0" smtClean="0"/>
              <a:t> </a:t>
            </a:r>
            <a:r>
              <a:rPr lang="en-US" dirty="0" err="1" smtClean="0"/>
              <a:t>dynion</a:t>
            </a:r>
            <a:r>
              <a:rPr lang="en-US" dirty="0" smtClean="0"/>
              <a:t> </a:t>
            </a:r>
            <a:r>
              <a:rPr lang="en-US" dirty="0" err="1" smtClean="0"/>
              <a:t>i</a:t>
            </a:r>
            <a:r>
              <a:rPr lang="en-US" dirty="0" smtClean="0"/>
              <a:t> </a:t>
            </a:r>
            <a:r>
              <a:rPr lang="en-US" dirty="0" err="1" smtClean="0"/>
              <a:t>fynychu’r</a:t>
            </a:r>
            <a:r>
              <a:rPr lang="en-US" dirty="0" smtClean="0"/>
              <a:t> </a:t>
            </a:r>
            <a:r>
              <a:rPr lang="en-US" dirty="0" err="1" smtClean="0"/>
              <a:t>eglwys</a:t>
            </a:r>
            <a:endParaRPr lang="en-US" dirty="0" smtClean="0"/>
          </a:p>
          <a:p>
            <a:r>
              <a:rPr lang="en-US" dirty="0" smtClean="0"/>
              <a:t>Ni all </a:t>
            </a:r>
            <a:r>
              <a:rPr lang="en-US" dirty="0" err="1" smtClean="0"/>
              <a:t>gynnig</a:t>
            </a:r>
            <a:r>
              <a:rPr lang="en-US" dirty="0" smtClean="0"/>
              <a:t> </a:t>
            </a:r>
            <a:r>
              <a:rPr lang="en-US" dirty="0" err="1" smtClean="0"/>
              <a:t>sefyllfaoedd</a:t>
            </a:r>
            <a:r>
              <a:rPr lang="en-US" dirty="0" smtClean="0"/>
              <a:t> </a:t>
            </a:r>
            <a:r>
              <a:rPr lang="en-US" dirty="0" err="1" smtClean="0"/>
              <a:t>dylanwadol</a:t>
            </a:r>
            <a:r>
              <a:rPr lang="en-US" dirty="0" smtClean="0"/>
              <a:t> </a:t>
            </a:r>
            <a:r>
              <a:rPr lang="en-US" dirty="0" err="1" smtClean="0"/>
              <a:t>i</a:t>
            </a:r>
            <a:r>
              <a:rPr lang="en-US" dirty="0" smtClean="0"/>
              <a:t> bob </a:t>
            </a:r>
            <a:r>
              <a:rPr lang="en-US" dirty="0" err="1" smtClean="0"/>
              <a:t>dyn</a:t>
            </a:r>
            <a:endParaRPr lang="en-US" dirty="0" smtClean="0"/>
          </a:p>
          <a:p>
            <a:r>
              <a:rPr lang="en-US" dirty="0" err="1" smtClean="0"/>
              <a:t>Neges</a:t>
            </a:r>
            <a:r>
              <a:rPr lang="en-US" dirty="0" smtClean="0"/>
              <a:t> </a:t>
            </a:r>
            <a:r>
              <a:rPr lang="en-US" dirty="0" err="1" smtClean="0"/>
              <a:t>ostyngeiddrwydd</a:t>
            </a:r>
            <a:r>
              <a:rPr lang="en-US" dirty="0" smtClean="0"/>
              <a:t>, </a:t>
            </a:r>
            <a:r>
              <a:rPr lang="en-US" dirty="0" err="1" smtClean="0"/>
              <a:t>gwendid</a:t>
            </a:r>
            <a:r>
              <a:rPr lang="en-US" dirty="0" smtClean="0"/>
              <a:t>, ac </a:t>
            </a:r>
            <a:r>
              <a:rPr lang="en-US" dirty="0" err="1" smtClean="0"/>
              <a:t>ufudd-dod</a:t>
            </a:r>
            <a:r>
              <a:rPr lang="en-US" dirty="0" smtClean="0"/>
              <a:t> </a:t>
            </a:r>
            <a:r>
              <a:rPr lang="en-US" dirty="0" err="1" smtClean="0"/>
              <a:t>yn</a:t>
            </a:r>
            <a:r>
              <a:rPr lang="en-US" dirty="0" smtClean="0"/>
              <a:t> </a:t>
            </a:r>
            <a:r>
              <a:rPr lang="en-US" dirty="0" err="1" smtClean="0"/>
              <a:t>anneniadol</a:t>
            </a:r>
            <a:r>
              <a:rPr lang="en-US" dirty="0" smtClean="0"/>
              <a:t> </a:t>
            </a:r>
            <a:r>
              <a:rPr lang="en-US" dirty="0" err="1" smtClean="0"/>
              <a:t>i’r</a:t>
            </a:r>
            <a:r>
              <a:rPr lang="en-US" dirty="0" smtClean="0"/>
              <a:t> </a:t>
            </a:r>
            <a:r>
              <a:rPr lang="en-US" dirty="0" err="1" smtClean="0"/>
              <a:t>seice</a:t>
            </a:r>
            <a:r>
              <a:rPr lang="en-US" dirty="0" smtClean="0"/>
              <a:t> ‘</a:t>
            </a:r>
            <a:r>
              <a:rPr lang="en-US" dirty="0" err="1" smtClean="0"/>
              <a:t>gwrywaidd</a:t>
            </a:r>
            <a:r>
              <a:rPr lang="en-US" dirty="0" smtClean="0"/>
              <a:t>’</a:t>
            </a:r>
            <a:endParaRPr lang="en-US" dirty="0"/>
          </a:p>
        </p:txBody>
      </p:sp>
    </p:spTree>
    <p:extLst>
      <p:ext uri="{BB962C8B-B14F-4D97-AF65-F5344CB8AC3E}">
        <p14:creationId xmlns:p14="http://schemas.microsoft.com/office/powerpoint/2010/main" val="151130053"/>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smtClean="0"/>
              <a:t>Atyniadau</a:t>
            </a:r>
            <a:r>
              <a:rPr lang="en-US" dirty="0" smtClean="0"/>
              <a:t> </a:t>
            </a:r>
            <a:r>
              <a:rPr lang="en-US" dirty="0" err="1" smtClean="0"/>
              <a:t>i’r</a:t>
            </a:r>
            <a:r>
              <a:rPr lang="en-US" dirty="0" smtClean="0"/>
              <a:t> </a:t>
            </a:r>
            <a:r>
              <a:rPr lang="en-US" dirty="0" err="1" smtClean="0"/>
              <a:t>Ferch</a:t>
            </a:r>
            <a:endParaRPr lang="en-US" dirty="0"/>
          </a:p>
        </p:txBody>
      </p:sp>
      <p:sp>
        <p:nvSpPr>
          <p:cNvPr id="3" name="Content Placeholder 2"/>
          <p:cNvSpPr>
            <a:spLocks noGrp="1"/>
          </p:cNvSpPr>
          <p:nvPr>
            <p:ph idx="1"/>
          </p:nvPr>
        </p:nvSpPr>
        <p:spPr/>
        <p:txBody>
          <a:bodyPr>
            <a:normAutofit/>
          </a:bodyPr>
          <a:lstStyle/>
          <a:p>
            <a:r>
              <a:rPr lang="en-US" dirty="0" err="1" smtClean="0"/>
              <a:t>Iesu</a:t>
            </a:r>
            <a:r>
              <a:rPr lang="en-US" dirty="0" smtClean="0"/>
              <a:t> </a:t>
            </a:r>
            <a:r>
              <a:rPr lang="en-US" dirty="0" err="1" smtClean="0"/>
              <a:t>wedi</a:t>
            </a:r>
            <a:r>
              <a:rPr lang="en-US" dirty="0" smtClean="0"/>
              <a:t> </a:t>
            </a:r>
            <a:r>
              <a:rPr lang="en-US" dirty="0" err="1" smtClean="0"/>
              <a:t>gweinidogaethu</a:t>
            </a:r>
            <a:r>
              <a:rPr lang="en-US" dirty="0" smtClean="0"/>
              <a:t> </a:t>
            </a:r>
            <a:r>
              <a:rPr lang="en-US" dirty="0" err="1" smtClean="0"/>
              <a:t>gyda</a:t>
            </a:r>
            <a:r>
              <a:rPr lang="en-US" dirty="0" smtClean="0"/>
              <a:t> </a:t>
            </a:r>
            <a:r>
              <a:rPr lang="en-US" dirty="0" err="1" smtClean="0"/>
              <a:t>merched</a:t>
            </a:r>
            <a:r>
              <a:rPr lang="en-US" dirty="0" smtClean="0"/>
              <a:t> ac </a:t>
            </a:r>
            <a:r>
              <a:rPr lang="en-US" dirty="0" err="1" smtClean="0"/>
              <a:t>iddynt</a:t>
            </a:r>
            <a:endParaRPr lang="en-US" dirty="0" smtClean="0"/>
          </a:p>
          <a:p>
            <a:r>
              <a:rPr lang="en-US" dirty="0" err="1" smtClean="0"/>
              <a:t>Gostyngeiddrwydd</a:t>
            </a:r>
            <a:r>
              <a:rPr lang="en-US" dirty="0" smtClean="0"/>
              <a:t>, </a:t>
            </a:r>
            <a:r>
              <a:rPr lang="en-US" dirty="0" err="1" smtClean="0"/>
              <a:t>tlodi</a:t>
            </a:r>
            <a:r>
              <a:rPr lang="en-US" dirty="0" smtClean="0"/>
              <a:t> </a:t>
            </a:r>
            <a:r>
              <a:rPr lang="en-US" dirty="0" err="1" smtClean="0"/>
              <a:t>ysbrydol</a:t>
            </a:r>
            <a:r>
              <a:rPr lang="en-US" dirty="0" smtClean="0"/>
              <a:t>, </a:t>
            </a:r>
            <a:r>
              <a:rPr lang="en-US" dirty="0" err="1" smtClean="0"/>
              <a:t>hunan-aberth</a:t>
            </a:r>
            <a:r>
              <a:rPr lang="en-US" dirty="0" smtClean="0"/>
              <a:t>, </a:t>
            </a:r>
            <a:r>
              <a:rPr lang="en-US" dirty="0" err="1" smtClean="0"/>
              <a:t>cariad</a:t>
            </a:r>
            <a:endParaRPr lang="en-US" dirty="0" smtClean="0"/>
          </a:p>
          <a:p>
            <a:r>
              <a:rPr lang="en-US" dirty="0" err="1" smtClean="0"/>
              <a:t>Eglwys</a:t>
            </a:r>
            <a:r>
              <a:rPr lang="en-US" dirty="0" smtClean="0"/>
              <a:t> </a:t>
            </a:r>
            <a:r>
              <a:rPr lang="en-US" dirty="0" err="1" smtClean="0"/>
              <a:t>yn</a:t>
            </a:r>
            <a:r>
              <a:rPr lang="en-US" dirty="0" smtClean="0"/>
              <a:t> </a:t>
            </a:r>
            <a:r>
              <a:rPr lang="en-US" dirty="0" err="1" smtClean="0"/>
              <a:t>cefnogi’r</a:t>
            </a:r>
            <a:r>
              <a:rPr lang="en-US" dirty="0" smtClean="0"/>
              <a:t> </a:t>
            </a:r>
            <a:r>
              <a:rPr lang="en-US" dirty="0" err="1" smtClean="0"/>
              <a:t>teulu</a:t>
            </a:r>
            <a:r>
              <a:rPr lang="en-US" dirty="0" smtClean="0"/>
              <a:t> ac </a:t>
            </a:r>
            <a:r>
              <a:rPr lang="en-US" dirty="0" err="1" smtClean="0"/>
              <a:t>yn</a:t>
            </a:r>
            <a:r>
              <a:rPr lang="en-US" dirty="0" smtClean="0"/>
              <a:t> </a:t>
            </a:r>
            <a:r>
              <a:rPr lang="en-US" dirty="0" err="1" smtClean="0"/>
              <a:t>dyrchafu’r</a:t>
            </a:r>
            <a:r>
              <a:rPr lang="en-US" dirty="0" smtClean="0"/>
              <a:t> </a:t>
            </a:r>
            <a:r>
              <a:rPr lang="en-US" dirty="0" err="1" smtClean="0"/>
              <a:t>rôl</a:t>
            </a:r>
            <a:r>
              <a:rPr lang="en-US" dirty="0" smtClean="0"/>
              <a:t> o </a:t>
            </a:r>
            <a:r>
              <a:rPr lang="en-US" dirty="0" err="1" smtClean="0"/>
              <a:t>ofalu</a:t>
            </a:r>
            <a:r>
              <a:rPr lang="en-US" dirty="0" smtClean="0"/>
              <a:t> am y </a:t>
            </a:r>
            <a:r>
              <a:rPr lang="en-US" dirty="0" err="1" smtClean="0"/>
              <a:t>cartref</a:t>
            </a:r>
            <a:r>
              <a:rPr lang="en-US" dirty="0" smtClean="0"/>
              <a:t>, </a:t>
            </a:r>
            <a:r>
              <a:rPr lang="en-US" dirty="0" err="1" smtClean="0"/>
              <a:t>cynnig</a:t>
            </a:r>
            <a:r>
              <a:rPr lang="en-US" dirty="0" smtClean="0"/>
              <a:t> </a:t>
            </a:r>
            <a:r>
              <a:rPr lang="en-US" dirty="0" err="1" smtClean="0"/>
              <a:t>cefnogaeth</a:t>
            </a:r>
            <a:r>
              <a:rPr lang="en-US" dirty="0" smtClean="0"/>
              <a:t> a </a:t>
            </a:r>
            <a:r>
              <a:rPr lang="en-US" dirty="0" err="1" smtClean="0"/>
              <a:t>chyfeillach</a:t>
            </a:r>
            <a:endParaRPr lang="en-US" dirty="0" smtClean="0"/>
          </a:p>
          <a:p>
            <a:r>
              <a:rPr lang="en-US" dirty="0" err="1" smtClean="0"/>
              <a:t>Yr</a:t>
            </a:r>
            <a:r>
              <a:rPr lang="en-US" dirty="0" smtClean="0"/>
              <a:t> </a:t>
            </a:r>
            <a:r>
              <a:rPr lang="en-US" dirty="0" err="1" smtClean="0"/>
              <a:t>unig</a:t>
            </a:r>
            <a:r>
              <a:rPr lang="en-US" dirty="0" smtClean="0"/>
              <a:t> fan </a:t>
            </a:r>
            <a:r>
              <a:rPr lang="en-US" dirty="0" err="1" smtClean="0"/>
              <a:t>cyhoeddus</a:t>
            </a:r>
            <a:r>
              <a:rPr lang="en-US" dirty="0" smtClean="0"/>
              <a:t> (</a:t>
            </a:r>
            <a:r>
              <a:rPr lang="en-US" dirty="0" err="1" smtClean="0"/>
              <a:t>yn</a:t>
            </a:r>
            <a:r>
              <a:rPr lang="en-US" dirty="0" smtClean="0"/>
              <a:t> </a:t>
            </a:r>
            <a:r>
              <a:rPr lang="en-US" dirty="0" err="1" smtClean="0"/>
              <a:t>hanesyddol</a:t>
            </a:r>
            <a:r>
              <a:rPr lang="en-US" dirty="0" smtClean="0"/>
              <a:t>) </a:t>
            </a:r>
            <a:r>
              <a:rPr lang="en-US" dirty="0" err="1" smtClean="0"/>
              <a:t>i</a:t>
            </a:r>
            <a:r>
              <a:rPr lang="en-US" dirty="0" smtClean="0"/>
              <a:t> </a:t>
            </a:r>
            <a:r>
              <a:rPr lang="en-US" dirty="0" err="1" smtClean="0"/>
              <a:t>ferched</a:t>
            </a:r>
            <a:endParaRPr lang="en-US" dirty="0" smtClean="0"/>
          </a:p>
          <a:p>
            <a:r>
              <a:rPr lang="en-US" dirty="0" err="1" smtClean="0"/>
              <a:t>Gwaith</a:t>
            </a:r>
            <a:r>
              <a:rPr lang="en-US" dirty="0" smtClean="0"/>
              <a:t> </a:t>
            </a:r>
            <a:r>
              <a:rPr lang="en-US" dirty="0" err="1" smtClean="0"/>
              <a:t>cenhadol</a:t>
            </a:r>
            <a:r>
              <a:rPr lang="en-US" dirty="0" smtClean="0"/>
              <a:t> ac </a:t>
            </a:r>
            <a:r>
              <a:rPr lang="en-US" dirty="0" err="1" smtClean="0"/>
              <a:t>elusengar</a:t>
            </a:r>
            <a:endParaRPr lang="en-US" dirty="0"/>
          </a:p>
        </p:txBody>
      </p:sp>
    </p:spTree>
    <p:extLst>
      <p:ext uri="{BB962C8B-B14F-4D97-AF65-F5344CB8AC3E}">
        <p14:creationId xmlns:p14="http://schemas.microsoft.com/office/powerpoint/2010/main" val="1323422574"/>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Breeze">
  <a:themeElements>
    <a:clrScheme name="Breeze">
      <a:dk1>
        <a:sysClr val="windowText" lastClr="000000"/>
      </a:dk1>
      <a:lt1>
        <a:sysClr val="window" lastClr="FFFFFF"/>
      </a:lt1>
      <a:dk2>
        <a:srgbClr val="09213B"/>
      </a:dk2>
      <a:lt2>
        <a:srgbClr val="D5EDF4"/>
      </a:lt2>
      <a:accent1>
        <a:srgbClr val="2C7C9F"/>
      </a:accent1>
      <a:accent2>
        <a:srgbClr val="244A58"/>
      </a:accent2>
      <a:accent3>
        <a:srgbClr val="E2751D"/>
      </a:accent3>
      <a:accent4>
        <a:srgbClr val="FFB400"/>
      </a:accent4>
      <a:accent5>
        <a:srgbClr val="7EB606"/>
      </a:accent5>
      <a:accent6>
        <a:srgbClr val="C00000"/>
      </a:accent6>
      <a:hlink>
        <a:srgbClr val="7030A0"/>
      </a:hlink>
      <a:folHlink>
        <a:srgbClr val="00B0F0"/>
      </a:folHlink>
    </a:clrScheme>
    <a:fontScheme name="Breeze">
      <a:majorFont>
        <a:latin typeface="News Gothic MT"/>
        <a:ea typeface=""/>
        <a:cs typeface=""/>
        <a:font script="Jpan" typeface="ＭＳ Ｐゴシック"/>
        <a:font script="Hans" typeface="宋体"/>
        <a:font script="Hant" typeface="新細明體"/>
      </a:majorFont>
      <a:minorFont>
        <a:latin typeface="News Gothic MT"/>
        <a:ea typeface=""/>
        <a:cs typeface=""/>
        <a:font script="Jpan" typeface="ＭＳ Ｐゴシック"/>
        <a:font script="Hans" typeface="宋体"/>
        <a:font script="Hant" typeface="新細明體"/>
      </a:minorFont>
    </a:fontScheme>
    <a:fmtScheme name="Breeze">
      <a:fillStyleLst>
        <a:solidFill>
          <a:schemeClr val="phClr"/>
        </a:solidFill>
        <a:gradFill rotWithShape="1">
          <a:gsLst>
            <a:gs pos="31000">
              <a:schemeClr val="phClr">
                <a:tint val="100000"/>
                <a:shade val="100000"/>
                <a:satMod val="120000"/>
              </a:schemeClr>
            </a:gs>
            <a:gs pos="100000">
              <a:schemeClr val="phClr">
                <a:tint val="50000"/>
                <a:satMod val="150000"/>
              </a:schemeClr>
            </a:gs>
          </a:gsLst>
          <a:lin ang="5400000" scaled="1"/>
        </a:gradFill>
        <a:gradFill rotWithShape="1">
          <a:gsLst>
            <a:gs pos="0">
              <a:schemeClr val="phClr">
                <a:shade val="100000"/>
                <a:satMod val="120000"/>
              </a:schemeClr>
            </a:gs>
            <a:gs pos="69000">
              <a:schemeClr val="phClr">
                <a:tint val="80000"/>
                <a:shade val="100000"/>
                <a:satMod val="150000"/>
              </a:schemeClr>
            </a:gs>
            <a:gs pos="100000">
              <a:schemeClr val="phClr">
                <a:tint val="50000"/>
                <a:shade val="100000"/>
                <a:satMod val="150000"/>
              </a:schemeClr>
            </a:gs>
          </a:gsLst>
          <a:path path="circle">
            <a:fillToRect l="100000" t="100000" r="100000" b="100000"/>
          </a:path>
        </a:gradFill>
      </a:fillStyleLst>
      <a:lnStyleLst>
        <a:ln w="12700" cap="flat" cmpd="sng" algn="ctr">
          <a:solidFill>
            <a:schemeClr val="phClr">
              <a:shade val="95000"/>
              <a:satMod val="105000"/>
            </a:schemeClr>
          </a:solidFill>
          <a:prstDash val="solid"/>
        </a:ln>
        <a:ln w="25400" cap="flat" cmpd="dbl" algn="ctr">
          <a:solidFill>
            <a:schemeClr val="phClr"/>
          </a:solidFill>
          <a:prstDash val="solid"/>
        </a:ln>
        <a:ln w="31750" cap="flat" cmpd="dbl" algn="ctr">
          <a:solidFill>
            <a:schemeClr val="phClr"/>
          </a:solidFill>
          <a:prstDash val="solid"/>
        </a:ln>
      </a:lnStyleLst>
      <a:effectStyleLst>
        <a:effectStyle>
          <a:effectLst/>
        </a:effectStyle>
        <a:effectStyle>
          <a:effectLst>
            <a:outerShdw blurRad="63500" dist="25400" dir="5400000" sx="101000" sy="101000" rotWithShape="0">
              <a:srgbClr val="000000">
                <a:alpha val="40000"/>
              </a:srgbClr>
            </a:outerShdw>
          </a:effectLst>
        </a:effectStyle>
        <a:effectStyle>
          <a:effectLst>
            <a:innerShdw blurRad="127000" dist="25400" dir="13500000">
              <a:srgbClr val="C0C0C0">
                <a:alpha val="75000"/>
              </a:srgbClr>
            </a:innerShdw>
            <a:outerShdw blurRad="88900" dist="25400" dir="5400000" sx="102000" sy="102000" algn="ctr" rotWithShape="0">
              <a:srgbClr val="C0C0C0">
                <a:alpha val="40000"/>
              </a:srgbClr>
            </a:outerShdw>
          </a:effectLst>
          <a:scene3d>
            <a:camera prst="perspectiveLeft" fov="300000"/>
            <a:lightRig rig="soft" dir="l">
              <a:rot lat="0" lon="0" rev="4200000"/>
            </a:lightRig>
          </a:scene3d>
          <a:sp3d extrusionH="38100" prstMaterial="powder">
            <a:bevelT w="50800" h="88900" prst="convex"/>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blipFill rotWithShape="1">
          <a:blip xmlns:r="http://schemas.openxmlformats.org/officeDocument/2006/relationships" r:embed="rId1">
            <a:duotone>
              <a:schemeClr val="phClr">
                <a:shade val="40000"/>
                <a:satMod val="400000"/>
              </a:schemeClr>
              <a:schemeClr val="phClr">
                <a:tint val="10000"/>
                <a:satMod val="200000"/>
              </a:schemeClr>
            </a:duotone>
          </a:blip>
          <a:stretch/>
        </a:blipFill>
      </a:bgFillStyleLst>
    </a:fmtScheme>
  </a:themeElements>
  <a:objectDefaults>
    <a:spDef>
      <a:spPr/>
      <a:bodyPr rtlCol="0" anchor="ctr"/>
      <a:lstStyle>
        <a:defPPr algn="ctr">
          <a:defRPr/>
        </a:defP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Breeze.thmx</Template>
  <TotalTime>242</TotalTime>
  <Words>1133</Words>
  <Application>Microsoft Macintosh PowerPoint</Application>
  <PresentationFormat>On-screen Show (4:3)</PresentationFormat>
  <Paragraphs>83</Paragraphs>
  <Slides>23</Slides>
  <Notes>0</Notes>
  <HiddenSlides>0</HiddenSlides>
  <MMClips>0</MMClips>
  <ScaleCrop>false</ScaleCrop>
  <HeadingPairs>
    <vt:vector size="4" baseType="variant">
      <vt:variant>
        <vt:lpstr>Theme</vt:lpstr>
      </vt:variant>
      <vt:variant>
        <vt:i4>1</vt:i4>
      </vt:variant>
      <vt:variant>
        <vt:lpstr>Slide Titles</vt:lpstr>
      </vt:variant>
      <vt:variant>
        <vt:i4>23</vt:i4>
      </vt:variant>
    </vt:vector>
  </HeadingPairs>
  <TitlesOfParts>
    <vt:vector size="24" baseType="lpstr">
      <vt:lpstr>Breeze</vt:lpstr>
      <vt:lpstr>Iddewiaeth a Christnogaeth</vt:lpstr>
      <vt:lpstr>PowerPoint Presentation</vt:lpstr>
      <vt:lpstr>Janet Martin Soskice</vt:lpstr>
      <vt:lpstr>Mary Daly (1928-2010)</vt:lpstr>
      <vt:lpstr>Rosemary Radford Ruether (b. 1936)</vt:lpstr>
      <vt:lpstr>Merched yn Esgobion</vt:lpstr>
      <vt:lpstr>Gwrthwynebiad</vt:lpstr>
      <vt:lpstr>PowerPoint Presentation</vt:lpstr>
      <vt:lpstr>PowerPoint Presentation</vt:lpstr>
      <vt:lpstr>PowerPoint Presentation</vt:lpstr>
      <vt:lpstr>Linda Woodhead</vt:lpstr>
      <vt:lpstr>Duw a gwrywdeb</vt:lpstr>
      <vt:lpstr>Dysgeidieithau sy’n seiliedig yn yr Ysgrythurau</vt:lpstr>
      <vt:lpstr>Awstin Sant</vt:lpstr>
      <vt:lpstr>Ioan Eurfin (347-407)</vt:lpstr>
      <vt:lpstr>Ambrosiaster</vt:lpstr>
      <vt:lpstr>Tertulianus (160-220)</vt:lpstr>
      <vt:lpstr>Thomas Acwin (1225-1274)</vt:lpstr>
      <vt:lpstr>Martin Luther (1483-1546)</vt:lpstr>
      <vt:lpstr>Karl Barth (1886-1968)</vt:lpstr>
      <vt:lpstr>Pope John Paul II</vt:lpstr>
      <vt:lpstr>Atyniadau i ddynion</vt:lpstr>
      <vt:lpstr>Atyniadau i’r Ferch</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Judaism and Christianity</dc:title>
  <dc:creator>Microsoft Office User</dc:creator>
  <cp:lastModifiedBy>Microsoft Office User</cp:lastModifiedBy>
  <cp:revision>18</cp:revision>
  <dcterms:created xsi:type="dcterms:W3CDTF">2013-11-25T18:36:57Z</dcterms:created>
  <dcterms:modified xsi:type="dcterms:W3CDTF">2014-10-18T17:44:38Z</dcterms:modified>
</cp:coreProperties>
</file>