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7"/>
  </p:notesMasterIdLst>
  <p:sldIdLst>
    <p:sldId id="256" r:id="rId2"/>
    <p:sldId id="307" r:id="rId3"/>
    <p:sldId id="293" r:id="rId4"/>
    <p:sldId id="266" r:id="rId5"/>
    <p:sldId id="267" r:id="rId6"/>
    <p:sldId id="272" r:id="rId7"/>
    <p:sldId id="274" r:id="rId8"/>
    <p:sldId id="275" r:id="rId9"/>
    <p:sldId id="276" r:id="rId10"/>
    <p:sldId id="303" r:id="rId11"/>
    <p:sldId id="286" r:id="rId12"/>
    <p:sldId id="289" r:id="rId13"/>
    <p:sldId id="291" r:id="rId14"/>
    <p:sldId id="290" r:id="rId15"/>
    <p:sldId id="295" r:id="rId16"/>
    <p:sldId id="296" r:id="rId17"/>
    <p:sldId id="297" r:id="rId18"/>
    <p:sldId id="298" r:id="rId19"/>
    <p:sldId id="304" r:id="rId20"/>
    <p:sldId id="299" r:id="rId21"/>
    <p:sldId id="300" r:id="rId22"/>
    <p:sldId id="305" r:id="rId23"/>
    <p:sldId id="308" r:id="rId24"/>
    <p:sldId id="302" r:id="rId25"/>
    <p:sldId id="26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60" y="912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64C1C2-5FD8-4CCB-95C6-60E538DF34E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439909-E559-45C9-8A51-5A6102E88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140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847636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C2F78-4EC0-47A8-8252-2BA6EEC043D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6EAC8-2438-4EDD-8B6F-8A7C345A977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C2F78-4EC0-47A8-8252-2BA6EEC043D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6EAC8-2438-4EDD-8B6F-8A7C345A977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C2F78-4EC0-47A8-8252-2BA6EEC043D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6EAC8-2438-4EDD-8B6F-8A7C345A977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C2F78-4EC0-47A8-8252-2BA6EEC043D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6EAC8-2438-4EDD-8B6F-8A7C345A977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C2F78-4EC0-47A8-8252-2BA6EEC043D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6EAC8-2438-4EDD-8B6F-8A7C345A977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C2F78-4EC0-47A8-8252-2BA6EEC043D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6EAC8-2438-4EDD-8B6F-8A7C345A977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C2F78-4EC0-47A8-8252-2BA6EEC043D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6EAC8-2438-4EDD-8B6F-8A7C345A977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C2F78-4EC0-47A8-8252-2BA6EEC043D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6EAC8-2438-4EDD-8B6F-8A7C345A977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C2F78-4EC0-47A8-8252-2BA6EEC043D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0E6EAC8-2438-4EDD-8B6F-8A7C345A977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C2F78-4EC0-47A8-8252-2BA6EEC043D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6EAC8-2438-4EDD-8B6F-8A7C345A977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C2F78-4EC0-47A8-8252-2BA6EEC043D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6EAC8-2438-4EDD-8B6F-8A7C345A977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A0C2F78-4EC0-47A8-8252-2BA6EEC043D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0E6EAC8-2438-4EDD-8B6F-8A7C345A9772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iMjTzCnbNQ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hyperlink" Target="mailto:https://www.childrensmentalhealthweek.org.uk/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styn.gov.wales/effective-practice/nurturing-and-caring-community-improves-behaviour-and-learning" TargetMode="External"/><Relationship Id="rId3" Type="http://schemas.openxmlformats.org/officeDocument/2006/relationships/hyperlink" Target="https://www.estyn.llyw.cymru/arfer-effeithiol/dull-ataliol-o-gefnogi-lles?_ga=2.109290753.58676689.1518186191-1027597297.1424854582" TargetMode="External"/><Relationship Id="rId7" Type="http://schemas.openxmlformats.org/officeDocument/2006/relationships/hyperlink" Target="https://www.estyn.gov.wales/effective-practice/preventative-approach-support-wellbeing" TargetMode="External"/><Relationship Id="rId2" Type="http://schemas.openxmlformats.org/officeDocument/2006/relationships/hyperlink" Target="https://www.estyn.llyw.cymru/arfer-effeithiol/rhoi-lles-yn-gyntaf?_ga=2.60541353.58676689.1518186191-1027597297.1424854582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estyn.gov.wales/effective-practice/putting-wellbeing-first" TargetMode="External"/><Relationship Id="rId5" Type="http://schemas.openxmlformats.org/officeDocument/2006/relationships/hyperlink" Target="https://www.estyn.llyw.cymru/arfer-effeithiol/athrawon-hapus-disgyblion-hapus?_ga=2.9168433.58676689.1518186191-1027597297.1424854582" TargetMode="External"/><Relationship Id="rId4" Type="http://schemas.openxmlformats.org/officeDocument/2006/relationships/hyperlink" Target="https://www.estyn.llyw.cymru/arfer-effeithiol/mae-cymuned-ofalgar-hynaws-yn-gwella-ymddygiad-dysgu?_ga=2.9168433.58676689.1518186191-1027597297.1424854582" TargetMode="External"/><Relationship Id="rId9" Type="http://schemas.openxmlformats.org/officeDocument/2006/relationships/hyperlink" Target="https://www.estyn.gov.wales/effective-practice/happy-teachers-happy-pupils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backup.ons.gov.uk/2015/10/20/insights-into-childrens-mental-health-and-well-being/" TargetMode="External"/><Relationship Id="rId2" Type="http://schemas.openxmlformats.org/officeDocument/2006/relationships/hyperlink" Target="http://childrenssociety.org.uk/what-we-do/research/initiatives/well-being/background-programme/2008-surve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ngminds.org.uk/" TargetMode="External"/><Relationship Id="rId4" Type="http://schemas.openxmlformats.org/officeDocument/2006/relationships/hyperlink" Target="http://www.ncb.org.uk/media/1197143/ncb_framework_for_promoting_well-being_and_responding_to_mental_health_in_school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1844824"/>
            <a:ext cx="7851648" cy="18288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ECES5007/C</a:t>
            </a:r>
            <a:br>
              <a:rPr lang="en-GB" dirty="0" smtClean="0"/>
            </a:br>
            <a:r>
              <a:rPr lang="en-GB" dirty="0" smtClean="0"/>
              <a:t>Lines of Enquiry</a:t>
            </a:r>
            <a:br>
              <a:rPr lang="en-GB" dirty="0" smtClean="0"/>
            </a:br>
            <a:r>
              <a:rPr lang="en-GB" dirty="0" err="1" smtClean="0"/>
              <a:t>Llwybrau</a:t>
            </a:r>
            <a:r>
              <a:rPr lang="en-GB" dirty="0" smtClean="0"/>
              <a:t> </a:t>
            </a:r>
            <a:r>
              <a:rPr lang="en-GB" dirty="0" err="1" smtClean="0"/>
              <a:t>Ymholi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4005064"/>
            <a:ext cx="7854696" cy="17526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Session 14</a:t>
            </a:r>
          </a:p>
          <a:p>
            <a:r>
              <a:rPr lang="en-GB" sz="2400" dirty="0" err="1" smtClean="0"/>
              <a:t>Sesiwn</a:t>
            </a:r>
            <a:r>
              <a:rPr lang="en-GB" sz="2400" dirty="0" smtClean="0"/>
              <a:t> 14</a:t>
            </a:r>
          </a:p>
        </p:txBody>
      </p:sp>
    </p:spTree>
    <p:extLst>
      <p:ext uri="{BB962C8B-B14F-4D97-AF65-F5344CB8AC3E}">
        <p14:creationId xmlns:p14="http://schemas.microsoft.com/office/powerpoint/2010/main" val="3197673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Dysgu /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earning Outcomes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676655" y="2133600"/>
            <a:ext cx="3822192" cy="399288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Adnabod materion allweddol mewn addysg, eu trafod yn feirniadol a’u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harchwilio</a:t>
            </a:r>
          </a:p>
          <a:p>
            <a:pPr lvl="0"/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Mater allweddol</a:t>
            </a:r>
          </a:p>
          <a:p>
            <a:pPr lvl="0"/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Iechyd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Meddwl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a Lles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4645152" y="2057400"/>
            <a:ext cx="3822192" cy="406908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Identify, discuss and explore key issues in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pPr lvl="0"/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Key issue</a:t>
            </a:r>
          </a:p>
          <a:p>
            <a:pPr lvl="0"/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Mental Health and Wellbeing</a:t>
            </a:r>
          </a:p>
          <a:p>
            <a:pPr lvl="0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hangingPunc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4" descr="C:\Users\Dave\AppData\Local\Microsoft\Windows\INetCache\IE\NJDSK6GR\keep-talking-about-mental-health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5597" y="5445224"/>
            <a:ext cx="1779110" cy="112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854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Cynnwys / Content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faterion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sut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allai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ynorthwyo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plant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teuluoedd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oresgyn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hyn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Examples of mental health and wellbeing issues</a:t>
            </a:r>
          </a:p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How schools can help children and their families to overcome these issues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 descr="C:\Users\Dave\AppData\Local\Microsoft\Windows\INetCache\IE\IWL3BNE3\id-10070652_pla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157192"/>
            <a:ext cx="3810000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9488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75259" y="447145"/>
            <a:ext cx="8229600" cy="851694"/>
          </a:xfrm>
        </p:spPr>
        <p:txBody>
          <a:bodyPr/>
          <a:lstStyle/>
          <a:p>
            <a:r>
              <a:rPr lang="en-GB" dirty="0" err="1" smtClean="0"/>
              <a:t>Iechyd</a:t>
            </a:r>
            <a:r>
              <a:rPr lang="en-GB" dirty="0" smtClean="0"/>
              <a:t> Meddwl </a:t>
            </a:r>
            <a:r>
              <a:rPr lang="en-GB" dirty="0" smtClean="0"/>
              <a:t>/ </a:t>
            </a:r>
            <a:r>
              <a:rPr lang="en-GB" dirty="0" smtClean="0"/>
              <a:t>Mental Health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2"/>
          </p:nvPr>
        </p:nvSpPr>
        <p:spPr>
          <a:xfrm>
            <a:off x="323528" y="2564904"/>
            <a:ext cx="4040188" cy="1669025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GB" sz="2400" dirty="0" smtClean="0"/>
              <a:t>   </a:t>
            </a:r>
            <a:endParaRPr lang="en-GB" sz="2400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932040" y="3573016"/>
            <a:ext cx="3538200" cy="2824571"/>
          </a:xfrm>
        </p:spPr>
        <p:txBody>
          <a:bodyPr>
            <a:normAutofit fontScale="77500" lnSpcReduction="20000"/>
          </a:bodyPr>
          <a:lstStyle/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Related to the promotion of well-being, the prevention of mental disorders, and the treatment and rehabilitation of people affected by mental disorders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837392" y="1368934"/>
            <a:ext cx="763284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Mental health is a level of psychological well-being, or an absence of a mental disorder; it is the "psychological state of someone who is functioning at a satisfactory level of emotional and behavioural adjustment“ (Children’s Society, 2008)</a:t>
            </a:r>
          </a:p>
          <a:p>
            <a:endParaRPr lang="en-GB" dirty="0"/>
          </a:p>
        </p:txBody>
      </p:sp>
      <p:sp>
        <p:nvSpPr>
          <p:cNvPr id="10" name="Content Placeholder 6"/>
          <p:cNvSpPr txBox="1">
            <a:spLocks/>
          </p:cNvSpPr>
          <p:nvPr/>
        </p:nvSpPr>
        <p:spPr>
          <a:xfrm>
            <a:off x="463918" y="3584925"/>
            <a:ext cx="3744416" cy="2824570"/>
          </a:xfrm>
          <a:prstGeom prst="rect">
            <a:avLst/>
          </a:prstGeom>
          <a:ln>
            <a:noFill/>
            <a:prstDash val="sysDash"/>
            <a:miter lim="800000"/>
          </a:ln>
        </p:spPr>
        <p:txBody>
          <a:bodyPr vert="horz">
            <a:normAutofit fontScale="92500" lnSpcReduction="20000"/>
          </a:bodyPr>
          <a:lstStyle>
            <a:lvl1pPr marL="365760" indent="-256032" algn="l" rtl="0" eaLnBrk="1" latinLnBrk="0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hybu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atal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meddyliol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sydd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wedi’u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heffeithio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gan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anhawsterau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meddwl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846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840" y="1700808"/>
            <a:ext cx="4464496" cy="4280044"/>
          </a:xfrm>
        </p:spPr>
        <p:txBody>
          <a:bodyPr>
            <a:no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plentyndod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wrth iddo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ei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ffactor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bywydau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plant:</a:t>
            </a:r>
          </a:p>
          <a:p>
            <a:pPr lvl="1"/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modau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ai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chymdogaeth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ut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yn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ac yn gwneud yn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hiechyd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od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gyswllt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gyda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pheryglon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nsawdd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perthnasau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gyda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theulu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ffrindiau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bod </a:t>
            </a:r>
            <a:r>
              <a:rPr lang="en-GB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4788024" y="1626319"/>
            <a:ext cx="4176464" cy="5245804"/>
          </a:xfrm>
        </p:spPr>
        <p:txBody>
          <a:bodyPr>
            <a:noAutofit/>
          </a:bodyPr>
          <a:lstStyle/>
          <a:p>
            <a:r>
              <a:rPr lang="en-GB" altLang="en-US" sz="2000" dirty="0"/>
              <a:t>‘</a:t>
            </a:r>
            <a:r>
              <a:rPr lang="en-GB" alt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’ describes the quality of childhoods as they are lived. </a:t>
            </a:r>
          </a:p>
          <a:p>
            <a:r>
              <a:rPr lang="en-GB" alt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Wellbeing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draws in the many different factors which affect children’s lives:  </a:t>
            </a:r>
          </a:p>
          <a:p>
            <a:pPr lvl="1">
              <a:buFontTx/>
              <a:buChar char="-"/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material conditions</a:t>
            </a:r>
          </a:p>
          <a:p>
            <a:pPr lvl="1">
              <a:buFontTx/>
              <a:buChar char="-"/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housing and neighbourhoods</a:t>
            </a:r>
          </a:p>
          <a:p>
            <a:pPr lvl="1">
              <a:buFontTx/>
              <a:buChar char="-"/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how children feel and do at school</a:t>
            </a:r>
          </a:p>
          <a:p>
            <a:pPr lvl="1">
              <a:buFontTx/>
              <a:buChar char="-"/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their health</a:t>
            </a:r>
          </a:p>
          <a:p>
            <a:pPr lvl="1">
              <a:buFontTx/>
              <a:buChar char="-"/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exposure to dangerous risks</a:t>
            </a:r>
          </a:p>
          <a:p>
            <a:pPr lvl="1">
              <a:buFontTx/>
              <a:buChar char="-"/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quality of family and classmate relationships they develop.</a:t>
            </a:r>
          </a:p>
          <a:p>
            <a:pPr marL="109728" indent="0" algn="ctr">
              <a:buNone/>
            </a:pPr>
            <a:r>
              <a:rPr lang="en-GB" sz="20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are mental health and wellbeing important?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4098" name="Picture 2" descr="C:\Users\Dave\AppData\Local\Microsoft\Windows\INetCache\IE\RPCV6CTU\Communication-Skills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0"/>
            <a:ext cx="1944216" cy="12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802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704088"/>
            <a:ext cx="8651304" cy="1143000"/>
          </a:xfrm>
        </p:spPr>
        <p:txBody>
          <a:bodyPr>
            <a:noAutofit/>
          </a:bodyPr>
          <a:lstStyle/>
          <a:p>
            <a:pPr algn="ctr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Why are mental health and wellbeing important</a:t>
            </a:r>
            <a:r>
              <a:rPr lang="en-GB" sz="3200" dirty="0" smtClean="0"/>
              <a:t>?</a:t>
            </a:r>
            <a:endParaRPr lang="en-GB" sz="32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200" y="2420888"/>
            <a:ext cx="4038600" cy="4821282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lnSpc>
                <a:spcPct val="120000"/>
              </a:lnSpc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meddwl plant yn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awgrym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cryf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roblemau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meddwl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pan yn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20000"/>
              </a:lnSpc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meddwl yn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gysylltiedig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â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methiant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teuluol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anabledd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tor-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cyfraith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ac ymddygiad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gymdeithasol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20000"/>
              </a:lnSpc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Mae’n gallu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parhau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tan bod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yn gallu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effeithio’r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genhedlaeth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defRPr/>
            </a:pPr>
            <a:r>
              <a:rPr lang="en-GB" dirty="0" smtClean="0">
                <a:hlinkClick r:id="rId2"/>
              </a:rPr>
              <a:t>ACEs : </a:t>
            </a:r>
            <a:r>
              <a:rPr lang="en-GB" dirty="0" err="1" smtClean="0">
                <a:hlinkClick r:id="rId2"/>
              </a:rPr>
              <a:t>Profiadau</a:t>
            </a:r>
            <a:r>
              <a:rPr lang="en-GB" dirty="0" smtClean="0">
                <a:hlinkClick r:id="rId2"/>
              </a:rPr>
              <a:t> </a:t>
            </a:r>
            <a:r>
              <a:rPr lang="en-GB" dirty="0" err="1" smtClean="0">
                <a:hlinkClick r:id="rId2"/>
              </a:rPr>
              <a:t>Gwael</a:t>
            </a:r>
            <a:r>
              <a:rPr lang="en-GB" dirty="0" smtClean="0">
                <a:hlinkClick r:id="rId2"/>
              </a:rPr>
              <a:t> </a:t>
            </a:r>
            <a:r>
              <a:rPr lang="en-GB" dirty="0" err="1" smtClean="0">
                <a:hlinkClick r:id="rId2"/>
              </a:rPr>
              <a:t>mewn</a:t>
            </a:r>
            <a:r>
              <a:rPr lang="en-GB" dirty="0" smtClean="0">
                <a:hlinkClick r:id="rId2"/>
              </a:rPr>
              <a:t> </a:t>
            </a:r>
            <a:r>
              <a:rPr lang="en-GB" dirty="0" err="1" smtClean="0">
                <a:hlinkClick r:id="rId2"/>
              </a:rPr>
              <a:t>Plentyndod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2492896"/>
            <a:ext cx="4316288" cy="4821283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defRPr/>
            </a:pPr>
            <a:r>
              <a:rPr lang="en-GB" sz="3100" i="1" dirty="0">
                <a:latin typeface="Arial" panose="020B0604020202020204" pitchFamily="34" charset="0"/>
                <a:cs typeface="Arial" panose="020B0604020202020204" pitchFamily="34" charset="0"/>
              </a:rPr>
              <a:t>Child mental health problems are a strong predictor of adult mental health problems </a:t>
            </a:r>
          </a:p>
          <a:p>
            <a:pPr marL="342900" indent="-342900">
              <a:defRPr/>
            </a:pPr>
            <a:r>
              <a:rPr lang="en-GB" sz="31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problems in young people are associated with educational failure, family disruption, disability, offending and anti-social behaviour</a:t>
            </a:r>
          </a:p>
          <a:p>
            <a:pPr marL="342900" indent="-342900">
              <a:defRPr/>
            </a:pPr>
            <a:r>
              <a:rPr lang="en-GB" sz="3100" i="1" dirty="0">
                <a:latin typeface="Arial" panose="020B0604020202020204" pitchFamily="34" charset="0"/>
                <a:cs typeface="Arial" panose="020B0604020202020204" pitchFamily="34" charset="0"/>
              </a:rPr>
              <a:t>May continue into adult life and affect the next </a:t>
            </a:r>
            <a:r>
              <a:rPr lang="en-GB" sz="3100" i="1" dirty="0" smtClean="0">
                <a:latin typeface="Arial" panose="020B0604020202020204" pitchFamily="34" charset="0"/>
                <a:cs typeface="Arial" panose="020B0604020202020204" pitchFamily="34" charset="0"/>
              </a:rPr>
              <a:t>generation</a:t>
            </a:r>
          </a:p>
          <a:p>
            <a:pPr marL="342900" indent="-342900">
              <a:defRPr/>
            </a:pPr>
            <a:r>
              <a:rPr lang="en-GB" dirty="0" smtClean="0">
                <a:hlinkClick r:id="rId2"/>
              </a:rPr>
              <a:t>ACEs Adverse Childhood Experiences</a:t>
            </a:r>
            <a:r>
              <a:rPr lang="en-GB" dirty="0" smtClean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72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Lles</a:t>
            </a:r>
            <a:r>
              <a:rPr lang="en-GB" dirty="0" smtClean="0"/>
              <a:t> a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Mental Health and Wellbeing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meddwl 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plant yn bwysig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mwyn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Mae gan bob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da,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yn ystod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plentyndod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fel sail i’w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Mae plant sy’n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gorfforol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 yn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feddyliol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yn fwy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tebygol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fod yn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aelodau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gymdeithas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Children’s mental health and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wellbeing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is important in its own right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Every child is entitled to positive health, both in childhood and as a foundation for the future.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Mentally and physically healthy children are more likely to grow into fulfilled, productive members of society</a:t>
            </a:r>
          </a:p>
          <a:p>
            <a:endParaRPr lang="en-GB" dirty="0"/>
          </a:p>
        </p:txBody>
      </p:sp>
      <p:pic>
        <p:nvPicPr>
          <p:cNvPr id="10242" name="Picture 2" descr="C:\Users\Dave\AppData\Local\Microsoft\Windows\INetCache\IE\NJDSK6GR\health-and-wellbeing1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1280170" cy="128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107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Lles</a:t>
            </a:r>
            <a:r>
              <a:rPr lang="en-GB" dirty="0"/>
              <a:t> a </a:t>
            </a:r>
            <a:r>
              <a:rPr lang="en-GB" dirty="0" err="1"/>
              <a:t>Iechyd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Mental Health and Wellbeing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200" y="1920084"/>
            <a:ext cx="4018044" cy="474927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draddodiadol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ystyrir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yn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eiddo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(Giddens, 1998) ac o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ganlyniad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lawer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Daeth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cysyniad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yn ystod y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ganrif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diwethaf a gyda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Cenhedloedd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(1989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felly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316288" cy="4937916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Traditionally children have been considered as the ‘property’ of their parents (Giddens, 1998) and have consequently had few entitlements in their own right. </a:t>
            </a:r>
          </a:p>
          <a:p>
            <a:pPr>
              <a:lnSpc>
                <a:spcPct val="120000"/>
              </a:lnSpc>
              <a:spcBef>
                <a:spcPts val="0"/>
              </a:spcBef>
              <a:defRPr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concept of children having specific entitlements has developed over the last century, culminating in the 1989 production of the United Nations Convention on the Rights of the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Child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  <a:defRPr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It is therefore important that we consider children’s personal mental health and wellbeing in relation to the following: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267" name="Picture 3" descr="C:\Users\Dave\AppData\Local\Microsoft\Windows\INetCache\IE\RPCV6CTU\CartoonKids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2194"/>
            <a:ext cx="2880320" cy="1026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640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253248"/>
          </a:xfrm>
        </p:spPr>
        <p:txBody>
          <a:bodyPr>
            <a:noAutofit/>
          </a:bodyPr>
          <a:lstStyle/>
          <a:p>
            <a:pPr algn="r"/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aterion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and wellbeing issues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safbwynt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cysylltiad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chyfryngau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cymdeithsol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Perthnasau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materol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risg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artref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spcBef>
                <a:spcPct val="50000"/>
              </a:spcBef>
              <a:buClr>
                <a:srgbClr val="000099"/>
              </a:buClr>
              <a:buSzPct val="70000"/>
              <a:buFont typeface="Wingdings" pitchFamily="2" charset="2"/>
              <a:buChar char="u"/>
              <a:defRPr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Subjective wellbeing (links to social media) </a:t>
            </a:r>
          </a:p>
          <a:p>
            <a:pPr>
              <a:spcBef>
                <a:spcPct val="50000"/>
              </a:spcBef>
              <a:buClr>
                <a:srgbClr val="000099"/>
              </a:buClr>
              <a:buSzPct val="70000"/>
              <a:buFont typeface="Wingdings" pitchFamily="2" charset="2"/>
              <a:buChar char="u"/>
              <a:defRPr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Personal relationships</a:t>
            </a:r>
          </a:p>
          <a:p>
            <a:pPr>
              <a:spcBef>
                <a:spcPct val="50000"/>
              </a:spcBef>
              <a:buClr>
                <a:srgbClr val="000099"/>
              </a:buClr>
              <a:buSzPct val="70000"/>
              <a:buFont typeface="Wingdings" pitchFamily="2" charset="2"/>
              <a:buChar char="u"/>
              <a:defRPr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Material resources</a:t>
            </a:r>
          </a:p>
          <a:p>
            <a:pPr>
              <a:spcBef>
                <a:spcPct val="50000"/>
              </a:spcBef>
              <a:buClr>
                <a:srgbClr val="000099"/>
              </a:buClr>
              <a:buSzPct val="70000"/>
              <a:buFont typeface="Wingdings" pitchFamily="2" charset="2"/>
              <a:buChar char="u"/>
              <a:defRPr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pPr>
              <a:spcBef>
                <a:spcPct val="50000"/>
              </a:spcBef>
              <a:buClr>
                <a:srgbClr val="000099"/>
              </a:buClr>
              <a:buSzPct val="70000"/>
              <a:buFont typeface="Wingdings" pitchFamily="2" charset="2"/>
              <a:buChar char="u"/>
              <a:defRPr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Behaviour and risks</a:t>
            </a:r>
          </a:p>
          <a:p>
            <a:pPr>
              <a:spcBef>
                <a:spcPct val="50000"/>
              </a:spcBef>
              <a:buClr>
                <a:srgbClr val="000099"/>
              </a:buClr>
              <a:buSzPct val="70000"/>
              <a:buFont typeface="Wingdings" pitchFamily="2" charset="2"/>
              <a:buChar char="u"/>
              <a:defRPr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Housing and the environment</a:t>
            </a:r>
          </a:p>
          <a:p>
            <a:endParaRPr lang="en-GB" dirty="0"/>
          </a:p>
        </p:txBody>
      </p:sp>
      <p:pic>
        <p:nvPicPr>
          <p:cNvPr id="5" name="Picture 3" descr="C:\Users\Dave\AppData\Local\Microsoft\Windows\INetCache\IE\RPCV6CTU\CartoonKids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31091"/>
            <a:ext cx="2880320" cy="1026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564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496" y="1162553"/>
            <a:ext cx="8579296" cy="1143000"/>
          </a:xfrm>
        </p:spPr>
        <p:txBody>
          <a:bodyPr>
            <a:normAutofit/>
          </a:bodyPr>
          <a:lstStyle/>
          <a:p>
            <a:pPr algn="r"/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Fframweithiau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damcaniaethol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frameworks</a:t>
            </a:r>
            <a:endParaRPr lang="en-US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2996952"/>
            <a:ext cx="4038600" cy="4434840"/>
          </a:xfrm>
        </p:spPr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fframweithiau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damcaniaethol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sydd yn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berthnasol wrth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meddwl 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630" y="2852936"/>
            <a:ext cx="4038600" cy="4434840"/>
          </a:xfrm>
        </p:spPr>
        <p:txBody>
          <a:bodyPr/>
          <a:lstStyle/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Consider which theoretical frameworks are relevant for the consideration of children and young people’s  mental health and wellbeing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73994"/>
            <a:ext cx="3095625" cy="17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055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675793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Arwyddion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les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myd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wellbeing indicators for education</a:t>
            </a:r>
            <a:endParaRPr lang="en-GB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529755" y="2408450"/>
            <a:ext cx="4038600" cy="4434840"/>
          </a:xfrm>
        </p:spPr>
        <p:txBody>
          <a:bodyPr>
            <a:normAutofit lnSpcReduction="1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Presenoldeb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cofrestru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plentyndod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cofrestru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da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ofal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plentyndod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da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2423160"/>
            <a:ext cx="4038600" cy="4434840"/>
          </a:xfrm>
        </p:spPr>
        <p:txBody>
          <a:bodyPr>
            <a:normAutofit lnSpcReduction="10000"/>
          </a:bodyPr>
          <a:lstStyle/>
          <a:p>
            <a:pPr marL="320040" indent="-320040">
              <a:buFont typeface="Wingdings"/>
              <a:buChar char="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Attendance at school </a:t>
            </a:r>
          </a:p>
          <a:p>
            <a:pPr marL="320040" indent="-320040">
              <a:buFont typeface="Wingdings"/>
              <a:buChar char="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Enrolment in childhood care and education</a:t>
            </a:r>
          </a:p>
          <a:p>
            <a:pPr marL="320040" indent="-320040">
              <a:buFont typeface="Wingdings"/>
              <a:buChar char="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Enrolment in education/completion of school</a:t>
            </a:r>
          </a:p>
          <a:p>
            <a:pPr marL="320040" indent="-320040">
              <a:buFont typeface="Wingdings"/>
              <a:buChar char="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Parental education level attained</a:t>
            </a:r>
          </a:p>
          <a:p>
            <a:pPr marL="320040" indent="-320040">
              <a:buFont typeface="Wingdings"/>
              <a:buChar char="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Quality of childhood care and education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9458" name="Picture 2" descr="C:\Users\Dave\AppData\Local\Microsoft\Windows\INetCache\IE\IWL3BNE3\EDUCATION_Heading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930"/>
          <a:stretch/>
        </p:blipFill>
        <p:spPr bwMode="auto">
          <a:xfrm>
            <a:off x="611560" y="675793"/>
            <a:ext cx="864096" cy="86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7490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 err="1" smtClean="0">
                <a:solidFill>
                  <a:schemeClr val="tx2">
                    <a:lumMod val="75000"/>
                  </a:schemeClr>
                </a:solidFill>
              </a:rPr>
              <a:t>Lles</a:t>
            </a:r>
            <a:r>
              <a:rPr lang="en-GB" sz="3600" b="1" dirty="0" smtClean="0">
                <a:solidFill>
                  <a:schemeClr val="tx2">
                    <a:lumMod val="75000"/>
                  </a:schemeClr>
                </a:solidFill>
              </a:rPr>
              <a:t> plant </a:t>
            </a:r>
            <a:r>
              <a:rPr lang="en-GB" sz="3600" b="1" dirty="0" err="1" smtClean="0">
                <a:solidFill>
                  <a:schemeClr val="tx2">
                    <a:lumMod val="75000"/>
                  </a:schemeClr>
                </a:solidFill>
              </a:rPr>
              <a:t>yn</a:t>
            </a:r>
            <a:r>
              <a:rPr lang="en-GB" sz="3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3600" b="1" dirty="0" err="1" smtClean="0">
                <a:solidFill>
                  <a:schemeClr val="tx2">
                    <a:lumMod val="75000"/>
                  </a:schemeClr>
                </a:solidFill>
              </a:rPr>
              <a:t>yr</a:t>
            </a:r>
            <a:r>
              <a:rPr lang="en-GB" sz="3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3600" b="1" dirty="0" err="1" smtClean="0">
                <a:solidFill>
                  <a:schemeClr val="tx2">
                    <a:lumMod val="75000"/>
                  </a:schemeClr>
                </a:solidFill>
              </a:rPr>
              <a:t>ysgol</a:t>
            </a:r>
            <a:r>
              <a:rPr lang="en-GB" sz="36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en-GB" sz="3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sz="3600" b="1" dirty="0" smtClean="0">
                <a:solidFill>
                  <a:schemeClr val="tx2">
                    <a:lumMod val="75000"/>
                  </a:schemeClr>
                </a:solidFill>
              </a:rPr>
              <a:t>Children’s well-being at school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74555" y="1873059"/>
            <a:ext cx="4464496" cy="4515976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Arolwg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2008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Gymdeithas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altLang="en-US" sz="2000" dirty="0" err="1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hrifysgol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Efrog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les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endParaRPr lang="en-GB" altLang="en-US" sz="2000" dirty="0" smtClean="0">
              <a:solidFill>
                <a:schemeClr val="tx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7000 o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10 – 15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Lloegr</a:t>
            </a:r>
            <a:endParaRPr lang="en-GB" altLang="en-US" sz="2000" dirty="0" smtClean="0">
              <a:solidFill>
                <a:schemeClr val="tx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Holwyd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roeddynt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o’u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bywydau</a:t>
            </a:r>
            <a:r>
              <a:rPr lang="en-GB" altLang="en-US" sz="20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(Rees et al, 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2010)</a:t>
            </a:r>
          </a:p>
          <a:p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mwyafrif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cytuno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ddiddorol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(42%)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a’u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yno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(46%).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Serch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hynny,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lleiafrif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yn dweud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“ddim yn edrych 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ymlaen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0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’r ysgol” (27%)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711784" y="1961456"/>
            <a:ext cx="4114800" cy="4896544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 : Children’s </a:t>
            </a:r>
            <a:r>
              <a:rPr lang="en-GB" altLang="en-US" sz="28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Society and University of York </a:t>
            </a:r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 </a:t>
            </a:r>
            <a:r>
              <a:rPr lang="en-GB" altLang="en-US" sz="28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survey on children’s well being </a:t>
            </a:r>
          </a:p>
          <a:p>
            <a:pPr>
              <a:lnSpc>
                <a:spcPct val="120000"/>
              </a:lnSpc>
            </a:pPr>
            <a:r>
              <a:rPr lang="en-GB" altLang="en-US" sz="28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7000 children, aged 10-15 in England</a:t>
            </a:r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altLang="en-US" sz="2800" dirty="0">
              <a:solidFill>
                <a:schemeClr val="tx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28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Asked how children felt about their well-being regarding various aspects of their lives (Rees et al, 2010</a:t>
            </a:r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altLang="en-US" sz="2800" dirty="0">
              <a:solidFill>
                <a:schemeClr val="tx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28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 children agreed that their ‘schools are interesting’ (42%) and they like being in school (46%). However, a significant minority of children said they were not ‘looking forward to going to school’ (27%)</a:t>
            </a:r>
          </a:p>
          <a:p>
            <a:endParaRPr lang="en-GB" dirty="0">
              <a:solidFill>
                <a:schemeClr val="tx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554" name="Picture 2" descr="C:\Users\Dave\AppData\Local\Microsoft\Windows\INetCache\IE\NJDSK6GR\survey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6632"/>
            <a:ext cx="2022336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260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4000" b="1" dirty="0" err="1" smtClean="0">
                <a:solidFill>
                  <a:schemeClr val="bg2">
                    <a:lumMod val="25000"/>
                  </a:schemeClr>
                </a:solidFill>
              </a:rPr>
              <a:t>Anfodlonrwydd</a:t>
            </a:r>
            <a:r>
              <a:rPr lang="en-GB" sz="40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sz="4000" b="1" dirty="0" err="1" smtClean="0">
                <a:solidFill>
                  <a:schemeClr val="bg2">
                    <a:lumMod val="25000"/>
                  </a:schemeClr>
                </a:solidFill>
              </a:rPr>
              <a:t>mewn</a:t>
            </a:r>
            <a:r>
              <a:rPr lang="en-GB" sz="40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sz="4000" b="1" dirty="0" err="1" smtClean="0">
                <a:solidFill>
                  <a:schemeClr val="bg2">
                    <a:lumMod val="25000"/>
                  </a:schemeClr>
                </a:solidFill>
              </a:rPr>
              <a:t>addysg</a:t>
            </a:r>
            <a:r>
              <a:rPr lang="en-GB" sz="40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en-GB" sz="40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en-GB" sz="4000" b="1" dirty="0" smtClean="0">
                <a:solidFill>
                  <a:schemeClr val="bg2">
                    <a:lumMod val="25000"/>
                  </a:schemeClr>
                </a:solidFill>
              </a:rPr>
              <a:t>Education disaffection 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2348879"/>
            <a:ext cx="4038600" cy="4006045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1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lleiafrif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anfodlon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trafferth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teimlo’n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gartrefol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myd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eaLnBrk="1" hangingPunct="1">
              <a:lnSpc>
                <a:spcPct val="110000"/>
              </a:lnSpc>
              <a:buNone/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10000"/>
              </a:lnSpc>
            </a:pP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Gall </a:t>
            </a:r>
            <a:r>
              <a:rPr lang="en-GB" alt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at:</a:t>
            </a:r>
          </a:p>
          <a:p>
            <a:pPr marL="0" indent="0" eaLnBrk="1" hangingPunct="1">
              <a:lnSpc>
                <a:spcPct val="110000"/>
              </a:lnSpc>
              <a:buNone/>
            </a:pPr>
            <a:endParaRPr lang="en-GB" altLang="en-US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10000"/>
              </a:lnSpc>
            </a:pP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Driwantiaeth</a:t>
            </a: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10000"/>
              </a:lnSpc>
            </a:pP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Gwaharddiadau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o’r ysgol</a:t>
            </a: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10000"/>
              </a:lnSpc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obl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ddim mewn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hyfforddiant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(NEET)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ADY</a:t>
            </a: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10000"/>
              </a:lnSpc>
            </a:pP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anaddas</a:t>
            </a: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495800" y="2348878"/>
            <a:ext cx="4038600" cy="4045909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minority of children are disengaged or have difficulty in fully engaging in education. </a:t>
            </a:r>
          </a:p>
          <a:p>
            <a:pPr>
              <a:lnSpc>
                <a:spcPct val="11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Disaffection can result in: </a:t>
            </a:r>
          </a:p>
          <a:p>
            <a:pPr>
              <a:lnSpc>
                <a:spcPct val="110000"/>
              </a:lnSpc>
              <a:buNone/>
            </a:pPr>
            <a:endParaRPr lang="en-GB" alt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Truancy</a:t>
            </a:r>
          </a:p>
          <a:p>
            <a:pPr>
              <a:lnSpc>
                <a:spcPct val="11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Exclusion</a:t>
            </a:r>
          </a:p>
          <a:p>
            <a:pPr>
              <a:lnSpc>
                <a:spcPct val="11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Young people not in 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education, employment or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training (NEET)</a:t>
            </a:r>
          </a:p>
          <a:p>
            <a:pPr>
              <a:lnSpc>
                <a:spcPct val="11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ALN</a:t>
            </a:r>
          </a:p>
          <a:p>
            <a:pPr>
              <a:lnSpc>
                <a:spcPct val="11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Inappropriate behaviour 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24578" name="Picture 2" descr="C:\Users\Dave\AppData\Local\Microsoft\Windows\INetCache\IE\IWL3BNE3\sad-98457_64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47" y="376006"/>
            <a:ext cx="1656184" cy="148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59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3"/>
          <p:cNvSpPr>
            <a:spLocks noGrp="1"/>
          </p:cNvSpPr>
          <p:nvPr>
            <p:ph type="title"/>
          </p:nvPr>
        </p:nvSpPr>
        <p:spPr>
          <a:xfrm>
            <a:off x="531304" y="107032"/>
            <a:ext cx="8153400" cy="990600"/>
          </a:xfrm>
        </p:spPr>
        <p:txBody>
          <a:bodyPr>
            <a:noAutofit/>
          </a:bodyPr>
          <a:lstStyle/>
          <a:p>
            <a:pPr algn="r"/>
            <a:r>
              <a:rPr lang="en-GB" altLang="en-US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Ystadegau</a:t>
            </a:r>
            <a:r>
              <a:rPr lang="en-GB" altLang="en-US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altLang="en-US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altLang="en-US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altLang="en-US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and wellbeing statistics</a:t>
            </a:r>
          </a:p>
        </p:txBody>
      </p:sp>
      <p:sp>
        <p:nvSpPr>
          <p:cNvPr id="18435" name="Content Placeholder 4"/>
          <p:cNvSpPr>
            <a:spLocks noGrp="1"/>
          </p:cNvSpPr>
          <p:nvPr>
            <p:ph idx="1"/>
          </p:nvPr>
        </p:nvSpPr>
        <p:spPr>
          <a:xfrm>
            <a:off x="395536" y="1628800"/>
            <a:ext cx="8424936" cy="4464496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in eight (12.8%) 5</a:t>
            </a:r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to19 </a:t>
            </a:r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year olds had at least one mental disorder when assessed in 2017</a:t>
            </a:r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altLang="en-US" sz="15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altLang="en-US" sz="15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 for National Statistics, </a:t>
            </a:r>
            <a:r>
              <a:rPr lang="en-GB" altLang="en-US" sz="15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2019)</a:t>
            </a:r>
          </a:p>
          <a:p>
            <a:pPr marL="0" indent="0">
              <a:buNone/>
            </a:pPr>
            <a:endParaRPr lang="en-GB" altLang="en-US" sz="2100" dirty="0" smtClean="0">
              <a:solidFill>
                <a:schemeClr val="tx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ChildLine (UK) has revealed that it held </a:t>
            </a:r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 109,000</a:t>
            </a:r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sessions in </a:t>
            </a:r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2018/19 </a:t>
            </a:r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children </a:t>
            </a:r>
            <a:r>
              <a:rPr lang="en-GB" altLang="en-US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mental and emotional health and wellbeing issues specifically (including self-harm and suicidal thoughts or feelings) </a:t>
            </a:r>
            <a:r>
              <a:rPr lang="en-GB" altLang="en-US" sz="21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(NSPCC, 2019)</a:t>
            </a:r>
          </a:p>
          <a:p>
            <a:pPr marL="0" indent="0">
              <a:buNone/>
            </a:pPr>
            <a:endParaRPr lang="en-GB" altLang="en-US" sz="2100" dirty="0" smtClean="0">
              <a:solidFill>
                <a:schemeClr val="tx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Suicide is one of the three most </a:t>
            </a:r>
            <a:r>
              <a:rPr lang="en-GB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causes </a:t>
            </a:r>
            <a:r>
              <a:rPr lang="en-GB" sz="28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death in youth and is now </a:t>
            </a:r>
            <a:r>
              <a:rPr lang="en-GB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rising</a:t>
            </a:r>
            <a:r>
              <a:rPr lang="en-GB" sz="28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in 2014 there was a 43 per cent </a:t>
            </a:r>
            <a:r>
              <a:rPr lang="en-GB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rise in </a:t>
            </a:r>
            <a:r>
              <a:rPr lang="en-GB" sz="28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number of young people who </a:t>
            </a:r>
            <a:r>
              <a:rPr lang="en-GB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admitted attempting suicide, </a:t>
            </a:r>
            <a:r>
              <a:rPr lang="en-GB" sz="28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while self-harm </a:t>
            </a:r>
            <a:r>
              <a:rPr lang="en-GB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eating </a:t>
            </a:r>
            <a:r>
              <a:rPr lang="en-GB" sz="28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disorders are a growing problem</a:t>
            </a:r>
            <a:r>
              <a:rPr lang="en-GB" sz="28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1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100" dirty="0" err="1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Weare</a:t>
            </a:r>
            <a:r>
              <a:rPr lang="en-GB" sz="2100" dirty="0" smtClean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2015)</a:t>
            </a:r>
            <a:endParaRPr lang="en-GB" sz="2100" dirty="0">
              <a:solidFill>
                <a:schemeClr val="tx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altLang="en-US" dirty="0" smtClean="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9218" name="Picture 2" descr="C:\Users\Dave\AppData\Local\Microsoft\Windows\INetCache\IE\IWL3BNE3\a2ac4-internet-statistic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228600"/>
            <a:ext cx="1368152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20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535754"/>
          </a:xfrm>
        </p:spPr>
        <p:txBody>
          <a:bodyPr>
            <a:normAutofit/>
          </a:bodyPr>
          <a:lstStyle/>
          <a:p>
            <a:pPr algn="r"/>
            <a:r>
              <a:rPr lang="en-GB" dirty="0" err="1" smtClean="0">
                <a:solidFill>
                  <a:schemeClr val="tx1"/>
                </a:solidFill>
              </a:rPr>
              <a:t>Iechyd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meddwl / Mental </a:t>
            </a:r>
            <a:r>
              <a:rPr lang="en-GB" dirty="0" smtClean="0">
                <a:solidFill>
                  <a:schemeClr val="tx1"/>
                </a:solidFill>
              </a:rPr>
              <a:t>health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51520" y="2204864"/>
            <a:ext cx="4246441" cy="4089628"/>
          </a:xfrm>
        </p:spPr>
        <p:txBody>
          <a:bodyPr>
            <a:normAutofit fontScale="92500" lnSpcReduction="20000"/>
          </a:bodyPr>
          <a:lstStyle/>
          <a:p>
            <a:pPr marL="109728" indent="0" algn="ctr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Mae plant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tebygol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ydynt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 algn="ctr">
              <a:buNone/>
            </a:pPr>
            <a:r>
              <a:rPr lang="en-GB" sz="43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Wydn</a:t>
            </a:r>
            <a:r>
              <a:rPr lang="en-GB" sz="8000" dirty="0" smtClean="0">
                <a:solidFill>
                  <a:srgbClr val="FF0000"/>
                </a:solidFill>
              </a:rPr>
              <a:t> </a:t>
            </a:r>
            <a:endParaRPr lang="en-GB" sz="8000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2132856"/>
            <a:ext cx="4038600" cy="4161636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Children are more likely to maintain high levels of wellbeing and protect their mental health if they are </a:t>
            </a:r>
          </a:p>
          <a:p>
            <a:pPr marL="109728" indent="0" algn="ctr">
              <a:buNone/>
            </a:pPr>
            <a:r>
              <a:rPr lang="en-GB" sz="43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Resilient</a:t>
            </a:r>
          </a:p>
          <a:p>
            <a:pPr marL="109728" indent="0" algn="ctr">
              <a:buNone/>
            </a:pPr>
            <a:endParaRPr lang="en-GB" sz="4300" i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 algn="ctr">
              <a:buNone/>
            </a:pPr>
            <a:r>
              <a:rPr lang="en-US" sz="43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Children's Mental Health Week </a:t>
            </a:r>
            <a:r>
              <a:rPr lang="en-US" sz="43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2020</a:t>
            </a:r>
            <a:endParaRPr lang="en-GB" sz="43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3" y="4509120"/>
            <a:ext cx="3622917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00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-315416"/>
            <a:ext cx="8229600" cy="1396752"/>
          </a:xfrm>
        </p:spPr>
        <p:txBody>
          <a:bodyPr>
            <a:normAutofit/>
          </a:bodyPr>
          <a:lstStyle/>
          <a:p>
            <a:pPr algn="r"/>
            <a:r>
              <a:rPr lang="en-GB" b="1" dirty="0" err="1" smtClean="0"/>
              <a:t>Gwydnwch</a:t>
            </a:r>
            <a:r>
              <a:rPr lang="en-GB" b="1" dirty="0" smtClean="0"/>
              <a:t> / Resilience</a:t>
            </a:r>
            <a:endParaRPr lang="en-GB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40423" y="1081336"/>
            <a:ext cx="4038600" cy="4146808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ymdopi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ac 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addasu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broblemau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a’i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wella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dirywio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716016" y="1261884"/>
            <a:ext cx="4038600" cy="3570744"/>
          </a:xfrm>
        </p:spPr>
        <p:txBody>
          <a:bodyPr>
            <a:noAutofit/>
          </a:bodyPr>
          <a:lstStyle/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The ability to cope with life’s challenges and to recover 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from, or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adapt to, adversity.  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(Young Minds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, 2015)  </a:t>
            </a:r>
          </a:p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Resilience can be learned and improved</a:t>
            </a:r>
          </a:p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It can also be worn down </a:t>
            </a:r>
          </a:p>
          <a:p>
            <a:pPr marL="109728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979" y="4875543"/>
            <a:ext cx="3980357" cy="17281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1043" y="5081059"/>
            <a:ext cx="1582977" cy="1488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68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1844824"/>
            <a:ext cx="8229600" cy="1143000"/>
          </a:xfrm>
        </p:spPr>
        <p:txBody>
          <a:bodyPr>
            <a:noAutofit/>
          </a:bodyPr>
          <a:lstStyle/>
          <a:p>
            <a:pPr algn="r"/>
            <a:r>
              <a:rPr lang="en-GB" sz="3200" b="1" dirty="0" smtClean="0">
                <a:effectLst/>
              </a:rPr>
              <a:t/>
            </a:r>
            <a:br>
              <a:rPr lang="en-GB" sz="3200" b="1" dirty="0" smtClean="0">
                <a:effectLst/>
              </a:rPr>
            </a:br>
            <a:r>
              <a:rPr lang="en-GB" sz="3200" b="1" dirty="0" smtClean="0">
                <a:solidFill>
                  <a:schemeClr val="tx1"/>
                </a:solidFill>
                <a:effectLst/>
              </a:rPr>
              <a:t>Sut </a:t>
            </a:r>
            <a:r>
              <a:rPr lang="en-GB" sz="3200" b="1" dirty="0" err="1" smtClean="0">
                <a:solidFill>
                  <a:schemeClr val="tx1"/>
                </a:solidFill>
                <a:effectLst/>
              </a:rPr>
              <a:t>mae</a:t>
            </a:r>
            <a:r>
              <a:rPr lang="en-GB" sz="3200" b="1" dirty="0" smtClean="0">
                <a:solidFill>
                  <a:schemeClr val="tx1"/>
                </a:solidFill>
                <a:effectLst/>
              </a:rPr>
              <a:t> </a:t>
            </a:r>
            <a:r>
              <a:rPr lang="en-GB" sz="3200" b="1" dirty="0" err="1" smtClean="0">
                <a:solidFill>
                  <a:schemeClr val="tx1"/>
                </a:solidFill>
                <a:effectLst/>
              </a:rPr>
              <a:t>problemau</a:t>
            </a:r>
            <a:r>
              <a:rPr lang="en-GB" sz="3200" b="1" dirty="0" smtClean="0">
                <a:solidFill>
                  <a:schemeClr val="tx1"/>
                </a:solidFill>
                <a:effectLst/>
              </a:rPr>
              <a:t> </a:t>
            </a:r>
            <a:r>
              <a:rPr lang="en-GB" sz="3200" b="1" dirty="0" err="1" smtClean="0">
                <a:solidFill>
                  <a:schemeClr val="tx1"/>
                </a:solidFill>
                <a:effectLst/>
              </a:rPr>
              <a:t>iechyd</a:t>
            </a:r>
            <a:r>
              <a:rPr lang="en-GB" sz="3200" b="1" dirty="0" smtClean="0">
                <a:solidFill>
                  <a:schemeClr val="tx1"/>
                </a:solidFill>
                <a:effectLst/>
              </a:rPr>
              <a:t> meddwl yn </a:t>
            </a:r>
            <a:r>
              <a:rPr lang="en-GB" sz="3200" b="1" dirty="0" err="1" smtClean="0">
                <a:solidFill>
                  <a:schemeClr val="tx1"/>
                </a:solidFill>
                <a:effectLst/>
              </a:rPr>
              <a:t>effeithio</a:t>
            </a:r>
            <a:r>
              <a:rPr lang="en-GB" sz="3200" b="1" dirty="0" smtClean="0">
                <a:solidFill>
                  <a:schemeClr val="tx1"/>
                </a:solidFill>
                <a:effectLst/>
              </a:rPr>
              <a:t> </a:t>
            </a:r>
            <a:r>
              <a:rPr lang="en-GB" sz="3200" b="1" dirty="0" err="1" smtClean="0">
                <a:solidFill>
                  <a:schemeClr val="tx1"/>
                </a:solidFill>
                <a:effectLst/>
              </a:rPr>
              <a:t>ar</a:t>
            </a:r>
            <a:r>
              <a:rPr lang="en-GB" sz="3200" b="1" dirty="0" smtClean="0">
                <a:solidFill>
                  <a:schemeClr val="tx1"/>
                </a:solidFill>
                <a:effectLst/>
              </a:rPr>
              <a:t> </a:t>
            </a:r>
            <a:r>
              <a:rPr lang="en-GB" sz="3200" b="1" dirty="0" err="1" smtClean="0">
                <a:solidFill>
                  <a:schemeClr val="tx1"/>
                </a:solidFill>
              </a:rPr>
              <a:t>b</a:t>
            </a:r>
            <a:r>
              <a:rPr lang="en-GB" sz="3200" b="1" dirty="0" err="1" smtClean="0">
                <a:solidFill>
                  <a:schemeClr val="tx1"/>
                </a:solidFill>
                <a:effectLst/>
              </a:rPr>
              <a:t>lant</a:t>
            </a:r>
            <a:r>
              <a:rPr lang="en-GB" sz="3200" b="1" dirty="0" smtClean="0">
                <a:solidFill>
                  <a:schemeClr val="tx1"/>
                </a:solidFill>
                <a:effectLst/>
              </a:rPr>
              <a:t> gyda </a:t>
            </a:r>
            <a:r>
              <a:rPr lang="en-GB" sz="3200" b="1" dirty="0" err="1" smtClean="0">
                <a:solidFill>
                  <a:schemeClr val="tx1"/>
                </a:solidFill>
                <a:effectLst/>
              </a:rPr>
              <a:t>iechyd</a:t>
            </a:r>
            <a:r>
              <a:rPr lang="en-GB" sz="3200" b="1" dirty="0" smtClean="0">
                <a:solidFill>
                  <a:schemeClr val="tx1"/>
                </a:solidFill>
                <a:effectLst/>
              </a:rPr>
              <a:t> meddwl a </a:t>
            </a:r>
            <a:r>
              <a:rPr lang="en-GB" sz="3200" b="1" dirty="0" err="1" smtClean="0">
                <a:solidFill>
                  <a:schemeClr val="tx1"/>
                </a:solidFill>
                <a:effectLst/>
              </a:rPr>
              <a:t>lles</a:t>
            </a:r>
            <a:r>
              <a:rPr lang="en-GB" sz="3200" b="1" dirty="0" smtClean="0">
                <a:solidFill>
                  <a:schemeClr val="tx1"/>
                </a:solidFill>
                <a:effectLst/>
              </a:rPr>
              <a:t> </a:t>
            </a:r>
            <a:r>
              <a:rPr lang="en-GB" sz="3200" b="1" dirty="0" err="1" smtClean="0">
                <a:solidFill>
                  <a:schemeClr val="tx1"/>
                </a:solidFill>
                <a:effectLst/>
              </a:rPr>
              <a:t>isel</a:t>
            </a:r>
            <a:r>
              <a:rPr lang="en-GB" sz="3200" b="1" dirty="0" smtClean="0">
                <a:solidFill>
                  <a:schemeClr val="tx1"/>
                </a:solidFill>
                <a:effectLst/>
              </a:rPr>
              <a:t>?</a:t>
            </a:r>
            <a:br>
              <a:rPr lang="en-GB" sz="3200" b="1" dirty="0" smtClean="0">
                <a:solidFill>
                  <a:schemeClr val="tx1"/>
                </a:solidFill>
                <a:effectLst/>
              </a:rPr>
            </a:br>
            <a:r>
              <a:rPr lang="en-GB" sz="3200" b="1" dirty="0" smtClean="0">
                <a:solidFill>
                  <a:schemeClr val="tx1"/>
                </a:solidFill>
                <a:effectLst/>
              </a:rPr>
              <a:t/>
            </a:r>
            <a:br>
              <a:rPr lang="en-GB" sz="3200" b="1" dirty="0" smtClean="0">
                <a:solidFill>
                  <a:schemeClr val="tx1"/>
                </a:solidFill>
                <a:effectLst/>
              </a:rPr>
            </a:br>
            <a:r>
              <a:rPr lang="en-GB" sz="3200" b="1" dirty="0" smtClean="0">
                <a:solidFill>
                  <a:schemeClr val="tx1"/>
                </a:solidFill>
                <a:effectLst/>
              </a:rPr>
              <a:t>How are some </a:t>
            </a:r>
            <a:r>
              <a:rPr lang="en-GB" sz="3200" b="1" dirty="0">
                <a:solidFill>
                  <a:schemeClr val="tx1"/>
                </a:solidFill>
                <a:effectLst/>
              </a:rPr>
              <a:t>children affected if they have poor mental health and </a:t>
            </a:r>
            <a:r>
              <a:rPr lang="en-GB" sz="3200" b="1" dirty="0" smtClean="0">
                <a:solidFill>
                  <a:schemeClr val="tx1"/>
                </a:solidFill>
                <a:effectLst/>
              </a:rPr>
              <a:t>wellbeing</a:t>
            </a:r>
            <a:r>
              <a:rPr lang="en-GB" sz="3200" b="1" dirty="0">
                <a:solidFill>
                  <a:schemeClr val="tx1"/>
                </a:solidFill>
                <a:effectLst/>
              </a:rPr>
              <a:t>?</a:t>
            </a:r>
            <a:r>
              <a:rPr lang="en-GB" sz="3200" b="1" dirty="0"/>
              <a:t/>
            </a:r>
            <a:br>
              <a:rPr lang="en-GB" sz="3200" b="1" dirty="0"/>
            </a:br>
            <a:endParaRPr lang="en-US" sz="32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200" y="3140967"/>
            <a:ext cx="4038600" cy="3213957"/>
          </a:xfrm>
        </p:spPr>
        <p:txBody>
          <a:bodyPr>
            <a:normAutofit/>
          </a:bodyPr>
          <a:lstStyle/>
          <a:p>
            <a:pPr marL="566928" indent="-457200"/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academaidd</a:t>
            </a:r>
            <a:r>
              <a:rPr lang="en-US" sz="2800" dirty="0" smtClean="0"/>
              <a:t>?</a:t>
            </a:r>
          </a:p>
          <a:p>
            <a:pPr marL="566928" indent="-457200"/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gymdeithasol</a:t>
            </a:r>
            <a:r>
              <a:rPr lang="en-US" sz="2800" dirty="0" smtClean="0"/>
              <a:t>?</a:t>
            </a:r>
          </a:p>
          <a:p>
            <a:pPr marL="566928" indent="-457200"/>
            <a:r>
              <a:rPr lang="en-US" sz="2800" dirty="0" err="1" smtClean="0"/>
              <a:t>Eu</a:t>
            </a:r>
            <a:r>
              <a:rPr lang="en-US" sz="2800" dirty="0" smtClean="0"/>
              <a:t> </a:t>
            </a:r>
            <a:r>
              <a:rPr lang="en-US" sz="2800" dirty="0" err="1" smtClean="0"/>
              <a:t>potensial</a:t>
            </a:r>
            <a:r>
              <a:rPr lang="en-US" sz="2800" dirty="0" smtClean="0"/>
              <a:t>?</a:t>
            </a:r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996951"/>
            <a:ext cx="4038600" cy="3357973"/>
          </a:xfrm>
        </p:spPr>
        <p:txBody>
          <a:bodyPr/>
          <a:lstStyle/>
          <a:p>
            <a:r>
              <a:rPr lang="en-GB" sz="2800" i="1" dirty="0"/>
              <a:t>Academically?</a:t>
            </a:r>
          </a:p>
          <a:p>
            <a:r>
              <a:rPr lang="en-GB" sz="2800" i="1" dirty="0"/>
              <a:t>Socially?</a:t>
            </a:r>
          </a:p>
          <a:p>
            <a:r>
              <a:rPr lang="en-GB" sz="2800" i="1" dirty="0"/>
              <a:t>Their potential?</a:t>
            </a:r>
            <a:r>
              <a:rPr lang="en-US" sz="2800" i="1" dirty="0"/>
              <a:t> </a:t>
            </a:r>
            <a:endParaRPr lang="en-GB" sz="2800" i="1" dirty="0"/>
          </a:p>
          <a:p>
            <a:endParaRPr lang="en-GB" dirty="0"/>
          </a:p>
        </p:txBody>
      </p:sp>
      <p:pic>
        <p:nvPicPr>
          <p:cNvPr id="1027" name="Picture 3" descr="C:\Users\Dave\AppData\Local\Microsoft\Windows\INetCache\IE\RPCV6CTU\question_makrs_cutie_mark_by_rildraw-d4byewl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559086"/>
            <a:ext cx="3024336" cy="2298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69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smtClean="0">
                <a:effectLst/>
              </a:rPr>
              <a:t/>
            </a:r>
            <a:br>
              <a:rPr lang="en-GB" sz="3600" dirty="0" smtClean="0">
                <a:effectLst/>
              </a:rPr>
            </a:br>
            <a:r>
              <a:rPr lang="en-GB" sz="7200" dirty="0"/>
              <a:t/>
            </a:r>
            <a:br>
              <a:rPr lang="en-GB" sz="7200" dirty="0"/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79511" y="1484784"/>
            <a:ext cx="4392489" cy="4333053"/>
          </a:xfrm>
        </p:spPr>
        <p:txBody>
          <a:bodyPr>
            <a:noAutofit/>
          </a:bodyPr>
          <a:lstStyle/>
          <a:p>
            <a:endParaRPr lang="en-GB" sz="1800" dirty="0" smtClean="0"/>
          </a:p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Teimlo’n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ddagreuol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reswm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Teimlo’n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grac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Methu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cadw’n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llonydd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Dicter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niweidiol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Dinistrio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eiddo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gormod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dim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digon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825096" y="1844824"/>
            <a:ext cx="4211399" cy="3714760"/>
          </a:xfrm>
        </p:spPr>
        <p:txBody>
          <a:bodyPr>
            <a:noAutofit/>
          </a:bodyPr>
          <a:lstStyle/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Increased tearfulness,- crying without any apparent reason</a:t>
            </a: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Irritability</a:t>
            </a: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Restlessness</a:t>
            </a: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Aggression </a:t>
            </a: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Self-harming </a:t>
            </a:r>
            <a:r>
              <a:rPr 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Property damage</a:t>
            </a: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Changes in appetite – eating too little or too much</a:t>
            </a:r>
          </a:p>
          <a:p>
            <a:endParaRPr lang="en-GB" sz="1800" dirty="0"/>
          </a:p>
        </p:txBody>
      </p:sp>
      <p:pic>
        <p:nvPicPr>
          <p:cNvPr id="2050" name="Picture 2" descr="C:\Users\Dave\AppData\Local\Microsoft\Windows\INetCache\IE\IWL3BNE3\,,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624"/>
            <a:ext cx="180020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043609" y="537804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Effeithiau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meddwl a </a:t>
            </a:r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effects of poor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mental health and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well-being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82926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8409112" cy="1803453"/>
          </a:xfrm>
        </p:spPr>
        <p:txBody>
          <a:bodyPr>
            <a:normAutofit/>
          </a:bodyPr>
          <a:lstStyle/>
          <a:p>
            <a:pPr lvl="0" algn="r">
              <a:spcBef>
                <a:spcPts val="0"/>
              </a:spcBef>
            </a:pPr>
            <a:r>
              <a:rPr lang="en-GB" sz="2400" b="1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Effeithiau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problemau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iechyd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meddwl a </a:t>
            </a:r>
            <a:r>
              <a:rPr lang="en-GB" sz="2400" b="1" dirty="0" err="1" smtClean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lles</a:t>
            </a:r>
            <a: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/>
            </a:r>
            <a:br>
              <a:rPr lang="en-GB" sz="2400" b="1" dirty="0" smtClean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/>
            </a:r>
            <a:b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effects of poor mental health and well-being</a:t>
            </a:r>
            <a:b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4163" y="2451058"/>
            <a:ext cx="4038600" cy="4434840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Methu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cysgu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dihuno’n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bore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Colli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pwysau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Methu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cymdeithasu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Dim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neb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Araf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Dirywiad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2204864"/>
            <a:ext cx="4038600" cy="4434840"/>
          </a:xfrm>
        </p:spPr>
        <p:txBody>
          <a:bodyPr>
            <a:normAutofit fontScale="92500" lnSpcReduction="10000"/>
          </a:bodyPr>
          <a:lstStyle/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Severe sleep disturbance – difficulty sleeping or waking up too early in the morning</a:t>
            </a:r>
          </a:p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Weight loss</a:t>
            </a:r>
          </a:p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Total social withdrawal</a:t>
            </a:r>
          </a:p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Unwillingness to use speech</a:t>
            </a:r>
          </a:p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Slowness in thought and movement</a:t>
            </a:r>
          </a:p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Deterioration in social and self-help skills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4443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83568" y="476672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Strategaethau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gwydnwch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resilience strategies</a:t>
            </a:r>
            <a:endParaRPr lang="en-US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200" y="2348879"/>
            <a:ext cx="4038600" cy="4006046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gwydnwch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566928" indent="-457200"/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ael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eimlad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berthyn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chymuned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od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da</a:t>
            </a:r>
          </a:p>
          <a:p>
            <a:pPr marL="566928" indent="-457200"/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ael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rhyddid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/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wyta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deiet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ytbwys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chael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corff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rheolaidd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2348879"/>
            <a:ext cx="4038600" cy="4006045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Effective resilience strategies for </a:t>
            </a:r>
            <a:r>
              <a:rPr 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children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include</a:t>
            </a:r>
            <a:r>
              <a:rPr 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having a sense of belonging in their school and community </a:t>
            </a:r>
          </a:p>
          <a:p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being in good physical health</a:t>
            </a:r>
          </a:p>
          <a:p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having time and the freedom to play, indoors and outdoors </a:t>
            </a:r>
          </a:p>
          <a:p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eating a balanced diet and getting regular exercise </a:t>
            </a:r>
            <a:endParaRPr lang="en-US" sz="20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5421"/>
            <a:ext cx="1907704" cy="1152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8657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Strategaethau </a:t>
            </a:r>
            <a:r>
              <a:rPr lang="en-GB" sz="2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gwydnwch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resilience strat</a:t>
            </a:r>
            <a:r>
              <a:rPr lang="en-GB" sz="2800" b="1" dirty="0">
                <a:solidFill>
                  <a:schemeClr val="tx1"/>
                </a:solidFill>
              </a:rPr>
              <a:t>egies</a:t>
            </a:r>
            <a:endParaRPr lang="en-US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0" y="2852936"/>
            <a:ext cx="4495800" cy="3960438"/>
          </a:xfrm>
        </p:spPr>
        <p:txBody>
          <a:bodyPr>
            <a:noAutofit/>
          </a:bodyPr>
          <a:lstStyle/>
          <a:p>
            <a:pPr marL="566928" indent="-457200"/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rhwydwaith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cryf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/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rofiadau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cadarnhaol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/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eimlad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benderfyniadau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heffeithio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/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mwneud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â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allgyrsiol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852936"/>
            <a:ext cx="4495800" cy="3960439"/>
          </a:xfrm>
        </p:spPr>
        <p:txBody>
          <a:bodyPr>
            <a:normAutofit/>
          </a:bodyPr>
          <a:lstStyle/>
          <a:p>
            <a:r>
              <a:rPr lang="en-US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strong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social support networks</a:t>
            </a: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positive school experiences, </a:t>
            </a: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a sense of being in control of decisions that affect them</a:t>
            </a: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participation in extra-curricular activities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72930"/>
            <a:ext cx="1493850" cy="1987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11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Strategaethau </a:t>
            </a:r>
            <a:r>
              <a:rPr lang="en-GB" sz="2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gwydnwch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resilience strategies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420887"/>
            <a:ext cx="4038600" cy="3934038"/>
          </a:xfrm>
        </p:spPr>
        <p:txBody>
          <a:bodyPr/>
          <a:lstStyle/>
          <a:p>
            <a:pPr marL="566928" indent="-457200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gynorthwyo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gwahaniaeth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dim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cysgodi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sefyllfaeodd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heriol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/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person-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ganolog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/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Cynlluniau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/>
            <a:endParaRPr lang="en-US" sz="2800" i="1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420887"/>
            <a:ext cx="4038600" cy="3934037"/>
          </a:xfrm>
        </p:spPr>
        <p:txBody>
          <a:bodyPr/>
          <a:lstStyle/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ability to help others and ‘make a difference’</a:t>
            </a:r>
          </a:p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not being sheltered from challenging situations</a:t>
            </a:r>
          </a:p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erson-</a:t>
            </a:r>
            <a:r>
              <a:rPr lang="en-US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Individual 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Development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Plans</a:t>
            </a:r>
          </a:p>
          <a:p>
            <a:endParaRPr lang="en-US" dirty="0"/>
          </a:p>
          <a:p>
            <a:endParaRPr lang="en-US" i="1" dirty="0"/>
          </a:p>
          <a:p>
            <a:endParaRPr lang="en-US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32656"/>
            <a:ext cx="1620300" cy="1381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0467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764704"/>
            <a:ext cx="7344816" cy="936104"/>
          </a:xfrm>
        </p:spPr>
        <p:txBody>
          <a:bodyPr>
            <a:noAutofit/>
          </a:bodyPr>
          <a:lstStyle/>
          <a:p>
            <a:pPr algn="r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Strategaethau </a:t>
            </a:r>
            <a:r>
              <a:rPr lang="en-GB" sz="2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gwydnwch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ffeithiol</a:t>
            </a: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resilience strategies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2060848"/>
            <a:ext cx="4038600" cy="4434840"/>
          </a:xfrm>
        </p:spPr>
        <p:txBody>
          <a:bodyPr/>
          <a:lstStyle/>
          <a:p>
            <a:pPr marL="566928" indent="-45720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deulu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dynnu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mwyafrif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60848"/>
            <a:ext cx="4038600" cy="4434840"/>
          </a:xfrm>
        </p:spPr>
        <p:txBody>
          <a:bodyPr/>
          <a:lstStyle/>
          <a:p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Being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part of a family that gets along well most of the time</a:t>
            </a:r>
          </a:p>
          <a:p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Going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to a school that looks after the well-being of all its pupils </a:t>
            </a:r>
          </a:p>
          <a:p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Taking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part in local activities for young 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04664"/>
            <a:ext cx="1080120" cy="1152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108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Estyn 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rfer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Wellbeing Best Practice Examples 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423160"/>
            <a:ext cx="4038600" cy="4434840"/>
          </a:xfrm>
        </p:spPr>
        <p:txBody>
          <a:bodyPr/>
          <a:lstStyle/>
          <a:p>
            <a:r>
              <a:rPr lang="en-US" dirty="0" err="1" smtClean="0">
                <a:hlinkClick r:id="rId2"/>
              </a:rPr>
              <a:t>Rhoi</a:t>
            </a:r>
            <a:r>
              <a:rPr lang="en-US" dirty="0" smtClean="0">
                <a:hlinkClick r:id="rId2"/>
              </a:rPr>
              <a:t> </a:t>
            </a:r>
            <a:r>
              <a:rPr lang="en-US" dirty="0" err="1" smtClean="0">
                <a:hlinkClick r:id="rId2"/>
              </a:rPr>
              <a:t>lles</a:t>
            </a:r>
            <a:r>
              <a:rPr lang="en-US" dirty="0" smtClean="0">
                <a:hlinkClick r:id="rId2"/>
              </a:rPr>
              <a:t> </a:t>
            </a:r>
            <a:r>
              <a:rPr lang="en-US" dirty="0" err="1" smtClean="0">
                <a:hlinkClick r:id="rId2"/>
              </a:rPr>
              <a:t>yn</a:t>
            </a:r>
            <a:r>
              <a:rPr lang="en-US" dirty="0" smtClean="0">
                <a:hlinkClick r:id="rId2"/>
              </a:rPr>
              <a:t> </a:t>
            </a:r>
            <a:r>
              <a:rPr lang="en-US" dirty="0" err="1" smtClean="0">
                <a:hlinkClick r:id="rId2"/>
              </a:rPr>
              <a:t>gyntaf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Dull </a:t>
            </a:r>
            <a:r>
              <a:rPr lang="en-US" dirty="0" err="1" smtClean="0">
                <a:hlinkClick r:id="rId3"/>
              </a:rPr>
              <a:t>ataliol</a:t>
            </a:r>
            <a:r>
              <a:rPr lang="en-US" dirty="0" smtClean="0">
                <a:hlinkClick r:id="rId3"/>
              </a:rPr>
              <a:t> </a:t>
            </a:r>
            <a:r>
              <a:rPr lang="en-US" dirty="0" err="1" smtClean="0">
                <a:hlinkClick r:id="rId3"/>
              </a:rPr>
              <a:t>i</a:t>
            </a:r>
            <a:r>
              <a:rPr lang="en-US" dirty="0" smtClean="0">
                <a:hlinkClick r:id="rId3"/>
              </a:rPr>
              <a:t> </a:t>
            </a:r>
            <a:r>
              <a:rPr lang="en-US" dirty="0" err="1" smtClean="0">
                <a:hlinkClick r:id="rId3"/>
              </a:rPr>
              <a:t>gefnogi</a:t>
            </a:r>
            <a:r>
              <a:rPr lang="en-US" dirty="0" smtClean="0">
                <a:hlinkClick r:id="rId3"/>
              </a:rPr>
              <a:t> </a:t>
            </a:r>
            <a:r>
              <a:rPr lang="en-US" dirty="0" err="1" smtClean="0">
                <a:hlinkClick r:id="rId3"/>
              </a:rPr>
              <a:t>lles</a:t>
            </a:r>
            <a:endParaRPr lang="en-US" dirty="0" smtClean="0"/>
          </a:p>
          <a:p>
            <a:r>
              <a:rPr lang="en-US" dirty="0" err="1" smtClean="0">
                <a:hlinkClick r:id="rId4"/>
              </a:rPr>
              <a:t>Cymuned</a:t>
            </a:r>
            <a:r>
              <a:rPr lang="en-US" dirty="0" smtClean="0">
                <a:hlinkClick r:id="rId4"/>
              </a:rPr>
              <a:t> </a:t>
            </a:r>
            <a:r>
              <a:rPr lang="en-US" dirty="0" err="1" smtClean="0">
                <a:hlinkClick r:id="rId4"/>
              </a:rPr>
              <a:t>ofalgar</a:t>
            </a:r>
            <a:r>
              <a:rPr lang="en-US" dirty="0" smtClean="0">
                <a:hlinkClick r:id="rId4"/>
              </a:rPr>
              <a:t> a </a:t>
            </a:r>
            <a:r>
              <a:rPr lang="en-US" dirty="0" err="1" smtClean="0">
                <a:hlinkClick r:id="rId4"/>
              </a:rPr>
              <a:t>hynaws</a:t>
            </a:r>
            <a:endParaRPr lang="en-US" dirty="0" smtClean="0"/>
          </a:p>
          <a:p>
            <a:r>
              <a:rPr lang="en-US" dirty="0" err="1" smtClean="0">
                <a:hlinkClick r:id="rId5"/>
              </a:rPr>
              <a:t>Athrawon</a:t>
            </a:r>
            <a:r>
              <a:rPr lang="en-US" dirty="0" smtClean="0">
                <a:hlinkClick r:id="rId5"/>
              </a:rPr>
              <a:t> </a:t>
            </a:r>
            <a:r>
              <a:rPr lang="en-US" dirty="0" err="1" smtClean="0">
                <a:hlinkClick r:id="rId5"/>
              </a:rPr>
              <a:t>hapus</a:t>
            </a:r>
            <a:r>
              <a:rPr lang="en-US" dirty="0" smtClean="0">
                <a:hlinkClick r:id="rId5"/>
              </a:rPr>
              <a:t>, plant </a:t>
            </a:r>
            <a:r>
              <a:rPr lang="en-US" dirty="0" err="1" smtClean="0">
                <a:hlinkClick r:id="rId5"/>
              </a:rPr>
              <a:t>hapus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59630" y="2276872"/>
            <a:ext cx="4038600" cy="4434840"/>
          </a:xfrm>
        </p:spPr>
        <p:txBody>
          <a:bodyPr/>
          <a:lstStyle/>
          <a:p>
            <a:r>
              <a:rPr lang="en-US" dirty="0" smtClean="0">
                <a:hlinkClick r:id="rId6"/>
              </a:rPr>
              <a:t>Putting wellbeing first</a:t>
            </a:r>
            <a:endParaRPr lang="en-US" dirty="0" smtClean="0"/>
          </a:p>
          <a:p>
            <a:r>
              <a:rPr lang="en-US" dirty="0" smtClean="0">
                <a:hlinkClick r:id="rId7"/>
              </a:rPr>
              <a:t>A preventative approach to supporting wellbeing</a:t>
            </a:r>
            <a:endParaRPr lang="en-US" dirty="0" smtClean="0"/>
          </a:p>
          <a:p>
            <a:r>
              <a:rPr lang="en-US" dirty="0" smtClean="0">
                <a:hlinkClick r:id="rId8"/>
              </a:rPr>
              <a:t>A nurturing and caring community</a:t>
            </a:r>
            <a:endParaRPr lang="en-US" dirty="0" smtClean="0"/>
          </a:p>
          <a:p>
            <a:r>
              <a:rPr lang="en-US" dirty="0" smtClean="0">
                <a:hlinkClick r:id="rId9"/>
              </a:rPr>
              <a:t>Happy teachers: happy pupils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902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gyfeirnodi</a:t>
            </a:r>
            <a:r>
              <a:rPr lang="en-GB" dirty="0" smtClean="0"/>
              <a:t> Reference list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1700" dirty="0" smtClean="0"/>
              <a:t>Children’s Society (2008) Available at  </a:t>
            </a:r>
            <a:r>
              <a:rPr lang="en-GB" altLang="en-US" sz="1700" dirty="0" smtClean="0">
                <a:hlinkClick r:id="rId2"/>
              </a:rPr>
              <a:t>http</a:t>
            </a:r>
            <a:r>
              <a:rPr lang="en-GB" altLang="en-US" sz="1700" dirty="0">
                <a:hlinkClick r:id="rId2"/>
              </a:rPr>
              <a:t>://</a:t>
            </a:r>
            <a:r>
              <a:rPr lang="en-GB" altLang="en-US" sz="1700" dirty="0" smtClean="0">
                <a:hlinkClick r:id="rId2"/>
              </a:rPr>
              <a:t>childrenssociety.org.uk/what-we-do/research/initiatives/well-being/background-programme/2008-survey</a:t>
            </a:r>
            <a:r>
              <a:rPr lang="en-GB" altLang="en-US" sz="1700" dirty="0" smtClean="0"/>
              <a:t> (Accessed 10.01.16) </a:t>
            </a:r>
          </a:p>
          <a:p>
            <a:r>
              <a:rPr lang="en-GB" altLang="en-US" sz="1700" dirty="0" smtClean="0"/>
              <a:t>Giddens, A. (1998) </a:t>
            </a:r>
            <a:r>
              <a:rPr lang="en-GB" altLang="en-US" sz="1700" i="1" dirty="0" smtClean="0"/>
              <a:t>The Third Way: The Renewal of Social Democracy. </a:t>
            </a:r>
            <a:r>
              <a:rPr lang="en-GB" altLang="en-US" sz="1700" dirty="0" smtClean="0"/>
              <a:t>Cambridge: Polity Press</a:t>
            </a:r>
          </a:p>
          <a:p>
            <a:r>
              <a:rPr lang="en-GB" altLang="en-US" sz="1700" dirty="0" smtClean="0"/>
              <a:t>Office </a:t>
            </a:r>
            <a:r>
              <a:rPr lang="en-GB" altLang="en-US" sz="1700" dirty="0"/>
              <a:t>for National </a:t>
            </a:r>
            <a:r>
              <a:rPr lang="en-GB" altLang="en-US" sz="1700" dirty="0" smtClean="0"/>
              <a:t>Statistics: </a:t>
            </a:r>
            <a:r>
              <a:rPr lang="en-GB" altLang="en-US" sz="1700" dirty="0"/>
              <a:t>Insights into children's mental health and </a:t>
            </a:r>
            <a:r>
              <a:rPr lang="en-GB" altLang="en-US" sz="1700" dirty="0" smtClean="0"/>
              <a:t>well-being</a:t>
            </a:r>
            <a:r>
              <a:rPr lang="en-GB" altLang="en-US" sz="1700" dirty="0"/>
              <a:t> </a:t>
            </a:r>
            <a:r>
              <a:rPr lang="en-GB" altLang="en-US" sz="1700" dirty="0" smtClean="0"/>
              <a:t>(2015) Available </a:t>
            </a:r>
            <a:r>
              <a:rPr lang="en-GB" altLang="en-US" sz="1700" dirty="0"/>
              <a:t>at </a:t>
            </a:r>
            <a:r>
              <a:rPr lang="en-GB" altLang="en-US" sz="1700" dirty="0">
                <a:hlinkClick r:id="rId3"/>
              </a:rPr>
              <a:t>http://backup.ons.gov.uk/2015/10/20/insights-into-childrens-mental-health-and-well-being</a:t>
            </a:r>
            <a:r>
              <a:rPr lang="en-GB" altLang="en-US" sz="1700" dirty="0" smtClean="0">
                <a:hlinkClick r:id="rId3"/>
              </a:rPr>
              <a:t>/</a:t>
            </a:r>
            <a:r>
              <a:rPr lang="en-GB" altLang="en-US" sz="1700" dirty="0" smtClean="0"/>
              <a:t> (Accessed 10.01.16)</a:t>
            </a:r>
          </a:p>
          <a:p>
            <a:r>
              <a:rPr lang="en-GB" sz="1700" dirty="0" err="1" smtClean="0"/>
              <a:t>Weare</a:t>
            </a:r>
            <a:r>
              <a:rPr lang="en-GB" sz="1700" dirty="0" smtClean="0"/>
              <a:t> (2015) </a:t>
            </a:r>
            <a:r>
              <a:rPr lang="en-GB" sz="1700" i="1" dirty="0" smtClean="0"/>
              <a:t>. Framework for promoting well-being </a:t>
            </a:r>
            <a:r>
              <a:rPr lang="en-GB" sz="1700" dirty="0" smtClean="0"/>
              <a:t>. Available at </a:t>
            </a:r>
            <a:r>
              <a:rPr lang="en-GB" sz="1700" dirty="0" smtClean="0">
                <a:hlinkClick r:id="rId4"/>
              </a:rPr>
              <a:t>http</a:t>
            </a:r>
            <a:r>
              <a:rPr lang="en-GB" sz="1700" dirty="0">
                <a:hlinkClick r:id="rId4"/>
              </a:rPr>
              <a:t>://</a:t>
            </a:r>
            <a:r>
              <a:rPr lang="en-GB" sz="1700" dirty="0" smtClean="0">
                <a:hlinkClick r:id="rId4"/>
              </a:rPr>
              <a:t>www.ncb.org.uk/media/1197143/ncb_framework_for_promoting_well-being_and_responding_to_mental_health_in_schools.pdf</a:t>
            </a:r>
            <a:r>
              <a:rPr lang="en-GB" sz="1700" dirty="0" smtClean="0"/>
              <a:t> (Accessed 10.01.16)</a:t>
            </a:r>
          </a:p>
          <a:p>
            <a:r>
              <a:rPr lang="en-GB" altLang="en-US" sz="1700" dirty="0" err="1"/>
              <a:t>Youngminds</a:t>
            </a:r>
            <a:r>
              <a:rPr lang="en-GB" altLang="en-US" sz="1700" dirty="0"/>
              <a:t> (2015) </a:t>
            </a:r>
            <a:r>
              <a:rPr lang="en-GB" altLang="en-US" sz="1700" dirty="0" smtClean="0"/>
              <a:t>Young </a:t>
            </a:r>
            <a:r>
              <a:rPr lang="en-GB" altLang="en-US" sz="1700" smtClean="0"/>
              <a:t>Minds. Available </a:t>
            </a:r>
            <a:r>
              <a:rPr lang="en-GB" altLang="en-US" sz="1700" dirty="0"/>
              <a:t>at </a:t>
            </a:r>
            <a:r>
              <a:rPr lang="en-GB" altLang="en-US" sz="1700" dirty="0">
                <a:hlinkClick r:id="rId5"/>
              </a:rPr>
              <a:t>http://www.youngminds.org.uk/</a:t>
            </a:r>
            <a:r>
              <a:rPr lang="en-GB" altLang="en-US" sz="1700" dirty="0"/>
              <a:t> (Accessed 10.01.16)</a:t>
            </a:r>
          </a:p>
          <a:p>
            <a:endParaRPr lang="en-GB" sz="1700" dirty="0" smtClean="0"/>
          </a:p>
          <a:p>
            <a:endParaRPr lang="en-GB" alt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814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649</TotalTime>
  <Words>1841</Words>
  <Application>Microsoft Office PowerPoint</Application>
  <PresentationFormat>On-screen Show (4:3)</PresentationFormat>
  <Paragraphs>238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Wingdings</vt:lpstr>
      <vt:lpstr>Wingdings 2</vt:lpstr>
      <vt:lpstr>Wingdings 3</vt:lpstr>
      <vt:lpstr>Flow</vt:lpstr>
      <vt:lpstr>  ECES5007/C Lines of Enquiry Llwybrau Ymholi </vt:lpstr>
      <vt:lpstr>Deilliannau Dysgu / Learning Outcomes</vt:lpstr>
      <vt:lpstr> Cynnwys / Content</vt:lpstr>
      <vt:lpstr>Iechyd Meddwl / Mental Health</vt:lpstr>
      <vt:lpstr>Lles / Wellbeing</vt:lpstr>
      <vt:lpstr>Pam fod problemau iechyd meddwl a lles yn bwysig? Why are mental health and wellbeing important?</vt:lpstr>
      <vt:lpstr>Lles a Iechyd Meddwl Mental Health and Wellbeing</vt:lpstr>
      <vt:lpstr>Lles a Iechyd Meddwl Mental Health and Wellbeing</vt:lpstr>
      <vt:lpstr>Materion iechyd meddwl a lles Mental health and wellbeing issues</vt:lpstr>
      <vt:lpstr>Fframweithiau damcaniaethol Theoretical frameworks</vt:lpstr>
      <vt:lpstr>Arwyddion o les plentyn ym myd addysg Child wellbeing indicators for education</vt:lpstr>
      <vt:lpstr>Lles plant yn yr ysgol Children’s well-being at school</vt:lpstr>
      <vt:lpstr>Anfodlonrwydd mewn addysg Education disaffection </vt:lpstr>
      <vt:lpstr>Ystadegau Iechyd meddwl  Mental health and wellbeing statistics</vt:lpstr>
      <vt:lpstr>Iechyd meddwl / Mental health</vt:lpstr>
      <vt:lpstr>Gwydnwch / Resilience</vt:lpstr>
      <vt:lpstr> Sut mae problemau iechyd meddwl yn effeithio ar blant gyda iechyd meddwl a lles isel?  How are some children affected if they have poor mental health and wellbeing? </vt:lpstr>
      <vt:lpstr>  </vt:lpstr>
      <vt:lpstr>Effeithiau problemau iechyd meddwl a lles  The effects of poor mental health and well-being </vt:lpstr>
      <vt:lpstr>Strategaethau adeiladu gwydnwch effeithiol  Effective resilience strategies</vt:lpstr>
      <vt:lpstr>Strategaethau adeiladu gwydnwch effeithiol  Effective resilience strategies</vt:lpstr>
      <vt:lpstr>Strategaethau adeiladu gwydnwch effeithiol  Effective resilience strategies</vt:lpstr>
      <vt:lpstr>Strategaethau adeiladu gwydnwch ffeithiol  Effective resilience strategies</vt:lpstr>
      <vt:lpstr>Estyn : Enghreifftiau o Arfer Orau Lles Wellbeing Best Practice Examples </vt:lpstr>
      <vt:lpstr>Rhestr gyfeirnodi Reference list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SJTA5009  Children’s Mental Health and Wellbeing</dc:title>
  <dc:creator>Alison</dc:creator>
  <cp:lastModifiedBy>Helen A Griffiths</cp:lastModifiedBy>
  <cp:revision>53</cp:revision>
  <dcterms:created xsi:type="dcterms:W3CDTF">2016-01-05T19:39:35Z</dcterms:created>
  <dcterms:modified xsi:type="dcterms:W3CDTF">2020-02-03T18:35:12Z</dcterms:modified>
</cp:coreProperties>
</file>