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1" r:id="rId1"/>
  </p:sldMasterIdLst>
  <p:sldIdLst>
    <p:sldId id="256" r:id="rId2"/>
    <p:sldId id="280" r:id="rId3"/>
    <p:sldId id="270" r:id="rId4"/>
    <p:sldId id="264" r:id="rId5"/>
    <p:sldId id="267" r:id="rId6"/>
    <p:sldId id="265" r:id="rId7"/>
    <p:sldId id="282" r:id="rId8"/>
    <p:sldId id="278" r:id="rId9"/>
    <p:sldId id="284" r:id="rId10"/>
    <p:sldId id="285" r:id="rId11"/>
    <p:sldId id="286" r:id="rId12"/>
    <p:sldId id="287" r:id="rId13"/>
    <p:sldId id="283" r:id="rId14"/>
    <p:sldId id="288" r:id="rId15"/>
    <p:sldId id="289" r:id="rId16"/>
    <p:sldId id="290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6C62CAC-6E8C-1648-B2BC-18D74E09D2D0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1D4E0F6-A683-254E-A3F7-061B7A22ADA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XhLtvYhvbsU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199"/>
            <a:ext cx="6717000" cy="570571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Dr</a:t>
            </a:r>
            <a:r>
              <a:rPr lang="en-US" dirty="0" smtClean="0"/>
              <a:t> </a:t>
            </a:r>
            <a:r>
              <a:rPr lang="en-US" dirty="0" err="1" smtClean="0"/>
              <a:t>jessica</a:t>
            </a:r>
            <a:r>
              <a:rPr lang="en-US" dirty="0" smtClean="0"/>
              <a:t> m. </a:t>
            </a:r>
            <a:r>
              <a:rPr lang="en-US" dirty="0" err="1" smtClean="0"/>
              <a:t>keady</a:t>
            </a:r>
            <a:endParaRPr lang="en-US" dirty="0" smtClean="0"/>
          </a:p>
          <a:p>
            <a:r>
              <a:rPr lang="en-US" dirty="0" err="1" smtClean="0"/>
              <a:t>J.KEADY@uwtsd,ac.uK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805" y="685059"/>
            <a:ext cx="6989885" cy="4136912"/>
          </a:xfrm>
        </p:spPr>
        <p:txBody>
          <a:bodyPr>
            <a:normAutofit/>
          </a:bodyPr>
          <a:lstStyle/>
          <a:p>
            <a:pPr algn="l"/>
            <a:r>
              <a:rPr lang="en-US" sz="3800" dirty="0" smtClean="0"/>
              <a:t>MUSIC AND TELEVISION: Lyrics, texts and portrayals 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159650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768" y="720607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GB" sz="3100" dirty="0" smtClean="0"/>
              <a:t>MUSIC, RELIGION, MOTIFS </a:t>
            </a:r>
            <a:br>
              <a:rPr lang="en-GB" sz="3100" dirty="0" smtClean="0"/>
            </a:br>
            <a:r>
              <a:rPr lang="en-GB" sz="3100" dirty="0"/>
              <a:t>Activity One: Deciphering Song Lyrics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107" y="2141034"/>
            <a:ext cx="8419171" cy="458729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Jesus </a:t>
            </a:r>
            <a:r>
              <a:rPr lang="en-GB" dirty="0"/>
              <a:t>Walks - Kanye</a:t>
            </a:r>
          </a:p>
          <a:p>
            <a:r>
              <a:rPr lang="en-GB" dirty="0"/>
              <a:t>It's a Sin - Pet Shop Boys</a:t>
            </a:r>
          </a:p>
          <a:p>
            <a:r>
              <a:rPr lang="en-GB" dirty="0"/>
              <a:t>Exodus - Bob Marley</a:t>
            </a:r>
          </a:p>
          <a:p>
            <a:r>
              <a:rPr lang="en-GB" dirty="0"/>
              <a:t>Hare Krishna - Boy George</a:t>
            </a:r>
          </a:p>
          <a:p>
            <a:r>
              <a:rPr lang="en-GB" dirty="0"/>
              <a:t>Blinded by Your Grace, Pt. 2 </a:t>
            </a:r>
            <a:r>
              <a:rPr lang="en-GB" dirty="0" smtClean="0"/>
              <a:t>– </a:t>
            </a:r>
            <a:r>
              <a:rPr lang="en-GB" dirty="0" err="1" smtClean="0"/>
              <a:t>Stormzy</a:t>
            </a:r>
            <a:endParaRPr lang="en-GB" dirty="0" smtClean="0"/>
          </a:p>
          <a:p>
            <a:r>
              <a:rPr lang="en-GB" dirty="0" smtClean="0"/>
              <a:t>God is a Woman – Ariana Grande</a:t>
            </a:r>
          </a:p>
          <a:p>
            <a:r>
              <a:rPr lang="en-GB" dirty="0"/>
              <a:t>Hallelujah - Leonard Cohen The Man Comes Around - Johnny Cash</a:t>
            </a:r>
          </a:p>
          <a:p>
            <a:r>
              <a:rPr lang="en-GB" dirty="0"/>
              <a:t>My Sweet Lord - George Harrison</a:t>
            </a:r>
          </a:p>
          <a:p>
            <a:r>
              <a:rPr lang="en-GB" dirty="0"/>
              <a:t>By the Rivers of Babylon - The </a:t>
            </a:r>
            <a:r>
              <a:rPr lang="en-GB" dirty="0" err="1"/>
              <a:t>Melodians</a:t>
            </a:r>
            <a:r>
              <a:rPr lang="en-GB" dirty="0"/>
              <a:t> (the cover by </a:t>
            </a:r>
            <a:r>
              <a:rPr lang="en-GB" dirty="0" err="1"/>
              <a:t>Boney</a:t>
            </a:r>
            <a:r>
              <a:rPr lang="en-GB" dirty="0"/>
              <a:t> M is more well known)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988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stereotypes 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" r="1844"/>
          <a:stretch>
            <a:fillRect/>
          </a:stretch>
        </p:blipFill>
        <p:spPr bwMode="auto">
          <a:xfrm>
            <a:off x="0" y="1676852"/>
            <a:ext cx="5844995" cy="287013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95632"/>
            <a:ext cx="5844995" cy="246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4995" y="1447799"/>
            <a:ext cx="3299006" cy="541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72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hEGEMONIC</a:t>
            </a:r>
            <a:r>
              <a:rPr lang="en-US" dirty="0" smtClean="0"/>
              <a:t> </a:t>
            </a:r>
            <a:r>
              <a:rPr lang="en-US" dirty="0" err="1" smtClean="0"/>
              <a:t>maSCULINITIES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813" y="1752600"/>
            <a:ext cx="8523987" cy="4971089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4000" dirty="0" smtClean="0"/>
              <a:t>Hegemonic </a:t>
            </a:r>
          </a:p>
          <a:p>
            <a:pPr marL="114300" indent="0">
              <a:buNone/>
            </a:pPr>
            <a:r>
              <a:rPr lang="en-US" sz="4000" dirty="0" smtClean="0"/>
              <a:t>Masculinities (1993)</a:t>
            </a:r>
          </a:p>
          <a:p>
            <a:pPr marL="114300" indent="0">
              <a:buNone/>
            </a:pPr>
            <a:r>
              <a:rPr lang="en-US" sz="4000" dirty="0" smtClean="0"/>
              <a:t>- R.W. Connell </a:t>
            </a:r>
          </a:p>
          <a:p>
            <a:endParaRPr lang="en-US" sz="4000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471" y="1539950"/>
            <a:ext cx="3435529" cy="53532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73" y="4216551"/>
            <a:ext cx="3509283" cy="23204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927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Jewish masculinities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345" y="1752600"/>
            <a:ext cx="8377455" cy="4694327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3800" dirty="0" smtClean="0"/>
              <a:t>“Judaism, as codified in the Torah or Hebrew Scriptures, is one of the primary sources for the historical construction of masculinity.” </a:t>
            </a:r>
          </a:p>
          <a:p>
            <a:pPr marL="114300" indent="0">
              <a:buNone/>
            </a:pPr>
            <a:endParaRPr lang="en-US" sz="3800" dirty="0"/>
          </a:p>
          <a:p>
            <a:pPr marL="114300" indent="0">
              <a:buNone/>
            </a:pPr>
            <a:r>
              <a:rPr lang="en-US" sz="3800" dirty="0" smtClean="0"/>
              <a:t>(</a:t>
            </a:r>
            <a:r>
              <a:rPr lang="en-US" sz="3800" dirty="0" err="1" smtClean="0"/>
              <a:t>Rosenburg</a:t>
            </a:r>
            <a:r>
              <a:rPr lang="en-US" sz="3800" dirty="0" smtClean="0"/>
              <a:t>, Jewish Masculinities, 349)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28761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MASCULINITIES AND THE DEAD SEA SCROLLS </a:t>
            </a:r>
            <a:endParaRPr lang="en-US" dirty="0"/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634" y="1752600"/>
            <a:ext cx="3370236" cy="501781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246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PORTRAYALs OF JESUS’ MASCULINITY / masculinities IN FILM, TELEVISION </a:t>
            </a:r>
            <a:r>
              <a:rPr lang="en-GB" dirty="0" smtClean="0"/>
              <a:t>          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and </a:t>
            </a:r>
            <a:r>
              <a:rPr lang="en-GB" dirty="0"/>
              <a:t>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891883"/>
            <a:ext cx="8229600" cy="4373563"/>
          </a:xfrm>
        </p:spPr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pPr marL="114300" indent="0" algn="just">
              <a:buNone/>
            </a:pPr>
            <a:endParaRPr lang="en-GB" dirty="0" smtClean="0">
              <a:hlinkClick r:id="rId2"/>
            </a:endParaRPr>
          </a:p>
          <a:p>
            <a:pPr marL="114300" indent="0" algn="just">
              <a:buNone/>
            </a:pP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://www.youtube.com/watch?v=XhLtvYhvbsU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65" y="1182986"/>
            <a:ext cx="4092497" cy="5355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697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661" y="475279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PORTRAYALs OF JESUS IN FILM, TELEVISION and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en-GB" dirty="0" smtClean="0"/>
              <a:t>Activity Three: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dirty="0" smtClean="0"/>
              <a:t>What does the portrayal reveal (if anything) about the character of Jesus?</a:t>
            </a:r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r>
              <a:rPr lang="en-GB" dirty="0" smtClean="0"/>
              <a:t>Is the portrayal, for example, positive / negative / humorous / hyper-masculine / anti-masculine / emotional ? </a:t>
            </a:r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r>
              <a:rPr lang="en-GB" dirty="0" smtClean="0"/>
              <a:t>How does this compare with the person sat next to you and their chosen portrayal of Jesus?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625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Sexuality in Ancient Israel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‘Homosexuality’ in </a:t>
            </a:r>
            <a:r>
              <a:rPr lang="en-US" sz="2400" dirty="0" smtClean="0"/>
              <a:t>modern understanding did </a:t>
            </a:r>
            <a:r>
              <a:rPr lang="en-US" sz="2400" dirty="0" smtClean="0"/>
              <a:t>not exist </a:t>
            </a:r>
          </a:p>
          <a:p>
            <a:r>
              <a:rPr lang="en-US" sz="2400" dirty="0" smtClean="0"/>
              <a:t>Instead, specific sexual acts were regulated or prohibited  </a:t>
            </a:r>
          </a:p>
          <a:p>
            <a:r>
              <a:rPr lang="en-US" sz="2400" dirty="0" smtClean="0"/>
              <a:t>What we find in the Bible are narratives that describe norms of sexuality </a:t>
            </a:r>
          </a:p>
          <a:p>
            <a:r>
              <a:rPr lang="en-US" sz="2400" dirty="0" smtClean="0"/>
              <a:t>Procreative sex was most highly valued (“be fruitful and multiply” Gen. 1:26-28)</a:t>
            </a:r>
          </a:p>
          <a:p>
            <a:pPr marL="1143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349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3200" dirty="0" smtClean="0"/>
              <a:t>Key </a:t>
            </a:r>
            <a:r>
              <a:rPr lang="en-US" sz="3200" dirty="0" smtClean="0"/>
              <a:t>Texts </a:t>
            </a:r>
            <a:r>
              <a:rPr lang="en-US" sz="3200" dirty="0" smtClean="0"/>
              <a:t>for </a:t>
            </a:r>
            <a:r>
              <a:rPr lang="en-US" sz="3200" dirty="0" smtClean="0"/>
              <a:t>LGBTQ+ </a:t>
            </a:r>
            <a:r>
              <a:rPr lang="en-US" sz="3200" dirty="0" smtClean="0"/>
              <a:t>Sexuality and the Hebrew Bible</a:t>
            </a:r>
            <a:r>
              <a:rPr lang="en-US" sz="4000" dirty="0" smtClean="0"/>
              <a:t/>
            </a:r>
            <a:br>
              <a:rPr lang="en-US" sz="4000" dirty="0" smtClean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Laws Regulating </a:t>
            </a:r>
            <a:r>
              <a:rPr lang="en-US" dirty="0" smtClean="0"/>
              <a:t>Sexual Practices</a:t>
            </a:r>
          </a:p>
          <a:p>
            <a:endParaRPr lang="en-US" dirty="0"/>
          </a:p>
          <a:p>
            <a:r>
              <a:rPr lang="en-US" dirty="0" smtClean="0"/>
              <a:t>The Hebrew Bible contains a handful of laws that deal with same-sex sexual activity </a:t>
            </a:r>
          </a:p>
          <a:p>
            <a:r>
              <a:rPr lang="en-US" dirty="0" smtClean="0"/>
              <a:t>There are no prohibitions on lesbian sexual activity </a:t>
            </a:r>
          </a:p>
          <a:p>
            <a:r>
              <a:rPr lang="en-US" dirty="0" smtClean="0"/>
              <a:t>In contrast Leviticus 18:22 and 20:13 explicitly prohibit male-male sexual activity (for example, “You shall not lie with a male as with a woman” – Lev. 18:22)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065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200" dirty="0" smtClean="0"/>
              <a:t>Key  </a:t>
            </a:r>
            <a:r>
              <a:rPr lang="en-US" sz="3200" dirty="0"/>
              <a:t>Texts for LGBTQ Sexuality and the Hebrew Bible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en-US" dirty="0" smtClean="0"/>
              <a:t>2. Legal Texts Regulating Gender Performance </a:t>
            </a:r>
          </a:p>
          <a:p>
            <a:endParaRPr lang="en-US" dirty="0"/>
          </a:p>
          <a:p>
            <a:pPr marL="114300" indent="0">
              <a:buNone/>
            </a:pPr>
            <a:r>
              <a:rPr lang="en-US" dirty="0" smtClean="0"/>
              <a:t>Deuteronomy 22. 5, “A </a:t>
            </a:r>
            <a:r>
              <a:rPr lang="en-US" dirty="0"/>
              <a:t>woman shall not wear a man's apparel, nor shall a man put on a woman's garment; for whoever does such things is abhorrent to the Lord your God</a:t>
            </a:r>
            <a:r>
              <a:rPr lang="en-US" dirty="0" smtClean="0"/>
              <a:t>.”</a:t>
            </a:r>
          </a:p>
          <a:p>
            <a:pPr marL="114300" indent="0">
              <a:buNone/>
            </a:pPr>
            <a:endParaRPr lang="en-US" dirty="0"/>
          </a:p>
          <a:p>
            <a:r>
              <a:rPr lang="en-US" dirty="0" smtClean="0"/>
              <a:t>This text prohibits cross-dressing by both women and men  </a:t>
            </a:r>
          </a:p>
          <a:p>
            <a:r>
              <a:rPr lang="en-US" dirty="0" smtClean="0"/>
              <a:t>Text can be read as a ‘text of terror’ for transgender readers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333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/>
              <a:t>Key  Texts for LGBTQ Sexuality and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US" dirty="0" smtClean="0"/>
              <a:t>3. Homoeroticism in the Bible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 smtClean="0"/>
              <a:t>The relationship between David and Jonathan (1 Sam. 18:1-4, 19: 1-7, 20:1-42, 23: 16-18) has variously been described as friends, lovers, homoerotic, brothers in-arms and political allies.</a:t>
            </a:r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96598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Jonathan professes his love of David (1 Sam. </a:t>
            </a:r>
            <a:r>
              <a:rPr lang="en-US" dirty="0" smtClean="0"/>
              <a:t>18:1) and the two make a covenant (18:3; 20:8; 23:18), an act that may be interpreted as indicating political alliance or personal affection.</a:t>
            </a:r>
          </a:p>
          <a:p>
            <a:r>
              <a:rPr lang="en-US" dirty="0" smtClean="0"/>
              <a:t>In addition, Jonathan removes his robe and armor to give to David, a gesture that can be read as either political or erotic (1 Sam. 18:4), and the two kiss and weep when parting (1 Sam. 20:41).</a:t>
            </a:r>
          </a:p>
          <a:p>
            <a:r>
              <a:rPr lang="en-US" dirty="0" smtClean="0"/>
              <a:t>David’s lament over Jonathan (2 Sam 1:25-27) also expresses love; verse 26 reads “…your love to me was wonderful, passing the love of women.” 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28728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 smtClean="0"/>
              <a:t>Portrayals of Jonathan and David</a:t>
            </a:r>
            <a:endParaRPr lang="en-US" sz="32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60" y="4167710"/>
            <a:ext cx="3598173" cy="269029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871" y="1221009"/>
            <a:ext cx="2671361" cy="563699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21009"/>
            <a:ext cx="2498493" cy="318273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164" y="1320254"/>
            <a:ext cx="3487337" cy="30834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8943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/>
              <a:t>Key  Texts for LGBTQ Sexuality and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/>
              <a:t>3. </a:t>
            </a:r>
            <a:r>
              <a:rPr lang="en-US" dirty="0" smtClean="0"/>
              <a:t>Female Homoeroticism </a:t>
            </a:r>
            <a:r>
              <a:rPr lang="en-US" dirty="0"/>
              <a:t>in the Bible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The </a:t>
            </a:r>
            <a:r>
              <a:rPr lang="en-US" dirty="0" smtClean="0"/>
              <a:t>story of Ruth and Naomi is the most commonly identified narrative of female homoeroticism in the Bible. </a:t>
            </a:r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The close relationship between the two women, along with Ruth’s profession of loyalty (Ruth 1:16-17) is often taken as a statement of love.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947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 you think?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Read some of the relevant passages relating to the relationship between Jonathan and David (</a:t>
            </a:r>
            <a:r>
              <a:rPr lang="en-US" dirty="0"/>
              <a:t>1 Sam. 18:1-4, </a:t>
            </a:r>
            <a:r>
              <a:rPr lang="en-US" dirty="0" smtClean="0"/>
              <a:t>20:35-</a:t>
            </a:r>
            <a:r>
              <a:rPr lang="en-US" dirty="0"/>
              <a:t>42, </a:t>
            </a:r>
            <a:r>
              <a:rPr lang="en-US" dirty="0" smtClean="0"/>
              <a:t>and 2 Sam. 1:25-26):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 smtClean="0"/>
              <a:t>	   </a:t>
            </a:r>
          </a:p>
          <a:p>
            <a:pPr marL="114300" indent="0" algn="ctr">
              <a:buNone/>
            </a:pPr>
            <a:r>
              <a:rPr lang="en-US"/>
              <a:t>	</a:t>
            </a:r>
            <a:r>
              <a:rPr lang="en-US" smtClean="0"/>
              <a:t>How </a:t>
            </a:r>
            <a:r>
              <a:rPr lang="en-US" dirty="0" smtClean="0"/>
              <a:t>would you define the relationship between Jonathan and David?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7067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Apothecary.thmx</Template>
  <TotalTime>1858</TotalTime>
  <Words>671</Words>
  <Application>Microsoft Office PowerPoint</Application>
  <PresentationFormat>On-screen Show (4:3)</PresentationFormat>
  <Paragraphs>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Book Antiqua</vt:lpstr>
      <vt:lpstr>Century Gothic</vt:lpstr>
      <vt:lpstr>Apothecary</vt:lpstr>
      <vt:lpstr>MUSIC AND TELEVISION: Lyrics, texts and portrayals </vt:lpstr>
      <vt:lpstr>MUSIC, RELIGION, MOTIFS  Activity One: Deciphering Song Lyrics </vt:lpstr>
      <vt:lpstr>Gender stereotypes </vt:lpstr>
      <vt:lpstr>hEGEMONIC maSCULINITIES</vt:lpstr>
      <vt:lpstr>Jewish masculinities </vt:lpstr>
      <vt:lpstr>MASCULINITIES AND THE DEAD SEA SCROLLS </vt:lpstr>
      <vt:lpstr>PORTRAYALs OF JESUS’ MASCULINITY / masculinities IN FILM, TELEVISION                        and Art</vt:lpstr>
      <vt:lpstr>PORTRAYALs OF JESUS IN FILM, TELEVISION and Art</vt:lpstr>
      <vt:lpstr>Sexuality in Ancient Israel</vt:lpstr>
      <vt:lpstr> Key Texts for LGBTQ+ Sexuality and the Hebrew Bible </vt:lpstr>
      <vt:lpstr> Key  Texts for LGBTQ Sexuality and the Hebrew Bible </vt:lpstr>
      <vt:lpstr>Key  Texts for LGBTQ Sexuality and the Hebrew Bible</vt:lpstr>
      <vt:lpstr>PowerPoint Presentation</vt:lpstr>
      <vt:lpstr>Portrayals of Jonathan and David</vt:lpstr>
      <vt:lpstr>Key  Texts for LGBTQ Sexuality and the Hebrew Bible</vt:lpstr>
      <vt:lpstr>What do you think?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Perspectives on Masculinities and the Bible</dc:title>
  <dc:creator>Jessica Keady</dc:creator>
  <cp:lastModifiedBy>Jessica Keady</cp:lastModifiedBy>
  <cp:revision>32</cp:revision>
  <dcterms:created xsi:type="dcterms:W3CDTF">2016-11-25T15:31:02Z</dcterms:created>
  <dcterms:modified xsi:type="dcterms:W3CDTF">2019-05-29T16:13:09Z</dcterms:modified>
</cp:coreProperties>
</file>