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gif" ContentType="image/gif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43"/>
  </p:notesMasterIdLst>
  <p:handoutMasterIdLst>
    <p:handoutMasterId r:id="rId44"/>
  </p:handout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  <p:sldId id="271" r:id="rId20"/>
    <p:sldId id="272" r:id="rId21"/>
    <p:sldId id="273" r:id="rId22"/>
    <p:sldId id="274" r:id="rId23"/>
    <p:sldId id="275" r:id="rId24"/>
    <p:sldId id="276" r:id="rId25"/>
    <p:sldId id="277" r:id="rId26"/>
    <p:sldId id="278" r:id="rId27"/>
    <p:sldId id="279" r:id="rId28"/>
    <p:sldId id="280" r:id="rId29"/>
    <p:sldId id="282" r:id="rId30"/>
    <p:sldId id="283" r:id="rId31"/>
    <p:sldId id="284" r:id="rId32"/>
    <p:sldId id="285" r:id="rId33"/>
    <p:sldId id="286" r:id="rId34"/>
    <p:sldId id="287" r:id="rId35"/>
    <p:sldId id="288" r:id="rId36"/>
    <p:sldId id="289" r:id="rId37"/>
    <p:sldId id="290" r:id="rId38"/>
    <p:sldId id="291" r:id="rId39"/>
    <p:sldId id="292" r:id="rId40"/>
    <p:sldId id="293" r:id="rId41"/>
    <p:sldId id="294" r:id="rId4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001" autoAdjust="0"/>
    <p:restoredTop sz="94660"/>
  </p:normalViewPr>
  <p:slideViewPr>
    <p:cSldViewPr>
      <p:cViewPr varScale="1">
        <p:scale>
          <a:sx n="86" d="100"/>
          <a:sy n="86" d="100"/>
        </p:scale>
        <p:origin x="733" y="3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slide" Target="slides/slide37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notesMaster" Target="notesMasters/notesMaster1.xml"/><Relationship Id="rId48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1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22.wmf"/></Relationships>
</file>

<file path=ppt/drawings/_rels/vmlDrawing3.vml.rels><?xml version="1.0" encoding="UTF-8" standalone="yes"?>
<Relationships xmlns="http://schemas.openxmlformats.org/package/2006/relationships"><Relationship Id="rId2" Type="http://schemas.openxmlformats.org/officeDocument/2006/relationships/image" Target="../media/image24.wmf"/><Relationship Id="rId1" Type="http://schemas.openxmlformats.org/officeDocument/2006/relationships/image" Target="../media/image23.wmf"/></Relationships>
</file>

<file path=ppt/drawings/_rels/vmlDrawing4.vml.rels><?xml version="1.0" encoding="UTF-8" standalone="yes"?>
<Relationships xmlns="http://schemas.openxmlformats.org/package/2006/relationships"><Relationship Id="rId2" Type="http://schemas.openxmlformats.org/officeDocument/2006/relationships/image" Target="../media/image28.wmf"/><Relationship Id="rId1" Type="http://schemas.openxmlformats.org/officeDocument/2006/relationships/image" Target="../media/image27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12/10/2020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6359C78-37F4-4F49-8FDB-D1D217BE8174}" type="datetimeFigureOut">
              <a:rPr lang="en-GB" smtClean="0"/>
              <a:t>12/10/2020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4AA6277-54F3-4F4D-8ACC-AD71005CB1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71388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76D5AF3-9ED9-4EE0-A01B-7819BAB52C92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11357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Matlab code:</a:t>
            </a:r>
          </a:p>
          <a:p>
            <a:endParaRPr lang="en-GB" dirty="0" smtClean="0"/>
          </a:p>
          <a:p>
            <a:r>
              <a:rPr lang="en-GB" sz="1200" kern="1200" baseline="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fs</a:t>
            </a:r>
            <a:r>
              <a:rPr lang="en-GB" sz="1200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=1000;</a:t>
            </a:r>
          </a:p>
          <a:p>
            <a:r>
              <a:rPr lang="en-GB" sz="1200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t=0:1/fs:0.1;</a:t>
            </a:r>
          </a:p>
          <a:p>
            <a:r>
              <a:rPr lang="en-GB" sz="1200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v=</a:t>
            </a:r>
            <a:r>
              <a:rPr lang="en-GB" sz="1200" kern="1200" baseline="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cos</a:t>
            </a:r>
            <a:r>
              <a:rPr lang="en-GB" sz="1200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(2*pi*10*t);</a:t>
            </a:r>
          </a:p>
          <a:p>
            <a:r>
              <a:rPr lang="en-GB" sz="1200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v1=</a:t>
            </a:r>
            <a:r>
              <a:rPr lang="en-GB" sz="1200" kern="1200" baseline="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cos</a:t>
            </a:r>
            <a:r>
              <a:rPr lang="en-GB" sz="1200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(2*pi*10*t+2*pi/1.5);</a:t>
            </a:r>
          </a:p>
          <a:p>
            <a:r>
              <a:rPr lang="en-GB" sz="1200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plot(t,v,t,v1)</a:t>
            </a:r>
          </a:p>
          <a:p>
            <a:r>
              <a:rPr lang="en-GB" sz="1200" kern="1200" baseline="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xlabel</a:t>
            </a:r>
            <a:r>
              <a:rPr lang="en-GB" sz="1200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('Time (seconds)')</a:t>
            </a:r>
          </a:p>
          <a:p>
            <a:r>
              <a:rPr lang="en-GB" sz="1200" kern="1200" baseline="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ylabel</a:t>
            </a:r>
            <a:r>
              <a:rPr lang="en-GB" sz="1200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('Amplitude (Volts)')</a:t>
            </a:r>
          </a:p>
          <a:p>
            <a:endParaRPr lang="en-GB" baseline="0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76D5AF3-9ED9-4EE0-A01B-7819BAB52C92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06808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12/10/2020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12/10/2020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12/10/2020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12/10/2020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12/10/2020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12/10/2020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12/10/2020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12/10/2020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12/10/2020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12/10/2020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12/10/2020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Radio_waves" TargetMode="External"/><Relationship Id="rId7" Type="http://schemas.openxmlformats.org/officeDocument/2006/relationships/image" Target="../media/image7.gif"/><Relationship Id="rId2" Type="http://schemas.openxmlformats.org/officeDocument/2006/relationships/hyperlink" Target="https://en.wikipedia.org/wiki/Half-wave_dipol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en.wikipedia.org/wiki/An" TargetMode="External"/><Relationship Id="rId5" Type="http://schemas.openxmlformats.org/officeDocument/2006/relationships/hyperlink" Target="https://en.wikipedia.org/wiki/Speed_of_light" TargetMode="External"/><Relationship Id="rId4" Type="http://schemas.openxmlformats.org/officeDocument/2006/relationships/hyperlink" Target="https://en.wikipedia.org/wiki/Electric_field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Half-wave_dipole" TargetMode="External"/><Relationship Id="rId7" Type="http://schemas.openxmlformats.org/officeDocument/2006/relationships/hyperlink" Target="https://en.wikipedia.org/wiki/Standing_wave" TargetMode="External"/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en.wikipedia.org/wiki/Wavelength" TargetMode="External"/><Relationship Id="rId5" Type="http://schemas.openxmlformats.org/officeDocument/2006/relationships/hyperlink" Target="https://en.wikipedia.org/wiki/Electron" TargetMode="External"/><Relationship Id="rId4" Type="http://schemas.openxmlformats.org/officeDocument/2006/relationships/hyperlink" Target="https://en.wikipedia.org/wiki/Electric_field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emf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e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hyperlink" Target="http://upload.wikimedia.org/wikipedia/commons/c/cf/EM_Spectrum_Properties_edit.svg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e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png"/><Relationship Id="rId5" Type="http://schemas.openxmlformats.org/officeDocument/2006/relationships/image" Target="../media/image18.jpeg"/><Relationship Id="rId4" Type="http://schemas.openxmlformats.org/officeDocument/2006/relationships/hyperlink" Target="http://arcticboy.arcticboy.com/view2.php?q=Picture%20Of%20Fourier&amp;url=http://www.malaspina.com/jpg/fourier.jpg" TargetMode="Externa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emf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1.wmf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22.wmf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6" Type="http://schemas.openxmlformats.org/officeDocument/2006/relationships/image" Target="../media/image24.wmf"/><Relationship Id="rId5" Type="http://schemas.openxmlformats.org/officeDocument/2006/relationships/oleObject" Target="../embeddings/oleObject4.bin"/><Relationship Id="rId4" Type="http://schemas.openxmlformats.org/officeDocument/2006/relationships/image" Target="../media/image23.wmf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gif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6" Type="http://schemas.openxmlformats.org/officeDocument/2006/relationships/image" Target="../media/image28.wmf"/><Relationship Id="rId5" Type="http://schemas.openxmlformats.org/officeDocument/2006/relationships/oleObject" Target="../embeddings/oleObject6.bin"/><Relationship Id="rId4" Type="http://schemas.openxmlformats.org/officeDocument/2006/relationships/image" Target="../media/image27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16832"/>
            <a:ext cx="7772400" cy="1470025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Communication Principles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Steve Mosey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792088"/>
          </a:xfrm>
        </p:spPr>
        <p:txBody>
          <a:bodyPr>
            <a:normAutofit fontScale="90000"/>
          </a:bodyPr>
          <a:lstStyle/>
          <a:p>
            <a:r>
              <a:rPr lang="en-GB" sz="4000" dirty="0" smtClean="0"/>
              <a:t>Communication System Block Diagram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sz="900" dirty="0" smtClean="0"/>
              <a:t>from http://www3.rad.com/networks/2002/errors/intro.htm</a:t>
            </a:r>
            <a:endParaRPr lang="en-GB" sz="900" dirty="0"/>
          </a:p>
        </p:txBody>
      </p:sp>
      <p:pic>
        <p:nvPicPr>
          <p:cNvPr id="1069" name="Picture 45" descr="http://www3.rad.com/networks/2002/errors/images/image009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33525" y="908720"/>
            <a:ext cx="6076950" cy="4581525"/>
          </a:xfrm>
          <a:prstGeom prst="rect">
            <a:avLst/>
          </a:prstGeom>
          <a:noFill/>
        </p:spPr>
      </p:pic>
      <p:sp>
        <p:nvSpPr>
          <p:cNvPr id="46" name="Rectangle 45"/>
          <p:cNvSpPr/>
          <p:nvPr/>
        </p:nvSpPr>
        <p:spPr>
          <a:xfrm>
            <a:off x="4319972" y="4797152"/>
            <a:ext cx="504056" cy="144016"/>
          </a:xfrm>
          <a:prstGeom prst="rect">
            <a:avLst/>
          </a:prstGeom>
          <a:solidFill>
            <a:srgbClr val="FFFF00"/>
          </a:solidFill>
          <a:ln w="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kumimoji="0" lang="en-US" smtClean="0"/>
              <a:pPr/>
              <a:t>2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2483347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The Source Encoder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 u="sng" dirty="0"/>
              <a:t>The Source Encoder</a:t>
            </a:r>
            <a:r>
              <a:rPr lang="en-GB" dirty="0"/>
              <a:t> performs such functions as variable length encoding of the digital message where required, which is concerned with the reduction of code word length for characters having a relatively high probability of transmission such as the vowel ‘e’. </a:t>
            </a:r>
            <a:endParaRPr lang="en-GB" dirty="0" smtClean="0"/>
          </a:p>
          <a:p>
            <a:r>
              <a:rPr lang="en-GB" dirty="0" smtClean="0"/>
              <a:t>This </a:t>
            </a:r>
            <a:r>
              <a:rPr lang="en-GB" dirty="0"/>
              <a:t>technique is sometimes referred to as data compression and is based for example on the works of </a:t>
            </a:r>
            <a:r>
              <a:rPr lang="en-GB" dirty="0" err="1"/>
              <a:t>Fano</a:t>
            </a:r>
            <a:r>
              <a:rPr lang="en-GB" dirty="0"/>
              <a:t> and Huffman.</a:t>
            </a:r>
          </a:p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kumimoji="0" lang="en-US" smtClean="0"/>
              <a:pPr/>
              <a:t>3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1153542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The Channel Encoder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u="sng" dirty="0"/>
              <a:t>The Channel Encoder</a:t>
            </a:r>
            <a:r>
              <a:rPr lang="en-GB" dirty="0"/>
              <a:t> is concerned with the generation of error detection and correction codes.</a:t>
            </a:r>
          </a:p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kumimoji="0" lang="en-US" smtClean="0"/>
              <a:pPr/>
              <a:t>4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1197994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Modulator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b="1" u="sng" dirty="0"/>
              <a:t>The Modulator</a:t>
            </a:r>
            <a:r>
              <a:rPr lang="en-GB" dirty="0"/>
              <a:t> produces the signal waveforms that make the encoded messages suitable for transmission through the communications channel which involves for example, </a:t>
            </a:r>
            <a:r>
              <a:rPr lang="en-GB" dirty="0" smtClean="0"/>
              <a:t>generation </a:t>
            </a:r>
            <a:r>
              <a:rPr lang="en-GB" dirty="0"/>
              <a:t>of A.S.K, F.S.K and P.S.K signal waveforms. The </a:t>
            </a:r>
            <a:r>
              <a:rPr lang="en-GB" dirty="0" smtClean="0"/>
              <a:t>waveforms </a:t>
            </a:r>
            <a:r>
              <a:rPr lang="en-GB" dirty="0"/>
              <a:t>referred to above </a:t>
            </a:r>
            <a:r>
              <a:rPr lang="en-GB" dirty="0" smtClean="0"/>
              <a:t>are </a:t>
            </a:r>
            <a:r>
              <a:rPr lang="en-GB" dirty="0"/>
              <a:t>generated by a modem.</a:t>
            </a:r>
          </a:p>
          <a:p>
            <a:r>
              <a:rPr lang="en-GB" dirty="0"/>
              <a:t>The functions of demodulation </a:t>
            </a:r>
            <a:r>
              <a:rPr lang="en-GB" dirty="0" smtClean="0"/>
              <a:t>(using a </a:t>
            </a:r>
            <a:r>
              <a:rPr lang="en-GB" dirty="0"/>
              <a:t>modem), channel and source decoding are performed by the receiver. Should the source and destination messages be in analogue form, then analogue to digital and digital to analogue converters are </a:t>
            </a:r>
            <a:r>
              <a:rPr lang="en-GB" dirty="0" smtClean="0"/>
              <a:t>necessary.</a:t>
            </a:r>
            <a:endParaRPr lang="en-GB" dirty="0"/>
          </a:p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kumimoji="0" lang="en-US" smtClean="0"/>
              <a:pPr/>
              <a:t>5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7336072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Channel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u="sng" dirty="0"/>
              <a:t>The Channel</a:t>
            </a:r>
            <a:r>
              <a:rPr lang="en-GB" dirty="0"/>
              <a:t> may be characterised by;</a:t>
            </a:r>
          </a:p>
          <a:p>
            <a:pPr lvl="0"/>
            <a:r>
              <a:rPr lang="en-GB" dirty="0"/>
              <a:t>Bandwidth</a:t>
            </a:r>
          </a:p>
          <a:p>
            <a:pPr lvl="0"/>
            <a:r>
              <a:rPr lang="en-GB" dirty="0"/>
              <a:t>Noise</a:t>
            </a:r>
          </a:p>
          <a:p>
            <a:pPr lvl="0"/>
            <a:r>
              <a:rPr lang="en-GB" dirty="0"/>
              <a:t>Attenuation</a:t>
            </a:r>
          </a:p>
          <a:p>
            <a:pPr lvl="0"/>
            <a:r>
              <a:rPr lang="en-GB" dirty="0"/>
              <a:t>Delay</a:t>
            </a:r>
          </a:p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kumimoji="0" lang="en-US" smtClean="0"/>
              <a:pPr/>
              <a:t>6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8253514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Electromagnetism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284027"/>
            <a:ext cx="6336704" cy="4584998"/>
          </a:xfrm>
        </p:spPr>
        <p:txBody>
          <a:bodyPr>
            <a:normAutofit fontScale="62500" lnSpcReduction="20000"/>
          </a:bodyPr>
          <a:lstStyle/>
          <a:p>
            <a:r>
              <a:rPr lang="en-GB" dirty="0" smtClean="0"/>
              <a:t>The study of electromagnetism deals with how electrically charged particles interact with each other and with magnetic fields.</a:t>
            </a:r>
          </a:p>
          <a:p>
            <a:r>
              <a:rPr lang="en-GB" dirty="0"/>
              <a:t>In 1873, Scottish physicist James Clerk Maxwell developed a unified theory of electromagnetism. </a:t>
            </a:r>
          </a:p>
          <a:p>
            <a:r>
              <a:rPr lang="en-GB" dirty="0" smtClean="0"/>
              <a:t>There are four main electromagnetic interactions:</a:t>
            </a:r>
          </a:p>
          <a:p>
            <a:pPr lvl="1"/>
            <a:r>
              <a:rPr lang="en-GB" dirty="0" smtClean="0"/>
              <a:t>The force of attraction or repulsion between electric charges is inversely proportional to the square of the distance between them.</a:t>
            </a:r>
          </a:p>
          <a:p>
            <a:pPr lvl="1"/>
            <a:r>
              <a:rPr lang="en-GB" dirty="0" smtClean="0"/>
              <a:t>Magnetic poles come in pairs that attract and repel each other, much as electric charges do.</a:t>
            </a:r>
          </a:p>
          <a:p>
            <a:pPr lvl="1"/>
            <a:r>
              <a:rPr lang="en-GB" dirty="0" smtClean="0"/>
              <a:t>An electric current in a wire produces a magnetic field whose direction depends on the direction of the current.</a:t>
            </a:r>
          </a:p>
          <a:p>
            <a:pPr lvl="1"/>
            <a:r>
              <a:rPr lang="en-GB" dirty="0" smtClean="0"/>
              <a:t>A moving electric field produces a magnetic field, and vice versa.</a:t>
            </a:r>
          </a:p>
          <a:p>
            <a:r>
              <a:rPr lang="en-GB" sz="3100" dirty="0">
                <a:solidFill>
                  <a:schemeClr val="tx1"/>
                </a:solidFill>
              </a:rPr>
              <a:t>Maxwell's equations describe these phenomena.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8224" y="2209800"/>
            <a:ext cx="2032038" cy="2733452"/>
          </a:xfrm>
          <a:prstGeom prst="rect">
            <a:avLst/>
          </a:prstGeom>
        </p:spPr>
      </p:pic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kumimoji="0" lang="en-US" smtClean="0"/>
              <a:pPr/>
              <a:t>7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617532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smtClean="0"/>
              <a:t>What Is Electromagnetic Radiation?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49" y="2226469"/>
            <a:ext cx="5136249" cy="3263504"/>
          </a:xfrm>
        </p:spPr>
        <p:txBody>
          <a:bodyPr>
            <a:normAutofit fontScale="77500" lnSpcReduction="20000"/>
          </a:bodyPr>
          <a:lstStyle/>
          <a:p>
            <a:r>
              <a:rPr lang="en-GB" dirty="0" smtClean="0"/>
              <a:t>Electromagnetic (EM) radiation is a form of energy that is all around us and takes many forms, such as radio waves, microwaves, X-rays and gamma rays. Sunlight is also a form of EM energy, but visible light is only a small portion of the EM spectrum, which contains a broad range of electromagnetic wavelengths.</a:t>
            </a:r>
            <a:endParaRPr lang="en-GB" dirty="0"/>
          </a:p>
        </p:txBody>
      </p:sp>
      <p:pic>
        <p:nvPicPr>
          <p:cNvPr id="3074" name="Picture 2" descr="What Is Electromagnetic Radiation?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2852936"/>
            <a:ext cx="2143125" cy="1428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kumimoji="0" lang="en-US" smtClean="0"/>
              <a:pPr/>
              <a:t>8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8985746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Electromagnetic theory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 smtClean="0"/>
              <a:t>EM radiation is created when an atomic particle, such as an electron, is accelerated by an electric field, causing it to move. </a:t>
            </a:r>
          </a:p>
          <a:p>
            <a:r>
              <a:rPr lang="en-GB" dirty="0" smtClean="0"/>
              <a:t>The movement produces oscillating electric and magnetic fields, which travel at right angles to each other in a bundle of light energy called a photon.</a:t>
            </a:r>
          </a:p>
          <a:p>
            <a:r>
              <a:rPr lang="en-GB" dirty="0" smtClean="0"/>
              <a:t>Photons travel in harmonic waves at the fastest speed possible in the universe: 186,282 miles per second (299,792,458 meters per second) in a vacuum, also known as the speed of light. </a:t>
            </a:r>
          </a:p>
          <a:p>
            <a:r>
              <a:rPr lang="en-GB" dirty="0" smtClean="0"/>
              <a:t>The waves have certain characteristics, given as frequency, wavelength or energy.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kumimoji="0" lang="en-US" smtClean="0"/>
              <a:pPr/>
              <a:t>9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1650980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Waves and fields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6478" y="1340768"/>
            <a:ext cx="4195522" cy="4324350"/>
          </a:xfrm>
        </p:spPr>
        <p:txBody>
          <a:bodyPr/>
          <a:lstStyle/>
          <a:p>
            <a:r>
              <a:rPr lang="en-GB" sz="2400" dirty="0" smtClean="0"/>
              <a:t>Electromagnetic waves are formed when an electric field (shown in red arrows) couples with a magnetic field (shown in blue arrows). Magnetic and electric fields of an electromagnetic wave are perpendicular to each other and to the direction of the wave.</a:t>
            </a:r>
          </a:p>
        </p:txBody>
      </p:sp>
      <p:pic>
        <p:nvPicPr>
          <p:cNvPr id="2050" name="Picture 2" descr="Electromagnetic waves are formed when an electric field (shown in red arrows) couples with a magnetic field (shown in blue arrows). Magnetic and electric fields of an electromagnetic wave are perpendicular to each other and to the direction of the wave.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828" b="17629"/>
          <a:stretch/>
        </p:blipFill>
        <p:spPr bwMode="auto">
          <a:xfrm>
            <a:off x="4574989" y="2060848"/>
            <a:ext cx="4491278" cy="21421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kumimoji="0" lang="en-US" smtClean="0"/>
              <a:pPr/>
              <a:t>10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1921589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Transmission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6460" y="1484784"/>
            <a:ext cx="4994060" cy="4298875"/>
          </a:xfrm>
        </p:spPr>
        <p:txBody>
          <a:bodyPr>
            <a:normAutofit fontScale="62500" lnSpcReduction="20000"/>
          </a:bodyPr>
          <a:lstStyle/>
          <a:p>
            <a:r>
              <a:rPr lang="en-GB" dirty="0">
                <a:hlinkClick r:id="rId2" tooltip="Half-wave dipole"/>
              </a:rPr>
              <a:t>H</a:t>
            </a:r>
            <a:r>
              <a:rPr lang="en-GB" dirty="0" smtClean="0">
                <a:hlinkClick r:id="rId2" tooltip="Half-wave dipole"/>
              </a:rPr>
              <a:t>alf-wave dipole</a:t>
            </a:r>
            <a:r>
              <a:rPr lang="en-GB" dirty="0" smtClean="0"/>
              <a:t> antenna transmitting </a:t>
            </a:r>
            <a:r>
              <a:rPr lang="en-GB" dirty="0" smtClean="0">
                <a:hlinkClick r:id="rId3" tooltip="Radio waves"/>
              </a:rPr>
              <a:t>radio waves</a:t>
            </a:r>
            <a:r>
              <a:rPr lang="en-GB" dirty="0" smtClean="0"/>
              <a:t>, showing the </a:t>
            </a:r>
            <a:r>
              <a:rPr lang="en-GB" dirty="0" smtClean="0">
                <a:hlinkClick r:id="rId4" tooltip="Electric field"/>
              </a:rPr>
              <a:t>electric field</a:t>
            </a:r>
            <a:r>
              <a:rPr lang="en-GB" dirty="0" smtClean="0"/>
              <a:t> lines. </a:t>
            </a:r>
          </a:p>
          <a:p>
            <a:r>
              <a:rPr lang="en-GB" dirty="0" smtClean="0"/>
              <a:t>The antenna in the </a:t>
            </a:r>
            <a:r>
              <a:rPr lang="en-GB" dirty="0" err="1" smtClean="0"/>
              <a:t>center</a:t>
            </a:r>
            <a:r>
              <a:rPr lang="en-GB" dirty="0" smtClean="0"/>
              <a:t> is two vertical metal rods, with an alternating current applied at its </a:t>
            </a:r>
            <a:r>
              <a:rPr lang="en-GB" dirty="0" err="1" smtClean="0"/>
              <a:t>center</a:t>
            </a:r>
            <a:r>
              <a:rPr lang="en-GB" dirty="0" smtClean="0"/>
              <a:t> from a radio transmitter </a:t>
            </a:r>
            <a:r>
              <a:rPr lang="en-GB" i="1" dirty="0" smtClean="0"/>
              <a:t>(not shown)</a:t>
            </a:r>
            <a:r>
              <a:rPr lang="en-GB" dirty="0" smtClean="0"/>
              <a:t>. </a:t>
            </a:r>
          </a:p>
          <a:p>
            <a:r>
              <a:rPr lang="en-GB" dirty="0" smtClean="0"/>
              <a:t>The voltage charges the two sides of the antenna alternately positive </a:t>
            </a:r>
            <a:r>
              <a:rPr lang="en-GB" i="1" dirty="0"/>
              <a:t>(+)</a:t>
            </a:r>
            <a:r>
              <a:rPr lang="en-GB" dirty="0" smtClean="0"/>
              <a:t> and negative </a:t>
            </a:r>
            <a:r>
              <a:rPr lang="en-GB" i="1" dirty="0"/>
              <a:t>(−)</a:t>
            </a:r>
            <a:r>
              <a:rPr lang="en-GB" dirty="0" smtClean="0"/>
              <a:t>. </a:t>
            </a:r>
          </a:p>
          <a:p>
            <a:r>
              <a:rPr lang="en-GB" dirty="0" smtClean="0"/>
              <a:t>Loops of electric field </a:t>
            </a:r>
            <a:r>
              <a:rPr lang="en-GB" i="1" dirty="0" smtClean="0"/>
              <a:t>(black lines)</a:t>
            </a:r>
            <a:r>
              <a:rPr lang="en-GB" dirty="0" smtClean="0"/>
              <a:t> leave the antenna and travel away at the </a:t>
            </a:r>
            <a:r>
              <a:rPr lang="en-GB" dirty="0" smtClean="0">
                <a:hlinkClick r:id="rId5" tooltip="Speed of light"/>
              </a:rPr>
              <a:t>speed of light</a:t>
            </a:r>
            <a:r>
              <a:rPr lang="en-GB" dirty="0" smtClean="0"/>
              <a:t>; these are the radio waves. </a:t>
            </a:r>
          </a:p>
          <a:p>
            <a:pPr marL="109537" indent="0">
              <a:buNone/>
            </a:pPr>
            <a:r>
              <a:rPr lang="en-GB" dirty="0"/>
              <a:t>	</a:t>
            </a:r>
            <a:r>
              <a:rPr lang="en-GB" dirty="0" smtClean="0"/>
              <a:t>(</a:t>
            </a:r>
            <a:r>
              <a:rPr lang="en-GB" dirty="0" smtClean="0">
                <a:hlinkClick r:id="rId6"/>
              </a:rPr>
              <a:t>https://en.wikipedia.org/wiki/An</a:t>
            </a:r>
            <a:r>
              <a:rPr lang="en-GB" dirty="0" smtClean="0"/>
              <a:t>	</a:t>
            </a:r>
            <a:r>
              <a:rPr lang="en-GB" dirty="0" err="1" smtClean="0"/>
              <a:t>tenna</a:t>
            </a:r>
            <a:r>
              <a:rPr lang="en-GB" dirty="0" smtClean="0"/>
              <a:t>_(radio))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20786" y="1916832"/>
            <a:ext cx="3392162" cy="2648075"/>
          </a:xfrm>
          <a:prstGeom prst="rect">
            <a:avLst/>
          </a:prstGeom>
        </p:spPr>
      </p:pic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kumimoji="0" lang="en-US" smtClean="0"/>
              <a:pPr/>
              <a:t>11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133991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2120" y="2708920"/>
            <a:ext cx="3075787" cy="151925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Reception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484784"/>
            <a:ext cx="5616624" cy="4298875"/>
          </a:xfrm>
        </p:spPr>
        <p:txBody>
          <a:bodyPr>
            <a:normAutofit fontScale="62500" lnSpcReduction="20000"/>
          </a:bodyPr>
          <a:lstStyle/>
          <a:p>
            <a:r>
              <a:rPr lang="en-GB" dirty="0" smtClean="0"/>
              <a:t>Animated diagram of a </a:t>
            </a:r>
            <a:r>
              <a:rPr lang="en-GB" dirty="0" smtClean="0">
                <a:hlinkClick r:id="rId3" tooltip="Half-wave dipole"/>
              </a:rPr>
              <a:t>half-wave dipole</a:t>
            </a:r>
            <a:r>
              <a:rPr lang="en-GB" dirty="0" smtClean="0"/>
              <a:t> antenna receiving energy from a radio wave. </a:t>
            </a:r>
          </a:p>
          <a:p>
            <a:r>
              <a:rPr lang="en-GB" dirty="0" smtClean="0"/>
              <a:t>The antenna consists of two metal rods connected to a receiver </a:t>
            </a:r>
            <a:r>
              <a:rPr lang="en-GB" i="1" dirty="0" smtClean="0"/>
              <a:t>R</a:t>
            </a:r>
            <a:r>
              <a:rPr lang="en-GB" dirty="0" smtClean="0"/>
              <a:t>. </a:t>
            </a:r>
          </a:p>
          <a:p>
            <a:r>
              <a:rPr lang="en-GB" dirty="0" smtClean="0"/>
              <a:t>The </a:t>
            </a:r>
            <a:r>
              <a:rPr lang="en-GB" dirty="0" smtClean="0">
                <a:hlinkClick r:id="rId4" tooltip="Electric field"/>
              </a:rPr>
              <a:t>electric field</a:t>
            </a:r>
            <a:r>
              <a:rPr lang="en-GB" dirty="0" smtClean="0"/>
              <a:t> </a:t>
            </a:r>
            <a:r>
              <a:rPr lang="en-GB" i="1" dirty="0" smtClean="0"/>
              <a:t>(</a:t>
            </a:r>
            <a:r>
              <a:rPr lang="en-GB" i="1" dirty="0"/>
              <a:t>E, green arrows</a:t>
            </a:r>
            <a:r>
              <a:rPr lang="en-GB" i="1" dirty="0" smtClean="0"/>
              <a:t>)</a:t>
            </a:r>
            <a:r>
              <a:rPr lang="en-GB" dirty="0" smtClean="0"/>
              <a:t> of the incoming wave pushes the </a:t>
            </a:r>
            <a:r>
              <a:rPr lang="en-GB" dirty="0" smtClean="0">
                <a:hlinkClick r:id="rId5" tooltip="Electron"/>
              </a:rPr>
              <a:t>electrons</a:t>
            </a:r>
            <a:r>
              <a:rPr lang="en-GB" dirty="0" smtClean="0"/>
              <a:t> in the rods back and forth, charging the ends alternately positive </a:t>
            </a:r>
            <a:r>
              <a:rPr lang="en-GB" i="1" dirty="0"/>
              <a:t>(+)</a:t>
            </a:r>
            <a:r>
              <a:rPr lang="en-GB" dirty="0" smtClean="0"/>
              <a:t> and negative </a:t>
            </a:r>
            <a:r>
              <a:rPr lang="en-GB" i="1" dirty="0"/>
              <a:t>(−)</a:t>
            </a:r>
            <a:r>
              <a:rPr lang="en-GB" dirty="0" smtClean="0"/>
              <a:t>. Since the length of the antenna is one half the </a:t>
            </a:r>
            <a:r>
              <a:rPr lang="en-GB" dirty="0" smtClean="0">
                <a:hlinkClick r:id="rId6" tooltip="Wavelength"/>
              </a:rPr>
              <a:t>wavelength</a:t>
            </a:r>
            <a:r>
              <a:rPr lang="en-GB" dirty="0" smtClean="0"/>
              <a:t> of the wave, the oscillating field induces </a:t>
            </a:r>
            <a:r>
              <a:rPr lang="en-GB" dirty="0" smtClean="0">
                <a:hlinkClick r:id="rId7" tooltip="Standing wave"/>
              </a:rPr>
              <a:t>standing waves</a:t>
            </a:r>
            <a:r>
              <a:rPr lang="en-GB" dirty="0" smtClean="0"/>
              <a:t> of voltage </a:t>
            </a:r>
            <a:r>
              <a:rPr lang="en-GB" i="1" dirty="0" smtClean="0"/>
              <a:t>(</a:t>
            </a:r>
            <a:r>
              <a:rPr lang="en-GB" i="1" dirty="0"/>
              <a:t>V, represented by red band</a:t>
            </a:r>
            <a:r>
              <a:rPr lang="en-GB" i="1" dirty="0" smtClean="0"/>
              <a:t>)</a:t>
            </a:r>
            <a:r>
              <a:rPr lang="en-GB" dirty="0" smtClean="0"/>
              <a:t> and current in the rods. </a:t>
            </a:r>
          </a:p>
          <a:p>
            <a:r>
              <a:rPr lang="en-GB" dirty="0" smtClean="0"/>
              <a:t>The oscillating currents </a:t>
            </a:r>
            <a:r>
              <a:rPr lang="en-GB" i="1" dirty="0" smtClean="0"/>
              <a:t>(black arrows)</a:t>
            </a:r>
            <a:r>
              <a:rPr lang="en-GB" dirty="0" smtClean="0"/>
              <a:t> flow down the transmission line and through the receiver (represented by the resistance </a:t>
            </a:r>
            <a:r>
              <a:rPr lang="en-GB" i="1" dirty="0" smtClean="0"/>
              <a:t>R</a:t>
            </a:r>
            <a:r>
              <a:rPr lang="en-GB" dirty="0" smtClean="0"/>
              <a:t>).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kumimoji="0" lang="en-US" smtClean="0"/>
              <a:pPr/>
              <a:t>12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6282544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Sinusoid</a:t>
            </a:r>
            <a:endParaRPr lang="en-GB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fontScale="85000" lnSpcReduction="20000"/>
              </a:bodyPr>
              <a:lstStyle/>
              <a:p>
                <a:r>
                  <a:rPr lang="en-GB" dirty="0" smtClean="0"/>
                  <a:t>A huge number of natural signals are either sinusoids or are composed of sinusoids.</a:t>
                </a:r>
              </a:p>
              <a:p>
                <a:r>
                  <a:rPr lang="en-GB" dirty="0" smtClean="0"/>
                  <a:t>It is represented mathematically as</a:t>
                </a:r>
                <a:r>
                  <a:rPr lang="en-GB" dirty="0" smtClean="0"/>
                  <a:t>: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en-GB" dirty="0"/>
                        <m:t>v</m:t>
                      </m:r>
                      <m:r>
                        <m:rPr>
                          <m:nor/>
                        </m:rPr>
                        <a:rPr lang="en-GB" dirty="0"/>
                        <m:t>(</m:t>
                      </m:r>
                      <m:r>
                        <m:rPr>
                          <m:nor/>
                        </m:rPr>
                        <a:rPr lang="en-GB" dirty="0"/>
                        <m:t>t</m:t>
                      </m:r>
                      <m:r>
                        <m:rPr>
                          <m:nor/>
                        </m:rPr>
                        <a:rPr lang="en-GB" dirty="0"/>
                        <m:t>) = </m:t>
                      </m:r>
                      <m:r>
                        <m:rPr>
                          <m:nor/>
                        </m:rPr>
                        <a:rPr lang="en-GB" dirty="0"/>
                        <m:t>A</m:t>
                      </m:r>
                      <m:func>
                        <m:funcPr>
                          <m:ctrlPr>
                            <a:rPr lang="en-GB" i="1" dirty="0" smtClean="0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GB" i="0" dirty="0" smtClean="0">
                              <a:latin typeface="Cambria Math" panose="02040503050406030204" pitchFamily="18" charset="0"/>
                            </a:rPr>
                            <m:t>cos</m:t>
                          </m:r>
                        </m:fName>
                        <m:e>
                          <m:r>
                            <m:rPr>
                              <m:nor/>
                            </m:rPr>
                            <a:rPr lang="en-GB" dirty="0"/>
                            <m:t>(2</m:t>
                          </m:r>
                          <m:r>
                            <m:rPr>
                              <m:nor/>
                            </m:rPr>
                            <a:rPr lang="en-GB" dirty="0">
                              <a:sym typeface="Symbol"/>
                            </a:rPr>
                            <m:t></m:t>
                          </m:r>
                          <m:r>
                            <m:rPr>
                              <m:nor/>
                            </m:rPr>
                            <a:rPr lang="en-GB" dirty="0">
                              <a:sym typeface="Symbol"/>
                            </a:rPr>
                            <m:t>f</m:t>
                          </m:r>
                          <m:r>
                            <m:rPr>
                              <m:nor/>
                            </m:rPr>
                            <a:rPr lang="en-GB" sz="2800" baseline="-25000" dirty="0">
                              <a:sym typeface="Symbol"/>
                            </a:rPr>
                            <m:t>0</m:t>
                          </m:r>
                          <m:r>
                            <m:rPr>
                              <m:nor/>
                            </m:rPr>
                            <a:rPr lang="en-GB" dirty="0">
                              <a:sym typeface="Symbol"/>
                            </a:rPr>
                            <m:t>t</m:t>
                          </m:r>
                          <m:r>
                            <m:rPr>
                              <m:nor/>
                            </m:rPr>
                            <a:rPr lang="en-GB" dirty="0">
                              <a:sym typeface="Symbol"/>
                            </a:rPr>
                            <m:t> + )</m:t>
                          </m:r>
                        </m:e>
                      </m:func>
                      <m:r>
                        <m:rPr>
                          <m:nor/>
                        </m:rPr>
                        <a:rPr lang="en-GB" b="0" i="0" dirty="0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m:rPr>
                          <m:nor/>
                        </m:rPr>
                        <a:rPr lang="en-GB" b="0" i="0" dirty="0" smtClean="0">
                          <a:sym typeface="Symbol"/>
                        </a:rPr>
                        <m:t>     </m:t>
                      </m:r>
                      <m:r>
                        <m:rPr>
                          <m:nor/>
                        </m:rPr>
                        <a:rPr lang="en-GB" dirty="0">
                          <a:sym typeface="Symbol"/>
                        </a:rPr>
                        <m:t>-</m:t>
                      </m:r>
                      <m:r>
                        <m:rPr>
                          <m:nor/>
                        </m:rPr>
                        <a:rPr lang="en-GB" b="0" i="0" dirty="0" smtClean="0">
                          <a:sym typeface="Symbol"/>
                        </a:rPr>
                        <m:t> </m:t>
                      </m:r>
                      <m:r>
                        <m:rPr>
                          <m:nor/>
                        </m:rPr>
                        <a:rPr lang="en-GB" dirty="0">
                          <a:sym typeface="Symbol"/>
                        </a:rPr>
                        <m:t>&lt;</m:t>
                      </m:r>
                      <m:r>
                        <m:rPr>
                          <m:nor/>
                        </m:rPr>
                        <a:rPr lang="en-GB" b="0" i="0" dirty="0" smtClean="0">
                          <a:sym typeface="Symbol"/>
                        </a:rPr>
                        <m:t> </m:t>
                      </m:r>
                      <m:r>
                        <m:rPr>
                          <m:nor/>
                        </m:rPr>
                        <a:rPr lang="en-GB" dirty="0">
                          <a:sym typeface="Symbol"/>
                        </a:rPr>
                        <m:t>t</m:t>
                      </m:r>
                      <m:r>
                        <m:rPr>
                          <m:nor/>
                        </m:rPr>
                        <a:rPr lang="en-GB" b="0" i="0" dirty="0" smtClean="0">
                          <a:sym typeface="Symbol"/>
                        </a:rPr>
                        <m:t> </m:t>
                      </m:r>
                      <m:r>
                        <m:rPr>
                          <m:nor/>
                        </m:rPr>
                        <a:rPr lang="en-GB" dirty="0">
                          <a:sym typeface="Symbol"/>
                        </a:rPr>
                        <m:t>&lt;</m:t>
                      </m:r>
                      <m:r>
                        <m:rPr>
                          <m:nor/>
                        </m:rPr>
                        <a:rPr lang="en-GB" b="0" i="0" dirty="0" smtClean="0">
                          <a:sym typeface="Symbol"/>
                        </a:rPr>
                        <m:t> </m:t>
                      </m:r>
                      <m:r>
                        <m:rPr>
                          <m:nor/>
                        </m:rPr>
                        <a:rPr lang="en-GB" dirty="0">
                          <a:sym typeface="Symbol"/>
                        </a:rPr>
                        <m:t>+</m:t>
                      </m:r>
                    </m:oMath>
                  </m:oMathPara>
                </a14:m>
                <a:endParaRPr lang="en-GB" dirty="0" smtClean="0"/>
              </a:p>
              <a:p>
                <a:pPr algn="ctr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en-GB" dirty="0"/>
                        <m:t>v</m:t>
                      </m:r>
                      <m:r>
                        <m:rPr>
                          <m:nor/>
                        </m:rPr>
                        <a:rPr lang="en-GB" dirty="0"/>
                        <m:t>(</m:t>
                      </m:r>
                      <m:r>
                        <m:rPr>
                          <m:nor/>
                        </m:rPr>
                        <a:rPr lang="en-GB" dirty="0"/>
                        <m:t>t</m:t>
                      </m:r>
                      <m:r>
                        <m:rPr>
                          <m:nor/>
                        </m:rPr>
                        <a:rPr lang="en-GB" dirty="0"/>
                        <m:t>) = </m:t>
                      </m:r>
                      <m:r>
                        <m:rPr>
                          <m:nor/>
                        </m:rPr>
                        <a:rPr lang="en-GB" dirty="0"/>
                        <m:t>A</m:t>
                      </m:r>
                      <m:func>
                        <m:funcPr>
                          <m:ctrlPr>
                            <a:rPr lang="en-GB" i="1" dirty="0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GB" dirty="0">
                              <a:latin typeface="Cambria Math" panose="02040503050406030204" pitchFamily="18" charset="0"/>
                            </a:rPr>
                            <m:t>cos</m:t>
                          </m:r>
                        </m:fName>
                        <m:e>
                          <m:r>
                            <m:rPr>
                              <m:nor/>
                            </m:rPr>
                            <a:rPr lang="en-GB" dirty="0"/>
                            <m:t>(</m:t>
                          </m:r>
                          <m:r>
                            <m:rPr>
                              <m:sty m:val="p"/>
                            </m:rPr>
                            <a:rPr lang="el-GR" i="1" dirty="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ω</m:t>
                          </m:r>
                          <m:r>
                            <m:rPr>
                              <m:nor/>
                            </m:rPr>
                            <a:rPr lang="en-GB" sz="2800" baseline="-25000" dirty="0">
                              <a:sym typeface="Symbol"/>
                            </a:rPr>
                            <m:t>0</m:t>
                          </m:r>
                          <m:r>
                            <m:rPr>
                              <m:nor/>
                            </m:rPr>
                            <a:rPr lang="en-GB" dirty="0">
                              <a:sym typeface="Symbol"/>
                            </a:rPr>
                            <m:t>t</m:t>
                          </m:r>
                          <m:r>
                            <m:rPr>
                              <m:nor/>
                            </m:rPr>
                            <a:rPr lang="en-GB" dirty="0">
                              <a:sym typeface="Symbol"/>
                            </a:rPr>
                            <m:t> + )</m:t>
                          </m:r>
                        </m:e>
                      </m:func>
                    </m:oMath>
                  </m:oMathPara>
                </a14:m>
                <a:endParaRPr lang="en-GB" dirty="0" smtClean="0">
                  <a:sym typeface="Symbol"/>
                </a:endParaRPr>
              </a:p>
              <a:p>
                <a:pPr>
                  <a:buNone/>
                </a:pPr>
                <a:r>
                  <a:rPr lang="en-GB" dirty="0" smtClean="0">
                    <a:sym typeface="Symbol"/>
                  </a:rPr>
                  <a:t>Where</a:t>
                </a:r>
                <a:r>
                  <a:rPr lang="en-GB" dirty="0" smtClean="0">
                    <a:sym typeface="Symbol"/>
                  </a:rPr>
                  <a:t>:</a:t>
                </a:r>
              </a:p>
              <a:p>
                <a:pPr>
                  <a:buNone/>
                </a:pPr>
                <a:r>
                  <a:rPr lang="en-GB" dirty="0" smtClean="0">
                    <a:sym typeface="Symbol"/>
                  </a:rPr>
                  <a:t> </a:t>
                </a:r>
                <a:r>
                  <a:rPr lang="en-GB" sz="1600" dirty="0" smtClean="0">
                    <a:sym typeface="Symbol"/>
                  </a:rPr>
                  <a:t>A = Amplitude</a:t>
                </a:r>
              </a:p>
              <a:p>
                <a:pPr>
                  <a:buNone/>
                </a:pPr>
                <a:r>
                  <a:rPr lang="en-GB" sz="1600" dirty="0">
                    <a:sym typeface="Symbol"/>
                  </a:rPr>
                  <a:t></a:t>
                </a:r>
                <a:r>
                  <a:rPr lang="en-GB" sz="1600" baseline="-25000" dirty="0" smtClean="0">
                    <a:sym typeface="Symbol"/>
                  </a:rPr>
                  <a:t>0 = </a:t>
                </a:r>
                <a:r>
                  <a:rPr lang="en-GB" sz="1600" dirty="0" smtClean="0">
                    <a:sym typeface="Symbol"/>
                  </a:rPr>
                  <a:t>angular frequency (radians per second)</a:t>
                </a:r>
              </a:p>
              <a:p>
                <a:pPr>
                  <a:buNone/>
                </a:pPr>
                <a:r>
                  <a:rPr lang="en-GB" sz="1600" dirty="0" smtClean="0">
                    <a:sym typeface="Symbol"/>
                  </a:rPr>
                  <a:t> f</a:t>
                </a:r>
                <a:r>
                  <a:rPr lang="en-GB" sz="1600" baseline="-25000" dirty="0" smtClean="0">
                    <a:sym typeface="Symbol"/>
                  </a:rPr>
                  <a:t>0</a:t>
                </a:r>
                <a:r>
                  <a:rPr lang="en-GB" sz="1600" dirty="0" smtClean="0">
                    <a:sym typeface="Symbol"/>
                  </a:rPr>
                  <a:t> = frequency (Hertz)</a:t>
                </a:r>
              </a:p>
              <a:p>
                <a:pPr>
                  <a:buNone/>
                </a:pPr>
                <a:r>
                  <a:rPr lang="en-GB" sz="1600" dirty="0">
                    <a:sym typeface="Symbol"/>
                  </a:rPr>
                  <a:t> </a:t>
                </a:r>
                <a:r>
                  <a:rPr lang="en-GB" sz="1600" dirty="0" smtClean="0">
                    <a:sym typeface="Symbol"/>
                  </a:rPr>
                  <a:t>  =phase (radians)</a:t>
                </a:r>
              </a:p>
              <a:p>
                <a:pPr>
                  <a:buNone/>
                </a:pPr>
                <a:r>
                  <a:rPr lang="en-GB" sz="1600" dirty="0" smtClean="0">
                    <a:sym typeface="Symbol"/>
                  </a:rPr>
                  <a:t>(NOTE:  = “theta” and;  = omega)</a:t>
                </a:r>
              </a:p>
              <a:p>
                <a:endParaRPr lang="en-GB" sz="3200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1407" t="-3427" r="-81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96136" y="3284984"/>
            <a:ext cx="3051043" cy="22882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kumimoji="0" lang="en-US" smtClean="0"/>
              <a:pPr/>
              <a:t>13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1066774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-265638"/>
            <a:ext cx="8229600" cy="1143000"/>
          </a:xfrm>
        </p:spPr>
        <p:txBody>
          <a:bodyPr/>
          <a:lstStyle/>
          <a:p>
            <a:r>
              <a:rPr lang="en-GB" dirty="0" smtClean="0"/>
              <a:t>The Sinusoid</a:t>
            </a:r>
            <a:endParaRPr lang="en-GB" dirty="0"/>
          </a:p>
        </p:txBody>
      </p:sp>
      <p:grpSp>
        <p:nvGrpSpPr>
          <p:cNvPr id="5" name="Group 4"/>
          <p:cNvGrpSpPr/>
          <p:nvPr/>
        </p:nvGrpSpPr>
        <p:grpSpPr>
          <a:xfrm>
            <a:off x="1331640" y="877362"/>
            <a:ext cx="6703221" cy="4789394"/>
            <a:chOff x="1115616" y="1700808"/>
            <a:chExt cx="6703221" cy="4789394"/>
          </a:xfrm>
        </p:grpSpPr>
        <p:pic>
          <p:nvPicPr>
            <p:cNvPr id="20483" name="Picture 3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1115616" y="2003877"/>
              <a:ext cx="5400599" cy="44863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  <p:grpSp>
          <p:nvGrpSpPr>
            <p:cNvPr id="3" name="Group 2"/>
            <p:cNvGrpSpPr/>
            <p:nvPr/>
          </p:nvGrpSpPr>
          <p:grpSpPr>
            <a:xfrm>
              <a:off x="1691680" y="1700808"/>
              <a:ext cx="6127157" cy="4639870"/>
              <a:chOff x="1691680" y="1700808"/>
              <a:chExt cx="6127157" cy="4639870"/>
            </a:xfrm>
          </p:grpSpPr>
          <p:sp>
            <p:nvSpPr>
              <p:cNvPr id="8" name="TextBox 7"/>
              <p:cNvSpPr txBox="1"/>
              <p:nvPr/>
            </p:nvSpPr>
            <p:spPr>
              <a:xfrm>
                <a:off x="1698157" y="1895166"/>
                <a:ext cx="612068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 smtClean="0"/>
                  <a:t>0              </a:t>
                </a:r>
                <a:r>
                  <a:rPr lang="en-GB" dirty="0" smtClean="0"/>
                  <a:t>   </a:t>
                </a:r>
                <a:r>
                  <a:rPr lang="en-GB" dirty="0" smtClean="0"/>
                  <a:t>90             </a:t>
                </a:r>
                <a:r>
                  <a:rPr lang="en-GB" dirty="0" smtClean="0"/>
                  <a:t>   </a:t>
                </a:r>
                <a:r>
                  <a:rPr lang="en-GB" dirty="0" smtClean="0"/>
                  <a:t>180         </a:t>
                </a:r>
                <a:r>
                  <a:rPr lang="en-GB" dirty="0" smtClean="0"/>
                  <a:t>    </a:t>
                </a:r>
                <a:r>
                  <a:rPr lang="en-GB" dirty="0" smtClean="0"/>
                  <a:t>270         </a:t>
                </a:r>
                <a:r>
                  <a:rPr lang="en-GB" dirty="0" smtClean="0"/>
                  <a:t>    </a:t>
                </a:r>
                <a:r>
                  <a:rPr lang="en-GB" dirty="0" smtClean="0"/>
                  <a:t>360  Degrees</a:t>
                </a:r>
                <a:endParaRPr lang="en-GB" dirty="0"/>
              </a:p>
            </p:txBody>
          </p:sp>
          <p:cxnSp>
            <p:nvCxnSpPr>
              <p:cNvPr id="9" name="Straight Connector 8"/>
              <p:cNvCxnSpPr/>
              <p:nvPr/>
            </p:nvCxnSpPr>
            <p:spPr>
              <a:xfrm rot="5400000">
                <a:off x="827583" y="4213356"/>
                <a:ext cx="4032448" cy="0"/>
              </a:xfrm>
              <a:prstGeom prst="line">
                <a:avLst/>
              </a:prstGeom>
              <a:ln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" name="Straight Connector 10"/>
              <p:cNvCxnSpPr/>
              <p:nvPr/>
            </p:nvCxnSpPr>
            <p:spPr>
              <a:xfrm rot="5400000">
                <a:off x="1907704" y="4324454"/>
                <a:ext cx="4032448" cy="0"/>
              </a:xfrm>
              <a:prstGeom prst="line">
                <a:avLst/>
              </a:prstGeom>
              <a:ln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" name="Straight Connector 11"/>
              <p:cNvCxnSpPr/>
              <p:nvPr/>
            </p:nvCxnSpPr>
            <p:spPr>
              <a:xfrm rot="5400000">
                <a:off x="2915816" y="4324454"/>
                <a:ext cx="4032448" cy="0"/>
              </a:xfrm>
              <a:prstGeom prst="line">
                <a:avLst/>
              </a:prstGeom>
              <a:ln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3" name="TextBox 12"/>
              <p:cNvSpPr txBox="1"/>
              <p:nvPr/>
            </p:nvSpPr>
            <p:spPr>
              <a:xfrm>
                <a:off x="1691680" y="1700808"/>
                <a:ext cx="612068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 smtClean="0"/>
                  <a:t>0            </a:t>
                </a:r>
                <a:r>
                  <a:rPr lang="en-GB" dirty="0" smtClean="0"/>
                  <a:t>     </a:t>
                </a:r>
                <a:r>
                  <a:rPr lang="en-GB" dirty="0" smtClean="0">
                    <a:sym typeface="Symbol"/>
                  </a:rPr>
                  <a:t>/2</a:t>
                </a:r>
                <a:r>
                  <a:rPr lang="en-GB" dirty="0" smtClean="0"/>
                  <a:t>            </a:t>
                </a:r>
                <a:r>
                  <a:rPr lang="en-GB" dirty="0" smtClean="0"/>
                  <a:t>    </a:t>
                </a:r>
                <a:r>
                  <a:rPr lang="en-GB" dirty="0" smtClean="0">
                    <a:sym typeface="Symbol"/>
                  </a:rPr>
                  <a:t></a:t>
                </a:r>
                <a:r>
                  <a:rPr lang="en-GB" dirty="0" smtClean="0"/>
                  <a:t>           </a:t>
                </a:r>
                <a:r>
                  <a:rPr lang="en-GB" dirty="0" smtClean="0"/>
                  <a:t>    </a:t>
                </a:r>
                <a:r>
                  <a:rPr lang="en-GB" dirty="0" smtClean="0"/>
                  <a:t>3</a:t>
                </a:r>
                <a:r>
                  <a:rPr lang="en-GB" dirty="0" smtClean="0">
                    <a:sym typeface="Symbol"/>
                  </a:rPr>
                  <a:t>/2</a:t>
                </a:r>
                <a:r>
                  <a:rPr lang="en-GB" dirty="0" smtClean="0"/>
                  <a:t>      </a:t>
                </a:r>
                <a:r>
                  <a:rPr lang="en-GB" dirty="0" smtClean="0"/>
                  <a:t>       </a:t>
                </a:r>
                <a:r>
                  <a:rPr lang="en-GB" dirty="0" smtClean="0"/>
                  <a:t>2</a:t>
                </a:r>
                <a:r>
                  <a:rPr lang="en-GB" dirty="0" smtClean="0">
                    <a:sym typeface="Symbol"/>
                  </a:rPr>
                  <a:t></a:t>
                </a:r>
                <a:r>
                  <a:rPr lang="en-GB" dirty="0" smtClean="0"/>
                  <a:t> </a:t>
                </a:r>
                <a:r>
                  <a:rPr lang="en-GB" dirty="0" smtClean="0"/>
                  <a:t>   </a:t>
                </a:r>
                <a:r>
                  <a:rPr lang="en-GB" dirty="0" smtClean="0"/>
                  <a:t>Radians</a:t>
                </a:r>
                <a:endParaRPr lang="en-GB" dirty="0"/>
              </a:p>
            </p:txBody>
          </p:sp>
        </p:grpSp>
      </p:grp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kumimoji="0" lang="en-US" smtClean="0"/>
              <a:pPr/>
              <a:t>14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1877137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Equations of the Sine Wave</a:t>
            </a:r>
            <a:endParaRPr lang="en-GB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en-GB" dirty="0" smtClean="0"/>
                  <a:t>The equations that relate the velocity (v), and wavelength, </a:t>
                </a:r>
                <a:r>
                  <a:rPr lang="en-GB" dirty="0" smtClean="0">
                    <a:sym typeface="Symbol"/>
                  </a:rPr>
                  <a:t> (</a:t>
                </a:r>
                <a:r>
                  <a:rPr lang="en-GB" dirty="0" err="1" smtClean="0">
                    <a:sym typeface="Symbol"/>
                  </a:rPr>
                  <a:t>lamda</a:t>
                </a:r>
                <a:r>
                  <a:rPr lang="en-GB" dirty="0" smtClean="0">
                    <a:sym typeface="Symbol"/>
                  </a:rPr>
                  <a:t>)</a:t>
                </a:r>
                <a:r>
                  <a:rPr lang="en-GB" dirty="0" smtClean="0"/>
                  <a:t>, the period, T</a:t>
                </a:r>
                <a:r>
                  <a:rPr lang="en-GB" dirty="0" smtClean="0">
                    <a:sym typeface="Symbol"/>
                  </a:rPr>
                  <a:t> and the frequency, f </a:t>
                </a:r>
                <a:r>
                  <a:rPr lang="en-GB" dirty="0" smtClean="0">
                    <a:sym typeface="Symbol"/>
                  </a:rPr>
                  <a:t>are</a:t>
                </a:r>
                <a:r>
                  <a:rPr lang="en-GB" dirty="0" smtClean="0">
                    <a:sym typeface="Symbol"/>
                  </a:rPr>
                  <a:t>:</a:t>
                </a:r>
                <a:endParaRPr lang="en-GB" dirty="0" smtClean="0">
                  <a:sym typeface="Symbol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  <a:sym typeface="Symbol"/>
                        </a:rPr>
                        <m:t>𝑣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sym typeface="Symbol"/>
                        </a:rPr>
                        <m:t>=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sym typeface="Symbol"/>
                        </a:rPr>
                        <m:t>𝑓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sym typeface="Symbol"/>
                        </a:rPr>
                        <m:t>𝜆</m:t>
                      </m:r>
                    </m:oMath>
                  </m:oMathPara>
                </a14:m>
                <a:endParaRPr lang="en-GB" b="0" dirty="0" smtClean="0">
                  <a:ea typeface="Cambria Math" panose="02040503050406030204" pitchFamily="18" charset="0"/>
                  <a:sym typeface="Symbol"/>
                </a:endParaRPr>
              </a:p>
              <a:p>
                <a:pPr marL="0" indent="0" algn="ctr">
                  <a:buNone/>
                </a:pPr>
                <a:r>
                  <a:rPr lang="en-GB" dirty="0">
                    <a:sym typeface="Symbol"/>
                  </a:rPr>
                  <a:t>a</a:t>
                </a:r>
                <a:r>
                  <a:rPr lang="en-GB" dirty="0" smtClean="0">
                    <a:sym typeface="Symbol"/>
                  </a:rPr>
                  <a:t>nd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  <a:sym typeface="Symbol"/>
                        </a:rPr>
                        <m:t>𝑓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sym typeface="Symbol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  <a:sym typeface="Symbol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  <a:sym typeface="Symbol"/>
                            </a:rPr>
                            <m:t>1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  <a:sym typeface="Symbol"/>
                            </a:rPr>
                            <m:t>𝑇</m:t>
                          </m:r>
                        </m:den>
                      </m:f>
                    </m:oMath>
                  </m:oMathPara>
                </a14:m>
                <a:endParaRPr lang="en-GB" dirty="0" smtClean="0">
                  <a:sym typeface="Symbol"/>
                </a:endParaRPr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1704" t="-2025" r="-170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kumimoji="0" lang="en-US" smtClean="0"/>
              <a:pPr/>
              <a:t>15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337943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Spectrum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6275040" cy="3917032"/>
          </a:xfrm>
        </p:spPr>
        <p:txBody>
          <a:bodyPr>
            <a:normAutofit/>
          </a:bodyPr>
          <a:lstStyle/>
          <a:p>
            <a:r>
              <a:rPr lang="en-GB" b="1" dirty="0" smtClean="0"/>
              <a:t>The visible spectrum</a:t>
            </a:r>
          </a:p>
          <a:p>
            <a:r>
              <a:rPr lang="en-GB" dirty="0" smtClean="0"/>
              <a:t>Refraction from a prism</a:t>
            </a:r>
          </a:p>
          <a:p>
            <a:r>
              <a:rPr lang="en-GB" dirty="0" smtClean="0"/>
              <a:t>White light can be split up using a prism to form a spectrum. The light waves are refracted as they enter and leave the prism. </a:t>
            </a:r>
          </a:p>
          <a:p>
            <a:endParaRPr lang="en-GB" dirty="0"/>
          </a:p>
        </p:txBody>
      </p:sp>
      <p:pic>
        <p:nvPicPr>
          <p:cNvPr id="3074" name="Picture 2" descr="a rainbow appears to come out of the prism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04248" y="1988840"/>
            <a:ext cx="2152650" cy="2152650"/>
          </a:xfrm>
          <a:prstGeom prst="rect">
            <a:avLst/>
          </a:prstGeom>
          <a:noFill/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kumimoji="0" lang="en-US" smtClean="0"/>
              <a:pPr/>
              <a:t>16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4142174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Spectrum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700808"/>
            <a:ext cx="6635080" cy="3917032"/>
          </a:xfrm>
        </p:spPr>
        <p:txBody>
          <a:bodyPr>
            <a:normAutofit/>
          </a:bodyPr>
          <a:lstStyle/>
          <a:p>
            <a:r>
              <a:rPr lang="en-GB" dirty="0" smtClean="0"/>
              <a:t>The shorter the wavelength of the light, the more it is refracted. </a:t>
            </a:r>
          </a:p>
          <a:p>
            <a:r>
              <a:rPr lang="en-GB" dirty="0" smtClean="0"/>
              <a:t>As a result, red light is refracted the least and violet light is refracted the most, causing the coloured light to spread out to form a spectrum.</a:t>
            </a:r>
          </a:p>
          <a:p>
            <a:endParaRPr lang="en-GB" dirty="0"/>
          </a:p>
        </p:txBody>
      </p:sp>
      <p:pic>
        <p:nvPicPr>
          <p:cNvPr id="56322" name="Picture 2" descr="http://t0.gstatic.com/images?q=tbn:ANd9GcTfBSzBtEalrTEvUZOkrghkUySQbsRAXKQmHH9HQR7TEpihA-sNBA"/>
          <p:cNvPicPr>
            <a:picLocks noChangeAspect="1" noChangeArrowheads="1"/>
          </p:cNvPicPr>
          <p:nvPr/>
        </p:nvPicPr>
        <p:blipFill rotWithShape="1">
          <a:blip r:embed="rId2" cstate="print"/>
          <a:srcRect r="23142"/>
          <a:stretch/>
        </p:blipFill>
        <p:spPr bwMode="auto">
          <a:xfrm>
            <a:off x="6953436" y="2348880"/>
            <a:ext cx="2005880" cy="1752600"/>
          </a:xfrm>
          <a:prstGeom prst="rect">
            <a:avLst/>
          </a:prstGeom>
          <a:noFill/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kumimoji="0" lang="en-US" smtClean="0"/>
              <a:pPr/>
              <a:t>17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6636338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Electromagnetic Spectrum</a:t>
            </a:r>
            <a:endParaRPr lang="en-GB" dirty="0"/>
          </a:p>
        </p:txBody>
      </p:sp>
      <p:pic>
        <p:nvPicPr>
          <p:cNvPr id="28674" name="Picture 2" descr="File:EM Spectrum Properties edit.sv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53833" y="1556792"/>
            <a:ext cx="7036943" cy="4170040"/>
          </a:xfrm>
          <a:prstGeom prst="rect">
            <a:avLst/>
          </a:prstGeom>
          <a:noFill/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kumimoji="0" lang="en-US" smtClean="0"/>
              <a:pPr/>
              <a:t>18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329811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10481"/>
            <a:ext cx="8229600" cy="1143000"/>
          </a:xfrm>
        </p:spPr>
        <p:txBody>
          <a:bodyPr/>
          <a:lstStyle/>
          <a:p>
            <a:r>
              <a:rPr lang="en-GB" dirty="0" smtClean="0"/>
              <a:t>The Fourier Transform</a:t>
            </a:r>
            <a:endParaRPr lang="en-GB" dirty="0"/>
          </a:p>
        </p:txBody>
      </p:sp>
      <p:sp>
        <p:nvSpPr>
          <p:cNvPr id="15" name="Rectangle 3"/>
          <p:cNvSpPr txBox="1">
            <a:spLocks noChangeArrowheads="1"/>
          </p:cNvSpPr>
          <p:nvPr/>
        </p:nvSpPr>
        <p:spPr>
          <a:xfrm>
            <a:off x="611560" y="1521291"/>
            <a:ext cx="7848600" cy="411480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tx2"/>
              </a:buClr>
              <a:buSzPct val="73000"/>
              <a:buFont typeface="Wingdings 2"/>
              <a:buChar char=""/>
              <a:tabLst/>
              <a:defRPr/>
            </a:pP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Times New Roman" pitchFamily="18" charset="0"/>
              </a:rPr>
              <a:t>The Fourier Transform is used in the continuous world to move from the 'Time Domain' into the 'Frequency Domain'.</a:t>
            </a: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6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2220301"/>
            <a:ext cx="4641850" cy="3481388"/>
          </a:xfrm>
          <a:prstGeom prst="rect">
            <a:avLst/>
          </a:prstGeom>
          <a:noFill/>
        </p:spPr>
      </p:pic>
      <p:sp>
        <p:nvSpPr>
          <p:cNvPr id="17" name="Rectangle 6"/>
          <p:cNvSpPr>
            <a:spLocks noChangeArrowheads="1"/>
          </p:cNvSpPr>
          <p:nvPr/>
        </p:nvSpPr>
        <p:spPr bwMode="auto">
          <a:xfrm>
            <a:off x="3024436" y="3030116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endParaRPr lang="en-GB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9" name="Rectangle 8"/>
              <p:cNvSpPr>
                <a:spLocks noChangeArrowheads="1"/>
              </p:cNvSpPr>
              <p:nvPr/>
            </p:nvSpPr>
            <p:spPr bwMode="auto">
              <a:xfrm>
                <a:off x="4932040" y="2699967"/>
                <a:ext cx="3888160" cy="901914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square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𝐺</m:t>
                      </m:r>
                      <m:d>
                        <m:d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𝑓</m:t>
                          </m:r>
                        </m:e>
                      </m:d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ℱ</m:t>
                      </m:r>
                      <m:d>
                        <m:dPr>
                          <m:begChr m:val="["/>
                          <m:endChr m:val="]"/>
                          <m:ctrlP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𝑔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(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𝑡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)</m:t>
                          </m:r>
                        </m:e>
                      </m:d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nary>
                        <m:naryPr>
                          <m:limLoc m:val="undOvr"/>
                          <m:ctrlP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m:rPr>
                              <m:brk m:alnAt="24"/>
                            </m:rP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−∞</m:t>
                          </m:r>
                        </m:sub>
                        <m:sup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∞</m:t>
                          </m:r>
                        </m:sup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𝑔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(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𝑡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)</m:t>
                          </m:r>
                          <m:sSup>
                            <m:sSup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𝑒</m:t>
                              </m:r>
                            </m:e>
                            <m:sup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−</m:t>
                              </m:r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𝑗</m:t>
                              </m:r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2</m:t>
                              </m:r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𝜋</m:t>
                              </m:r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𝑓𝑡</m:t>
                              </m:r>
                            </m:sup>
                          </m:sSup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𝑑𝑡</m:t>
                          </m:r>
                        </m:e>
                      </m:nary>
                    </m:oMath>
                  </m:oMathPara>
                </a14:m>
                <a:endParaRPr lang="en-GB" dirty="0"/>
              </a:p>
            </p:txBody>
          </p:sp>
        </mc:Choice>
        <mc:Fallback>
          <p:sp>
            <p:nvSpPr>
              <p:cNvPr id="19" name="Rectangle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4932040" y="2699967"/>
                <a:ext cx="3888160" cy="901914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9" name="Picture 2" descr="http://www.malaspina.com/jpg/fourier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27066" y="3668229"/>
            <a:ext cx="1415518" cy="1901514"/>
          </a:xfrm>
          <a:prstGeom prst="rect">
            <a:avLst/>
          </a:prstGeom>
          <a:noFill/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kumimoji="0" lang="en-US" smtClean="0"/>
              <a:pPr/>
              <a:t>19</a:t>
            </a:fld>
            <a:endParaRPr kumimoji="0" lang="en-US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TextBox 2"/>
              <p:cNvSpPr txBox="1"/>
              <p:nvPr/>
            </p:nvSpPr>
            <p:spPr>
              <a:xfrm>
                <a:off x="6209655" y="2414542"/>
                <a:ext cx="1332929" cy="27699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𝑔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(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𝑡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)⇔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𝐺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(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𝑓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>
          <p:sp>
            <p:nvSpPr>
              <p:cNvPr id="3" name="TextBox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09655" y="2414542"/>
                <a:ext cx="1332929" cy="276999"/>
              </a:xfrm>
              <a:prstGeom prst="rect">
                <a:avLst/>
              </a:prstGeom>
              <a:blipFill>
                <a:blip r:embed="rId6"/>
                <a:stretch>
                  <a:fillRect l="-4128" r="-6422" b="-3478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782791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Spectrum of a Sinusoid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534920"/>
            <a:ext cx="8229600" cy="4324350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A typical spectrum of a sinusoid is shown below (this is its Fourier Transform):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Its frequency is 100Hz</a:t>
            </a:r>
          </a:p>
          <a:p>
            <a:endParaRPr lang="en-GB" dirty="0"/>
          </a:p>
        </p:txBody>
      </p:sp>
      <p:pic>
        <p:nvPicPr>
          <p:cNvPr id="296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2492896"/>
            <a:ext cx="3624403" cy="27183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kumimoji="0" lang="en-US" smtClean="0"/>
              <a:pPr/>
              <a:t>20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3860445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Delta Function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471713"/>
            <a:ext cx="8229600" cy="1093191"/>
          </a:xfrm>
        </p:spPr>
        <p:txBody>
          <a:bodyPr/>
          <a:lstStyle/>
          <a:p>
            <a:r>
              <a:rPr lang="en-GB" dirty="0" smtClean="0"/>
              <a:t>This is a special, function represented as below:</a:t>
            </a:r>
            <a:endParaRPr lang="en-GB" dirty="0"/>
          </a:p>
        </p:txBody>
      </p:sp>
      <p:grpSp>
        <p:nvGrpSpPr>
          <p:cNvPr id="4" name="Group 3"/>
          <p:cNvGrpSpPr/>
          <p:nvPr/>
        </p:nvGrpSpPr>
        <p:grpSpPr>
          <a:xfrm>
            <a:off x="1115616" y="2852936"/>
            <a:ext cx="6437733" cy="2673588"/>
            <a:chOff x="827584" y="3284984"/>
            <a:chExt cx="6437733" cy="2673588"/>
          </a:xfrm>
        </p:grpSpPr>
        <p:cxnSp>
          <p:nvCxnSpPr>
            <p:cNvPr id="5" name="Straight Arrow Connector 4"/>
            <p:cNvCxnSpPr/>
            <p:nvPr/>
          </p:nvCxnSpPr>
          <p:spPr>
            <a:xfrm>
              <a:off x="827585" y="5517232"/>
              <a:ext cx="6336704" cy="1588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Arrow Connector 5"/>
            <p:cNvCxnSpPr/>
            <p:nvPr/>
          </p:nvCxnSpPr>
          <p:spPr>
            <a:xfrm rot="5400000" flipH="1">
              <a:off x="2664583" y="4616338"/>
              <a:ext cx="2664296" cy="1588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Arrow Connector 6"/>
            <p:cNvCxnSpPr/>
            <p:nvPr/>
          </p:nvCxnSpPr>
          <p:spPr>
            <a:xfrm rot="5400000" flipH="1" flipV="1">
              <a:off x="3168638" y="4688346"/>
              <a:ext cx="1656184" cy="1588"/>
            </a:xfrm>
            <a:prstGeom prst="straightConnector1">
              <a:avLst/>
            </a:prstGeom>
            <a:ln w="38100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827584" y="3856902"/>
              <a:ext cx="6336704" cy="0"/>
            </a:xfrm>
            <a:prstGeom prst="line">
              <a:avLst/>
            </a:prstGeom>
            <a:ln>
              <a:solidFill>
                <a:schemeClr val="tx1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TextBox 9"/>
            <p:cNvSpPr txBox="1"/>
            <p:nvPr/>
          </p:nvSpPr>
          <p:spPr>
            <a:xfrm>
              <a:off x="3995937" y="3501008"/>
              <a:ext cx="36004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smtClean="0"/>
                <a:t>1</a:t>
              </a:r>
              <a:endParaRPr lang="en-GB" dirty="0"/>
            </a:p>
          </p:txBody>
        </p:sp>
        <p:sp>
          <p:nvSpPr>
            <p:cNvPr id="11" name="TextBox 10"/>
            <p:cNvSpPr txBox="1"/>
            <p:nvPr/>
          </p:nvSpPr>
          <p:spPr>
            <a:xfrm>
              <a:off x="3995937" y="5517232"/>
              <a:ext cx="30649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0</a:t>
              </a:r>
              <a:endParaRPr lang="en-GB" dirty="0"/>
            </a:p>
          </p:txBody>
        </p:sp>
        <p:sp>
          <p:nvSpPr>
            <p:cNvPr id="12" name="TextBox 11"/>
            <p:cNvSpPr txBox="1"/>
            <p:nvPr/>
          </p:nvSpPr>
          <p:spPr>
            <a:xfrm rot="16200000">
              <a:off x="2677429" y="4243452"/>
              <a:ext cx="2142253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Relative Amplitude</a:t>
              </a:r>
              <a:endParaRPr lang="en-GB" dirty="0"/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5508105" y="5589240"/>
              <a:ext cx="175721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Frequency (Hz)</a:t>
              </a:r>
              <a:endParaRPr lang="en-GB" dirty="0"/>
            </a:p>
          </p:txBody>
        </p:sp>
        <p:graphicFrame>
          <p:nvGraphicFramePr>
            <p:cNvPr id="16" name="Object 3"/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val="1866442281"/>
                </p:ext>
              </p:extLst>
            </p:nvPr>
          </p:nvGraphicFramePr>
          <p:xfrm>
            <a:off x="4283968" y="3284984"/>
            <a:ext cx="566737" cy="714375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3076" name="Equation" r:id="rId3" imgW="342720" imgH="431640" progId="Equation.3">
                    <p:embed/>
                  </p:oleObj>
                </mc:Choice>
                <mc:Fallback>
                  <p:oleObj name="Equation" r:id="rId3" imgW="342720" imgH="431640" progId="Equation.3">
                    <p:embed/>
                    <p:pic>
                      <p:nvPicPr>
                        <p:cNvPr id="16" name="Object 3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4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4283968" y="3284984"/>
                          <a:ext cx="566737" cy="714375"/>
                        </a:xfrm>
                        <a:prstGeom prst="rect">
                          <a:avLst/>
                        </a:prstGeom>
                        <a:noFill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</p:grp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kumimoji="0" lang="en-US" smtClean="0"/>
              <a:pPr/>
              <a:t>21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6006680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Shifted and scaled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676671"/>
          </a:xfrm>
        </p:spPr>
        <p:txBody>
          <a:bodyPr/>
          <a:lstStyle/>
          <a:p>
            <a:r>
              <a:rPr lang="en-GB" dirty="0" smtClean="0"/>
              <a:t>Delta functions can be scaled and shifted</a:t>
            </a:r>
            <a:endParaRPr lang="en-GB" dirty="0"/>
          </a:p>
        </p:txBody>
      </p:sp>
      <p:grpSp>
        <p:nvGrpSpPr>
          <p:cNvPr id="7" name="Group 6"/>
          <p:cNvGrpSpPr/>
          <p:nvPr/>
        </p:nvGrpSpPr>
        <p:grpSpPr>
          <a:xfrm>
            <a:off x="1187624" y="2636912"/>
            <a:ext cx="6336704" cy="2664296"/>
            <a:chOff x="827585" y="3284984"/>
            <a:chExt cx="6336704" cy="2664296"/>
          </a:xfrm>
        </p:grpSpPr>
        <p:cxnSp>
          <p:nvCxnSpPr>
            <p:cNvPr id="4" name="Straight Arrow Connector 3"/>
            <p:cNvCxnSpPr/>
            <p:nvPr/>
          </p:nvCxnSpPr>
          <p:spPr>
            <a:xfrm>
              <a:off x="827585" y="5517232"/>
              <a:ext cx="6336704" cy="1588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Straight Arrow Connector 4"/>
            <p:cNvCxnSpPr/>
            <p:nvPr/>
          </p:nvCxnSpPr>
          <p:spPr>
            <a:xfrm rot="5400000" flipH="1">
              <a:off x="2664583" y="4616338"/>
              <a:ext cx="2664296" cy="1588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Arrow Connector 5"/>
            <p:cNvCxnSpPr/>
            <p:nvPr/>
          </p:nvCxnSpPr>
          <p:spPr>
            <a:xfrm rot="5400000" flipH="1" flipV="1">
              <a:off x="4391981" y="4689140"/>
              <a:ext cx="1656184" cy="1588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7"/>
            <p:cNvCxnSpPr/>
            <p:nvPr/>
          </p:nvCxnSpPr>
          <p:spPr>
            <a:xfrm>
              <a:off x="827585" y="3789040"/>
              <a:ext cx="6336704" cy="0"/>
            </a:xfrm>
            <a:prstGeom prst="line">
              <a:avLst/>
            </a:prstGeom>
            <a:ln>
              <a:solidFill>
                <a:schemeClr val="tx1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" name="TextBox 8"/>
            <p:cNvSpPr txBox="1"/>
            <p:nvPr/>
          </p:nvSpPr>
          <p:spPr>
            <a:xfrm>
              <a:off x="3995937" y="3501008"/>
              <a:ext cx="36004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smtClean="0"/>
                <a:t>3</a:t>
              </a:r>
              <a:endParaRPr lang="en-GB" dirty="0"/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3995937" y="5517232"/>
              <a:ext cx="30649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0</a:t>
              </a:r>
              <a:endParaRPr lang="en-GB" dirty="0"/>
            </a:p>
          </p:txBody>
        </p:sp>
        <p:sp>
          <p:nvSpPr>
            <p:cNvPr id="11" name="TextBox 10"/>
            <p:cNvSpPr txBox="1"/>
            <p:nvPr/>
          </p:nvSpPr>
          <p:spPr>
            <a:xfrm rot="16200000">
              <a:off x="2677429" y="4243452"/>
              <a:ext cx="2142253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Relative Amplitude</a:t>
              </a:r>
              <a:endParaRPr lang="en-GB" dirty="0"/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6804248" y="5517232"/>
              <a:ext cx="30168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k</a:t>
              </a:r>
              <a:endParaRPr lang="en-GB" dirty="0"/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5004048" y="5517232"/>
              <a:ext cx="30649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4</a:t>
              </a:r>
              <a:endParaRPr lang="en-GB" dirty="0"/>
            </a:p>
          </p:txBody>
        </p:sp>
        <p:graphicFrame>
          <p:nvGraphicFramePr>
            <p:cNvPr id="15" name="Object 3"/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val="3277487031"/>
                </p:ext>
              </p:extLst>
            </p:nvPr>
          </p:nvGraphicFramePr>
          <p:xfrm>
            <a:off x="4787900" y="3449638"/>
            <a:ext cx="1008063" cy="714375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4100" name="Equation" r:id="rId3" imgW="609480" imgH="431640" progId="Equation.3">
                    <p:embed/>
                  </p:oleObj>
                </mc:Choice>
                <mc:Fallback>
                  <p:oleObj name="Equation" r:id="rId3" imgW="609480" imgH="431640" progId="Equation.3">
                    <p:embed/>
                    <p:pic>
                      <p:nvPicPr>
                        <p:cNvPr id="15" name="Object 3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4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4787900" y="3449638"/>
                          <a:ext cx="1008063" cy="714375"/>
                        </a:xfrm>
                        <a:prstGeom prst="rect">
                          <a:avLst/>
                        </a:prstGeom>
                        <a:noFill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</p:grpSp>
      <p:sp>
        <p:nvSpPr>
          <p:cNvPr id="14" name="Slide Number Placeholder 1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kumimoji="0" lang="en-US" smtClean="0"/>
              <a:pPr/>
              <a:t>22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7002092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Representation of the Spectrum</a:t>
            </a:r>
            <a:endParaRPr lang="en-GB" dirty="0"/>
          </a:p>
        </p:txBody>
      </p:sp>
      <p:sp>
        <p:nvSpPr>
          <p:cNvPr id="23" name="Content Placeholder 2"/>
          <p:cNvSpPr>
            <a:spLocks noGrp="1"/>
          </p:cNvSpPr>
          <p:nvPr>
            <p:ph idx="1"/>
          </p:nvPr>
        </p:nvSpPr>
        <p:spPr>
          <a:xfrm>
            <a:off x="437330" y="1385765"/>
            <a:ext cx="8229600" cy="1035124"/>
          </a:xfrm>
        </p:spPr>
        <p:txBody>
          <a:bodyPr>
            <a:normAutofit/>
          </a:bodyPr>
          <a:lstStyle/>
          <a:p>
            <a:r>
              <a:rPr lang="en-GB" sz="2800" dirty="0" smtClean="0"/>
              <a:t>The spectrum is represented as a pair of shifted delta (</a:t>
            </a:r>
            <a:r>
              <a:rPr lang="en-GB" sz="2800" dirty="0" smtClean="0">
                <a:sym typeface="Symbol"/>
              </a:rPr>
              <a:t></a:t>
            </a:r>
            <a:r>
              <a:rPr lang="en-GB" sz="2800" dirty="0" smtClean="0"/>
              <a:t>) functions. This is the spectrum of </a:t>
            </a:r>
            <a:r>
              <a:rPr lang="en-GB" sz="2800" dirty="0" err="1" smtClean="0"/>
              <a:t>cos</a:t>
            </a:r>
            <a:r>
              <a:rPr lang="en-GB" sz="2800" dirty="0" smtClean="0"/>
              <a:t>(2</a:t>
            </a:r>
            <a:r>
              <a:rPr lang="en-GB" sz="2800" dirty="0" smtClean="0">
                <a:sym typeface="Symbol"/>
              </a:rPr>
              <a:t>f</a:t>
            </a:r>
            <a:r>
              <a:rPr lang="en-GB" sz="2800" baseline="-25000" dirty="0" smtClean="0">
                <a:sym typeface="Symbol"/>
              </a:rPr>
              <a:t>c</a:t>
            </a:r>
            <a:r>
              <a:rPr lang="en-GB" sz="2800" dirty="0" smtClean="0">
                <a:sym typeface="Symbol"/>
              </a:rPr>
              <a:t>t)</a:t>
            </a:r>
            <a:endParaRPr lang="en-GB" sz="2800" dirty="0"/>
          </a:p>
        </p:txBody>
      </p:sp>
      <p:grpSp>
        <p:nvGrpSpPr>
          <p:cNvPr id="3" name="Group 2"/>
          <p:cNvGrpSpPr/>
          <p:nvPr/>
        </p:nvGrpSpPr>
        <p:grpSpPr>
          <a:xfrm>
            <a:off x="1333264" y="2780928"/>
            <a:ext cx="6437732" cy="2878579"/>
            <a:chOff x="827585" y="3284984"/>
            <a:chExt cx="6437732" cy="2878579"/>
          </a:xfrm>
        </p:grpSpPr>
        <p:cxnSp>
          <p:nvCxnSpPr>
            <p:cNvPr id="8" name="Straight Arrow Connector 7"/>
            <p:cNvCxnSpPr/>
            <p:nvPr/>
          </p:nvCxnSpPr>
          <p:spPr>
            <a:xfrm>
              <a:off x="827585" y="5517232"/>
              <a:ext cx="6336704" cy="1588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Arrow Connector 9"/>
            <p:cNvCxnSpPr/>
            <p:nvPr/>
          </p:nvCxnSpPr>
          <p:spPr>
            <a:xfrm rot="5400000" flipH="1">
              <a:off x="2664583" y="4616338"/>
              <a:ext cx="2664296" cy="1588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Arrow Connector 11"/>
            <p:cNvCxnSpPr/>
            <p:nvPr/>
          </p:nvCxnSpPr>
          <p:spPr>
            <a:xfrm rot="5400000" flipH="1" flipV="1">
              <a:off x="4391981" y="4689140"/>
              <a:ext cx="1656184" cy="1588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Arrow Connector 14"/>
            <p:cNvCxnSpPr/>
            <p:nvPr/>
          </p:nvCxnSpPr>
          <p:spPr>
            <a:xfrm rot="5400000" flipH="1" flipV="1">
              <a:off x="1944503" y="4688346"/>
              <a:ext cx="1656184" cy="1588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>
              <a:off x="827585" y="3789040"/>
              <a:ext cx="6336704" cy="0"/>
            </a:xfrm>
            <a:prstGeom prst="line">
              <a:avLst/>
            </a:prstGeom>
            <a:ln>
              <a:solidFill>
                <a:schemeClr val="tx1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8" name="TextBox 17"/>
            <p:cNvSpPr txBox="1"/>
            <p:nvPr/>
          </p:nvSpPr>
          <p:spPr>
            <a:xfrm>
              <a:off x="3995936" y="3501008"/>
              <a:ext cx="576063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smtClean="0"/>
                <a:t>0.5</a:t>
              </a:r>
              <a:endParaRPr lang="en-GB" dirty="0"/>
            </a:p>
          </p:txBody>
        </p:sp>
        <p:sp>
          <p:nvSpPr>
            <p:cNvPr id="19" name="TextBox 18"/>
            <p:cNvSpPr txBox="1"/>
            <p:nvPr/>
          </p:nvSpPr>
          <p:spPr>
            <a:xfrm>
              <a:off x="3995937" y="5517232"/>
              <a:ext cx="30649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0</a:t>
              </a:r>
              <a:endParaRPr lang="en-GB" dirty="0"/>
            </a:p>
          </p:txBody>
        </p:sp>
        <p:sp>
          <p:nvSpPr>
            <p:cNvPr id="20" name="TextBox 19"/>
            <p:cNvSpPr txBox="1"/>
            <p:nvPr/>
          </p:nvSpPr>
          <p:spPr>
            <a:xfrm rot="16200000">
              <a:off x="2677429" y="4243452"/>
              <a:ext cx="2142253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Relative Amplitude</a:t>
              </a:r>
              <a:endParaRPr lang="en-GB" dirty="0"/>
            </a:p>
          </p:txBody>
        </p:sp>
        <p:sp>
          <p:nvSpPr>
            <p:cNvPr id="24" name="TextBox 23"/>
            <p:cNvSpPr txBox="1"/>
            <p:nvPr/>
          </p:nvSpPr>
          <p:spPr>
            <a:xfrm>
              <a:off x="5508105" y="5589240"/>
              <a:ext cx="175721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Frequency (Hz)</a:t>
              </a:r>
              <a:endParaRPr lang="en-GB" dirty="0"/>
            </a:p>
          </p:txBody>
        </p:sp>
        <p:sp>
          <p:nvSpPr>
            <p:cNvPr id="25" name="TextBox 24"/>
            <p:cNvSpPr txBox="1"/>
            <p:nvPr/>
          </p:nvSpPr>
          <p:spPr>
            <a:xfrm>
              <a:off x="5076056" y="5517232"/>
              <a:ext cx="38343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err="1" smtClean="0"/>
                <a:t>fc</a:t>
              </a:r>
              <a:endParaRPr lang="en-GB" dirty="0"/>
            </a:p>
          </p:txBody>
        </p:sp>
        <p:sp>
          <p:nvSpPr>
            <p:cNvPr id="26" name="TextBox 25"/>
            <p:cNvSpPr txBox="1"/>
            <p:nvPr/>
          </p:nvSpPr>
          <p:spPr>
            <a:xfrm>
              <a:off x="2483769" y="5517232"/>
              <a:ext cx="468398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-</a:t>
              </a:r>
              <a:r>
                <a:rPr lang="en-GB" dirty="0" err="1" smtClean="0"/>
                <a:t>fc</a:t>
              </a:r>
              <a:endParaRPr lang="en-GB" dirty="0" smtClean="0"/>
            </a:p>
            <a:p>
              <a:endParaRPr lang="en-GB" dirty="0"/>
            </a:p>
          </p:txBody>
        </p:sp>
        <p:graphicFrame>
          <p:nvGraphicFramePr>
            <p:cNvPr id="30723" name="Object 3"/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val="3173704520"/>
                </p:ext>
              </p:extLst>
            </p:nvPr>
          </p:nvGraphicFramePr>
          <p:xfrm>
            <a:off x="4788025" y="3429000"/>
            <a:ext cx="1008111" cy="755827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5126" name="Equation" r:id="rId3" imgW="609480" imgH="457200" progId="Equation.3">
                    <p:embed/>
                  </p:oleObj>
                </mc:Choice>
                <mc:Fallback>
                  <p:oleObj name="Equation" r:id="rId3" imgW="609480" imgH="457200" progId="Equation.3">
                    <p:embed/>
                    <p:pic>
                      <p:nvPicPr>
                        <p:cNvPr id="30723" name="Object 3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4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4788025" y="3429000"/>
                          <a:ext cx="1008111" cy="755827"/>
                        </a:xfrm>
                        <a:prstGeom prst="rect">
                          <a:avLst/>
                        </a:prstGeom>
                        <a:noFill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30724" name="Object 4"/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val="1595679255"/>
                </p:ext>
              </p:extLst>
            </p:nvPr>
          </p:nvGraphicFramePr>
          <p:xfrm>
            <a:off x="2267745" y="3501008"/>
            <a:ext cx="1008063" cy="755650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5127" name="Equation" r:id="rId5" imgW="609480" imgH="457200" progId="Equation.3">
                    <p:embed/>
                  </p:oleObj>
                </mc:Choice>
                <mc:Fallback>
                  <p:oleObj name="Equation" r:id="rId5" imgW="609480" imgH="457200" progId="Equation.3">
                    <p:embed/>
                    <p:pic>
                      <p:nvPicPr>
                        <p:cNvPr id="30724" name="Object 4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6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2267745" y="3501008"/>
                          <a:ext cx="1008063" cy="755650"/>
                        </a:xfrm>
                        <a:prstGeom prst="rect">
                          <a:avLst/>
                        </a:prstGeom>
                        <a:noFill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</p:grp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kumimoji="0" lang="en-US" smtClean="0"/>
              <a:pPr/>
              <a:t>23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425367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Systems and Transforms</a:t>
            </a:r>
            <a:endParaRPr lang="en-GB" dirty="0">
              <a:solidFill>
                <a:schemeClr val="tx1"/>
              </a:solidFill>
            </a:endParaRPr>
          </a:p>
        </p:txBody>
      </p:sp>
      <p:grpSp>
        <p:nvGrpSpPr>
          <p:cNvPr id="6" name="Group 4"/>
          <p:cNvGrpSpPr>
            <a:grpSpLocks/>
          </p:cNvGrpSpPr>
          <p:nvPr/>
        </p:nvGrpSpPr>
        <p:grpSpPr bwMode="auto">
          <a:xfrm>
            <a:off x="899592" y="1916832"/>
            <a:ext cx="7620000" cy="3124200"/>
            <a:chOff x="2626" y="4157"/>
            <a:chExt cx="6827" cy="2962"/>
          </a:xfrm>
        </p:grpSpPr>
        <p:sp>
          <p:nvSpPr>
            <p:cNvPr id="7" name="Rectangle 5"/>
            <p:cNvSpPr>
              <a:spLocks noChangeArrowheads="1"/>
            </p:cNvSpPr>
            <p:nvPr/>
          </p:nvSpPr>
          <p:spPr bwMode="auto">
            <a:xfrm>
              <a:off x="4476" y="4933"/>
              <a:ext cx="2933" cy="1493"/>
            </a:xfrm>
            <a:prstGeom prst="rect">
              <a:avLst/>
            </a:prstGeom>
            <a:solidFill>
              <a:srgbClr val="C0C0C0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Line 6"/>
            <p:cNvSpPr>
              <a:spLocks noChangeShapeType="1"/>
            </p:cNvSpPr>
            <p:nvPr/>
          </p:nvSpPr>
          <p:spPr bwMode="auto">
            <a:xfrm>
              <a:off x="2906" y="5626"/>
              <a:ext cx="1573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Line 7"/>
            <p:cNvSpPr>
              <a:spLocks noChangeShapeType="1"/>
            </p:cNvSpPr>
            <p:nvPr/>
          </p:nvSpPr>
          <p:spPr bwMode="auto">
            <a:xfrm>
              <a:off x="7412" y="5626"/>
              <a:ext cx="1360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 Box 8"/>
            <p:cNvSpPr txBox="1">
              <a:spLocks noChangeArrowheads="1"/>
            </p:cNvSpPr>
            <p:nvPr/>
          </p:nvSpPr>
          <p:spPr bwMode="auto">
            <a:xfrm>
              <a:off x="4866" y="5252"/>
              <a:ext cx="2240" cy="78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pPr algn="ctr" eaLnBrk="0" hangingPunct="0"/>
              <a:r>
                <a:rPr lang="en-US" sz="1800" dirty="0"/>
                <a:t>LTIV System</a:t>
              </a:r>
            </a:p>
            <a:p>
              <a:pPr algn="ctr" eaLnBrk="0" hangingPunct="0"/>
              <a:r>
                <a:rPr lang="en-US" sz="1800" dirty="0"/>
                <a:t>(we know h(t) or H(f</a:t>
              </a:r>
              <a:r>
                <a:rPr lang="en-US" sz="1800" dirty="0" smtClean="0"/>
                <a:t>))</a:t>
              </a:r>
              <a:endParaRPr lang="en-US" sz="1800" dirty="0"/>
            </a:p>
          </p:txBody>
        </p:sp>
        <p:sp>
          <p:nvSpPr>
            <p:cNvPr id="11" name="Text Box 9"/>
            <p:cNvSpPr txBox="1">
              <a:spLocks noChangeArrowheads="1"/>
            </p:cNvSpPr>
            <p:nvPr/>
          </p:nvSpPr>
          <p:spPr bwMode="auto">
            <a:xfrm>
              <a:off x="2626" y="5318"/>
              <a:ext cx="1173" cy="37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pPr algn="ctr" eaLnBrk="0" hangingPunct="0"/>
              <a:r>
                <a:rPr lang="en-US" sz="1800"/>
                <a:t>Input</a:t>
              </a:r>
            </a:p>
          </p:txBody>
        </p:sp>
        <p:sp>
          <p:nvSpPr>
            <p:cNvPr id="12" name="Text Box 10"/>
            <p:cNvSpPr txBox="1">
              <a:spLocks noChangeArrowheads="1"/>
            </p:cNvSpPr>
            <p:nvPr/>
          </p:nvSpPr>
          <p:spPr bwMode="auto">
            <a:xfrm>
              <a:off x="7693" y="5345"/>
              <a:ext cx="1173" cy="37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pPr algn="ctr" eaLnBrk="0" hangingPunct="0"/>
              <a:r>
                <a:rPr lang="en-US" sz="1800"/>
                <a:t>Output</a:t>
              </a:r>
            </a:p>
          </p:txBody>
        </p:sp>
        <p:sp>
          <p:nvSpPr>
            <p:cNvPr id="13" name="Line 11"/>
            <p:cNvSpPr>
              <a:spLocks noChangeShapeType="1"/>
            </p:cNvSpPr>
            <p:nvPr/>
          </p:nvSpPr>
          <p:spPr bwMode="auto">
            <a:xfrm>
              <a:off x="2866" y="4559"/>
              <a:ext cx="5880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Line 12"/>
            <p:cNvSpPr>
              <a:spLocks noChangeShapeType="1"/>
            </p:cNvSpPr>
            <p:nvPr/>
          </p:nvSpPr>
          <p:spPr bwMode="auto">
            <a:xfrm>
              <a:off x="2892" y="6826"/>
              <a:ext cx="5854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Text Box 13"/>
            <p:cNvSpPr txBox="1">
              <a:spLocks noChangeArrowheads="1"/>
            </p:cNvSpPr>
            <p:nvPr/>
          </p:nvSpPr>
          <p:spPr bwMode="auto">
            <a:xfrm>
              <a:off x="2826" y="6438"/>
              <a:ext cx="1173" cy="37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pPr algn="ctr" eaLnBrk="0" hangingPunct="0"/>
              <a:r>
                <a:rPr lang="en-US" sz="1800"/>
                <a:t>X(f)</a:t>
              </a:r>
            </a:p>
          </p:txBody>
        </p:sp>
        <p:sp>
          <p:nvSpPr>
            <p:cNvPr id="16" name="Text Box 14"/>
            <p:cNvSpPr txBox="1">
              <a:spLocks noChangeArrowheads="1"/>
            </p:cNvSpPr>
            <p:nvPr/>
          </p:nvSpPr>
          <p:spPr bwMode="auto">
            <a:xfrm>
              <a:off x="2813" y="4157"/>
              <a:ext cx="1173" cy="37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pPr algn="ctr" eaLnBrk="0" hangingPunct="0"/>
              <a:r>
                <a:rPr lang="en-US" sz="1800" dirty="0"/>
                <a:t>x(t)</a:t>
              </a:r>
            </a:p>
          </p:txBody>
        </p:sp>
        <p:sp>
          <p:nvSpPr>
            <p:cNvPr id="17" name="Text Box 15"/>
            <p:cNvSpPr txBox="1">
              <a:spLocks noChangeArrowheads="1"/>
            </p:cNvSpPr>
            <p:nvPr/>
          </p:nvSpPr>
          <p:spPr bwMode="auto">
            <a:xfrm>
              <a:off x="7960" y="6371"/>
              <a:ext cx="1493" cy="37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pPr algn="ctr" eaLnBrk="0" hangingPunct="0"/>
              <a:r>
                <a:rPr lang="en-US" sz="1800"/>
                <a:t>Y(f)=H(f).X(f)</a:t>
              </a:r>
            </a:p>
          </p:txBody>
        </p:sp>
        <p:sp>
          <p:nvSpPr>
            <p:cNvPr id="18" name="Text Box 16"/>
            <p:cNvSpPr txBox="1">
              <a:spLocks noChangeArrowheads="1"/>
            </p:cNvSpPr>
            <p:nvPr/>
          </p:nvSpPr>
          <p:spPr bwMode="auto">
            <a:xfrm>
              <a:off x="7719" y="4171"/>
              <a:ext cx="1453" cy="37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pPr algn="ctr" eaLnBrk="0" hangingPunct="0"/>
              <a:r>
                <a:rPr lang="en-US" sz="1800"/>
                <a:t>y(t)=h(t)*x(t)</a:t>
              </a:r>
            </a:p>
          </p:txBody>
        </p:sp>
        <p:sp>
          <p:nvSpPr>
            <p:cNvPr id="19" name="Line 17"/>
            <p:cNvSpPr>
              <a:spLocks noChangeShapeType="1"/>
            </p:cNvSpPr>
            <p:nvPr/>
          </p:nvSpPr>
          <p:spPr bwMode="auto">
            <a:xfrm>
              <a:off x="3986" y="4666"/>
              <a:ext cx="0" cy="2013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prstDash val="sysDot"/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Line 18"/>
            <p:cNvSpPr>
              <a:spLocks noChangeShapeType="1"/>
            </p:cNvSpPr>
            <p:nvPr/>
          </p:nvSpPr>
          <p:spPr bwMode="auto">
            <a:xfrm flipV="1">
              <a:off x="7679" y="4653"/>
              <a:ext cx="0" cy="208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prstDash val="sysDot"/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Text Box 19"/>
            <p:cNvSpPr txBox="1">
              <a:spLocks noChangeArrowheads="1"/>
            </p:cNvSpPr>
            <p:nvPr/>
          </p:nvSpPr>
          <p:spPr bwMode="auto">
            <a:xfrm>
              <a:off x="3370" y="6039"/>
              <a:ext cx="1067" cy="53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pPr algn="ctr" eaLnBrk="0" hangingPunct="0"/>
              <a:r>
                <a:rPr lang="en-US" sz="1800"/>
                <a:t>FT</a:t>
              </a:r>
            </a:p>
          </p:txBody>
        </p:sp>
        <p:sp>
          <p:nvSpPr>
            <p:cNvPr id="22" name="Text Box 20"/>
            <p:cNvSpPr txBox="1">
              <a:spLocks noChangeArrowheads="1"/>
            </p:cNvSpPr>
            <p:nvPr/>
          </p:nvSpPr>
          <p:spPr bwMode="auto">
            <a:xfrm>
              <a:off x="7293" y="4905"/>
              <a:ext cx="1173" cy="37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pPr algn="ctr" eaLnBrk="0" hangingPunct="0"/>
              <a:r>
                <a:rPr lang="en-US" sz="1800"/>
                <a:t>IFT</a:t>
              </a:r>
            </a:p>
          </p:txBody>
        </p:sp>
        <p:sp>
          <p:nvSpPr>
            <p:cNvPr id="23" name="Text Box 21"/>
            <p:cNvSpPr txBox="1">
              <a:spLocks noChangeArrowheads="1"/>
            </p:cNvSpPr>
            <p:nvPr/>
          </p:nvSpPr>
          <p:spPr bwMode="auto">
            <a:xfrm>
              <a:off x="5532" y="4198"/>
              <a:ext cx="1173" cy="37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pPr algn="ctr" eaLnBrk="0" hangingPunct="0"/>
              <a:r>
                <a:rPr lang="en-US" sz="1800"/>
                <a:t>Convolve</a:t>
              </a:r>
            </a:p>
          </p:txBody>
        </p:sp>
        <p:sp>
          <p:nvSpPr>
            <p:cNvPr id="24" name="Text Box 22"/>
            <p:cNvSpPr txBox="1">
              <a:spLocks noChangeArrowheads="1"/>
            </p:cNvSpPr>
            <p:nvPr/>
          </p:nvSpPr>
          <p:spPr bwMode="auto">
            <a:xfrm>
              <a:off x="5507" y="6745"/>
              <a:ext cx="1173" cy="37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pPr algn="ctr" eaLnBrk="0" hangingPunct="0"/>
              <a:r>
                <a:rPr lang="en-US" sz="1800"/>
                <a:t>Multiply</a:t>
              </a:r>
            </a:p>
          </p:txBody>
        </p:sp>
      </p:grp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kumimoji="0" lang="en-US" smtClean="0"/>
              <a:pPr/>
              <a:t>24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093049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Example of 1D ConvNet filter - Data Science Stack Exchange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3600" y="836712"/>
            <a:ext cx="4876800" cy="4876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260648"/>
            <a:ext cx="8496944" cy="1152128"/>
          </a:xfrm>
        </p:spPr>
        <p:txBody>
          <a:bodyPr>
            <a:normAutofit/>
          </a:bodyPr>
          <a:lstStyle/>
          <a:p>
            <a:r>
              <a:rPr lang="en-GB" dirty="0" smtClean="0"/>
              <a:t>A Visual explanation of convolution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kumimoji="0" lang="en-US" smtClean="0"/>
              <a:pPr/>
              <a:t>25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7255368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Signal and channel types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Signals can either be:</a:t>
            </a:r>
          </a:p>
          <a:p>
            <a:pPr marL="761238" lvl="1" indent="-514350">
              <a:buFont typeface="+mj-lt"/>
              <a:buAutoNum type="arabicPeriod"/>
            </a:pPr>
            <a:r>
              <a:rPr lang="en-GB" dirty="0" smtClean="0"/>
              <a:t>baseband</a:t>
            </a:r>
          </a:p>
          <a:p>
            <a:pPr marL="761238" lvl="1" indent="-514350">
              <a:buFont typeface="+mj-lt"/>
              <a:buAutoNum type="arabicPeriod"/>
            </a:pPr>
            <a:r>
              <a:rPr lang="en-GB" dirty="0" err="1" smtClean="0"/>
              <a:t>bandpass</a:t>
            </a:r>
            <a:r>
              <a:rPr lang="en-GB" dirty="0" smtClean="0"/>
              <a:t> </a:t>
            </a:r>
          </a:p>
          <a:p>
            <a:r>
              <a:rPr lang="en-GB" dirty="0" smtClean="0"/>
              <a:t>and similarly channels can be:</a:t>
            </a:r>
          </a:p>
          <a:p>
            <a:pPr marL="761238" lvl="1" indent="-514350">
              <a:buFont typeface="+mj-lt"/>
              <a:buAutoNum type="arabicPeriod"/>
            </a:pPr>
            <a:r>
              <a:rPr lang="en-GB" dirty="0" smtClean="0"/>
              <a:t>baseband</a:t>
            </a:r>
          </a:p>
          <a:p>
            <a:pPr marL="761238" lvl="1" indent="-514350">
              <a:buFont typeface="+mj-lt"/>
              <a:buAutoNum type="arabicPeriod"/>
            </a:pPr>
            <a:r>
              <a:rPr lang="en-GB" dirty="0" err="1" smtClean="0"/>
              <a:t>bandpass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kumimoji="0" lang="en-US" smtClean="0"/>
              <a:pPr/>
              <a:t>26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1303097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64962"/>
            <a:ext cx="8229600" cy="1143000"/>
          </a:xfrm>
        </p:spPr>
        <p:txBody>
          <a:bodyPr/>
          <a:lstStyle/>
          <a:p>
            <a:r>
              <a:rPr lang="en-GB" dirty="0" smtClean="0"/>
              <a:t>Baseband Signals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240161"/>
            <a:ext cx="8640960" cy="1180727"/>
          </a:xfrm>
        </p:spPr>
        <p:txBody>
          <a:bodyPr>
            <a:normAutofit/>
          </a:bodyPr>
          <a:lstStyle/>
          <a:p>
            <a:r>
              <a:rPr lang="en-GB" sz="2800" dirty="0" smtClean="0"/>
              <a:t>A baseband signal is one where its spectrum is centred around 0Hz known as the DC (Direct Current) value</a:t>
            </a:r>
            <a:endParaRPr lang="en-GB" sz="2800" dirty="0"/>
          </a:p>
        </p:txBody>
      </p:sp>
      <p:grpSp>
        <p:nvGrpSpPr>
          <p:cNvPr id="6" name="Group 5"/>
          <p:cNvGrpSpPr/>
          <p:nvPr/>
        </p:nvGrpSpPr>
        <p:grpSpPr>
          <a:xfrm>
            <a:off x="1403648" y="2636912"/>
            <a:ext cx="6437732" cy="2744802"/>
            <a:chOff x="1259632" y="3645818"/>
            <a:chExt cx="6437732" cy="2744802"/>
          </a:xfrm>
        </p:grpSpPr>
        <p:cxnSp>
          <p:nvCxnSpPr>
            <p:cNvPr id="4" name="Straight Arrow Connector 3"/>
            <p:cNvCxnSpPr/>
            <p:nvPr/>
          </p:nvCxnSpPr>
          <p:spPr>
            <a:xfrm>
              <a:off x="1259632" y="5949280"/>
              <a:ext cx="6336704" cy="1588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Straight Arrow Connector 4"/>
            <p:cNvCxnSpPr/>
            <p:nvPr/>
          </p:nvCxnSpPr>
          <p:spPr>
            <a:xfrm rot="5400000" flipH="1">
              <a:off x="3095836" y="4977172"/>
              <a:ext cx="2664296" cy="1588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7"/>
            <p:cNvCxnSpPr/>
            <p:nvPr/>
          </p:nvCxnSpPr>
          <p:spPr>
            <a:xfrm>
              <a:off x="1259632" y="4293096"/>
              <a:ext cx="6336704" cy="0"/>
            </a:xfrm>
            <a:prstGeom prst="line">
              <a:avLst/>
            </a:prstGeom>
            <a:ln>
              <a:solidFill>
                <a:schemeClr val="tx1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" name="TextBox 8"/>
            <p:cNvSpPr txBox="1"/>
            <p:nvPr/>
          </p:nvSpPr>
          <p:spPr>
            <a:xfrm>
              <a:off x="4427984" y="3933056"/>
              <a:ext cx="36004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smtClean="0"/>
                <a:t>1</a:t>
              </a:r>
              <a:endParaRPr lang="en-GB" dirty="0"/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4427984" y="5949280"/>
              <a:ext cx="30649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0</a:t>
              </a:r>
              <a:endParaRPr lang="en-GB" dirty="0"/>
            </a:p>
          </p:txBody>
        </p:sp>
        <p:sp>
          <p:nvSpPr>
            <p:cNvPr id="11" name="TextBox 10"/>
            <p:cNvSpPr txBox="1"/>
            <p:nvPr/>
          </p:nvSpPr>
          <p:spPr>
            <a:xfrm>
              <a:off x="2267744" y="3789040"/>
              <a:ext cx="2142253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Relative Amplitude</a:t>
              </a:r>
              <a:endParaRPr lang="en-GB" dirty="0"/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5940152" y="6021288"/>
              <a:ext cx="175721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Frequency (Hz)</a:t>
              </a:r>
              <a:endParaRPr lang="en-GB" dirty="0"/>
            </a:p>
          </p:txBody>
        </p:sp>
        <p:sp>
          <p:nvSpPr>
            <p:cNvPr id="15" name="Isosceles Triangle 14"/>
            <p:cNvSpPr/>
            <p:nvPr/>
          </p:nvSpPr>
          <p:spPr>
            <a:xfrm>
              <a:off x="3635896" y="4293096"/>
              <a:ext cx="1584176" cy="1656184"/>
            </a:xfrm>
            <a:prstGeom prst="triangle">
              <a:avLst>
                <a:gd name="adj" fmla="val 50728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13" name="Slide Number Placeholder 1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kumimoji="0" lang="en-US" smtClean="0"/>
              <a:pPr/>
              <a:t>27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0192709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Bandpass</a:t>
            </a:r>
            <a:r>
              <a:rPr lang="en-GB" dirty="0" smtClean="0"/>
              <a:t> Signals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036711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These are where the spectrum is centred around a different frequency (</a:t>
            </a:r>
            <a:r>
              <a:rPr lang="en-GB" dirty="0" err="1" smtClean="0"/>
              <a:t>fc</a:t>
            </a:r>
            <a:r>
              <a:rPr lang="en-GB" dirty="0" smtClean="0"/>
              <a:t>) other than DC</a:t>
            </a:r>
            <a:endParaRPr lang="en-GB" dirty="0"/>
          </a:p>
        </p:txBody>
      </p:sp>
      <p:grpSp>
        <p:nvGrpSpPr>
          <p:cNvPr id="11" name="Group 10"/>
          <p:cNvGrpSpPr/>
          <p:nvPr/>
        </p:nvGrpSpPr>
        <p:grpSpPr>
          <a:xfrm>
            <a:off x="1317130" y="2780928"/>
            <a:ext cx="6509740" cy="2888818"/>
            <a:chOff x="827584" y="2925738"/>
            <a:chExt cx="6509740" cy="2888818"/>
          </a:xfrm>
        </p:grpSpPr>
        <p:cxnSp>
          <p:nvCxnSpPr>
            <p:cNvPr id="4" name="Straight Arrow Connector 3"/>
            <p:cNvCxnSpPr/>
            <p:nvPr/>
          </p:nvCxnSpPr>
          <p:spPr>
            <a:xfrm>
              <a:off x="827584" y="5229200"/>
              <a:ext cx="6336704" cy="1588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Straight Arrow Connector 4"/>
            <p:cNvCxnSpPr/>
            <p:nvPr/>
          </p:nvCxnSpPr>
          <p:spPr>
            <a:xfrm rot="5400000" flipH="1">
              <a:off x="2663788" y="4257092"/>
              <a:ext cx="2664296" cy="1588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5"/>
            <p:cNvCxnSpPr/>
            <p:nvPr/>
          </p:nvCxnSpPr>
          <p:spPr>
            <a:xfrm>
              <a:off x="827584" y="3573016"/>
              <a:ext cx="6336704" cy="0"/>
            </a:xfrm>
            <a:prstGeom prst="line">
              <a:avLst/>
            </a:prstGeom>
            <a:ln>
              <a:solidFill>
                <a:schemeClr val="tx1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" name="TextBox 6"/>
            <p:cNvSpPr txBox="1"/>
            <p:nvPr/>
          </p:nvSpPr>
          <p:spPr>
            <a:xfrm>
              <a:off x="3995936" y="3212976"/>
              <a:ext cx="36004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smtClean="0"/>
                <a:t>1</a:t>
              </a:r>
              <a:endParaRPr lang="en-GB" dirty="0"/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3995936" y="5229200"/>
              <a:ext cx="30649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0</a:t>
              </a:r>
              <a:endParaRPr lang="en-GB" dirty="0"/>
            </a:p>
          </p:txBody>
        </p:sp>
        <p:sp>
          <p:nvSpPr>
            <p:cNvPr id="9" name="TextBox 8"/>
            <p:cNvSpPr txBox="1"/>
            <p:nvPr/>
          </p:nvSpPr>
          <p:spPr>
            <a:xfrm>
              <a:off x="1763688" y="3068960"/>
              <a:ext cx="2142253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Relative Amplitude</a:t>
              </a:r>
              <a:endParaRPr lang="en-GB" dirty="0"/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5580112" y="5445224"/>
              <a:ext cx="175721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Frequency (Hz)</a:t>
              </a:r>
              <a:endParaRPr lang="en-GB" dirty="0"/>
            </a:p>
          </p:txBody>
        </p:sp>
        <p:sp>
          <p:nvSpPr>
            <p:cNvPr id="12" name="Isosceles Triangle 11"/>
            <p:cNvSpPr/>
            <p:nvPr/>
          </p:nvSpPr>
          <p:spPr>
            <a:xfrm>
              <a:off x="4788024" y="3573016"/>
              <a:ext cx="1584176" cy="1656184"/>
            </a:xfrm>
            <a:prstGeom prst="triangle">
              <a:avLst>
                <a:gd name="adj" fmla="val 50728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3" name="Isosceles Triangle 12"/>
            <p:cNvSpPr/>
            <p:nvPr/>
          </p:nvSpPr>
          <p:spPr>
            <a:xfrm>
              <a:off x="1619672" y="3573016"/>
              <a:ext cx="1584176" cy="1656184"/>
            </a:xfrm>
            <a:prstGeom prst="triangle">
              <a:avLst>
                <a:gd name="adj" fmla="val 50728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4" name="TextBox 13"/>
            <p:cNvSpPr txBox="1"/>
            <p:nvPr/>
          </p:nvSpPr>
          <p:spPr>
            <a:xfrm>
              <a:off x="5436096" y="5229200"/>
              <a:ext cx="38343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err="1" smtClean="0"/>
                <a:t>fc</a:t>
              </a:r>
              <a:endParaRPr lang="en-GB" dirty="0"/>
            </a:p>
          </p:txBody>
        </p:sp>
        <p:sp>
          <p:nvSpPr>
            <p:cNvPr id="15" name="TextBox 14"/>
            <p:cNvSpPr txBox="1"/>
            <p:nvPr/>
          </p:nvSpPr>
          <p:spPr>
            <a:xfrm>
              <a:off x="2267744" y="5229200"/>
              <a:ext cx="38343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err="1" smtClean="0"/>
                <a:t>fc</a:t>
              </a:r>
              <a:endParaRPr lang="en-GB" dirty="0"/>
            </a:p>
          </p:txBody>
        </p:sp>
      </p:grpSp>
      <p:sp>
        <p:nvSpPr>
          <p:cNvPr id="17" name="Slide Number Placeholder 1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kumimoji="0" lang="en-US" smtClean="0"/>
              <a:pPr/>
              <a:t>28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0234144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Baseband channels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5892" y="1277356"/>
            <a:ext cx="8229600" cy="1540767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A baseband channel is where the channel only allows frequencies through which are baseband signals. </a:t>
            </a:r>
            <a:endParaRPr lang="en-GB" dirty="0"/>
          </a:p>
        </p:txBody>
      </p:sp>
      <p:grpSp>
        <p:nvGrpSpPr>
          <p:cNvPr id="4" name="Group 3"/>
          <p:cNvGrpSpPr/>
          <p:nvPr/>
        </p:nvGrpSpPr>
        <p:grpSpPr>
          <a:xfrm>
            <a:off x="1301826" y="2492896"/>
            <a:ext cx="6437732" cy="3105636"/>
            <a:chOff x="827584" y="2564904"/>
            <a:chExt cx="6437732" cy="3105636"/>
          </a:xfrm>
        </p:grpSpPr>
        <p:cxnSp>
          <p:nvCxnSpPr>
            <p:cNvPr id="6" name="Straight Arrow Connector 5"/>
            <p:cNvCxnSpPr/>
            <p:nvPr/>
          </p:nvCxnSpPr>
          <p:spPr>
            <a:xfrm>
              <a:off x="827584" y="5229200"/>
              <a:ext cx="6336704" cy="1588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Arrow Connector 6"/>
            <p:cNvCxnSpPr/>
            <p:nvPr/>
          </p:nvCxnSpPr>
          <p:spPr>
            <a:xfrm rot="5400000" flipH="1">
              <a:off x="2663788" y="4257092"/>
              <a:ext cx="2664296" cy="1588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7"/>
            <p:cNvCxnSpPr/>
            <p:nvPr/>
          </p:nvCxnSpPr>
          <p:spPr>
            <a:xfrm>
              <a:off x="827584" y="3573016"/>
              <a:ext cx="6336704" cy="0"/>
            </a:xfrm>
            <a:prstGeom prst="line">
              <a:avLst/>
            </a:prstGeom>
            <a:ln>
              <a:solidFill>
                <a:schemeClr val="tx1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" name="TextBox 8"/>
            <p:cNvSpPr txBox="1"/>
            <p:nvPr/>
          </p:nvSpPr>
          <p:spPr>
            <a:xfrm>
              <a:off x="3995936" y="3212976"/>
              <a:ext cx="36004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smtClean="0"/>
                <a:t>1</a:t>
              </a:r>
              <a:endParaRPr lang="en-GB" dirty="0"/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3995936" y="5229200"/>
              <a:ext cx="30649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0</a:t>
              </a:r>
              <a:endParaRPr lang="en-GB" dirty="0"/>
            </a:p>
          </p:txBody>
        </p:sp>
        <p:sp>
          <p:nvSpPr>
            <p:cNvPr id="11" name="TextBox 10"/>
            <p:cNvSpPr txBox="1"/>
            <p:nvPr/>
          </p:nvSpPr>
          <p:spPr>
            <a:xfrm>
              <a:off x="1763688" y="3068960"/>
              <a:ext cx="2142253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Relative Amplitude</a:t>
              </a:r>
              <a:endParaRPr lang="en-GB" dirty="0"/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5508104" y="5301208"/>
              <a:ext cx="175721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Frequency (Hz)</a:t>
              </a:r>
              <a:endParaRPr lang="en-GB" dirty="0"/>
            </a:p>
          </p:txBody>
        </p:sp>
        <p:sp>
          <p:nvSpPr>
            <p:cNvPr id="13" name="Isosceles Triangle 12"/>
            <p:cNvSpPr/>
            <p:nvPr/>
          </p:nvSpPr>
          <p:spPr>
            <a:xfrm>
              <a:off x="3203848" y="3573016"/>
              <a:ext cx="1584176" cy="1656184"/>
            </a:xfrm>
            <a:prstGeom prst="triangle">
              <a:avLst>
                <a:gd name="adj" fmla="val 50728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4" name="Rectangle 13"/>
            <p:cNvSpPr/>
            <p:nvPr/>
          </p:nvSpPr>
          <p:spPr>
            <a:xfrm>
              <a:off x="2771800" y="3573016"/>
              <a:ext cx="2376264" cy="1656184"/>
            </a:xfrm>
            <a:prstGeom prst="rect">
              <a:avLst/>
            </a:prstGeom>
            <a:noFill/>
            <a:ln>
              <a:prstDash val="sys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5" name="Line Callout 1 14"/>
            <p:cNvSpPr/>
            <p:nvPr/>
          </p:nvSpPr>
          <p:spPr>
            <a:xfrm>
              <a:off x="5652120" y="2564904"/>
              <a:ext cx="1296144" cy="1152128"/>
            </a:xfrm>
            <a:prstGeom prst="borderCallout1">
              <a:avLst>
                <a:gd name="adj1" fmla="val 48656"/>
                <a:gd name="adj2" fmla="val -3221"/>
                <a:gd name="adj3" fmla="val 112500"/>
                <a:gd name="adj4" fmla="val -38333"/>
              </a:avLst>
            </a:prstGeom>
            <a:solidFill>
              <a:schemeClr val="tx2"/>
            </a:solidFill>
            <a:ln>
              <a:solidFill>
                <a:schemeClr val="tx1"/>
              </a:solidFill>
              <a:tailEnd type="triangle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 smtClean="0"/>
                <a:t>Channel response – low pass filter</a:t>
              </a:r>
              <a:endParaRPr lang="en-GB" dirty="0"/>
            </a:p>
          </p:txBody>
        </p:sp>
      </p:grpSp>
      <p:sp>
        <p:nvSpPr>
          <p:cNvPr id="16" name="Slide Number Placeholder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kumimoji="0" lang="en-US" smtClean="0"/>
              <a:pPr/>
              <a:t>29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602513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Baseband channels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3264" y="1288619"/>
            <a:ext cx="8229600" cy="1733053"/>
          </a:xfrm>
        </p:spPr>
        <p:txBody>
          <a:bodyPr/>
          <a:lstStyle/>
          <a:p>
            <a:r>
              <a:rPr lang="en-GB" dirty="0" smtClean="0"/>
              <a:t>Baseband channel with </a:t>
            </a:r>
            <a:r>
              <a:rPr lang="en-GB" dirty="0" err="1" smtClean="0"/>
              <a:t>bandpass</a:t>
            </a:r>
            <a:r>
              <a:rPr lang="en-GB" dirty="0" smtClean="0"/>
              <a:t> signal – the signal is filtered and will not pass thought the channel</a:t>
            </a:r>
            <a:endParaRPr lang="en-GB" dirty="0"/>
          </a:p>
        </p:txBody>
      </p:sp>
      <p:grpSp>
        <p:nvGrpSpPr>
          <p:cNvPr id="4" name="Group 3"/>
          <p:cNvGrpSpPr/>
          <p:nvPr/>
        </p:nvGrpSpPr>
        <p:grpSpPr>
          <a:xfrm>
            <a:off x="1079612" y="2410827"/>
            <a:ext cx="6984776" cy="3249652"/>
            <a:chOff x="827584" y="2420888"/>
            <a:chExt cx="6984776" cy="3249652"/>
          </a:xfrm>
        </p:grpSpPr>
        <p:cxnSp>
          <p:nvCxnSpPr>
            <p:cNvPr id="12" name="Straight Arrow Connector 11"/>
            <p:cNvCxnSpPr/>
            <p:nvPr/>
          </p:nvCxnSpPr>
          <p:spPr>
            <a:xfrm>
              <a:off x="827584" y="5229200"/>
              <a:ext cx="6336704" cy="1588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Arrow Connector 12"/>
            <p:cNvCxnSpPr/>
            <p:nvPr/>
          </p:nvCxnSpPr>
          <p:spPr>
            <a:xfrm rot="5400000" flipH="1">
              <a:off x="2663788" y="4257092"/>
              <a:ext cx="2664296" cy="1588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>
              <a:off x="827584" y="3573016"/>
              <a:ext cx="6336704" cy="0"/>
            </a:xfrm>
            <a:prstGeom prst="line">
              <a:avLst/>
            </a:prstGeom>
            <a:ln>
              <a:solidFill>
                <a:schemeClr val="tx1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5" name="TextBox 14"/>
            <p:cNvSpPr txBox="1"/>
            <p:nvPr/>
          </p:nvSpPr>
          <p:spPr>
            <a:xfrm>
              <a:off x="3995936" y="3212976"/>
              <a:ext cx="36004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smtClean="0"/>
                <a:t>1</a:t>
              </a:r>
              <a:endParaRPr lang="en-GB" dirty="0"/>
            </a:p>
          </p:txBody>
        </p:sp>
        <p:sp>
          <p:nvSpPr>
            <p:cNvPr id="16" name="TextBox 15"/>
            <p:cNvSpPr txBox="1"/>
            <p:nvPr/>
          </p:nvSpPr>
          <p:spPr>
            <a:xfrm>
              <a:off x="3995936" y="5229200"/>
              <a:ext cx="30649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0</a:t>
              </a:r>
              <a:endParaRPr lang="en-GB" dirty="0"/>
            </a:p>
          </p:txBody>
        </p:sp>
        <p:sp>
          <p:nvSpPr>
            <p:cNvPr id="17" name="TextBox 16"/>
            <p:cNvSpPr txBox="1"/>
            <p:nvPr/>
          </p:nvSpPr>
          <p:spPr>
            <a:xfrm>
              <a:off x="1691680" y="3068960"/>
              <a:ext cx="2142253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Relative Amplitude</a:t>
              </a:r>
              <a:endParaRPr lang="en-GB" dirty="0"/>
            </a:p>
          </p:txBody>
        </p:sp>
        <p:sp>
          <p:nvSpPr>
            <p:cNvPr id="18" name="TextBox 17"/>
            <p:cNvSpPr txBox="1"/>
            <p:nvPr/>
          </p:nvSpPr>
          <p:spPr>
            <a:xfrm>
              <a:off x="5508104" y="5301208"/>
              <a:ext cx="175721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Frequency (Hz)</a:t>
              </a:r>
              <a:endParaRPr lang="en-GB" dirty="0"/>
            </a:p>
          </p:txBody>
        </p:sp>
        <p:sp>
          <p:nvSpPr>
            <p:cNvPr id="20" name="Rectangle 19"/>
            <p:cNvSpPr/>
            <p:nvPr/>
          </p:nvSpPr>
          <p:spPr>
            <a:xfrm>
              <a:off x="2771800" y="3573016"/>
              <a:ext cx="2376264" cy="1656184"/>
            </a:xfrm>
            <a:prstGeom prst="rect">
              <a:avLst/>
            </a:prstGeom>
            <a:noFill/>
            <a:ln>
              <a:prstDash val="sys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1" name="Line Callout 1 20"/>
            <p:cNvSpPr/>
            <p:nvPr/>
          </p:nvSpPr>
          <p:spPr>
            <a:xfrm>
              <a:off x="6516216" y="2420888"/>
              <a:ext cx="1296144" cy="1152128"/>
            </a:xfrm>
            <a:prstGeom prst="borderCallout1">
              <a:avLst>
                <a:gd name="adj1" fmla="val 48656"/>
                <a:gd name="adj2" fmla="val -3221"/>
                <a:gd name="adj3" fmla="val 98697"/>
                <a:gd name="adj4" fmla="val -105813"/>
              </a:avLst>
            </a:prstGeom>
            <a:solidFill>
              <a:schemeClr val="tx2"/>
            </a:solidFill>
            <a:ln>
              <a:solidFill>
                <a:schemeClr val="tx1"/>
              </a:solidFill>
              <a:tailEnd type="triangle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 smtClean="0"/>
                <a:t>Channel response – low pass filter</a:t>
              </a:r>
              <a:endParaRPr lang="en-GB" dirty="0"/>
            </a:p>
          </p:txBody>
        </p:sp>
        <p:sp>
          <p:nvSpPr>
            <p:cNvPr id="22" name="Isosceles Triangle 21"/>
            <p:cNvSpPr/>
            <p:nvPr/>
          </p:nvSpPr>
          <p:spPr>
            <a:xfrm>
              <a:off x="5292080" y="3573016"/>
              <a:ext cx="1584176" cy="1656184"/>
            </a:xfrm>
            <a:prstGeom prst="triangle">
              <a:avLst>
                <a:gd name="adj" fmla="val 50728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3" name="Isosceles Triangle 22"/>
            <p:cNvSpPr/>
            <p:nvPr/>
          </p:nvSpPr>
          <p:spPr>
            <a:xfrm>
              <a:off x="971600" y="3573016"/>
              <a:ext cx="1584176" cy="1656184"/>
            </a:xfrm>
            <a:prstGeom prst="triangle">
              <a:avLst>
                <a:gd name="adj" fmla="val 50728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kumimoji="0" lang="en-US" smtClean="0"/>
              <a:pPr/>
              <a:t>30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1683769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Bandpass</a:t>
            </a:r>
            <a:r>
              <a:rPr lang="en-GB" dirty="0" smtClean="0"/>
              <a:t> Channels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6431" y="1253717"/>
            <a:ext cx="8229600" cy="1311187"/>
          </a:xfrm>
        </p:spPr>
        <p:txBody>
          <a:bodyPr>
            <a:normAutofit fontScale="92500" lnSpcReduction="20000"/>
          </a:bodyPr>
          <a:lstStyle/>
          <a:p>
            <a:r>
              <a:rPr lang="en-GB" dirty="0" err="1" smtClean="0"/>
              <a:t>Bandpass</a:t>
            </a:r>
            <a:r>
              <a:rPr lang="en-GB" dirty="0" smtClean="0"/>
              <a:t> channels will allow </a:t>
            </a:r>
            <a:r>
              <a:rPr lang="en-GB" dirty="0" err="1" smtClean="0"/>
              <a:t>bandpass</a:t>
            </a:r>
            <a:r>
              <a:rPr lang="en-GB" dirty="0" smtClean="0"/>
              <a:t> signals to pass if their centre frequency is inside the range of the channel.</a:t>
            </a:r>
            <a:endParaRPr lang="en-GB" dirty="0"/>
          </a:p>
        </p:txBody>
      </p:sp>
      <p:grpSp>
        <p:nvGrpSpPr>
          <p:cNvPr id="15" name="Group 14"/>
          <p:cNvGrpSpPr/>
          <p:nvPr/>
        </p:nvGrpSpPr>
        <p:grpSpPr>
          <a:xfrm>
            <a:off x="1088843" y="2276872"/>
            <a:ext cx="6984776" cy="3321660"/>
            <a:chOff x="827584" y="2492896"/>
            <a:chExt cx="6984776" cy="3321660"/>
          </a:xfrm>
        </p:grpSpPr>
        <p:cxnSp>
          <p:nvCxnSpPr>
            <p:cNvPr id="4" name="Straight Arrow Connector 3"/>
            <p:cNvCxnSpPr/>
            <p:nvPr/>
          </p:nvCxnSpPr>
          <p:spPr>
            <a:xfrm>
              <a:off x="827584" y="5229200"/>
              <a:ext cx="6336704" cy="1588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Straight Arrow Connector 4"/>
            <p:cNvCxnSpPr/>
            <p:nvPr/>
          </p:nvCxnSpPr>
          <p:spPr>
            <a:xfrm rot="5400000" flipH="1">
              <a:off x="2663788" y="4257092"/>
              <a:ext cx="2664296" cy="1588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5"/>
            <p:cNvCxnSpPr/>
            <p:nvPr/>
          </p:nvCxnSpPr>
          <p:spPr>
            <a:xfrm>
              <a:off x="827584" y="3573016"/>
              <a:ext cx="6336704" cy="0"/>
            </a:xfrm>
            <a:prstGeom prst="line">
              <a:avLst/>
            </a:prstGeom>
            <a:ln>
              <a:solidFill>
                <a:schemeClr val="tx1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" name="TextBox 6"/>
            <p:cNvSpPr txBox="1"/>
            <p:nvPr/>
          </p:nvSpPr>
          <p:spPr>
            <a:xfrm>
              <a:off x="3995936" y="3212976"/>
              <a:ext cx="36004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smtClean="0"/>
                <a:t>1</a:t>
              </a:r>
              <a:endParaRPr lang="en-GB" dirty="0"/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3995936" y="5229200"/>
              <a:ext cx="30649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0</a:t>
              </a:r>
              <a:endParaRPr lang="en-GB" dirty="0"/>
            </a:p>
          </p:txBody>
        </p:sp>
        <p:sp>
          <p:nvSpPr>
            <p:cNvPr id="9" name="TextBox 8"/>
            <p:cNvSpPr txBox="1"/>
            <p:nvPr/>
          </p:nvSpPr>
          <p:spPr>
            <a:xfrm>
              <a:off x="1763688" y="3068960"/>
              <a:ext cx="2142253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Relative Amplitude</a:t>
              </a:r>
              <a:endParaRPr lang="en-GB" dirty="0"/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5580112" y="5445224"/>
              <a:ext cx="175721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Frequency (Hz)</a:t>
              </a:r>
              <a:endParaRPr lang="en-GB" dirty="0"/>
            </a:p>
          </p:txBody>
        </p:sp>
        <p:sp>
          <p:nvSpPr>
            <p:cNvPr id="11" name="Isosceles Triangle 10"/>
            <p:cNvSpPr/>
            <p:nvPr/>
          </p:nvSpPr>
          <p:spPr>
            <a:xfrm>
              <a:off x="4788024" y="3573016"/>
              <a:ext cx="1584176" cy="1656184"/>
            </a:xfrm>
            <a:prstGeom prst="triangle">
              <a:avLst>
                <a:gd name="adj" fmla="val 50728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" name="Isosceles Triangle 11"/>
            <p:cNvSpPr/>
            <p:nvPr/>
          </p:nvSpPr>
          <p:spPr>
            <a:xfrm>
              <a:off x="1475656" y="3573016"/>
              <a:ext cx="1584176" cy="1656184"/>
            </a:xfrm>
            <a:prstGeom prst="triangle">
              <a:avLst>
                <a:gd name="adj" fmla="val 50728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5436096" y="5229200"/>
              <a:ext cx="38343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err="1" smtClean="0"/>
                <a:t>fc</a:t>
              </a:r>
              <a:endParaRPr lang="en-GB" dirty="0"/>
            </a:p>
          </p:txBody>
        </p:sp>
        <p:sp>
          <p:nvSpPr>
            <p:cNvPr id="14" name="TextBox 13"/>
            <p:cNvSpPr txBox="1"/>
            <p:nvPr/>
          </p:nvSpPr>
          <p:spPr>
            <a:xfrm>
              <a:off x="2267744" y="5229200"/>
              <a:ext cx="38343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err="1" smtClean="0"/>
                <a:t>fc</a:t>
              </a:r>
              <a:endParaRPr lang="en-GB" dirty="0"/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5400000" flipH="1" flipV="1">
              <a:off x="3743908" y="4401108"/>
              <a:ext cx="1656184" cy="0"/>
            </a:xfrm>
            <a:prstGeom prst="line">
              <a:avLst/>
            </a:prstGeom>
            <a:ln w="40005"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5400000" flipH="1" flipV="1">
              <a:off x="2447764" y="4401108"/>
              <a:ext cx="1656184" cy="0"/>
            </a:xfrm>
            <a:prstGeom prst="line">
              <a:avLst/>
            </a:prstGeom>
            <a:ln w="40005"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971600" y="3573016"/>
              <a:ext cx="2312640" cy="8384"/>
            </a:xfrm>
            <a:prstGeom prst="line">
              <a:avLst/>
            </a:prstGeom>
            <a:ln w="40005"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10800000">
              <a:off x="4572000" y="3573016"/>
              <a:ext cx="2312640" cy="8384"/>
            </a:xfrm>
            <a:prstGeom prst="line">
              <a:avLst/>
            </a:prstGeom>
            <a:ln w="40005"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Line Callout 1 23"/>
            <p:cNvSpPr/>
            <p:nvPr/>
          </p:nvSpPr>
          <p:spPr>
            <a:xfrm>
              <a:off x="6300192" y="2492896"/>
              <a:ext cx="1512168" cy="1224136"/>
            </a:xfrm>
            <a:prstGeom prst="borderCallout1">
              <a:avLst>
                <a:gd name="adj1" fmla="val 18750"/>
                <a:gd name="adj2" fmla="val -8333"/>
                <a:gd name="adj3" fmla="val 86518"/>
                <a:gd name="adj4" fmla="val -77770"/>
              </a:avLst>
            </a:prstGeom>
            <a:ln>
              <a:tailEnd type="triangle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 smtClean="0"/>
                <a:t>Channel response high pass filter</a:t>
              </a:r>
              <a:endParaRPr lang="en-GB" dirty="0"/>
            </a:p>
          </p:txBody>
        </p:sp>
      </p:grpSp>
      <p:sp>
        <p:nvSpPr>
          <p:cNvPr id="20" name="Slide Number Placeholder 1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kumimoji="0" lang="en-US" smtClean="0"/>
              <a:pPr/>
              <a:t>31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6149094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Bandpass</a:t>
            </a:r>
            <a:r>
              <a:rPr lang="en-GB" dirty="0" smtClean="0"/>
              <a:t> Channel 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telephone system is a </a:t>
            </a:r>
            <a:r>
              <a:rPr lang="en-GB" dirty="0" err="1" smtClean="0"/>
              <a:t>bandpass</a:t>
            </a:r>
            <a:r>
              <a:rPr lang="en-GB" dirty="0" smtClean="0"/>
              <a:t> channel whereas speech is baseband.</a:t>
            </a:r>
          </a:p>
          <a:p>
            <a:r>
              <a:rPr lang="en-GB" dirty="0" smtClean="0"/>
              <a:t>The effect is that the low frequency parts of speech are removed and only frequencies from 300Hz to 3200Hs are allowed through.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kumimoji="0" lang="en-US" smtClean="0"/>
              <a:pPr/>
              <a:t>32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5523698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Frequency translation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Most signals are baseband and unfortunately most channels (especially radio channels) are </a:t>
            </a:r>
            <a:r>
              <a:rPr lang="en-GB" dirty="0" err="1" smtClean="0"/>
              <a:t>bandpass</a:t>
            </a:r>
            <a:r>
              <a:rPr lang="en-GB" dirty="0" smtClean="0"/>
              <a:t>.</a:t>
            </a:r>
          </a:p>
          <a:p>
            <a:r>
              <a:rPr lang="en-GB" dirty="0" smtClean="0"/>
              <a:t>Frequency translation is a process of moving a signal from baseband to </a:t>
            </a:r>
            <a:r>
              <a:rPr lang="en-GB" dirty="0" err="1" smtClean="0"/>
              <a:t>bandpass</a:t>
            </a:r>
            <a:endParaRPr lang="en-GB" dirty="0" smtClean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kumimoji="0" lang="en-US" smtClean="0"/>
              <a:pPr/>
              <a:t>33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8119975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Frequency translation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Imagine that we have a baseband signal and that we multiply the signal by a sinusoid</a:t>
            </a:r>
          </a:p>
          <a:p>
            <a:r>
              <a:rPr lang="en-GB" dirty="0" smtClean="0"/>
              <a:t>We want to see the effect of this in the frequency domain</a:t>
            </a:r>
          </a:p>
          <a:p>
            <a:r>
              <a:rPr lang="en-GB" dirty="0" smtClean="0"/>
              <a:t>We know that multiplication in the time domain is ‘convolution’ in the frequency domain.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kumimoji="0" lang="en-US" smtClean="0"/>
              <a:pPr/>
              <a:t>34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5736665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</a:t>
            </a:r>
            <a:r>
              <a:rPr lang="en-GB" dirty="0" smtClean="0"/>
              <a:t>onvolution with a Delta </a:t>
            </a:r>
            <a:r>
              <a:rPr lang="en-GB" dirty="0"/>
              <a:t>F</a:t>
            </a:r>
            <a:r>
              <a:rPr lang="en-GB" dirty="0" smtClean="0"/>
              <a:t>unction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Convolution with a delta function re-centres the function at the point of the delta function.</a:t>
            </a:r>
          </a:p>
          <a:p>
            <a:r>
              <a:rPr lang="en-GB" dirty="0" smtClean="0"/>
              <a:t>Consequently, convolution of two delta functions with our baseband signal gives the following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kumimoji="0" lang="en-US" smtClean="0"/>
              <a:pPr/>
              <a:t>35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9881673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/>
          <p:cNvGrpSpPr/>
          <p:nvPr/>
        </p:nvGrpSpPr>
        <p:grpSpPr>
          <a:xfrm>
            <a:off x="2123728" y="116632"/>
            <a:ext cx="5254719" cy="5517232"/>
            <a:chOff x="827584" y="0"/>
            <a:chExt cx="6711253" cy="6858000"/>
          </a:xfrm>
        </p:grpSpPr>
        <p:cxnSp>
          <p:nvCxnSpPr>
            <p:cNvPr id="4" name="Straight Arrow Connector 3"/>
            <p:cNvCxnSpPr/>
            <p:nvPr/>
          </p:nvCxnSpPr>
          <p:spPr>
            <a:xfrm>
              <a:off x="827584" y="2303462"/>
              <a:ext cx="6336704" cy="1588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Straight Arrow Connector 4"/>
            <p:cNvCxnSpPr/>
            <p:nvPr/>
          </p:nvCxnSpPr>
          <p:spPr>
            <a:xfrm rot="5400000" flipH="1">
              <a:off x="2663788" y="1331354"/>
              <a:ext cx="2664296" cy="1588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5"/>
            <p:cNvCxnSpPr/>
            <p:nvPr/>
          </p:nvCxnSpPr>
          <p:spPr>
            <a:xfrm>
              <a:off x="827584" y="647278"/>
              <a:ext cx="6336704" cy="0"/>
            </a:xfrm>
            <a:prstGeom prst="line">
              <a:avLst/>
            </a:prstGeom>
            <a:ln>
              <a:solidFill>
                <a:schemeClr val="tx1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" name="TextBox 6"/>
            <p:cNvSpPr txBox="1"/>
            <p:nvPr/>
          </p:nvSpPr>
          <p:spPr>
            <a:xfrm>
              <a:off x="3995936" y="287238"/>
              <a:ext cx="36004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smtClean="0"/>
                <a:t>1</a:t>
              </a:r>
              <a:endParaRPr lang="en-GB" dirty="0"/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3995936" y="2636912"/>
              <a:ext cx="51328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0.5</a:t>
              </a:r>
              <a:endParaRPr lang="en-GB" dirty="0"/>
            </a:p>
          </p:txBody>
        </p:sp>
        <p:sp>
          <p:nvSpPr>
            <p:cNvPr id="9" name="TextBox 8"/>
            <p:cNvSpPr txBox="1"/>
            <p:nvPr/>
          </p:nvSpPr>
          <p:spPr>
            <a:xfrm rot="16200000">
              <a:off x="2814862" y="3095150"/>
              <a:ext cx="1535075" cy="82548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smtClean="0"/>
                <a:t>Relative Amplitude</a:t>
              </a:r>
              <a:endParaRPr lang="en-GB" dirty="0"/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5781625" y="1798389"/>
              <a:ext cx="175721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Frequency (Hz)</a:t>
              </a:r>
              <a:endParaRPr lang="en-GB" dirty="0"/>
            </a:p>
          </p:txBody>
        </p:sp>
        <p:sp>
          <p:nvSpPr>
            <p:cNvPr id="11" name="Isosceles Triangle 10"/>
            <p:cNvSpPr/>
            <p:nvPr/>
          </p:nvSpPr>
          <p:spPr>
            <a:xfrm>
              <a:off x="3203848" y="647278"/>
              <a:ext cx="1584176" cy="1656184"/>
            </a:xfrm>
            <a:prstGeom prst="triangle">
              <a:avLst>
                <a:gd name="adj" fmla="val 50728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" name="Rectangle 11"/>
            <p:cNvSpPr/>
            <p:nvPr/>
          </p:nvSpPr>
          <p:spPr>
            <a:xfrm>
              <a:off x="2771800" y="647278"/>
              <a:ext cx="2376264" cy="1656184"/>
            </a:xfrm>
            <a:prstGeom prst="rect">
              <a:avLst/>
            </a:prstGeom>
            <a:noFill/>
            <a:ln>
              <a:prstDash val="sys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36" name="Straight Arrow Connector 35"/>
            <p:cNvCxnSpPr/>
            <p:nvPr/>
          </p:nvCxnSpPr>
          <p:spPr>
            <a:xfrm>
              <a:off x="827584" y="4293096"/>
              <a:ext cx="6336704" cy="1588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Arrow Connector 36"/>
            <p:cNvCxnSpPr/>
            <p:nvPr/>
          </p:nvCxnSpPr>
          <p:spPr>
            <a:xfrm rot="5400000" flipH="1">
              <a:off x="2663788" y="3320988"/>
              <a:ext cx="2664296" cy="1588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Arrow Connector 37"/>
            <p:cNvCxnSpPr/>
            <p:nvPr/>
          </p:nvCxnSpPr>
          <p:spPr>
            <a:xfrm rot="5400000" flipH="1" flipV="1">
              <a:off x="5040846" y="3464210"/>
              <a:ext cx="1656184" cy="1588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Arrow Connector 38"/>
            <p:cNvCxnSpPr/>
            <p:nvPr/>
          </p:nvCxnSpPr>
          <p:spPr>
            <a:xfrm rot="5400000" flipH="1" flipV="1">
              <a:off x="1224422" y="3464210"/>
              <a:ext cx="1656184" cy="1588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>
              <a:off x="827584" y="2636912"/>
              <a:ext cx="6336704" cy="0"/>
            </a:xfrm>
            <a:prstGeom prst="line">
              <a:avLst/>
            </a:prstGeom>
            <a:ln>
              <a:solidFill>
                <a:schemeClr val="tx1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2" name="TextBox 41"/>
            <p:cNvSpPr txBox="1"/>
            <p:nvPr/>
          </p:nvSpPr>
          <p:spPr>
            <a:xfrm>
              <a:off x="3995936" y="4293096"/>
              <a:ext cx="30649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0</a:t>
              </a:r>
              <a:endParaRPr lang="en-GB" dirty="0"/>
            </a:p>
          </p:txBody>
        </p:sp>
        <p:sp>
          <p:nvSpPr>
            <p:cNvPr id="45" name="TextBox 44"/>
            <p:cNvSpPr txBox="1"/>
            <p:nvPr/>
          </p:nvSpPr>
          <p:spPr>
            <a:xfrm>
              <a:off x="5724128" y="4293096"/>
              <a:ext cx="38343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err="1" smtClean="0"/>
                <a:t>fc</a:t>
              </a:r>
              <a:endParaRPr lang="en-GB" dirty="0"/>
            </a:p>
          </p:txBody>
        </p:sp>
        <p:sp>
          <p:nvSpPr>
            <p:cNvPr id="46" name="TextBox 45"/>
            <p:cNvSpPr txBox="1"/>
            <p:nvPr/>
          </p:nvSpPr>
          <p:spPr>
            <a:xfrm>
              <a:off x="1835696" y="4293096"/>
              <a:ext cx="38343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err="1" smtClean="0"/>
                <a:t>fc</a:t>
              </a:r>
              <a:endParaRPr lang="en-GB" dirty="0"/>
            </a:p>
          </p:txBody>
        </p:sp>
        <p:cxnSp>
          <p:nvCxnSpPr>
            <p:cNvPr id="51" name="Straight Arrow Connector 50"/>
            <p:cNvCxnSpPr/>
            <p:nvPr/>
          </p:nvCxnSpPr>
          <p:spPr>
            <a:xfrm>
              <a:off x="827584" y="6540284"/>
              <a:ext cx="6336704" cy="1589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Arrow Connector 51"/>
            <p:cNvCxnSpPr/>
            <p:nvPr/>
          </p:nvCxnSpPr>
          <p:spPr>
            <a:xfrm rot="5400000" flipH="1">
              <a:off x="2663788" y="5516560"/>
              <a:ext cx="2664296" cy="1588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>
              <a:off x="827584" y="4832484"/>
              <a:ext cx="6336704" cy="0"/>
            </a:xfrm>
            <a:prstGeom prst="line">
              <a:avLst/>
            </a:prstGeom>
            <a:ln>
              <a:solidFill>
                <a:schemeClr val="tx1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TextBox 55"/>
            <p:cNvSpPr txBox="1"/>
            <p:nvPr/>
          </p:nvSpPr>
          <p:spPr>
            <a:xfrm>
              <a:off x="3995936" y="4797152"/>
              <a:ext cx="79208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smtClean="0"/>
                <a:t>0.5</a:t>
              </a:r>
              <a:endParaRPr lang="en-GB" dirty="0"/>
            </a:p>
          </p:txBody>
        </p:sp>
        <p:sp>
          <p:nvSpPr>
            <p:cNvPr id="57" name="TextBox 56"/>
            <p:cNvSpPr txBox="1"/>
            <p:nvPr/>
          </p:nvSpPr>
          <p:spPr>
            <a:xfrm>
              <a:off x="3995936" y="6488668"/>
              <a:ext cx="30649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0</a:t>
              </a:r>
              <a:endParaRPr lang="en-GB" dirty="0"/>
            </a:p>
          </p:txBody>
        </p:sp>
        <p:sp>
          <p:nvSpPr>
            <p:cNvPr id="62" name="Isosceles Triangle 61"/>
            <p:cNvSpPr/>
            <p:nvPr/>
          </p:nvSpPr>
          <p:spPr>
            <a:xfrm>
              <a:off x="1259632" y="4869160"/>
              <a:ext cx="1584176" cy="1656184"/>
            </a:xfrm>
            <a:prstGeom prst="triangle">
              <a:avLst>
                <a:gd name="adj" fmla="val 50728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3" name="Isosceles Triangle 62"/>
            <p:cNvSpPr/>
            <p:nvPr/>
          </p:nvSpPr>
          <p:spPr>
            <a:xfrm>
              <a:off x="5076056" y="4869160"/>
              <a:ext cx="1584176" cy="1656184"/>
            </a:xfrm>
            <a:prstGeom prst="triangle">
              <a:avLst>
                <a:gd name="adj" fmla="val 50728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4" name="TextBox 63"/>
            <p:cNvSpPr txBox="1"/>
            <p:nvPr/>
          </p:nvSpPr>
          <p:spPr>
            <a:xfrm>
              <a:off x="1835696" y="6488668"/>
              <a:ext cx="38343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err="1" smtClean="0"/>
                <a:t>fc</a:t>
              </a:r>
              <a:endParaRPr lang="en-GB" dirty="0"/>
            </a:p>
          </p:txBody>
        </p:sp>
        <p:sp>
          <p:nvSpPr>
            <p:cNvPr id="65" name="TextBox 64"/>
            <p:cNvSpPr txBox="1"/>
            <p:nvPr/>
          </p:nvSpPr>
          <p:spPr>
            <a:xfrm>
              <a:off x="5724128" y="6488668"/>
              <a:ext cx="38343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err="1" smtClean="0"/>
                <a:t>fc</a:t>
              </a:r>
              <a:endParaRPr lang="en-GB" dirty="0"/>
            </a:p>
          </p:txBody>
        </p:sp>
      </p:grp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kumimoji="0" lang="en-US" smtClean="0"/>
              <a:pPr/>
              <a:t>36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3971217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Convolution with a Delta Function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340768"/>
            <a:ext cx="5256584" cy="4324350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So we have achieved the moving of a baseband signal into a </a:t>
            </a:r>
            <a:r>
              <a:rPr lang="en-GB" dirty="0" err="1" smtClean="0"/>
              <a:t>bandpass</a:t>
            </a:r>
            <a:r>
              <a:rPr lang="en-GB" dirty="0" smtClean="0"/>
              <a:t> channel</a:t>
            </a:r>
          </a:p>
          <a:p>
            <a:r>
              <a:rPr lang="en-GB" dirty="0" smtClean="0"/>
              <a:t>This was achieved by multiplication of our signal by a sinusoid – this process was called heterodyning in the early days of radio but is now known as </a:t>
            </a:r>
            <a:r>
              <a:rPr lang="en-GB" b="1" u="sng" dirty="0" smtClean="0"/>
              <a:t>modulation</a:t>
            </a:r>
          </a:p>
          <a:p>
            <a:endParaRPr lang="en-GB" dirty="0"/>
          </a:p>
        </p:txBody>
      </p:sp>
      <p:pic>
        <p:nvPicPr>
          <p:cNvPr id="35842" name="Picture 2" descr="http://wadsworthsales.com/images/Z%20marconi-RADIO-SE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24128" y="2204864"/>
            <a:ext cx="3054499" cy="2301850"/>
          </a:xfrm>
          <a:prstGeom prst="rect">
            <a:avLst/>
          </a:prstGeom>
          <a:noFill/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kumimoji="0" lang="en-US" smtClean="0"/>
              <a:pPr/>
              <a:t>37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969424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Mathematically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 noChangeAspect="1"/>
          </p:cNvGraphicFramePr>
          <p:nvPr>
            <p:ph idx="1"/>
          </p:nvPr>
        </p:nvGraphicFramePr>
        <p:xfrm>
          <a:off x="1508125" y="2636838"/>
          <a:ext cx="4470400" cy="6762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48" name="Equation" r:id="rId3" imgW="1511280" imgH="228600" progId="Equation.3">
                  <p:embed/>
                </p:oleObj>
              </mc:Choice>
              <mc:Fallback>
                <p:oleObj name="Equation" r:id="rId3" imgW="1511280" imgH="228600" progId="Equation.3">
                  <p:embed/>
                  <p:pic>
                    <p:nvPicPr>
                      <p:cNvPr id="4" name="Content Placeholder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508125" y="2636838"/>
                        <a:ext cx="4470400" cy="6762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5" name="Title 1"/>
          <p:cNvSpPr txBox="1">
            <a:spLocks/>
          </p:cNvSpPr>
          <p:nvPr/>
        </p:nvSpPr>
        <p:spPr>
          <a:xfrm>
            <a:off x="683568" y="1700808"/>
            <a:ext cx="7239000" cy="504056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/>
          <a:p>
            <a:pPr marL="274320" marR="0" lvl="0" indent="-274320" defTabSz="914400" fontAlgn="auto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tx2"/>
              </a:buClr>
              <a:buSzPct val="73000"/>
              <a:buFont typeface="Wingdings 2"/>
              <a:buChar char=""/>
              <a:tabLst/>
              <a:defRPr/>
            </a:pPr>
            <a:r>
              <a:rPr lang="en-GB" sz="2600" dirty="0" smtClean="0"/>
              <a:t>In the time domain</a:t>
            </a:r>
            <a:endParaRPr lang="en-GB" sz="2600" dirty="0"/>
          </a:p>
        </p:txBody>
      </p:sp>
      <p:sp>
        <p:nvSpPr>
          <p:cNvPr id="6" name="Title 1"/>
          <p:cNvSpPr txBox="1">
            <a:spLocks/>
          </p:cNvSpPr>
          <p:nvPr/>
        </p:nvSpPr>
        <p:spPr>
          <a:xfrm>
            <a:off x="683568" y="3429000"/>
            <a:ext cx="7239000" cy="504056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/>
          <a:p>
            <a:pPr marL="274320" marR="0" lvl="0" indent="-274320" defTabSz="914400" fontAlgn="auto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tx2"/>
              </a:buClr>
              <a:buSzPct val="73000"/>
              <a:buFont typeface="Wingdings 2"/>
              <a:buChar char=""/>
              <a:tabLst/>
              <a:defRPr/>
            </a:pPr>
            <a:r>
              <a:rPr lang="en-GB" sz="2600" dirty="0" smtClean="0"/>
              <a:t>In the frequency domain</a:t>
            </a:r>
            <a:endParaRPr lang="en-GB" sz="2600" dirty="0"/>
          </a:p>
        </p:txBody>
      </p:sp>
      <p:graphicFrame>
        <p:nvGraphicFramePr>
          <p:cNvPr id="7" name="Object 6"/>
          <p:cNvGraphicFramePr>
            <a:graphicFrameLocks noChangeAspect="1"/>
          </p:cNvGraphicFramePr>
          <p:nvPr>
            <p:extLst/>
          </p:nvPr>
        </p:nvGraphicFramePr>
        <p:xfrm>
          <a:off x="309563" y="4102100"/>
          <a:ext cx="6796087" cy="1104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49" name="Equation" r:id="rId5" imgW="2654280" imgH="431640" progId="Equation.3">
                  <p:embed/>
                </p:oleObj>
              </mc:Choice>
              <mc:Fallback>
                <p:oleObj name="Equation" r:id="rId5" imgW="2654280" imgH="431640" progId="Equation.3">
                  <p:embed/>
                  <p:pic>
                    <p:nvPicPr>
                      <p:cNvPr id="7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09563" y="4102100"/>
                        <a:ext cx="6796087" cy="11049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kumimoji="0" lang="en-US" smtClean="0"/>
              <a:pPr/>
              <a:t>38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506595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PowerPoint Presentation Template.potx" id="{013D1B17-E047-448B-BB2D-EF6591305638}" vid="{271D05B8-AE56-469F-BB9F-571E53852BA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8039966a2f44929d0bef3cb2e66d0ad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0a3236c5ed4f32c16b2580252137c093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303dbf9b-b85b-46a0-94f1-894078c07ecd"/>
    <ds:schemaRef ds:uri="http://purl.org/dc/terms/"/>
    <ds:schemaRef ds:uri="http://schemas.microsoft.com/office/2006/documentManagement/types"/>
    <ds:schemaRef ds:uri="http://purl.org/dc/elements/1.1/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18201FB3-9FE8-43FF-91C2-36F66CFA5A0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 PowerPoint Presentation Template</Template>
  <TotalTime>58</TotalTime>
  <Words>1687</Words>
  <Application>Microsoft Office PowerPoint</Application>
  <PresentationFormat>On-screen Show (4:3)</PresentationFormat>
  <Paragraphs>244</Paragraphs>
  <Slides>38</Slides>
  <Notes>2</Notes>
  <HiddenSlides>0</HiddenSlides>
  <MMClips>0</MMClips>
  <ScaleCrop>false</ScaleCrop>
  <HeadingPairs>
    <vt:vector size="8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38</vt:i4>
      </vt:variant>
    </vt:vector>
  </HeadingPairs>
  <TitlesOfParts>
    <vt:vector size="47" baseType="lpstr">
      <vt:lpstr>Arial</vt:lpstr>
      <vt:lpstr>Calibri</vt:lpstr>
      <vt:lpstr>Cambria Math</vt:lpstr>
      <vt:lpstr>Myriad Pro</vt:lpstr>
      <vt:lpstr>Symbol</vt:lpstr>
      <vt:lpstr>Times New Roman</vt:lpstr>
      <vt:lpstr>Wingdings 2</vt:lpstr>
      <vt:lpstr>20140311PresentationUWTSDTemplate</vt:lpstr>
      <vt:lpstr>Equation</vt:lpstr>
      <vt:lpstr>Communication Principles</vt:lpstr>
      <vt:lpstr>Communication System Block Diagram from http://www3.rad.com/networks/2002/errors/intro.htm</vt:lpstr>
      <vt:lpstr>The Source Encoder</vt:lpstr>
      <vt:lpstr>The Channel Encoder</vt:lpstr>
      <vt:lpstr>The Modulator</vt:lpstr>
      <vt:lpstr>The Channel</vt:lpstr>
      <vt:lpstr>Electromagnetism</vt:lpstr>
      <vt:lpstr>What Is Electromagnetic Radiation?</vt:lpstr>
      <vt:lpstr>Electromagnetic theory</vt:lpstr>
      <vt:lpstr>Waves and fields</vt:lpstr>
      <vt:lpstr>Transmission</vt:lpstr>
      <vt:lpstr>Reception</vt:lpstr>
      <vt:lpstr>The Sinusoid</vt:lpstr>
      <vt:lpstr>The Sinusoid</vt:lpstr>
      <vt:lpstr>Equations of the Sine Wave</vt:lpstr>
      <vt:lpstr>The Spectrum</vt:lpstr>
      <vt:lpstr>The Spectrum</vt:lpstr>
      <vt:lpstr>Electromagnetic Spectrum</vt:lpstr>
      <vt:lpstr>The Fourier Transform</vt:lpstr>
      <vt:lpstr>Spectrum of a Sinusoid</vt:lpstr>
      <vt:lpstr>The Delta Function</vt:lpstr>
      <vt:lpstr>Shifted and scaled</vt:lpstr>
      <vt:lpstr>Representation of the Spectrum</vt:lpstr>
      <vt:lpstr>Systems and Transforms</vt:lpstr>
      <vt:lpstr>A Visual explanation of convolution</vt:lpstr>
      <vt:lpstr>Signal and channel types</vt:lpstr>
      <vt:lpstr>Baseband Signals</vt:lpstr>
      <vt:lpstr>Bandpass Signals</vt:lpstr>
      <vt:lpstr>Baseband channels</vt:lpstr>
      <vt:lpstr>Baseband channels</vt:lpstr>
      <vt:lpstr>Bandpass Channels</vt:lpstr>
      <vt:lpstr>Bandpass Channel example</vt:lpstr>
      <vt:lpstr>Frequency translation</vt:lpstr>
      <vt:lpstr>Frequency translation</vt:lpstr>
      <vt:lpstr>Convolution with a Delta Function</vt:lpstr>
      <vt:lpstr>PowerPoint Presentation</vt:lpstr>
      <vt:lpstr>Convolution with a Delta Function</vt:lpstr>
      <vt:lpstr>Mathematically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Communication Principles</dc:title>
  <dc:creator>Stephen Mosey</dc:creator>
  <cp:lastModifiedBy>Stephen Mosey</cp:lastModifiedBy>
  <cp:revision>6</cp:revision>
  <dcterms:created xsi:type="dcterms:W3CDTF">2020-10-12T10:27:41Z</dcterms:created>
  <dcterms:modified xsi:type="dcterms:W3CDTF">2020-10-12T11:26:26Z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