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1"/>
  </p:sldMasterIdLst>
  <p:notesMasterIdLst>
    <p:notesMasterId r:id="rId14"/>
  </p:notesMasterIdLst>
  <p:sldIdLst>
    <p:sldId id="256" r:id="rId2"/>
    <p:sldId id="257" r:id="rId3"/>
    <p:sldId id="258" r:id="rId4"/>
    <p:sldId id="264" r:id="rId5"/>
    <p:sldId id="261" r:id="rId6"/>
    <p:sldId id="260" r:id="rId7"/>
    <p:sldId id="262" r:id="rId8"/>
    <p:sldId id="263"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957" autoAdjust="0"/>
    <p:restoredTop sz="49542" autoAdjust="0"/>
  </p:normalViewPr>
  <p:slideViewPr>
    <p:cSldViewPr snapToGrid="0">
      <p:cViewPr varScale="1">
        <p:scale>
          <a:sx n="41" d="100"/>
          <a:sy n="41" d="100"/>
        </p:scale>
        <p:origin x="2381"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BCA973-EE45-41C2-92FB-BFC54B074671}" type="datetimeFigureOut">
              <a:rPr lang="en-GB" smtClean="0"/>
              <a:t>19/12/2024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792CE5-28C2-4961-99FB-67F66E606336}" type="slidenum">
              <a:rPr lang="en-GB" smtClean="0"/>
              <a:t>‹#›</a:t>
            </a:fld>
            <a:endParaRPr lang="en-GB"/>
          </a:p>
        </p:txBody>
      </p:sp>
    </p:spTree>
    <p:extLst>
      <p:ext uri="{BB962C8B-B14F-4D97-AF65-F5344CB8AC3E}">
        <p14:creationId xmlns:p14="http://schemas.microsoft.com/office/powerpoint/2010/main" val="28108514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a well-worn stereotype that Brits love to complain. Perhaps that is why X account “Very British Problems” is so popular, with 3.8 million followers.</a:t>
            </a:r>
          </a:p>
          <a:p>
            <a:endParaRPr lang="en-GB" dirty="0"/>
          </a:p>
          <a:p>
            <a:r>
              <a:rPr lang="en-GB" dirty="0"/>
              <a:t>In groups, discuss ideas and experiences that you think represent what it means to be British, and come up with your own post. The idea is to think about experiences we have in common and can each relate to.</a:t>
            </a:r>
          </a:p>
        </p:txBody>
      </p:sp>
      <p:sp>
        <p:nvSpPr>
          <p:cNvPr id="4" name="Slide Number Placeholder 3"/>
          <p:cNvSpPr>
            <a:spLocks noGrp="1"/>
          </p:cNvSpPr>
          <p:nvPr>
            <p:ph type="sldNum" sz="quarter" idx="5"/>
          </p:nvPr>
        </p:nvSpPr>
        <p:spPr/>
        <p:txBody>
          <a:bodyPr/>
          <a:lstStyle/>
          <a:p>
            <a:fld id="{1F792CE5-28C2-4961-99FB-67F66E606336}" type="slidenum">
              <a:rPr lang="en-GB" smtClean="0"/>
              <a:t>2</a:t>
            </a:fld>
            <a:endParaRPr lang="en-GB"/>
          </a:p>
        </p:txBody>
      </p:sp>
    </p:spTree>
    <p:extLst>
      <p:ext uri="{BB962C8B-B14F-4D97-AF65-F5344CB8AC3E}">
        <p14:creationId xmlns:p14="http://schemas.microsoft.com/office/powerpoint/2010/main" val="29404173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his book “Imagined Communities”, Anderson argues that nations are not a natural way of grouping people together. </a:t>
            </a:r>
          </a:p>
          <a:p>
            <a:endParaRPr lang="en-GB" dirty="0"/>
          </a:p>
          <a:p>
            <a:r>
              <a:rPr lang="en-GB" dirty="0"/>
              <a:t>He suggests that a combination of capitalism, technology, and language gave rise to notions of “nation-ness”. He places particular emphasis on printed media. For example, newspapers help facilitate a sense of national identity among its readers, by sharing collective stories which form a sense of connectedness (p.35). This demonstrates how shared languages can foster a sense of a unified national identity.</a:t>
            </a:r>
          </a:p>
          <a:p>
            <a:endParaRPr lang="en-GB" dirty="0"/>
          </a:p>
          <a:p>
            <a:r>
              <a:rPr lang="en-GB" dirty="0"/>
              <a:t>His theories could explain the popularity of social media accounts such as Very British Problems. </a:t>
            </a:r>
          </a:p>
        </p:txBody>
      </p:sp>
      <p:sp>
        <p:nvSpPr>
          <p:cNvPr id="4" name="Slide Number Placeholder 3"/>
          <p:cNvSpPr>
            <a:spLocks noGrp="1"/>
          </p:cNvSpPr>
          <p:nvPr>
            <p:ph type="sldNum" sz="quarter" idx="5"/>
          </p:nvPr>
        </p:nvSpPr>
        <p:spPr/>
        <p:txBody>
          <a:bodyPr/>
          <a:lstStyle/>
          <a:p>
            <a:fld id="{1F792CE5-28C2-4961-99FB-67F66E606336}" type="slidenum">
              <a:rPr lang="en-GB" smtClean="0"/>
              <a:t>3</a:t>
            </a:fld>
            <a:endParaRPr lang="en-GB"/>
          </a:p>
        </p:txBody>
      </p:sp>
    </p:spTree>
    <p:extLst>
      <p:ext uri="{BB962C8B-B14F-4D97-AF65-F5344CB8AC3E}">
        <p14:creationId xmlns:p14="http://schemas.microsoft.com/office/powerpoint/2010/main" val="3689418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Anderson’s work would suggest that printed media played a role in reinforcing English as the dominant language. Consequently, English as a shared language reinforced a sense of British national identity. However, the dominance of the English language has endangered other British languages such as Cornish and Welsh. As a result, these languages are now symbolic of regional identity, which further suggests a link between language and identity.</a:t>
            </a:r>
          </a:p>
        </p:txBody>
      </p:sp>
      <p:sp>
        <p:nvSpPr>
          <p:cNvPr id="4" name="Slide Number Placeholder 3"/>
          <p:cNvSpPr>
            <a:spLocks noGrp="1"/>
          </p:cNvSpPr>
          <p:nvPr>
            <p:ph type="sldNum" sz="quarter" idx="5"/>
          </p:nvPr>
        </p:nvSpPr>
        <p:spPr/>
        <p:txBody>
          <a:bodyPr/>
          <a:lstStyle/>
          <a:p>
            <a:fld id="{1F792CE5-28C2-4961-99FB-67F66E606336}" type="slidenum">
              <a:rPr lang="en-GB" smtClean="0"/>
              <a:t>4</a:t>
            </a:fld>
            <a:endParaRPr lang="en-GB"/>
          </a:p>
        </p:txBody>
      </p:sp>
    </p:spTree>
    <p:extLst>
      <p:ext uri="{BB962C8B-B14F-4D97-AF65-F5344CB8AC3E}">
        <p14:creationId xmlns:p14="http://schemas.microsoft.com/office/powerpoint/2010/main" val="6402622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concept of “</a:t>
            </a:r>
            <a:r>
              <a:rPr lang="en-GB" dirty="0" err="1"/>
              <a:t>languaculture</a:t>
            </a:r>
            <a:r>
              <a:rPr lang="en-GB" dirty="0"/>
              <a:t>” was coined by linguistic anthropologist Michael Agar (</a:t>
            </a:r>
            <a:r>
              <a:rPr lang="en-GB" dirty="0" err="1"/>
              <a:t>Risager</a:t>
            </a:r>
            <a:r>
              <a:rPr lang="en-GB" dirty="0"/>
              <a:t>, 2005, p.190). He suggests that language is more than vocabulary and grammar, it is also deeply ingrained within a culture in which it’s spoken, from which it cannot be separated. For example, idioms and figurative speech illustrate how cultural norms and values influence how we use language and how we communicate. </a:t>
            </a:r>
          </a:p>
          <a:p>
            <a:endParaRPr lang="en-GB" dirty="0"/>
          </a:p>
          <a:p>
            <a:r>
              <a:rPr lang="en-GB" dirty="0"/>
              <a:t>Through processes of migration and globalisation, languages spread throughout different cultural contexts. Each language carries its own “</a:t>
            </a:r>
            <a:r>
              <a:rPr lang="en-GB" dirty="0" err="1"/>
              <a:t>languaculture</a:t>
            </a:r>
            <a:r>
              <a:rPr lang="en-GB" dirty="0"/>
              <a:t>”, which is turn influences language and culture in different settings. This street sign in English and Bengali in Brick Lane is an example of how language and culture are shared through migration.</a:t>
            </a:r>
          </a:p>
          <a:p>
            <a:endParaRPr lang="en-GB" dirty="0"/>
          </a:p>
          <a:p>
            <a:r>
              <a:rPr lang="en-GB" dirty="0"/>
              <a:t>One significant aspect of </a:t>
            </a:r>
            <a:r>
              <a:rPr lang="en-GB" dirty="0" err="1"/>
              <a:t>languaculture</a:t>
            </a:r>
            <a:r>
              <a:rPr lang="en-GB" dirty="0"/>
              <a:t> pertains to identity. For example, a specific accent is a marker of identity, that reinforces our own identity and communicates to others where we come from. </a:t>
            </a:r>
            <a:r>
              <a:rPr lang="en-GB" dirty="0" err="1"/>
              <a:t>Risager</a:t>
            </a:r>
            <a:r>
              <a:rPr lang="en-GB" dirty="0"/>
              <a:t> (2005, p.191) notes that “linguistic practice is a continuing series of ‘acts of identity’”, meaning that we express our identity by sharing our view of the world, and inviting others to respond. This speaks to the ongoing and continuous nature of identity. It suggests that our identities, including </a:t>
            </a:r>
            <a:r>
              <a:rPr lang="en-GB"/>
              <a:t>our national identities, are fluid rather than fixed. </a:t>
            </a:r>
            <a:endParaRPr lang="en-GB" dirty="0"/>
          </a:p>
        </p:txBody>
      </p:sp>
      <p:sp>
        <p:nvSpPr>
          <p:cNvPr id="4" name="Slide Number Placeholder 3"/>
          <p:cNvSpPr>
            <a:spLocks noGrp="1"/>
          </p:cNvSpPr>
          <p:nvPr>
            <p:ph type="sldNum" sz="quarter" idx="5"/>
          </p:nvPr>
        </p:nvSpPr>
        <p:spPr/>
        <p:txBody>
          <a:bodyPr/>
          <a:lstStyle/>
          <a:p>
            <a:fld id="{1F792CE5-28C2-4961-99FB-67F66E606336}" type="slidenum">
              <a:rPr lang="en-GB" smtClean="0"/>
              <a:t>5</a:t>
            </a:fld>
            <a:endParaRPr lang="en-GB"/>
          </a:p>
        </p:txBody>
      </p:sp>
    </p:spTree>
    <p:extLst>
      <p:ext uri="{BB962C8B-B14F-4D97-AF65-F5344CB8AC3E}">
        <p14:creationId xmlns:p14="http://schemas.microsoft.com/office/powerpoint/2010/main" val="29786643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MLE could be described as an accent or even a dialect of English spoken in London. It developed from various British accents, such as cockney and other regional accents, as well as non-British languages and dialects such as Jamaican Patois. </a:t>
            </a:r>
          </a:p>
          <a:p>
            <a:endParaRPr lang="en-GB" dirty="0"/>
          </a:p>
          <a:p>
            <a:r>
              <a:rPr lang="en-GB" dirty="0"/>
              <a:t>This particular accent has produced an associated stereotype of a young, black, working-class man from East London, however, research shows that it is used by a variety of people ranging in age, gender, occupation, and London boroughs.</a:t>
            </a:r>
          </a:p>
          <a:p>
            <a:endParaRPr lang="en-GB" dirty="0"/>
          </a:p>
          <a:p>
            <a:r>
              <a:rPr lang="en-GB" dirty="0"/>
              <a:t>The rise of MLE demonstrates the significant role of immigration and multiculturalism in shaping language. </a:t>
            </a:r>
          </a:p>
        </p:txBody>
      </p:sp>
      <p:sp>
        <p:nvSpPr>
          <p:cNvPr id="4" name="Slide Number Placeholder 3"/>
          <p:cNvSpPr>
            <a:spLocks noGrp="1"/>
          </p:cNvSpPr>
          <p:nvPr>
            <p:ph type="sldNum" sz="quarter" idx="5"/>
          </p:nvPr>
        </p:nvSpPr>
        <p:spPr/>
        <p:txBody>
          <a:bodyPr/>
          <a:lstStyle/>
          <a:p>
            <a:fld id="{1F792CE5-28C2-4961-99FB-67F66E606336}" type="slidenum">
              <a:rPr lang="en-GB" smtClean="0"/>
              <a:t>6</a:t>
            </a:fld>
            <a:endParaRPr lang="en-GB"/>
          </a:p>
        </p:txBody>
      </p:sp>
    </p:spTree>
    <p:extLst>
      <p:ext uri="{BB962C8B-B14F-4D97-AF65-F5344CB8AC3E}">
        <p14:creationId xmlns:p14="http://schemas.microsoft.com/office/powerpoint/2010/main" val="26300819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“wagwan” was introduced by Jamaican diasporic communities and is a prime example of the multicultural influence in MLE. This rather humorous definition taken from Urban Dictionary demonstrates the close relationship between language and culture. It is suggested that those who use the word consume specific types of pop culture, such as watching Top Boy or listening to Stormzy. It paints a stereotype that speakers dress a certain way and partake in recreational drugs. This definition illustrates the stereotypes and perceived connotations between the use of MLE and the demographic of young, black, gang affiliated men in London. Though as already established, MLE is used by a diverse range of people in London.</a:t>
            </a:r>
          </a:p>
        </p:txBody>
      </p:sp>
      <p:sp>
        <p:nvSpPr>
          <p:cNvPr id="4" name="Slide Number Placeholder 3"/>
          <p:cNvSpPr>
            <a:spLocks noGrp="1"/>
          </p:cNvSpPr>
          <p:nvPr>
            <p:ph type="sldNum" sz="quarter" idx="5"/>
          </p:nvPr>
        </p:nvSpPr>
        <p:spPr/>
        <p:txBody>
          <a:bodyPr/>
          <a:lstStyle/>
          <a:p>
            <a:fld id="{1F792CE5-28C2-4961-99FB-67F66E606336}" type="slidenum">
              <a:rPr lang="en-GB" smtClean="0"/>
              <a:t>7</a:t>
            </a:fld>
            <a:endParaRPr lang="en-GB"/>
          </a:p>
        </p:txBody>
      </p:sp>
    </p:spTree>
    <p:extLst>
      <p:ext uri="{BB962C8B-B14F-4D97-AF65-F5344CB8AC3E}">
        <p14:creationId xmlns:p14="http://schemas.microsoft.com/office/powerpoint/2010/main" val="20791612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here has ever turned down the last biscuit, even though they wanted it, out of politeness? Or said “I don’t mind” when you do, in fact, mind. Or perhaps apologised to someone who’s just bumped into you? If you answered yes to any of these things, you may be a victim of the social phenomenon which could be dubbed “British Politeness”.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notion of “politeness” is comprised of cultural behaviours. Whereas some cultures value candid communication and directness, in other cultures, such as in the UK, it is typically seen as rude and impolite (AlAfnan &amp; </a:t>
            </a:r>
            <a:r>
              <a:rPr lang="en-GB" dirty="0" err="1"/>
              <a:t>MohdZuki</a:t>
            </a:r>
            <a:r>
              <a:rPr lang="en-GB" dirty="0"/>
              <a:t>, 2023, p.66). </a:t>
            </a:r>
          </a:p>
          <a:p>
            <a:endParaRPr lang="en-GB" dirty="0"/>
          </a:p>
          <a:p>
            <a:r>
              <a:rPr lang="en-GB" dirty="0"/>
              <a:t>British Politeness is a notable example of the connection between language and culture in Britain. We’re expected to uphold certain social and cultural expectations, which influence the way we use language is certain settings. Indirect, implicit language is common in British culture. </a:t>
            </a:r>
          </a:p>
          <a:p>
            <a:endParaRPr lang="en-GB" dirty="0"/>
          </a:p>
          <a:p>
            <a:r>
              <a:rPr lang="en-GB" dirty="0"/>
              <a:t>Research suggests that Brits are more inclined to say “thank you” than citizens of other nations. Though, as pointed out by linguist Lynne Murphy (2018), this doesn’t necessarily mean that Brits are more grateful. Lynne Murphy (2018) points out that the British reputation of “unrelenting politeness” is generally self-appointed. This suggests that politeness is considered a significant shared value which encompasses British national identity. Since acts of politeness are often expressed linguistically, it further demonstrates a link between language and national identity. </a:t>
            </a:r>
          </a:p>
        </p:txBody>
      </p:sp>
      <p:sp>
        <p:nvSpPr>
          <p:cNvPr id="4" name="Slide Number Placeholder 3"/>
          <p:cNvSpPr>
            <a:spLocks noGrp="1"/>
          </p:cNvSpPr>
          <p:nvPr>
            <p:ph type="sldNum" sz="quarter" idx="5"/>
          </p:nvPr>
        </p:nvSpPr>
        <p:spPr/>
        <p:txBody>
          <a:bodyPr/>
          <a:lstStyle/>
          <a:p>
            <a:fld id="{1F792CE5-28C2-4961-99FB-67F66E606336}" type="slidenum">
              <a:rPr lang="en-GB" smtClean="0"/>
              <a:t>8</a:t>
            </a:fld>
            <a:endParaRPr lang="en-GB"/>
          </a:p>
        </p:txBody>
      </p:sp>
    </p:spTree>
    <p:extLst>
      <p:ext uri="{BB962C8B-B14F-4D97-AF65-F5344CB8AC3E}">
        <p14:creationId xmlns:p14="http://schemas.microsoft.com/office/powerpoint/2010/main" val="14984176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again at these Very British Problems posts. Each of these relate to language and communication. An almost compulsive need to point out the weather, excessive use of polite language, and implicit meaning, these are all examples of how culture affects how Brits use language and communicate with one another, and illustrate how this collective use of language fosters a sense of British national identity.</a:t>
            </a:r>
          </a:p>
          <a:p>
            <a:endParaRPr lang="en-GB" dirty="0"/>
          </a:p>
          <a:p>
            <a:r>
              <a:rPr lang="en-GB" dirty="0"/>
              <a:t>This account is an example of the interplay between technology and language, and how it can be used to create a sense of comradery between individuals in a nation. </a:t>
            </a:r>
          </a:p>
        </p:txBody>
      </p:sp>
      <p:sp>
        <p:nvSpPr>
          <p:cNvPr id="4" name="Slide Number Placeholder 3"/>
          <p:cNvSpPr>
            <a:spLocks noGrp="1"/>
          </p:cNvSpPr>
          <p:nvPr>
            <p:ph type="sldNum" sz="quarter" idx="5"/>
          </p:nvPr>
        </p:nvSpPr>
        <p:spPr/>
        <p:txBody>
          <a:bodyPr/>
          <a:lstStyle/>
          <a:p>
            <a:fld id="{1F792CE5-28C2-4961-99FB-67F66E606336}" type="slidenum">
              <a:rPr lang="en-GB" smtClean="0"/>
              <a:t>9</a:t>
            </a:fld>
            <a:endParaRPr lang="en-GB"/>
          </a:p>
        </p:txBody>
      </p:sp>
    </p:spTree>
    <p:extLst>
      <p:ext uri="{BB962C8B-B14F-4D97-AF65-F5344CB8AC3E}">
        <p14:creationId xmlns:p14="http://schemas.microsoft.com/office/powerpoint/2010/main" val="26594883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12/19/2024</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9348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12/19/2024</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972087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12/19/2024</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393919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12/19/2024</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653143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12/19/2024</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0723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12/19/2024</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77820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12/19/2024</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208825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12/19/2024</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572531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12/19/2024</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475072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12/19/2024</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5866378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12/19/2024</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831941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12/19/2024</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985556773"/>
      </p:ext>
    </p:extLst>
  </p:cSld>
  <p:clrMap bg1="dk1" tx1="lt1" bg2="dk2" tx2="lt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68" r:id="rId6"/>
    <p:sldLayoutId id="2147483764" r:id="rId7"/>
    <p:sldLayoutId id="2147483765" r:id="rId8"/>
    <p:sldLayoutId id="2147483766" r:id="rId9"/>
    <p:sldLayoutId id="2147483767" r:id="rId10"/>
    <p:sldLayoutId id="2147483769"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row of flags on a building&#10;&#10;Description automatically generated">
            <a:extLst>
              <a:ext uri="{FF2B5EF4-FFF2-40B4-BE49-F238E27FC236}">
                <a16:creationId xmlns:a16="http://schemas.microsoft.com/office/drawing/2014/main" id="{DAA1E365-C829-92D5-0073-1810D9C36187}"/>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t="9386" b="6344"/>
          <a:stretch/>
        </p:blipFill>
        <p:spPr>
          <a:xfrm>
            <a:off x="20" y="10"/>
            <a:ext cx="12191980" cy="6857990"/>
          </a:xfrm>
          <a:prstGeom prst="rect">
            <a:avLst/>
          </a:prstGeom>
        </p:spPr>
      </p:pic>
      <p:sp>
        <p:nvSpPr>
          <p:cNvPr id="2" name="Title 1">
            <a:extLst>
              <a:ext uri="{FF2B5EF4-FFF2-40B4-BE49-F238E27FC236}">
                <a16:creationId xmlns:a16="http://schemas.microsoft.com/office/drawing/2014/main" id="{B4D1934A-72FB-481B-91B8-23DEB10A494A}"/>
              </a:ext>
            </a:extLst>
          </p:cNvPr>
          <p:cNvSpPr>
            <a:spLocks noGrp="1"/>
          </p:cNvSpPr>
          <p:nvPr>
            <p:ph type="ctrTitle"/>
          </p:nvPr>
        </p:nvSpPr>
        <p:spPr>
          <a:xfrm>
            <a:off x="2238258" y="1424473"/>
            <a:ext cx="7714388" cy="2850146"/>
          </a:xfrm>
        </p:spPr>
        <p:txBody>
          <a:bodyPr>
            <a:normAutofit/>
          </a:bodyPr>
          <a:lstStyle/>
          <a:p>
            <a:pPr algn="ctr"/>
            <a:r>
              <a:rPr lang="en-GB" sz="3600" dirty="0"/>
              <a:t>Language, culture, &amp; National identity in the UK</a:t>
            </a:r>
          </a:p>
        </p:txBody>
      </p:sp>
      <p:sp>
        <p:nvSpPr>
          <p:cNvPr id="3" name="Subtitle 2">
            <a:extLst>
              <a:ext uri="{FF2B5EF4-FFF2-40B4-BE49-F238E27FC236}">
                <a16:creationId xmlns:a16="http://schemas.microsoft.com/office/drawing/2014/main" id="{FA1BDD27-231A-F848-DA55-4BA8E521E4B9}"/>
              </a:ext>
            </a:extLst>
          </p:cNvPr>
          <p:cNvSpPr>
            <a:spLocks noGrp="1"/>
          </p:cNvSpPr>
          <p:nvPr>
            <p:ph type="subTitle" idx="1"/>
          </p:nvPr>
        </p:nvSpPr>
        <p:spPr>
          <a:xfrm>
            <a:off x="2238258" y="4848464"/>
            <a:ext cx="7714388" cy="1085849"/>
          </a:xfrm>
        </p:spPr>
        <p:txBody>
          <a:bodyPr>
            <a:normAutofit/>
          </a:bodyPr>
          <a:lstStyle/>
          <a:p>
            <a:pPr algn="ctr"/>
            <a:r>
              <a:rPr lang="en-GB" dirty="0"/>
              <a:t>Aria Anderson</a:t>
            </a:r>
            <a:endParaRPr lang="en-GB"/>
          </a:p>
        </p:txBody>
      </p:sp>
      <p:cxnSp>
        <p:nvCxnSpPr>
          <p:cNvPr id="28" name="Straight Connector 27">
            <a:extLst>
              <a:ext uri="{FF2B5EF4-FFF2-40B4-BE49-F238E27FC236}">
                <a16:creationId xmlns:a16="http://schemas.microsoft.com/office/drawing/2014/main" id="{D4EDB048-C82F-4E9B-BCE9-3D1DBE5D59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09875" y="4578595"/>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404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7" name="Rectangle 1046">
            <a:extLst>
              <a:ext uri="{FF2B5EF4-FFF2-40B4-BE49-F238E27FC236}">
                <a16:creationId xmlns:a16="http://schemas.microsoft.com/office/drawing/2014/main" id="{E7218290-08E7-4AB8-8549-F625B01F0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3C190-C89D-3CCB-03F2-B8C62361667D}"/>
              </a:ext>
            </a:extLst>
          </p:cNvPr>
          <p:cNvSpPr>
            <a:spLocks noGrp="1"/>
          </p:cNvSpPr>
          <p:nvPr>
            <p:ph type="title"/>
          </p:nvPr>
        </p:nvSpPr>
        <p:spPr>
          <a:xfrm>
            <a:off x="1111431" y="762001"/>
            <a:ext cx="4222570" cy="1141004"/>
          </a:xfrm>
        </p:spPr>
        <p:txBody>
          <a:bodyPr vert="horz" lIns="91440" tIns="45720" rIns="91440" bIns="45720" rtlCol="0" anchor="b">
            <a:normAutofit/>
          </a:bodyPr>
          <a:lstStyle/>
          <a:p>
            <a:r>
              <a:rPr lang="en-US" dirty="0"/>
              <a:t>Group Activity</a:t>
            </a:r>
          </a:p>
        </p:txBody>
      </p:sp>
      <p:sp>
        <p:nvSpPr>
          <p:cNvPr id="5" name="TextBox 4">
            <a:extLst>
              <a:ext uri="{FF2B5EF4-FFF2-40B4-BE49-F238E27FC236}">
                <a16:creationId xmlns:a16="http://schemas.microsoft.com/office/drawing/2014/main" id="{FFDEDC6A-2C7F-B45F-C437-3C5767530687}"/>
              </a:ext>
            </a:extLst>
          </p:cNvPr>
          <p:cNvSpPr txBox="1"/>
          <p:nvPr/>
        </p:nvSpPr>
        <p:spPr>
          <a:xfrm>
            <a:off x="1111432" y="2298609"/>
            <a:ext cx="4222570" cy="3797390"/>
          </a:xfrm>
          <a:prstGeom prst="rect">
            <a:avLst/>
          </a:prstGeom>
        </p:spPr>
        <p:txBody>
          <a:bodyPr vert="horz" lIns="91440" tIns="45720" rIns="91440" bIns="45720" rtlCol="0">
            <a:normAutofit/>
          </a:bodyPr>
          <a:lstStyle/>
          <a:p>
            <a:pPr marL="285750" indent="-285750">
              <a:lnSpc>
                <a:spcPct val="130000"/>
              </a:lnSpc>
              <a:spcAft>
                <a:spcPts val="600"/>
              </a:spcAft>
              <a:buSzPct val="85000"/>
              <a:buFont typeface="Arial" panose="020B0604020202020204" pitchFamily="34" charset="0"/>
              <a:buChar char="•"/>
            </a:pPr>
            <a:r>
              <a:rPr lang="en-US" dirty="0"/>
              <a:t>In groups, come up with your own @SoVeryBritish post</a:t>
            </a:r>
          </a:p>
          <a:p>
            <a:pPr marL="285750" indent="-285750">
              <a:lnSpc>
                <a:spcPct val="130000"/>
              </a:lnSpc>
              <a:spcAft>
                <a:spcPts val="600"/>
              </a:spcAft>
              <a:buSzPct val="85000"/>
              <a:buFont typeface="Arial" panose="020B0604020202020204" pitchFamily="34" charset="0"/>
              <a:buChar char="•"/>
            </a:pPr>
            <a:r>
              <a:rPr lang="en-US" dirty="0"/>
              <a:t>Discuss shared experiences you think encapsulate being British</a:t>
            </a:r>
          </a:p>
          <a:p>
            <a:pPr marL="285750" indent="-285750">
              <a:lnSpc>
                <a:spcPct val="130000"/>
              </a:lnSpc>
              <a:spcAft>
                <a:spcPts val="600"/>
              </a:spcAft>
              <a:buSzPct val="85000"/>
              <a:buFont typeface="Arial" panose="020B0604020202020204" pitchFamily="34" charset="0"/>
              <a:buChar char="•"/>
            </a:pPr>
            <a:r>
              <a:rPr lang="en-US" dirty="0"/>
              <a:t>Some common themes include the weather, food, social norms and customs, and communication</a:t>
            </a:r>
          </a:p>
          <a:p>
            <a:pPr marL="285750" indent="-285750">
              <a:lnSpc>
                <a:spcPct val="130000"/>
              </a:lnSpc>
              <a:spcAft>
                <a:spcPts val="600"/>
              </a:spcAft>
              <a:buSzPct val="85000"/>
              <a:buFont typeface="Arial" panose="020B0604020202020204" pitchFamily="34" charset="0"/>
              <a:buChar char="•"/>
            </a:pPr>
            <a:endParaRPr lang="en-US" dirty="0"/>
          </a:p>
        </p:txBody>
      </p:sp>
      <p:sp>
        <p:nvSpPr>
          <p:cNvPr id="1046" name="Rectangle 1045">
            <a:extLst>
              <a:ext uri="{FF2B5EF4-FFF2-40B4-BE49-F238E27FC236}">
                <a16:creationId xmlns:a16="http://schemas.microsoft.com/office/drawing/2014/main" id="{2EAC6968-E97C-4229-A385-D68969BBA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Oval 1047">
            <a:extLst>
              <a:ext uri="{FF2B5EF4-FFF2-40B4-BE49-F238E27FC236}">
                <a16:creationId xmlns:a16="http://schemas.microsoft.com/office/drawing/2014/main" id="{CE9A9457-874F-4EEB-BF07-9CEA561C11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3863" y="1114197"/>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a:extLst>
              <a:ext uri="{FF2B5EF4-FFF2-40B4-BE49-F238E27FC236}">
                <a16:creationId xmlns:a16="http://schemas.microsoft.com/office/drawing/2014/main" id="{F5C788D9-B666-F4D1-0BEC-988E71E40A8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58642" y="327540"/>
            <a:ext cx="3983691" cy="179266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a:extLst>
              <a:ext uri="{FF2B5EF4-FFF2-40B4-BE49-F238E27FC236}">
                <a16:creationId xmlns:a16="http://schemas.microsoft.com/office/drawing/2014/main" id="{02EED0DC-59C8-F071-B0A7-AE91B77772E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152154" y="2447742"/>
            <a:ext cx="3983691" cy="152376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a:extLst>
              <a:ext uri="{FF2B5EF4-FFF2-40B4-BE49-F238E27FC236}">
                <a16:creationId xmlns:a16="http://schemas.microsoft.com/office/drawing/2014/main" id="{8F9848F5-8BC2-2EA1-9973-5628B2CBC00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158641" y="4246963"/>
            <a:ext cx="3983691" cy="196196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37927207"/>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7DD8518-4289-43CE-9E36-8E7E0D7DD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AC9414-81BA-03E3-0D88-EE33503FAB74}"/>
              </a:ext>
            </a:extLst>
          </p:cNvPr>
          <p:cNvSpPr>
            <a:spLocks noGrp="1"/>
          </p:cNvSpPr>
          <p:nvPr>
            <p:ph type="title"/>
          </p:nvPr>
        </p:nvSpPr>
        <p:spPr>
          <a:xfrm>
            <a:off x="1006574" y="572498"/>
            <a:ext cx="4991103" cy="1141004"/>
          </a:xfrm>
        </p:spPr>
        <p:txBody>
          <a:bodyPr>
            <a:normAutofit/>
          </a:bodyPr>
          <a:lstStyle/>
          <a:p>
            <a:r>
              <a:rPr lang="en-GB" dirty="0"/>
              <a:t>Imagined communities</a:t>
            </a:r>
          </a:p>
        </p:txBody>
      </p:sp>
      <p:sp>
        <p:nvSpPr>
          <p:cNvPr id="17" name="Content Placeholder 8">
            <a:extLst>
              <a:ext uri="{FF2B5EF4-FFF2-40B4-BE49-F238E27FC236}">
                <a16:creationId xmlns:a16="http://schemas.microsoft.com/office/drawing/2014/main" id="{B01F1113-88E6-0515-CA3F-1A78F822C4E9}"/>
              </a:ext>
            </a:extLst>
          </p:cNvPr>
          <p:cNvSpPr>
            <a:spLocks noGrp="1"/>
          </p:cNvSpPr>
          <p:nvPr>
            <p:ph idx="1"/>
          </p:nvPr>
        </p:nvSpPr>
        <p:spPr>
          <a:xfrm>
            <a:off x="1006575" y="2059858"/>
            <a:ext cx="5732892" cy="3809999"/>
          </a:xfrm>
        </p:spPr>
        <p:txBody>
          <a:bodyPr>
            <a:normAutofit/>
          </a:bodyPr>
          <a:lstStyle/>
          <a:p>
            <a:r>
              <a:rPr lang="en-US" dirty="0"/>
              <a:t>Benedict Anderson (2008, p.67) argues that nations are “an invention”, constructed arbitrarily and artificially</a:t>
            </a:r>
          </a:p>
          <a:p>
            <a:r>
              <a:rPr lang="en-US" dirty="0"/>
              <a:t>A national community is “imagined” because we don’t know most of the people who exist in the community, but we feel a sense of affinity nonetheless (p.6)</a:t>
            </a:r>
          </a:p>
          <a:p>
            <a:r>
              <a:rPr lang="en-US" dirty="0"/>
              <a:t>Anderson (p.46) attributes the development of national identity to capitalism, print technology, and language</a:t>
            </a:r>
          </a:p>
        </p:txBody>
      </p:sp>
      <p:pic>
        <p:nvPicPr>
          <p:cNvPr id="5" name="Content Placeholder 4" descr="A group of people walking on a street&#10;&#10;Description automatically generated">
            <a:extLst>
              <a:ext uri="{FF2B5EF4-FFF2-40B4-BE49-F238E27FC236}">
                <a16:creationId xmlns:a16="http://schemas.microsoft.com/office/drawing/2014/main" id="{1FADEF0C-43D6-5D81-79F4-19EBA5E283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49015" y="-48892"/>
            <a:ext cx="4642985" cy="6955784"/>
          </a:xfrm>
          <a:prstGeom prst="rect">
            <a:avLst/>
          </a:prstGeom>
        </p:spPr>
      </p:pic>
    </p:spTree>
    <p:extLst>
      <p:ext uri="{BB962C8B-B14F-4D97-AF65-F5344CB8AC3E}">
        <p14:creationId xmlns:p14="http://schemas.microsoft.com/office/powerpoint/2010/main" val="675462683"/>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9F8A0-808B-41B1-3E83-9B970205F361}"/>
              </a:ext>
            </a:extLst>
          </p:cNvPr>
          <p:cNvSpPr>
            <a:spLocks noGrp="1"/>
          </p:cNvSpPr>
          <p:nvPr>
            <p:ph type="title"/>
          </p:nvPr>
        </p:nvSpPr>
        <p:spPr>
          <a:xfrm>
            <a:off x="4935190" y="827132"/>
            <a:ext cx="6314612" cy="861383"/>
          </a:xfrm>
        </p:spPr>
        <p:txBody>
          <a:bodyPr/>
          <a:lstStyle/>
          <a:p>
            <a:r>
              <a:rPr lang="en-GB" dirty="0"/>
              <a:t>English dominance</a:t>
            </a:r>
          </a:p>
        </p:txBody>
      </p:sp>
      <p:pic>
        <p:nvPicPr>
          <p:cNvPr id="4" name="Picture 3" descr="A crowd of people in a stadium&#10;&#10;Description automatically generated">
            <a:extLst>
              <a:ext uri="{FF2B5EF4-FFF2-40B4-BE49-F238E27FC236}">
                <a16:creationId xmlns:a16="http://schemas.microsoft.com/office/drawing/2014/main" id="{34167A2E-1D0A-DEE5-EFE3-092CC43A78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75983" cy="6858000"/>
          </a:xfrm>
          <a:prstGeom prst="rect">
            <a:avLst/>
          </a:prstGeom>
        </p:spPr>
      </p:pic>
      <p:sp>
        <p:nvSpPr>
          <p:cNvPr id="6" name="Content Placeholder 3">
            <a:extLst>
              <a:ext uri="{FF2B5EF4-FFF2-40B4-BE49-F238E27FC236}">
                <a16:creationId xmlns:a16="http://schemas.microsoft.com/office/drawing/2014/main" id="{C61DC12A-C387-5480-3A2C-C41E54717383}"/>
              </a:ext>
            </a:extLst>
          </p:cNvPr>
          <p:cNvSpPr txBox="1">
            <a:spLocks/>
          </p:cNvSpPr>
          <p:nvPr/>
        </p:nvSpPr>
        <p:spPr>
          <a:xfrm>
            <a:off x="4935190" y="2070433"/>
            <a:ext cx="6186453" cy="3960435"/>
          </a:xfrm>
          <a:prstGeom prst="rect">
            <a:avLst/>
          </a:prstGeom>
        </p:spPr>
        <p:txBody>
          <a:bodyPr/>
          <a:lst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buFont typeface="Arial" panose="020B0604020202020204" pitchFamily="34" charset="0"/>
              <a:buChar char="•"/>
            </a:pPr>
            <a:r>
              <a:rPr lang="en-GB" dirty="0"/>
              <a:t>Although English is the national language of the UK, there are several indigenous languages still spoken throughout the British Isles</a:t>
            </a:r>
          </a:p>
          <a:p>
            <a:pPr marL="285750" indent="-285750">
              <a:buFont typeface="Arial" panose="020B0604020202020204" pitchFamily="34" charset="0"/>
              <a:buChar char="•"/>
            </a:pPr>
            <a:r>
              <a:rPr lang="en-GB" dirty="0"/>
              <a:t>These include Welsh, Cornish, Irish </a:t>
            </a:r>
            <a:r>
              <a:rPr lang="en-GB" dirty="0" err="1"/>
              <a:t>Gaelige</a:t>
            </a:r>
            <a:r>
              <a:rPr lang="en-GB" dirty="0"/>
              <a:t>, Scottish Gaelic, Manx </a:t>
            </a:r>
            <a:r>
              <a:rPr lang="en-GB" dirty="0" err="1"/>
              <a:t>Gaelg</a:t>
            </a:r>
            <a:r>
              <a:rPr lang="en-GB" dirty="0"/>
              <a:t>, Scots, and Shelta (Jenkins, 2022)</a:t>
            </a:r>
          </a:p>
          <a:p>
            <a:pPr marL="285750" indent="-285750">
              <a:buFont typeface="Arial" panose="020B0604020202020204" pitchFamily="34" charset="0"/>
              <a:buChar char="•"/>
            </a:pPr>
            <a:r>
              <a:rPr lang="en-GB" dirty="0"/>
              <a:t>The unified use of English can reinforce British national identity, whilst the preservation of indigenous languages help reinforce regional identity</a:t>
            </a:r>
          </a:p>
          <a:p>
            <a:endParaRPr lang="en-GB" dirty="0"/>
          </a:p>
          <a:p>
            <a:endParaRPr lang="en-GB" dirty="0"/>
          </a:p>
        </p:txBody>
      </p:sp>
    </p:spTree>
    <p:extLst>
      <p:ext uri="{BB962C8B-B14F-4D97-AF65-F5344CB8AC3E}">
        <p14:creationId xmlns:p14="http://schemas.microsoft.com/office/powerpoint/2010/main" val="4253111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A027DD1-A31E-4BED-83B8-ED31F386F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61C2FB6-1414-4D9D-BE7A-1FF2A7AAE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4151" cy="5334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504B9E-1752-9645-D265-C6BC4A77F2B8}"/>
              </a:ext>
            </a:extLst>
          </p:cNvPr>
          <p:cNvSpPr>
            <a:spLocks noGrp="1"/>
          </p:cNvSpPr>
          <p:nvPr>
            <p:ph type="title"/>
          </p:nvPr>
        </p:nvSpPr>
        <p:spPr>
          <a:xfrm>
            <a:off x="1429566" y="1374753"/>
            <a:ext cx="4827799" cy="1034217"/>
          </a:xfrm>
        </p:spPr>
        <p:txBody>
          <a:bodyPr vert="horz" lIns="91440" tIns="45720" rIns="91440" bIns="45720" rtlCol="0" anchor="b">
            <a:normAutofit/>
          </a:bodyPr>
          <a:lstStyle/>
          <a:p>
            <a:r>
              <a:rPr lang="en-US">
                <a:solidFill>
                  <a:schemeClr val="bg1"/>
                </a:solidFill>
              </a:rPr>
              <a:t>Languaculture</a:t>
            </a:r>
          </a:p>
        </p:txBody>
      </p:sp>
      <p:sp>
        <p:nvSpPr>
          <p:cNvPr id="4" name="Content Placeholder 3">
            <a:extLst>
              <a:ext uri="{FF2B5EF4-FFF2-40B4-BE49-F238E27FC236}">
                <a16:creationId xmlns:a16="http://schemas.microsoft.com/office/drawing/2014/main" id="{0FC7323A-26A3-3D89-0A1C-5BEBC0FED099}"/>
              </a:ext>
            </a:extLst>
          </p:cNvPr>
          <p:cNvSpPr>
            <a:spLocks noGrp="1"/>
          </p:cNvSpPr>
          <p:nvPr>
            <p:ph sz="half" idx="2"/>
          </p:nvPr>
        </p:nvSpPr>
        <p:spPr>
          <a:xfrm>
            <a:off x="1429566" y="2533392"/>
            <a:ext cx="4666434" cy="2774820"/>
          </a:xfrm>
        </p:spPr>
        <p:txBody>
          <a:bodyPr vert="horz" lIns="91440" tIns="45720" rIns="91440" bIns="45720" rtlCol="0">
            <a:normAutofit/>
          </a:bodyPr>
          <a:lstStyle/>
          <a:p>
            <a:pPr>
              <a:lnSpc>
                <a:spcPct val="120000"/>
              </a:lnSpc>
            </a:pPr>
            <a:r>
              <a:rPr lang="en-US" sz="1500" dirty="0">
                <a:solidFill>
                  <a:schemeClr val="bg1"/>
                </a:solidFill>
              </a:rPr>
              <a:t>A concept which </a:t>
            </a:r>
            <a:r>
              <a:rPr lang="en-US" sz="1500" dirty="0" err="1">
                <a:solidFill>
                  <a:schemeClr val="bg1"/>
                </a:solidFill>
              </a:rPr>
              <a:t>emphasises</a:t>
            </a:r>
            <a:r>
              <a:rPr lang="en-US" sz="1500" dirty="0">
                <a:solidFill>
                  <a:schemeClr val="bg1"/>
                </a:solidFill>
              </a:rPr>
              <a:t> the connection between language and culture (</a:t>
            </a:r>
            <a:r>
              <a:rPr lang="en-US" sz="1500" dirty="0" err="1">
                <a:solidFill>
                  <a:schemeClr val="bg1"/>
                </a:solidFill>
              </a:rPr>
              <a:t>Risager</a:t>
            </a:r>
            <a:r>
              <a:rPr lang="en-US" sz="1500" dirty="0">
                <a:solidFill>
                  <a:schemeClr val="bg1"/>
                </a:solidFill>
              </a:rPr>
              <a:t>, 2005, p.185)</a:t>
            </a:r>
          </a:p>
          <a:p>
            <a:pPr>
              <a:lnSpc>
                <a:spcPct val="120000"/>
              </a:lnSpc>
            </a:pPr>
            <a:r>
              <a:rPr lang="en-US" sz="1500" dirty="0">
                <a:solidFill>
                  <a:schemeClr val="bg1"/>
                </a:solidFill>
              </a:rPr>
              <a:t>Languages spread throughout the world through migration. Each language carries its own </a:t>
            </a:r>
            <a:r>
              <a:rPr lang="en-US" sz="1500" dirty="0" err="1">
                <a:solidFill>
                  <a:schemeClr val="bg1"/>
                </a:solidFill>
              </a:rPr>
              <a:t>languaculture</a:t>
            </a:r>
            <a:r>
              <a:rPr lang="en-US" sz="1500" dirty="0">
                <a:solidFill>
                  <a:schemeClr val="bg1"/>
                </a:solidFill>
              </a:rPr>
              <a:t> (p.190)</a:t>
            </a:r>
          </a:p>
          <a:p>
            <a:pPr>
              <a:lnSpc>
                <a:spcPct val="120000"/>
              </a:lnSpc>
            </a:pPr>
            <a:r>
              <a:rPr lang="en-US" sz="1500" dirty="0">
                <a:solidFill>
                  <a:schemeClr val="bg1"/>
                </a:solidFill>
              </a:rPr>
              <a:t>“Linguistic practice is a continuing series of 'acts of identity’” (p.191)</a:t>
            </a:r>
          </a:p>
          <a:p>
            <a:pPr>
              <a:lnSpc>
                <a:spcPct val="120000"/>
              </a:lnSpc>
            </a:pPr>
            <a:endParaRPr lang="en-US" sz="1500" dirty="0">
              <a:solidFill>
                <a:schemeClr val="bg1"/>
              </a:solidFill>
            </a:endParaRPr>
          </a:p>
          <a:p>
            <a:pPr>
              <a:lnSpc>
                <a:spcPct val="120000"/>
              </a:lnSpc>
            </a:pPr>
            <a:endParaRPr lang="en-US" sz="1500" dirty="0">
              <a:solidFill>
                <a:schemeClr val="bg1"/>
              </a:solidFill>
            </a:endParaRPr>
          </a:p>
        </p:txBody>
      </p:sp>
      <p:pic>
        <p:nvPicPr>
          <p:cNvPr id="12" name="Content Placeholder 11" descr="A sign on a brick wall&#10;&#10;Description automatically generated">
            <a:extLst>
              <a:ext uri="{FF2B5EF4-FFF2-40B4-BE49-F238E27FC236}">
                <a16:creationId xmlns:a16="http://schemas.microsoft.com/office/drawing/2014/main" id="{7C155565-CF2B-13DD-8C87-781CEE8D5BFC}"/>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r="11538"/>
          <a:stretch/>
        </p:blipFill>
        <p:spPr>
          <a:xfrm>
            <a:off x="6413942" y="1846482"/>
            <a:ext cx="4666434" cy="3165036"/>
          </a:xfrm>
          <a:prstGeom prst="rect">
            <a:avLst/>
          </a:prstGeom>
        </p:spPr>
      </p:pic>
    </p:spTree>
    <p:extLst>
      <p:ext uri="{BB962C8B-B14F-4D97-AF65-F5344CB8AC3E}">
        <p14:creationId xmlns:p14="http://schemas.microsoft.com/office/powerpoint/2010/main" val="2073513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265911B-1E2F-489E-97EF-A15A9299E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119D4F1-CE65-4D74-A168-F27C15F1B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descr="A person standing in a subway station&#10;&#10;Description automatically generated">
            <a:extLst>
              <a:ext uri="{FF2B5EF4-FFF2-40B4-BE49-F238E27FC236}">
                <a16:creationId xmlns:a16="http://schemas.microsoft.com/office/drawing/2014/main" id="{12A54C52-AAE8-C2BB-4A6B-F81B98D47666}"/>
              </a:ext>
            </a:extLst>
          </p:cNvPr>
          <p:cNvPicPr>
            <a:picLocks noGrp="1" noChangeAspect="1"/>
          </p:cNvPicPr>
          <p:nvPr>
            <p:ph sz="half" idx="1"/>
          </p:nvPr>
        </p:nvPicPr>
        <p:blipFill>
          <a:blip r:embed="rId3">
            <a:alphaModFix amt="50000"/>
            <a:extLst>
              <a:ext uri="{28A0092B-C50C-407E-A947-70E740481C1C}">
                <a14:useLocalDpi xmlns:a14="http://schemas.microsoft.com/office/drawing/2010/main" val="0"/>
              </a:ext>
            </a:extLst>
          </a:blip>
          <a:srcRect t="19002" r="-2" b="5902"/>
          <a:stretch/>
        </p:blipFill>
        <p:spPr>
          <a:xfrm>
            <a:off x="20" y="10"/>
            <a:ext cx="6095979" cy="6857990"/>
          </a:xfrm>
          <a:prstGeom prst="rect">
            <a:avLst/>
          </a:prstGeom>
        </p:spPr>
      </p:pic>
      <p:sp>
        <p:nvSpPr>
          <p:cNvPr id="2" name="Title 1">
            <a:extLst>
              <a:ext uri="{FF2B5EF4-FFF2-40B4-BE49-F238E27FC236}">
                <a16:creationId xmlns:a16="http://schemas.microsoft.com/office/drawing/2014/main" id="{338A1A0E-3EF7-47E1-B591-941AFB857B42}"/>
              </a:ext>
            </a:extLst>
          </p:cNvPr>
          <p:cNvSpPr>
            <a:spLocks noGrp="1"/>
          </p:cNvSpPr>
          <p:nvPr>
            <p:ph type="title"/>
          </p:nvPr>
        </p:nvSpPr>
        <p:spPr>
          <a:xfrm>
            <a:off x="1028700" y="1025718"/>
            <a:ext cx="4057650" cy="4770783"/>
          </a:xfrm>
        </p:spPr>
        <p:txBody>
          <a:bodyPr vert="horz" lIns="91440" tIns="45720" rIns="91440" bIns="45720" rtlCol="0" anchor="ctr">
            <a:normAutofit/>
          </a:bodyPr>
          <a:lstStyle/>
          <a:p>
            <a:pPr algn="ctr"/>
            <a:r>
              <a:rPr lang="en-US">
                <a:solidFill>
                  <a:srgbClr val="FFFFFF"/>
                </a:solidFill>
              </a:rPr>
              <a:t>Multicultural London English</a:t>
            </a:r>
          </a:p>
        </p:txBody>
      </p:sp>
      <p:sp>
        <p:nvSpPr>
          <p:cNvPr id="4" name="Content Placeholder 3">
            <a:extLst>
              <a:ext uri="{FF2B5EF4-FFF2-40B4-BE49-F238E27FC236}">
                <a16:creationId xmlns:a16="http://schemas.microsoft.com/office/drawing/2014/main" id="{C06EF249-1BBB-A37A-5918-DE65D84378EF}"/>
              </a:ext>
            </a:extLst>
          </p:cNvPr>
          <p:cNvSpPr>
            <a:spLocks noGrp="1"/>
          </p:cNvSpPr>
          <p:nvPr>
            <p:ph sz="half" idx="2"/>
          </p:nvPr>
        </p:nvSpPr>
        <p:spPr>
          <a:xfrm>
            <a:off x="7179972" y="762000"/>
            <a:ext cx="3825025" cy="5334000"/>
          </a:xfrm>
        </p:spPr>
        <p:txBody>
          <a:bodyPr vert="horz" lIns="91440" tIns="45720" rIns="91440" bIns="45720" rtlCol="0" anchor="ctr">
            <a:normAutofit/>
          </a:bodyPr>
          <a:lstStyle/>
          <a:p>
            <a:r>
              <a:rPr lang="en-US" dirty="0"/>
              <a:t>MLE derives from a combination of various British and international accents, due to the significant ethnic and linguistic diversity in London (Kircher &amp; Fox, 2021, p.795)</a:t>
            </a:r>
          </a:p>
          <a:p>
            <a:r>
              <a:rPr lang="en-US" dirty="0"/>
              <a:t>Speakers typically stereotyped as young, black, working-class men from East London</a:t>
            </a:r>
          </a:p>
          <a:p>
            <a:r>
              <a:rPr lang="en-US" dirty="0"/>
              <a:t>It’s a growing dialect predicted to be spoken in variation by most Brits within 100 years (Simpson, 2022)</a:t>
            </a:r>
          </a:p>
          <a:p>
            <a:endParaRPr lang="en-US" dirty="0"/>
          </a:p>
        </p:txBody>
      </p:sp>
    </p:spTree>
    <p:extLst>
      <p:ext uri="{BB962C8B-B14F-4D97-AF65-F5344CB8AC3E}">
        <p14:creationId xmlns:p14="http://schemas.microsoft.com/office/powerpoint/2010/main" val="887143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a:extLst>
              <a:ext uri="{FF2B5EF4-FFF2-40B4-BE49-F238E27FC236}">
                <a16:creationId xmlns:a16="http://schemas.microsoft.com/office/drawing/2014/main" id="{D4ABB810-B369-40F8-32FD-3E3CA9D67D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43226" y="125600"/>
            <a:ext cx="7705548" cy="6606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51764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7218290-08E7-4AB8-8549-F625B01F0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87515E-E654-E2E9-E408-F7AA02FAB6C4}"/>
              </a:ext>
            </a:extLst>
          </p:cNvPr>
          <p:cNvSpPr>
            <a:spLocks noGrp="1"/>
          </p:cNvSpPr>
          <p:nvPr>
            <p:ph type="title"/>
          </p:nvPr>
        </p:nvSpPr>
        <p:spPr>
          <a:xfrm>
            <a:off x="1429566" y="762001"/>
            <a:ext cx="5008696" cy="1141004"/>
          </a:xfrm>
        </p:spPr>
        <p:txBody>
          <a:bodyPr vert="horz" lIns="91440" tIns="45720" rIns="91440" bIns="45720" rtlCol="0" anchor="b">
            <a:normAutofit/>
          </a:bodyPr>
          <a:lstStyle/>
          <a:p>
            <a:r>
              <a:rPr lang="en-US" dirty="0"/>
              <a:t>British Politeness</a:t>
            </a:r>
          </a:p>
        </p:txBody>
      </p:sp>
      <p:sp>
        <p:nvSpPr>
          <p:cNvPr id="4" name="Content Placeholder 3">
            <a:extLst>
              <a:ext uri="{FF2B5EF4-FFF2-40B4-BE49-F238E27FC236}">
                <a16:creationId xmlns:a16="http://schemas.microsoft.com/office/drawing/2014/main" id="{6DACF791-4645-C00A-790B-81285A5F3E60}"/>
              </a:ext>
            </a:extLst>
          </p:cNvPr>
          <p:cNvSpPr>
            <a:spLocks noGrp="1"/>
          </p:cNvSpPr>
          <p:nvPr>
            <p:ph sz="half" idx="2"/>
          </p:nvPr>
        </p:nvSpPr>
        <p:spPr>
          <a:xfrm>
            <a:off x="1429566" y="2259698"/>
            <a:ext cx="4479398" cy="3836301"/>
          </a:xfrm>
        </p:spPr>
        <p:txBody>
          <a:bodyPr vert="horz" lIns="91440" tIns="45720" rIns="91440" bIns="45720" rtlCol="0">
            <a:normAutofit lnSpcReduction="10000"/>
          </a:bodyPr>
          <a:lstStyle/>
          <a:p>
            <a:r>
              <a:rPr lang="en-US" dirty="0"/>
              <a:t>Politeness is culture based</a:t>
            </a:r>
          </a:p>
          <a:p>
            <a:r>
              <a:rPr lang="en-US" dirty="0"/>
              <a:t>Certain cultures value directness, whereas others deem it rude</a:t>
            </a:r>
          </a:p>
          <a:p>
            <a:r>
              <a:rPr lang="en-US" dirty="0"/>
              <a:t>Cultural norms and expectations around “politeness” affect how we use language and communicate</a:t>
            </a:r>
          </a:p>
          <a:p>
            <a:r>
              <a:rPr lang="en-US" dirty="0"/>
              <a:t>The “polite” stereotype is largely self-appointed, illustrating how the interplay between culture and language shapes British national identity</a:t>
            </a:r>
          </a:p>
        </p:txBody>
      </p:sp>
      <p:pic>
        <p:nvPicPr>
          <p:cNvPr id="6" name="Content Placeholder 5" descr="A person holding a cookie over a cup of tea&#10;&#10;Description automatically generated">
            <a:extLst>
              <a:ext uri="{FF2B5EF4-FFF2-40B4-BE49-F238E27FC236}">
                <a16:creationId xmlns:a16="http://schemas.microsoft.com/office/drawing/2014/main" id="{FF36F91A-9BA0-07B7-CB59-ADC5489436D7}"/>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t="19433" r="-2" b="13816"/>
          <a:stretch/>
        </p:blipFill>
        <p:spPr>
          <a:xfrm>
            <a:off x="6639965" y="1114197"/>
            <a:ext cx="4629606" cy="4629606"/>
          </a:xfrm>
          <a:custGeom>
            <a:avLst/>
            <a:gdLst/>
            <a:ahLst/>
            <a:cxnLst/>
            <a:rect l="l" t="t" r="r" b="b"/>
            <a:pathLst>
              <a:path w="4629606" h="4629606">
                <a:moveTo>
                  <a:pt x="2314803" y="0"/>
                </a:moveTo>
                <a:cubicBezTo>
                  <a:pt x="3593233" y="0"/>
                  <a:pt x="4629606" y="1036373"/>
                  <a:pt x="4629606" y="2314803"/>
                </a:cubicBezTo>
                <a:cubicBezTo>
                  <a:pt x="4629606" y="3593233"/>
                  <a:pt x="3593233" y="4629606"/>
                  <a:pt x="2314803" y="4629606"/>
                </a:cubicBezTo>
                <a:cubicBezTo>
                  <a:pt x="1036373" y="4629606"/>
                  <a:pt x="0" y="3593233"/>
                  <a:pt x="0" y="2314803"/>
                </a:cubicBezTo>
                <a:cubicBezTo>
                  <a:pt x="0" y="1036373"/>
                  <a:pt x="1036373" y="0"/>
                  <a:pt x="2314803" y="0"/>
                </a:cubicBezTo>
                <a:close/>
              </a:path>
            </a:pathLst>
          </a:custGeom>
        </p:spPr>
      </p:pic>
    </p:spTree>
    <p:extLst>
      <p:ext uri="{BB962C8B-B14F-4D97-AF65-F5344CB8AC3E}">
        <p14:creationId xmlns:p14="http://schemas.microsoft.com/office/powerpoint/2010/main" val="321936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A1F31F5F-D519-C55B-4AB9-0E6EE64ACF9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2" y="553297"/>
            <a:ext cx="5426764" cy="244204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3">
            <a:extLst>
              <a:ext uri="{FF2B5EF4-FFF2-40B4-BE49-F238E27FC236}">
                <a16:creationId xmlns:a16="http://schemas.microsoft.com/office/drawing/2014/main" id="{D710729A-E881-8EBA-8C01-D90FF9DD15F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57201" y="3973507"/>
            <a:ext cx="5426764" cy="20757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Rectangle 15">
            <a:extLst>
              <a:ext uri="{FF2B5EF4-FFF2-40B4-BE49-F238E27FC236}">
                <a16:creationId xmlns:a16="http://schemas.microsoft.com/office/drawing/2014/main" id="{799448F2-0E5B-42DA-B2D1-11A14E947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E8A7552-20E1-4F34-ADAB-C1DB6634D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a:extLst>
              <a:ext uri="{FF2B5EF4-FFF2-40B4-BE49-F238E27FC236}">
                <a16:creationId xmlns:a16="http://schemas.microsoft.com/office/drawing/2014/main" id="{ED57D07A-79D3-70B0-B125-C0F7D53DDE16}"/>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308034" y="2020354"/>
            <a:ext cx="5426764" cy="267268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191189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71EA-6F5A-5516-9492-E606FA86181B}"/>
              </a:ext>
            </a:extLst>
          </p:cNvPr>
          <p:cNvSpPr>
            <a:spLocks noGrp="1"/>
          </p:cNvSpPr>
          <p:nvPr>
            <p:ph type="title"/>
          </p:nvPr>
        </p:nvSpPr>
        <p:spPr>
          <a:xfrm>
            <a:off x="1429566" y="414073"/>
            <a:ext cx="9238434" cy="857559"/>
          </a:xfrm>
        </p:spPr>
        <p:txBody>
          <a:bodyPr/>
          <a:lstStyle/>
          <a:p>
            <a:r>
              <a:rPr lang="en-GB"/>
              <a:t>Conclusion</a:t>
            </a:r>
            <a:endParaRPr lang="en-GB" dirty="0"/>
          </a:p>
        </p:txBody>
      </p:sp>
      <p:sp>
        <p:nvSpPr>
          <p:cNvPr id="3" name="Content Placeholder 2">
            <a:extLst>
              <a:ext uri="{FF2B5EF4-FFF2-40B4-BE49-F238E27FC236}">
                <a16:creationId xmlns:a16="http://schemas.microsoft.com/office/drawing/2014/main" id="{C7AFEA73-6092-5B32-4A3F-615045205C1B}"/>
              </a:ext>
            </a:extLst>
          </p:cNvPr>
          <p:cNvSpPr>
            <a:spLocks noGrp="1"/>
          </p:cNvSpPr>
          <p:nvPr>
            <p:ph idx="1"/>
          </p:nvPr>
        </p:nvSpPr>
        <p:spPr>
          <a:xfrm>
            <a:off x="1429566" y="1610670"/>
            <a:ext cx="9238434" cy="5029616"/>
          </a:xfrm>
        </p:spPr>
        <p:txBody>
          <a:bodyPr>
            <a:normAutofit/>
          </a:bodyPr>
          <a:lstStyle/>
          <a:p>
            <a:r>
              <a:rPr lang="en-GB"/>
              <a:t>Benedict Anderson suggests that national communities are “imagined”, and attributes the rise of national consciousness to capitalism, technology, and language</a:t>
            </a:r>
          </a:p>
          <a:p>
            <a:r>
              <a:rPr lang="en-GB"/>
              <a:t>The dominance of English as a spoken language throughout the UK supports his ideas as the unified use of English to share stories allowed individuals to imagine themselves as part of a singular national entity</a:t>
            </a:r>
          </a:p>
          <a:p>
            <a:r>
              <a:rPr lang="en-GB"/>
              <a:t>“Languaculture” emphasises the connection between language and culture, and suggests that migration influences language and culture within a nation</a:t>
            </a:r>
          </a:p>
          <a:p>
            <a:r>
              <a:rPr lang="en-GB"/>
              <a:t>The rise of MLE is an example of this, as it is a dialect which developed out of London’s ethnic and linguistic diversity</a:t>
            </a:r>
          </a:p>
          <a:p>
            <a:r>
              <a:rPr lang="en-GB"/>
              <a:t>The phenomenon of “British Politeness” also exemplifies “languaculture”, as it demonstrates how cultural norms and expectations influence language, and how this can form aspects of one’s national identity</a:t>
            </a:r>
          </a:p>
          <a:p>
            <a:endParaRPr lang="en-GB" dirty="0"/>
          </a:p>
        </p:txBody>
      </p:sp>
    </p:spTree>
    <p:extLst>
      <p:ext uri="{BB962C8B-B14F-4D97-AF65-F5344CB8AC3E}">
        <p14:creationId xmlns:p14="http://schemas.microsoft.com/office/powerpoint/2010/main" val="2104447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2F206-CAAB-37DB-A425-0CE99DEB622B}"/>
              </a:ext>
            </a:extLst>
          </p:cNvPr>
          <p:cNvSpPr>
            <a:spLocks noGrp="1"/>
          </p:cNvSpPr>
          <p:nvPr>
            <p:ph type="title"/>
          </p:nvPr>
        </p:nvSpPr>
        <p:spPr>
          <a:xfrm>
            <a:off x="1429566" y="333220"/>
            <a:ext cx="9238434" cy="857559"/>
          </a:xfrm>
        </p:spPr>
        <p:txBody>
          <a:bodyPr/>
          <a:lstStyle/>
          <a:p>
            <a:r>
              <a:rPr lang="en-GB" dirty="0"/>
              <a:t>References</a:t>
            </a:r>
          </a:p>
        </p:txBody>
      </p:sp>
      <p:sp>
        <p:nvSpPr>
          <p:cNvPr id="3" name="Content Placeholder 2">
            <a:extLst>
              <a:ext uri="{FF2B5EF4-FFF2-40B4-BE49-F238E27FC236}">
                <a16:creationId xmlns:a16="http://schemas.microsoft.com/office/drawing/2014/main" id="{E933364E-2568-7410-0ED3-FBE7A2ACB1B5}"/>
              </a:ext>
            </a:extLst>
          </p:cNvPr>
          <p:cNvSpPr>
            <a:spLocks noGrp="1"/>
          </p:cNvSpPr>
          <p:nvPr>
            <p:ph idx="1"/>
          </p:nvPr>
        </p:nvSpPr>
        <p:spPr>
          <a:xfrm>
            <a:off x="1429566" y="1320799"/>
            <a:ext cx="9238434" cy="5373511"/>
          </a:xfrm>
        </p:spPr>
        <p:txBody>
          <a:bodyPr>
            <a:normAutofit fontScale="62500" lnSpcReduction="20000"/>
          </a:bodyPr>
          <a:lstStyle/>
          <a:p>
            <a:pPr rtl="0"/>
            <a:r>
              <a:rPr lang="en-GB" sz="1800" b="0" i="0" u="none" strike="noStrike" dirty="0">
                <a:effectLst/>
              </a:rPr>
              <a:t>AlAfnan, M.A. and </a:t>
            </a:r>
            <a:r>
              <a:rPr lang="en-GB" sz="1800" b="0" i="0" u="none" strike="noStrike" dirty="0" err="1">
                <a:effectLst/>
              </a:rPr>
              <a:t>MohdZuki</a:t>
            </a:r>
            <a:r>
              <a:rPr lang="en-GB" sz="1800" b="0" i="0" u="none" strike="noStrike" dirty="0">
                <a:effectLst/>
              </a:rPr>
              <a:t>, S.F. (2023) ‘Positive and Negative Politeness in Nonverbal Communication Contexts: An Examination into Driving </a:t>
            </a:r>
            <a:r>
              <a:rPr lang="en-GB" sz="1800" b="0" i="0" u="none" strike="noStrike" dirty="0" err="1">
                <a:effectLst/>
              </a:rPr>
              <a:t>Behaviors</a:t>
            </a:r>
            <a:r>
              <a:rPr lang="en-GB" sz="1800" b="0" i="0" u="none" strike="noStrike" dirty="0">
                <a:effectLst/>
              </a:rPr>
              <a:t> in Europe’, </a:t>
            </a:r>
            <a:r>
              <a:rPr lang="en-GB" sz="1800" b="0" i="1" u="none" strike="noStrike" dirty="0">
                <a:effectLst/>
              </a:rPr>
              <a:t>Studies in Media and Communication</a:t>
            </a:r>
            <a:r>
              <a:rPr lang="en-GB" sz="1800" b="0" i="0" u="none" strike="noStrike" dirty="0">
                <a:effectLst/>
              </a:rPr>
              <a:t>, 11(1). Available at: https://www.researchgate.net/profile/Mohammad-Alafnan/publication/367220807_Positive_and_Negative_Politeness_in_Nonverbal_Communication_Contexts_An_Examination_into_Driving_Behaviors_in_Europe/links/63c7bf05d9fb5967c2e56420/Positive-and-Negative-Politeness-in-Nonverbal-Communication-Contexts-An-Examination-into-Driving-Behaviors-in-Europe.pdf (Accessed: 12 December 2024).</a:t>
            </a:r>
            <a:endParaRPr lang="en-GB" b="0" dirty="0">
              <a:effectLst/>
            </a:endParaRPr>
          </a:p>
          <a:p>
            <a:pPr rtl="0"/>
            <a:r>
              <a:rPr lang="en-GB" sz="1800" b="0" i="0" u="none" strike="noStrike" dirty="0">
                <a:effectLst/>
              </a:rPr>
              <a:t>Anderson, B. (2008) ‘Imagined Communities: Reflections on the origin and spread of nationalism’, in </a:t>
            </a:r>
            <a:r>
              <a:rPr lang="en-GB" sz="1800" b="0" i="1" u="none" strike="noStrike" dirty="0">
                <a:effectLst/>
              </a:rPr>
              <a:t>The New Social Theory Reader</a:t>
            </a:r>
            <a:r>
              <a:rPr lang="en-GB" sz="1800" b="0" i="0" u="none" strike="noStrike" dirty="0">
                <a:effectLst/>
              </a:rPr>
              <a:t>. 2nd </a:t>
            </a:r>
            <a:r>
              <a:rPr lang="en-GB" sz="1800" b="0" i="0" u="none" strike="noStrike" dirty="0" err="1">
                <a:effectLst/>
              </a:rPr>
              <a:t>edn</a:t>
            </a:r>
            <a:r>
              <a:rPr lang="en-GB" sz="1800" b="0" i="0" u="none" strike="noStrike" dirty="0">
                <a:effectLst/>
              </a:rPr>
              <a:t>. Routledge.</a:t>
            </a:r>
            <a:endParaRPr lang="en-GB" b="0" dirty="0">
              <a:effectLst/>
            </a:endParaRPr>
          </a:p>
          <a:p>
            <a:pPr rtl="0"/>
            <a:r>
              <a:rPr lang="en-GB" sz="1800" b="0" i="0" u="none" strike="noStrike" dirty="0">
                <a:effectLst/>
              </a:rPr>
              <a:t>Jenkins, L. (2022) ‘The Indigenous Languages of the UK’, </a:t>
            </a:r>
            <a:r>
              <a:rPr lang="en-GB" sz="1800" b="0" i="1" u="none" strike="noStrike" dirty="0">
                <a:effectLst/>
              </a:rPr>
              <a:t>International House London</a:t>
            </a:r>
            <a:r>
              <a:rPr lang="en-GB" sz="1800" b="0" i="0" u="none" strike="noStrike" dirty="0">
                <a:effectLst/>
              </a:rPr>
              <a:t>, 17 January. Available at: https://www.ihlondon.com/blog/posts/2022/the-indigenous-languages-of-the-uk/ (Accessed: 12 December 2024).</a:t>
            </a:r>
            <a:endParaRPr lang="en-GB" b="0" dirty="0">
              <a:effectLst/>
            </a:endParaRPr>
          </a:p>
          <a:p>
            <a:pPr rtl="0"/>
            <a:r>
              <a:rPr lang="en-GB" sz="1800" b="0" i="0" u="none" strike="noStrike" dirty="0">
                <a:effectLst/>
              </a:rPr>
              <a:t>Kircher, R. and Fox, S. (2021) ‘Multicultural London English and its speakers: a corpus-informed discourse study of standard language ideology and social stereotypes’, </a:t>
            </a:r>
            <a:r>
              <a:rPr lang="en-GB" sz="1800" b="0" i="1" u="none" strike="noStrike" dirty="0">
                <a:effectLst/>
              </a:rPr>
              <a:t>Journal of Multilingual and Multicultural Development</a:t>
            </a:r>
            <a:r>
              <a:rPr lang="en-GB" sz="1800" b="0" i="0" u="none" strike="noStrike" dirty="0">
                <a:effectLst/>
              </a:rPr>
              <a:t>, 42(9), pp. 792–810. Available at: https://doi.org/10.1080/01434632.2019.1666856.</a:t>
            </a:r>
            <a:endParaRPr lang="en-GB" b="0" dirty="0">
              <a:effectLst/>
            </a:endParaRPr>
          </a:p>
          <a:p>
            <a:pPr rtl="0"/>
            <a:r>
              <a:rPr lang="en-GB" sz="1800" b="0" i="0" u="none" strike="noStrike" dirty="0">
                <a:effectLst/>
              </a:rPr>
              <a:t>Murphy, L. (2018) ‘Terribly sorry – but Britain’s famed politeness may be a myth’, </a:t>
            </a:r>
            <a:r>
              <a:rPr lang="en-GB" sz="1800" b="0" i="1" u="none" strike="noStrike" dirty="0">
                <a:effectLst/>
              </a:rPr>
              <a:t>The Guardian</a:t>
            </a:r>
            <a:r>
              <a:rPr lang="en-GB" sz="1800" b="0" i="0" u="none" strike="noStrike" dirty="0">
                <a:effectLst/>
              </a:rPr>
              <a:t>, 26 May. Available at: https://www.theguardian.com/commentisfree/2018/may/26/britain-politeness-english-speakers-gratitude (Accessed: 12 December 2024).</a:t>
            </a:r>
            <a:endParaRPr lang="en-GB" b="0" dirty="0">
              <a:effectLst/>
            </a:endParaRPr>
          </a:p>
          <a:p>
            <a:pPr rtl="0"/>
            <a:r>
              <a:rPr lang="en-GB" sz="1800" b="0" i="0" u="none" strike="noStrike" dirty="0" err="1">
                <a:effectLst/>
              </a:rPr>
              <a:t>Risager</a:t>
            </a:r>
            <a:r>
              <a:rPr lang="en-GB" sz="1800" b="0" i="0" u="none" strike="noStrike" dirty="0">
                <a:effectLst/>
              </a:rPr>
              <a:t>, K. (2005) ‘</a:t>
            </a:r>
            <a:r>
              <a:rPr lang="en-GB" sz="1800" b="0" i="0" u="none" strike="noStrike" dirty="0" err="1">
                <a:effectLst/>
              </a:rPr>
              <a:t>Languaculture</a:t>
            </a:r>
            <a:r>
              <a:rPr lang="en-GB" sz="1800" b="0" i="0" u="none" strike="noStrike" dirty="0">
                <a:effectLst/>
              </a:rPr>
              <a:t> as a key concept in language and culture teaching’, </a:t>
            </a:r>
            <a:r>
              <a:rPr lang="en-GB" sz="1800" b="0" i="1" u="none" strike="noStrike" dirty="0">
                <a:effectLst/>
              </a:rPr>
              <a:t>The Consequences of Mobility : Linguistic and Sociocultural Contact Zones</a:t>
            </a:r>
            <a:r>
              <a:rPr lang="en-GB" sz="1800" b="0" i="0" u="none" strike="noStrike" dirty="0">
                <a:effectLst/>
              </a:rPr>
              <a:t>, pp. 185–196.</a:t>
            </a:r>
            <a:endParaRPr lang="en-GB" b="0" dirty="0">
              <a:effectLst/>
            </a:endParaRPr>
          </a:p>
          <a:p>
            <a:pPr rtl="0"/>
            <a:r>
              <a:rPr lang="en-GB" sz="1800" b="0" i="0" u="none" strike="noStrike" dirty="0">
                <a:effectLst/>
              </a:rPr>
              <a:t>sebo69 (2020) </a:t>
            </a:r>
            <a:r>
              <a:rPr lang="en-GB" sz="1800" b="0" i="1" u="none" strike="noStrike" dirty="0">
                <a:effectLst/>
              </a:rPr>
              <a:t>Urban Dictionary: Wagwan</a:t>
            </a:r>
            <a:r>
              <a:rPr lang="en-GB" sz="1800" b="0" i="0" u="none" strike="noStrike" dirty="0">
                <a:effectLst/>
              </a:rPr>
              <a:t>, </a:t>
            </a:r>
            <a:r>
              <a:rPr lang="en-GB" sz="1800" b="0" i="1" u="none" strike="noStrike" dirty="0">
                <a:effectLst/>
              </a:rPr>
              <a:t>Urban Dictionary</a:t>
            </a:r>
            <a:r>
              <a:rPr lang="en-GB" sz="1800" b="0" i="0" u="none" strike="noStrike" dirty="0">
                <a:effectLst/>
              </a:rPr>
              <a:t>. Available at: https://www.urbandictionary.com/define.php?term=Wagwan (Accessed: 13 December 2024).</a:t>
            </a:r>
            <a:endParaRPr lang="en-GB" b="0" dirty="0">
              <a:effectLst/>
            </a:endParaRPr>
          </a:p>
          <a:p>
            <a:pPr rtl="0"/>
            <a:r>
              <a:rPr lang="en-GB" sz="1800" b="0" i="0" u="none" strike="noStrike" dirty="0">
                <a:effectLst/>
              </a:rPr>
              <a:t>Simpson, C. (2022) ‘Wagwan? Street slang to be Britain’s main dialect’, </a:t>
            </a:r>
            <a:r>
              <a:rPr lang="en-GB" sz="1800" b="0" i="1" u="none" strike="noStrike" dirty="0">
                <a:effectLst/>
              </a:rPr>
              <a:t>The Telegraph</a:t>
            </a:r>
            <a:r>
              <a:rPr lang="en-GB" sz="1800" b="0" i="0" u="none" strike="noStrike" dirty="0">
                <a:effectLst/>
              </a:rPr>
              <a:t>, 13 June. Available at: https://www.telegraph.co.uk/news/2022/06/13/wagwan-street-slang-britains-main-dialect/ (Accessed: 11 December 2024).</a:t>
            </a:r>
            <a:endParaRPr lang="en-GB" b="0" dirty="0">
              <a:effectLst/>
            </a:endParaRPr>
          </a:p>
          <a:p>
            <a:r>
              <a:rPr lang="en-GB" sz="1800" b="0" i="0" u="none" strike="noStrike" dirty="0" err="1">
                <a:effectLst/>
              </a:rPr>
              <a:t>SoVeryBritish</a:t>
            </a:r>
            <a:r>
              <a:rPr lang="en-GB" sz="1800" b="0" i="0" u="none" strike="noStrike" dirty="0">
                <a:effectLst/>
              </a:rPr>
              <a:t> (2024) </a:t>
            </a:r>
            <a:r>
              <a:rPr lang="en-GB" sz="1800" b="0" i="1" u="none" strike="noStrike" dirty="0" err="1">
                <a:effectLst/>
              </a:rPr>
              <a:t>VeryBritishProblems</a:t>
            </a:r>
            <a:r>
              <a:rPr lang="en-GB" sz="1800" b="0" i="1" u="none" strike="noStrike" dirty="0">
                <a:effectLst/>
              </a:rPr>
              <a:t> (@SoVeryBritish) / X</a:t>
            </a:r>
            <a:r>
              <a:rPr lang="en-GB" sz="1800" b="0" i="0" u="none" strike="noStrike" dirty="0">
                <a:effectLst/>
              </a:rPr>
              <a:t>, </a:t>
            </a:r>
            <a:r>
              <a:rPr lang="en-GB" sz="1800" b="0" i="1" u="none" strike="noStrike" dirty="0">
                <a:effectLst/>
              </a:rPr>
              <a:t>X (formerly Twitter)</a:t>
            </a:r>
            <a:r>
              <a:rPr lang="en-GB" sz="1800" b="0" i="0" u="none" strike="noStrike" dirty="0">
                <a:effectLst/>
              </a:rPr>
              <a:t>. Available at: https://x.com/soverybritish (Accessed: 13 December 2024).</a:t>
            </a:r>
            <a:endParaRPr lang="en-GB" dirty="0"/>
          </a:p>
        </p:txBody>
      </p:sp>
    </p:spTree>
    <p:extLst>
      <p:ext uri="{BB962C8B-B14F-4D97-AF65-F5344CB8AC3E}">
        <p14:creationId xmlns:p14="http://schemas.microsoft.com/office/powerpoint/2010/main" val="16011058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F74BC8-6267-4F3D-4337-2F6F8EF94F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08C620-BB12-0287-693B-D722228F1BA8}"/>
              </a:ext>
            </a:extLst>
          </p:cNvPr>
          <p:cNvSpPr>
            <a:spLocks noGrp="1"/>
          </p:cNvSpPr>
          <p:nvPr>
            <p:ph type="title"/>
          </p:nvPr>
        </p:nvSpPr>
        <p:spPr>
          <a:xfrm>
            <a:off x="1429566" y="333220"/>
            <a:ext cx="9238434" cy="857559"/>
          </a:xfrm>
        </p:spPr>
        <p:txBody>
          <a:bodyPr/>
          <a:lstStyle/>
          <a:p>
            <a:r>
              <a:rPr lang="en-GB" dirty="0"/>
              <a:t>Images</a:t>
            </a:r>
          </a:p>
        </p:txBody>
      </p:sp>
      <p:sp>
        <p:nvSpPr>
          <p:cNvPr id="3" name="Content Placeholder 2">
            <a:extLst>
              <a:ext uri="{FF2B5EF4-FFF2-40B4-BE49-F238E27FC236}">
                <a16:creationId xmlns:a16="http://schemas.microsoft.com/office/drawing/2014/main" id="{BFE8B67B-7C28-ED2A-6561-9CB98D6A2295}"/>
              </a:ext>
            </a:extLst>
          </p:cNvPr>
          <p:cNvSpPr>
            <a:spLocks noGrp="1"/>
          </p:cNvSpPr>
          <p:nvPr>
            <p:ph idx="1"/>
          </p:nvPr>
        </p:nvSpPr>
        <p:spPr>
          <a:xfrm>
            <a:off x="1429566" y="1320799"/>
            <a:ext cx="9238434" cy="5373511"/>
          </a:xfrm>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Casey, C. (2018)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People on Sidewalk Selective Focal Photo.</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Available at: https://www.pexels.com/photo/people-on-sidewalk-selective-focal-photo-1687093/</a:t>
            </a:r>
            <a:endParaRPr lang="en-GB" sz="1800" strike="noStrike"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strike="noStrike" kern="100" dirty="0" err="1">
                <a:effectLst/>
                <a:latin typeface="Aptos" panose="020B0004020202020204" pitchFamily="34" charset="0"/>
                <a:ea typeface="Aptos" panose="020B0004020202020204" pitchFamily="34" charset="0"/>
                <a:cs typeface="Times New Roman" panose="02020603050405020304" pitchFamily="18" charset="0"/>
              </a:rPr>
              <a:t>Cridland</a:t>
            </a:r>
            <a:r>
              <a:rPr lang="en-GB" sz="1800" strike="noStrike" kern="100" dirty="0">
                <a:effectLst/>
                <a:latin typeface="Aptos" panose="020B0004020202020204" pitchFamily="34" charset="0"/>
                <a:ea typeface="Aptos" panose="020B0004020202020204" pitchFamily="34" charset="0"/>
                <a:cs typeface="Times New Roman" panose="02020603050405020304" pitchFamily="18" charset="0"/>
              </a:rPr>
              <a:t>, J. (2007) </a:t>
            </a:r>
            <a:r>
              <a:rPr lang="en-GB" sz="1800" i="1" strike="noStrike" kern="100" dirty="0">
                <a:effectLst/>
                <a:latin typeface="Aptos" panose="020B0004020202020204" pitchFamily="34" charset="0"/>
                <a:ea typeface="Aptos" panose="020B0004020202020204" pitchFamily="34" charset="0"/>
                <a:cs typeface="Times New Roman" panose="02020603050405020304" pitchFamily="18" charset="0"/>
              </a:rPr>
              <a:t>Brick Lane street signs</a:t>
            </a:r>
            <a:r>
              <a:rPr lang="en-GB" sz="1800" strike="noStrike"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https://www.flickr.com/photos/jamescridland/460198209/</a:t>
            </a:r>
          </a:p>
          <a:p>
            <a:pPr>
              <a:lnSpc>
                <a:spcPct val="107000"/>
              </a:lnSpc>
              <a:spcAft>
                <a:spcPts val="800"/>
              </a:spcAft>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Kivaka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 (2017)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Hanged Flags Beside Building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https://www.pexels.com/photo/hanged-flags-beside-building-2773597/</a:t>
            </a:r>
          </a:p>
          <a:p>
            <a:pPr>
              <a:lnSpc>
                <a:spcPct val="107000"/>
              </a:lnSpc>
              <a:spcAft>
                <a:spcPts val="800"/>
              </a:spcAft>
            </a:pPr>
            <a:r>
              <a:rPr lang="en-GB" sz="1800" strike="noStrike" kern="100" dirty="0">
                <a:effectLst/>
                <a:latin typeface="Aptos" panose="020B0004020202020204" pitchFamily="34" charset="0"/>
                <a:ea typeface="Aptos" panose="020B0004020202020204" pitchFamily="34" charset="0"/>
                <a:cs typeface="Times New Roman" panose="02020603050405020304" pitchFamily="18" charset="0"/>
              </a:rPr>
              <a:t>Nguyen, A. (2024)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Commuter Waiting at Dynamic London Underground Station.</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strike="noStrike"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https://www.pexels.com/photo/commuter-waiting-at-dynamic-london-underground-station-28976493/</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Pickup, C. (2021)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Audience in a Football Stadium.</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Available at: https://www.pexels.com/photo/audience-in-a-football-stadium-10864070/</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Swift</a:t>
            </a:r>
            <a:r>
              <a:rPr lang="en-GB" sz="1800" strike="noStrike" kern="100" dirty="0">
                <a:effectLst/>
                <a:latin typeface="Aptos" panose="020B0004020202020204" pitchFamily="34" charset="0"/>
                <a:ea typeface="Aptos" panose="020B0004020202020204" pitchFamily="34" charset="0"/>
                <a:cs typeface="Times New Roman" panose="02020603050405020304" pitchFamily="18" charset="0"/>
              </a:rPr>
              <a: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a:t>
            </a:r>
            <a:r>
              <a:rPr lang="en-GB" sz="1800" strike="noStrike" kern="100" dirty="0">
                <a:effectLst/>
                <a:latin typeface="Aptos" panose="020B0004020202020204" pitchFamily="34" charset="0"/>
                <a:ea typeface="Aptos" panose="020B0004020202020204" pitchFamily="34" charset="0"/>
                <a:cs typeface="Times New Roman" panose="02020603050405020304" pitchFamily="18" charset="0"/>
              </a:rPr>
              <a:t>. (202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1</a:t>
            </a:r>
            <a:r>
              <a:rPr lang="en-GB" sz="1800" strike="noStrike"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Crop woman with tea and delicious cookie at home.</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strike="noStrike"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https://www.pexels.com/photo/crop-woman-with-tea-and-delicious-cookie-at-home-6874090/</a:t>
            </a:r>
          </a:p>
        </p:txBody>
      </p:sp>
    </p:spTree>
    <p:extLst>
      <p:ext uri="{BB962C8B-B14F-4D97-AF65-F5344CB8AC3E}">
        <p14:creationId xmlns:p14="http://schemas.microsoft.com/office/powerpoint/2010/main" val="2498580634"/>
      </p:ext>
    </p:extLst>
  </p:cSld>
  <p:clrMapOvr>
    <a:masterClrMapping/>
  </p:clrMapOvr>
</p:sld>
</file>

<file path=ppt/theme/theme1.xml><?xml version="1.0" encoding="utf-8"?>
<a:theme xmlns:a="http://schemas.openxmlformats.org/drawingml/2006/main" name="PortalVTI">
  <a:themeElements>
    <a:clrScheme name="Earth">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710</TotalTime>
  <Words>2243</Words>
  <Application>Microsoft Office PowerPoint</Application>
  <PresentationFormat>Widescreen</PresentationFormat>
  <Paragraphs>88</Paragraphs>
  <Slides>12</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Trade Gothic Next Cond</vt:lpstr>
      <vt:lpstr>Trade Gothic Next Light</vt:lpstr>
      <vt:lpstr>PortalVTI</vt:lpstr>
      <vt:lpstr>Language, culture, &amp; National identity in the UK</vt:lpstr>
      <vt:lpstr>Group Activity</vt:lpstr>
      <vt:lpstr>Imagined communities</vt:lpstr>
      <vt:lpstr>English dominance</vt:lpstr>
      <vt:lpstr>Languaculture</vt:lpstr>
      <vt:lpstr>Multicultural London English</vt:lpstr>
      <vt:lpstr>PowerPoint Presentation</vt:lpstr>
      <vt:lpstr>British Politeness</vt:lpstr>
      <vt:lpstr>PowerPoint Presentation</vt:lpstr>
      <vt:lpstr>Conclusion</vt:lpstr>
      <vt:lpstr>References</vt:lpstr>
      <vt:lpstr>Images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Aria Anderson</dc:creator>
  <cp:lastModifiedBy>Aria Anderson</cp:lastModifiedBy>
  <cp:revision>40</cp:revision>
  <dcterms:created xsi:type="dcterms:W3CDTF">2024-12-09T12:27:57Z</dcterms:created>
  <dcterms:modified xsi:type="dcterms:W3CDTF">2024-12-19T10:20:23Z</dcterms:modified>
</cp:coreProperties>
</file>