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7"/>
  </p:notesMasterIdLst>
  <p:sldIdLst>
    <p:sldId id="256" r:id="rId2"/>
    <p:sldId id="257" r:id="rId3"/>
    <p:sldId id="259" r:id="rId4"/>
    <p:sldId id="261" r:id="rId5"/>
    <p:sldId id="260" r:id="rId6"/>
    <p:sldId id="258" r:id="rId7"/>
    <p:sldId id="262" r:id="rId8"/>
    <p:sldId id="266" r:id="rId9"/>
    <p:sldId id="267" r:id="rId10"/>
    <p:sldId id="268" r:id="rId11"/>
    <p:sldId id="263" r:id="rId12"/>
    <p:sldId id="264" r:id="rId13"/>
    <p:sldId id="265"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8" d="100"/>
          <a:sy n="88" d="100"/>
        </p:scale>
        <p:origin x="-106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B614C48-1A7B-45F9-AA44-7B095AC8AC62}" type="datetimeFigureOut">
              <a:rPr lang="en-US" smtClean="0"/>
              <a:pPr/>
              <a:t>11/8/2010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E96E6E-E42D-43FF-B3BE-E9D2A357C94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http://www.bookrags.com/Kurt_Lewin</a:t>
            </a:r>
          </a:p>
          <a:p>
            <a:endParaRPr lang="en-GB" dirty="0" smtClean="0"/>
          </a:p>
          <a:p>
            <a:r>
              <a:rPr lang="en-GB" dirty="0" smtClean="0"/>
              <a:t>http://en.wikipedia.org/wiki/Kurt_Lewin</a:t>
            </a:r>
            <a:endParaRPr lang="en-GB" dirty="0"/>
          </a:p>
        </p:txBody>
      </p:sp>
      <p:sp>
        <p:nvSpPr>
          <p:cNvPr id="4" name="Slide Number Placeholder 3"/>
          <p:cNvSpPr>
            <a:spLocks noGrp="1"/>
          </p:cNvSpPr>
          <p:nvPr>
            <p:ph type="sldNum" sz="quarter" idx="10"/>
          </p:nvPr>
        </p:nvSpPr>
        <p:spPr/>
        <p:txBody>
          <a:bodyPr/>
          <a:lstStyle/>
          <a:p>
            <a:fld id="{A3E96E6E-E42D-43FF-B3BE-E9D2A357C947}"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http://www.gtwebmarque.com/wikis/gtwm/index.php/Change_Management</a:t>
            </a:r>
            <a:endParaRPr lang="en-GB" dirty="0"/>
          </a:p>
        </p:txBody>
      </p:sp>
      <p:sp>
        <p:nvSpPr>
          <p:cNvPr id="4" name="Slide Number Placeholder 3"/>
          <p:cNvSpPr>
            <a:spLocks noGrp="1"/>
          </p:cNvSpPr>
          <p:nvPr>
            <p:ph type="sldNum" sz="quarter" idx="10"/>
          </p:nvPr>
        </p:nvSpPr>
        <p:spPr/>
        <p:txBody>
          <a:bodyPr/>
          <a:lstStyle/>
          <a:p>
            <a:fld id="{A3E96E6E-E42D-43FF-B3BE-E9D2A357C947}"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http://www.consultpivotal.com/lewin's.htm</a:t>
            </a:r>
            <a:endParaRPr lang="en-GB" dirty="0"/>
          </a:p>
        </p:txBody>
      </p:sp>
      <p:sp>
        <p:nvSpPr>
          <p:cNvPr id="4" name="Slide Number Placeholder 3"/>
          <p:cNvSpPr>
            <a:spLocks noGrp="1"/>
          </p:cNvSpPr>
          <p:nvPr>
            <p:ph type="sldNum" sz="quarter" idx="10"/>
          </p:nvPr>
        </p:nvSpPr>
        <p:spPr/>
        <p:txBody>
          <a:bodyPr/>
          <a:lstStyle/>
          <a:p>
            <a:fld id="{A3E96E6E-E42D-43FF-B3BE-E9D2A357C947}"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http://www.consultpivotal.com/lewin's.htm</a:t>
            </a:r>
            <a:endParaRPr lang="en-GB" dirty="0"/>
          </a:p>
        </p:txBody>
      </p:sp>
      <p:sp>
        <p:nvSpPr>
          <p:cNvPr id="4" name="Slide Number Placeholder 3"/>
          <p:cNvSpPr>
            <a:spLocks noGrp="1"/>
          </p:cNvSpPr>
          <p:nvPr>
            <p:ph type="sldNum" sz="quarter" idx="10"/>
          </p:nvPr>
        </p:nvSpPr>
        <p:spPr/>
        <p:txBody>
          <a:bodyPr/>
          <a:lstStyle/>
          <a:p>
            <a:fld id="{A3E96E6E-E42D-43FF-B3BE-E9D2A357C947}"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http://www.consultpivotal.com/lewin's.htm</a:t>
            </a:r>
            <a:endParaRPr lang="en-GB" dirty="0"/>
          </a:p>
        </p:txBody>
      </p:sp>
      <p:sp>
        <p:nvSpPr>
          <p:cNvPr id="4" name="Slide Number Placeholder 3"/>
          <p:cNvSpPr>
            <a:spLocks noGrp="1"/>
          </p:cNvSpPr>
          <p:nvPr>
            <p:ph type="sldNum" sz="quarter" idx="10"/>
          </p:nvPr>
        </p:nvSpPr>
        <p:spPr/>
        <p:txBody>
          <a:bodyPr/>
          <a:lstStyle/>
          <a:p>
            <a:fld id="{A3E96E6E-E42D-43FF-B3BE-E9D2A357C947}"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http://tutor2u.net/business/strategy/change-management-force-field-analysis.html</a:t>
            </a:r>
            <a:endParaRPr lang="en-GB" dirty="0"/>
          </a:p>
        </p:txBody>
      </p:sp>
      <p:sp>
        <p:nvSpPr>
          <p:cNvPr id="4" name="Slide Number Placeholder 3"/>
          <p:cNvSpPr>
            <a:spLocks noGrp="1"/>
          </p:cNvSpPr>
          <p:nvPr>
            <p:ph type="sldNum" sz="quarter" idx="10"/>
          </p:nvPr>
        </p:nvSpPr>
        <p:spPr/>
        <p:txBody>
          <a:bodyPr/>
          <a:lstStyle/>
          <a:p>
            <a:fld id="{A3E96E6E-E42D-43FF-B3BE-E9D2A357C947}" type="slidenum">
              <a:rPr lang="en-GB" smtClean="0"/>
              <a:pPr/>
              <a:t>11</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http://www.scribd.com/doc/21556594/Change-Management-Lewin%E2%80%99s-3-Step-Model</a:t>
            </a:r>
            <a:endParaRPr lang="en-GB" dirty="0"/>
          </a:p>
        </p:txBody>
      </p:sp>
      <p:sp>
        <p:nvSpPr>
          <p:cNvPr id="4" name="Slide Number Placeholder 3"/>
          <p:cNvSpPr>
            <a:spLocks noGrp="1"/>
          </p:cNvSpPr>
          <p:nvPr>
            <p:ph type="sldNum" sz="quarter" idx="10"/>
          </p:nvPr>
        </p:nvSpPr>
        <p:spPr/>
        <p:txBody>
          <a:bodyPr/>
          <a:lstStyle/>
          <a:p>
            <a:fld id="{A3E96E6E-E42D-43FF-B3BE-E9D2A357C947}" type="slidenum">
              <a:rPr lang="en-GB" smtClean="0"/>
              <a:pPr/>
              <a:t>12</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http://books.google.co.uk/books?id=eiVF3FSAlFQC&amp;pg=PA278&amp;dq=kurt+lewin+3+stage+model&amp;hl=en&amp;ei=57_XTInhCaGAhAfZotmHBQ&amp;sa=X&amp;oi=book_result&amp;ct=result&amp;resnum=4&amp;ved=0CD0Q6AEwAw#</a:t>
            </a:r>
            <a:endParaRPr lang="en-GB" dirty="0"/>
          </a:p>
        </p:txBody>
      </p:sp>
      <p:sp>
        <p:nvSpPr>
          <p:cNvPr id="4" name="Slide Number Placeholder 3"/>
          <p:cNvSpPr>
            <a:spLocks noGrp="1"/>
          </p:cNvSpPr>
          <p:nvPr>
            <p:ph type="sldNum" sz="quarter" idx="10"/>
          </p:nvPr>
        </p:nvSpPr>
        <p:spPr/>
        <p:txBody>
          <a:bodyPr/>
          <a:lstStyle/>
          <a:p>
            <a:fld id="{A3E96E6E-E42D-43FF-B3BE-E9D2A357C947}" type="slidenum">
              <a:rPr lang="en-GB" smtClean="0"/>
              <a:pPr/>
              <a:t>13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29" name="Slide Number Placeholder 28"/>
          <p:cNvSpPr>
            <a:spLocks noGrp="1"/>
          </p:cNvSpPr>
          <p:nvPr>
            <p:ph type="sldNum" sz="quarter" idx="12"/>
          </p:nvPr>
        </p:nvSpPr>
        <p:spPr/>
        <p:txBody>
          <a:bodyPr/>
          <a:lstStyle/>
          <a:p>
            <a:fld id="{D211285F-E5E4-4819-B631-BF146BA4AF2C}" type="slidenum">
              <a:rPr lang="en-GB" smtClean="0"/>
              <a:pPr/>
              <a:t>‹#›</a:t>
            </a:fld>
            <a:endParaRPr lang="en-GB" dirty="0"/>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924800" y="6416675"/>
            <a:ext cx="762000" cy="365125"/>
          </a:xfrm>
        </p:spPr>
        <p:txBody>
          <a:bodyPr/>
          <a:lstStyle/>
          <a:p>
            <a:fld id="{D211285F-E5E4-4819-B631-BF146BA4AF2C}"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52FF413-2DA3-4DB8-B079-ABBFBE45EA04}" type="datetimeFigureOut">
              <a:rPr lang="en-US" smtClean="0"/>
              <a:pPr/>
              <a:t>11/8/2010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211285F-E5E4-4819-B631-BF146BA4AF2C}"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52FF413-2DA3-4DB8-B079-ABBFBE45EA04}" type="datetimeFigureOut">
              <a:rPr lang="en-US" smtClean="0"/>
              <a:pPr/>
              <a:t>11/8/2010</a:t>
            </a:fld>
            <a:endParaRPr lang="en-GB" dirty="0"/>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211285F-E5E4-4819-B631-BF146BA4AF2C}" type="slidenum">
              <a:rPr lang="en-GB" smtClean="0"/>
              <a:pPr/>
              <a:t>‹#›</a:t>
            </a:fld>
            <a:endParaRPr lang="en-GB" dirty="0"/>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upload.wikimedia.org/wikipedia/commons/5/5c/Kurt_Lewin.jp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o.uk/imgres?imgurl=http://gradcollege.okstate.edu/faq/images/questions.gif&amp;imgrefurl=http://gradcollege.okstate.edu/faq.htm&amp;usg=__ADTx2afeDGE6hrOeYTCEtslwYgQ=&amp;h=360&amp;w=360&amp;sz=8&amp;hl=en&amp;start=40&amp;zoom=1&amp;itbs=1&amp;tbnid=uJpROMWmmJG1lM:&amp;tbnh=121&amp;tbnw=121&amp;prev=/images%3Fq%3Dquestions%26start%3D36%26hl%3Den%26sa%3DN%26gbv%3D2%26ndsp%3D18%26tbs%3Disch: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Kurt </a:t>
            </a:r>
            <a:r>
              <a:rPr lang="en-GB" dirty="0" err="1" smtClean="0">
                <a:solidFill>
                  <a:schemeClr val="bg1"/>
                </a:solidFill>
              </a:rPr>
              <a:t>Lewin’s</a:t>
            </a:r>
            <a:r>
              <a:rPr lang="en-GB" dirty="0" smtClean="0">
                <a:solidFill>
                  <a:schemeClr val="bg1"/>
                </a:solidFill>
              </a:rPr>
              <a:t/>
            </a:r>
            <a:br>
              <a:rPr lang="en-GB" dirty="0" smtClean="0">
                <a:solidFill>
                  <a:schemeClr val="bg1"/>
                </a:solidFill>
              </a:rPr>
            </a:br>
            <a:r>
              <a:rPr lang="en-GB" dirty="0" smtClean="0">
                <a:solidFill>
                  <a:schemeClr val="bg1"/>
                </a:solidFill>
              </a:rPr>
              <a:t>Model of Change </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solidFill>
                  <a:schemeClr val="bg1"/>
                </a:solidFill>
              </a:rPr>
              <a:t>Adam </a:t>
            </a:r>
            <a:r>
              <a:rPr lang="en-GB" dirty="0" err="1" smtClean="0">
                <a:solidFill>
                  <a:schemeClr val="bg1"/>
                </a:solidFill>
              </a:rPr>
              <a:t>Fakher</a:t>
            </a:r>
            <a:r>
              <a:rPr lang="en-GB" dirty="0" smtClean="0">
                <a:solidFill>
                  <a:schemeClr val="bg1"/>
                </a:solidFill>
              </a:rPr>
              <a:t/>
            </a:r>
            <a:br>
              <a:rPr lang="en-GB" dirty="0" smtClean="0">
                <a:solidFill>
                  <a:schemeClr val="bg1"/>
                </a:solidFill>
              </a:rPr>
            </a:br>
            <a:r>
              <a:rPr lang="en-GB" dirty="0" smtClean="0">
                <a:solidFill>
                  <a:schemeClr val="bg1"/>
                </a:solidFill>
              </a:rPr>
              <a:t>&amp;</a:t>
            </a:r>
            <a:endParaRPr lang="en-GB" dirty="0" smtClean="0">
              <a:solidFill>
                <a:schemeClr val="bg1"/>
              </a:solidFill>
            </a:endParaRPr>
          </a:p>
          <a:p>
            <a:r>
              <a:rPr lang="en-GB" dirty="0" err="1" smtClean="0">
                <a:solidFill>
                  <a:schemeClr val="bg1"/>
                </a:solidFill>
              </a:rPr>
              <a:t>Musaed</a:t>
            </a:r>
            <a:r>
              <a:rPr lang="en-GB" dirty="0" smtClean="0">
                <a:solidFill>
                  <a:schemeClr val="bg1"/>
                </a:solidFill>
              </a:rPr>
              <a:t> </a:t>
            </a:r>
            <a:r>
              <a:rPr lang="en-GB" dirty="0" err="1" smtClean="0">
                <a:solidFill>
                  <a:schemeClr val="bg1"/>
                </a:solidFill>
              </a:rPr>
              <a:t>Abdulmuhsen</a:t>
            </a:r>
            <a:r>
              <a:rPr lang="en-GB" dirty="0" smtClean="0">
                <a:solidFill>
                  <a:schemeClr val="bg1"/>
                </a:solidFill>
              </a:rPr>
              <a:t> </a:t>
            </a:r>
            <a:endParaRPr lang="en-GB"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Who is Kurt </a:t>
            </a:r>
            <a:r>
              <a:rPr lang="en-GB" dirty="0" err="1" smtClean="0">
                <a:solidFill>
                  <a:schemeClr val="bg1"/>
                </a:solidFill>
              </a:rPr>
              <a:t>Lewin</a:t>
            </a:r>
            <a:r>
              <a:rPr lang="en-GB" dirty="0" smtClean="0">
                <a:solidFill>
                  <a:schemeClr val="bg1"/>
                </a:solidFill>
              </a:rPr>
              <a:t>?[1]</a:t>
            </a:r>
            <a:endParaRPr lang="en-GB" dirty="0">
              <a:solidFill>
                <a:schemeClr val="bg1"/>
              </a:solidFill>
            </a:endParaRPr>
          </a:p>
        </p:txBody>
      </p:sp>
      <p:sp>
        <p:nvSpPr>
          <p:cNvPr id="3" name="Content Placeholder 2"/>
          <p:cNvSpPr>
            <a:spLocks noGrp="1"/>
          </p:cNvSpPr>
          <p:nvPr>
            <p:ph idx="1"/>
          </p:nvPr>
        </p:nvSpPr>
        <p:spPr>
          <a:xfrm>
            <a:off x="457200" y="2357430"/>
            <a:ext cx="8229600" cy="3768733"/>
          </a:xfrm>
        </p:spPr>
        <p:txBody>
          <a:bodyPr>
            <a:normAutofit fontScale="25000" lnSpcReduction="20000"/>
          </a:bodyPr>
          <a:lstStyle/>
          <a:p>
            <a:r>
              <a:rPr lang="en-GB" sz="8000" dirty="0" smtClean="0">
                <a:solidFill>
                  <a:schemeClr val="bg1"/>
                </a:solidFill>
              </a:rPr>
              <a:t>He was born in </a:t>
            </a:r>
            <a:r>
              <a:rPr lang="en-GB" sz="8000" dirty="0" err="1" smtClean="0">
                <a:solidFill>
                  <a:schemeClr val="bg1"/>
                </a:solidFill>
              </a:rPr>
              <a:t>Mogilno</a:t>
            </a:r>
            <a:r>
              <a:rPr lang="en-GB" sz="8000" dirty="0" smtClean="0">
                <a:solidFill>
                  <a:schemeClr val="bg1"/>
                </a:solidFill>
              </a:rPr>
              <a:t>, Poland on the  9</a:t>
            </a:r>
            <a:r>
              <a:rPr lang="en-GB" sz="8000" baseline="30000" dirty="0" smtClean="0">
                <a:solidFill>
                  <a:schemeClr val="bg1"/>
                </a:solidFill>
              </a:rPr>
              <a:t>th</a:t>
            </a:r>
            <a:r>
              <a:rPr lang="en-GB" sz="8000" dirty="0" smtClean="0">
                <a:solidFill>
                  <a:schemeClr val="bg1"/>
                </a:solidFill>
              </a:rPr>
              <a:t> September 1890 to a Jewish family. </a:t>
            </a:r>
          </a:p>
          <a:p>
            <a:endParaRPr lang="en-GB" sz="8000" dirty="0" smtClean="0">
              <a:solidFill>
                <a:schemeClr val="bg1"/>
              </a:solidFill>
            </a:endParaRPr>
          </a:p>
          <a:p>
            <a:r>
              <a:rPr lang="en-GB" sz="8000" dirty="0" smtClean="0">
                <a:solidFill>
                  <a:schemeClr val="bg1"/>
                </a:solidFill>
              </a:rPr>
              <a:t>He and his family moved to </a:t>
            </a:r>
            <a:r>
              <a:rPr lang="en-GB" sz="8000" dirty="0">
                <a:solidFill>
                  <a:schemeClr val="bg1"/>
                </a:solidFill>
              </a:rPr>
              <a:t>G</a:t>
            </a:r>
            <a:r>
              <a:rPr lang="en-GB" sz="8000" dirty="0" smtClean="0">
                <a:solidFill>
                  <a:schemeClr val="bg1"/>
                </a:solidFill>
              </a:rPr>
              <a:t>ermany in 1905 where he went to university in Freiburg to study medicine. However he transferred to the University of </a:t>
            </a:r>
            <a:r>
              <a:rPr lang="en-GB" sz="8000" dirty="0">
                <a:solidFill>
                  <a:schemeClr val="bg1"/>
                </a:solidFill>
              </a:rPr>
              <a:t>B</a:t>
            </a:r>
            <a:r>
              <a:rPr lang="en-GB" sz="8000" dirty="0" smtClean="0">
                <a:solidFill>
                  <a:schemeClr val="bg1"/>
                </a:solidFill>
              </a:rPr>
              <a:t>erlin to study Biology</a:t>
            </a:r>
          </a:p>
          <a:p>
            <a:endParaRPr lang="en-GB" sz="8000" dirty="0" smtClean="0">
              <a:solidFill>
                <a:schemeClr val="bg1"/>
              </a:solidFill>
            </a:endParaRPr>
          </a:p>
          <a:p>
            <a:r>
              <a:rPr lang="en-GB" sz="8000" dirty="0" smtClean="0">
                <a:solidFill>
                  <a:schemeClr val="bg1"/>
                </a:solidFill>
              </a:rPr>
              <a:t>He emigrated to America in 1933  </a:t>
            </a:r>
          </a:p>
          <a:p>
            <a:endParaRPr lang="en-GB" sz="8000" dirty="0" smtClean="0">
              <a:solidFill>
                <a:schemeClr val="bg1"/>
              </a:solidFill>
            </a:endParaRPr>
          </a:p>
          <a:p>
            <a:r>
              <a:rPr lang="en-GB" sz="8000" dirty="0" smtClean="0">
                <a:solidFill>
                  <a:schemeClr val="bg1"/>
                </a:solidFill>
              </a:rPr>
              <a:t>He conducted many studies on organisations and leadership styles. He died in </a:t>
            </a:r>
            <a:r>
              <a:rPr lang="en-GB" sz="8000" dirty="0" err="1" smtClean="0">
                <a:solidFill>
                  <a:schemeClr val="bg1"/>
                </a:solidFill>
              </a:rPr>
              <a:t>Newtonville</a:t>
            </a:r>
            <a:r>
              <a:rPr lang="en-GB" sz="8000" dirty="0" smtClean="0">
                <a:solidFill>
                  <a:schemeClr val="bg1"/>
                </a:solidFill>
              </a:rPr>
              <a:t>, Massachusetts, United States on the 12</a:t>
            </a:r>
            <a:r>
              <a:rPr lang="en-GB" sz="8000" baseline="30000" dirty="0" smtClean="0">
                <a:solidFill>
                  <a:schemeClr val="bg1"/>
                </a:solidFill>
              </a:rPr>
              <a:t>th</a:t>
            </a:r>
            <a:r>
              <a:rPr lang="en-GB" sz="8000" dirty="0" smtClean="0">
                <a:solidFill>
                  <a:schemeClr val="bg1"/>
                </a:solidFill>
              </a:rPr>
              <a:t> February 1947 </a:t>
            </a:r>
          </a:p>
          <a:p>
            <a:endParaRPr lang="en-GB" sz="8000" dirty="0" smtClean="0">
              <a:solidFill>
                <a:schemeClr val="bg1"/>
              </a:solidFill>
            </a:endParaRPr>
          </a:p>
          <a:p>
            <a:r>
              <a:rPr lang="en-GB" sz="8000" dirty="0" smtClean="0">
                <a:solidFill>
                  <a:schemeClr val="bg1"/>
                </a:solidFill>
              </a:rPr>
              <a:t>He was an American </a:t>
            </a:r>
            <a:r>
              <a:rPr lang="en-GB" sz="8000" dirty="0" err="1" smtClean="0">
                <a:solidFill>
                  <a:schemeClr val="bg1"/>
                </a:solidFill>
              </a:rPr>
              <a:t>physcologist</a:t>
            </a:r>
            <a:r>
              <a:rPr lang="en-GB" sz="8000" dirty="0" smtClean="0">
                <a:solidFill>
                  <a:schemeClr val="bg1"/>
                </a:solidFill>
              </a:rPr>
              <a:t>  </a:t>
            </a:r>
          </a:p>
          <a:p>
            <a:endParaRPr lang="en-GB" dirty="0" smtClean="0"/>
          </a:p>
          <a:p>
            <a:pPr>
              <a:buNone/>
            </a:pPr>
            <a:r>
              <a:rPr lang="en-GB" dirty="0" smtClean="0"/>
              <a:t> </a:t>
            </a:r>
            <a:endParaRPr lang="en-GB" dirty="0"/>
          </a:p>
        </p:txBody>
      </p:sp>
      <p:pic>
        <p:nvPicPr>
          <p:cNvPr id="14338" name="Picture 2" descr="File:Kurt Lewin.jpg">
            <a:hlinkClick r:id="rId3"/>
          </p:cNvPr>
          <p:cNvPicPr>
            <a:picLocks noChangeAspect="1" noChangeArrowheads="1"/>
          </p:cNvPicPr>
          <p:nvPr/>
        </p:nvPicPr>
        <p:blipFill>
          <a:blip r:embed="rId4"/>
          <a:srcRect/>
          <a:stretch>
            <a:fillRect/>
          </a:stretch>
        </p:blipFill>
        <p:spPr bwMode="auto">
          <a:xfrm>
            <a:off x="142844" y="142852"/>
            <a:ext cx="1357322" cy="1714512"/>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bg1"/>
                </a:solidFill>
              </a:rPr>
              <a:t>Lewin’s</a:t>
            </a:r>
            <a:r>
              <a:rPr lang="en-GB" dirty="0" smtClean="0">
                <a:solidFill>
                  <a:schemeClr val="bg1"/>
                </a:solidFill>
              </a:rPr>
              <a:t> </a:t>
            </a:r>
            <a:r>
              <a:rPr lang="en-GB" dirty="0" smtClean="0">
                <a:solidFill>
                  <a:schemeClr val="bg1"/>
                </a:solidFill>
              </a:rPr>
              <a:t>Theory[2]</a:t>
            </a:r>
            <a:r>
              <a:rPr lang="en-GB" dirty="0" smtClean="0"/>
              <a:t/>
            </a:r>
            <a:br>
              <a:rPr lang="en-GB" dirty="0" smtClean="0"/>
            </a:br>
            <a:endParaRPr lang="en-GB" dirty="0"/>
          </a:p>
        </p:txBody>
      </p:sp>
      <p:sp>
        <p:nvSpPr>
          <p:cNvPr id="3" name="Content Placeholder 2"/>
          <p:cNvSpPr>
            <a:spLocks noGrp="1"/>
          </p:cNvSpPr>
          <p:nvPr>
            <p:ph idx="1"/>
          </p:nvPr>
        </p:nvSpPr>
        <p:spPr>
          <a:xfrm>
            <a:off x="457200" y="1600201"/>
            <a:ext cx="8229600" cy="2257428"/>
          </a:xfrm>
        </p:spPr>
        <p:txBody>
          <a:bodyPr>
            <a:normAutofit lnSpcReduction="10000"/>
          </a:bodyPr>
          <a:lstStyle/>
          <a:p>
            <a:r>
              <a:rPr lang="en-GB" dirty="0" smtClean="0">
                <a:solidFill>
                  <a:schemeClr val="bg1"/>
                </a:solidFill>
              </a:rPr>
              <a:t>He is the founder of the 3 stage change model which he founded in 1951.</a:t>
            </a:r>
          </a:p>
          <a:p>
            <a:endParaRPr lang="en-GB" dirty="0" smtClean="0">
              <a:solidFill>
                <a:schemeClr val="bg1"/>
              </a:solidFill>
            </a:endParaRPr>
          </a:p>
          <a:p>
            <a:r>
              <a:rPr lang="en-GB" dirty="0" smtClean="0">
                <a:solidFill>
                  <a:schemeClr val="bg1"/>
                </a:solidFill>
              </a:rPr>
              <a:t>The </a:t>
            </a:r>
            <a:r>
              <a:rPr lang="en-GB" dirty="0" smtClean="0">
                <a:solidFill>
                  <a:schemeClr val="bg1"/>
                </a:solidFill>
              </a:rPr>
              <a:t>theory is known as </a:t>
            </a:r>
            <a:r>
              <a:rPr lang="en-GB" b="1" dirty="0" smtClean="0">
                <a:solidFill>
                  <a:schemeClr val="bg1"/>
                </a:solidFill>
              </a:rPr>
              <a:t>F</a:t>
            </a:r>
            <a:r>
              <a:rPr lang="en-GB" b="1" dirty="0" smtClean="0">
                <a:solidFill>
                  <a:schemeClr val="bg1"/>
                </a:solidFill>
              </a:rPr>
              <a:t>reeze</a:t>
            </a:r>
            <a:r>
              <a:rPr lang="en-GB" b="1" dirty="0" smtClean="0">
                <a:solidFill>
                  <a:schemeClr val="bg1"/>
                </a:solidFill>
              </a:rPr>
              <a:t>, </a:t>
            </a:r>
            <a:r>
              <a:rPr lang="en-GB" b="1" dirty="0" smtClean="0">
                <a:solidFill>
                  <a:schemeClr val="bg1"/>
                </a:solidFill>
              </a:rPr>
              <a:t>Unfreeze</a:t>
            </a:r>
            <a:r>
              <a:rPr lang="en-GB" b="1" dirty="0" smtClean="0">
                <a:solidFill>
                  <a:schemeClr val="bg1"/>
                </a:solidFill>
              </a:rPr>
              <a:t>, </a:t>
            </a:r>
            <a:r>
              <a:rPr lang="en-GB" b="1" dirty="0" smtClean="0">
                <a:solidFill>
                  <a:schemeClr val="bg1"/>
                </a:solidFill>
              </a:rPr>
              <a:t>Refreeze</a:t>
            </a:r>
            <a:endParaRPr lang="en-GB" b="1" dirty="0" smtClean="0">
              <a:solidFill>
                <a:schemeClr val="bg1"/>
              </a:solidFill>
            </a:endParaRPr>
          </a:p>
          <a:p>
            <a:endParaRPr lang="en-GB" b="1" dirty="0"/>
          </a:p>
        </p:txBody>
      </p:sp>
      <p:pic>
        <p:nvPicPr>
          <p:cNvPr id="12290" name="Picture 2" descr="http://www.strategy-leadership.com/upload/images/blog12.jpg"/>
          <p:cNvPicPr>
            <a:picLocks noChangeAspect="1" noChangeArrowheads="1"/>
          </p:cNvPicPr>
          <p:nvPr/>
        </p:nvPicPr>
        <p:blipFill>
          <a:blip r:embed="rId3"/>
          <a:srcRect/>
          <a:stretch>
            <a:fillRect/>
          </a:stretch>
        </p:blipFill>
        <p:spPr bwMode="auto">
          <a:xfrm>
            <a:off x="3214678" y="4357694"/>
            <a:ext cx="2357454" cy="232905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Stage 1</a:t>
            </a:r>
            <a:br>
              <a:rPr lang="en-GB" dirty="0" smtClean="0">
                <a:solidFill>
                  <a:schemeClr val="bg1"/>
                </a:solidFill>
              </a:rPr>
            </a:br>
            <a:r>
              <a:rPr lang="en-GB" dirty="0" smtClean="0">
                <a:solidFill>
                  <a:schemeClr val="bg1"/>
                </a:solidFill>
              </a:rPr>
              <a:t>Freeze[3]</a:t>
            </a:r>
            <a:endParaRPr lang="en-GB" dirty="0">
              <a:solidFill>
                <a:schemeClr val="bg1"/>
              </a:solidFill>
            </a:endParaRPr>
          </a:p>
        </p:txBody>
      </p:sp>
      <p:sp>
        <p:nvSpPr>
          <p:cNvPr id="3" name="Content Placeholder 2"/>
          <p:cNvSpPr>
            <a:spLocks noGrp="1"/>
          </p:cNvSpPr>
          <p:nvPr>
            <p:ph idx="1"/>
          </p:nvPr>
        </p:nvSpPr>
        <p:spPr/>
        <p:txBody>
          <a:bodyPr>
            <a:normAutofit fontScale="92500" lnSpcReduction="20000"/>
          </a:bodyPr>
          <a:lstStyle/>
          <a:p>
            <a:pPr>
              <a:buNone/>
            </a:pPr>
            <a:r>
              <a:rPr lang="en-GB" dirty="0"/>
              <a:t>	</a:t>
            </a:r>
            <a:r>
              <a:rPr lang="en-GB" dirty="0" smtClean="0">
                <a:solidFill>
                  <a:schemeClr val="bg1"/>
                </a:solidFill>
              </a:rPr>
              <a:t>This first stage of change involves preparing the organization to accept that change is necessary, which involves break down the existing status quo before you can build up a new way of operating.</a:t>
            </a:r>
            <a:br>
              <a:rPr lang="en-GB" dirty="0" smtClean="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Key to this is developing a compelling message showing why the existing way of doing things cannot continue.</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To prepare the organization successfully, you need to start at its core – you need to challenge the beliefs, values, attitudes, and behaviours that currently define it.</a:t>
            </a:r>
            <a:endParaRPr lang="en-GB"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Stage 2</a:t>
            </a:r>
            <a:br>
              <a:rPr lang="en-GB" dirty="0" smtClean="0">
                <a:solidFill>
                  <a:schemeClr val="bg1"/>
                </a:solidFill>
              </a:rPr>
            </a:br>
            <a:r>
              <a:rPr lang="en-GB" dirty="0" smtClean="0">
                <a:solidFill>
                  <a:schemeClr val="bg1"/>
                </a:solidFill>
              </a:rPr>
              <a:t>Unfreeze/Change[3]</a:t>
            </a:r>
            <a:endParaRPr lang="en-GB" dirty="0">
              <a:solidFill>
                <a:schemeClr val="bg1"/>
              </a:solidFill>
            </a:endParaRPr>
          </a:p>
        </p:txBody>
      </p:sp>
      <p:sp>
        <p:nvSpPr>
          <p:cNvPr id="3" name="Content Placeholder 2"/>
          <p:cNvSpPr>
            <a:spLocks noGrp="1"/>
          </p:cNvSpPr>
          <p:nvPr>
            <p:ph idx="1"/>
          </p:nvPr>
        </p:nvSpPr>
        <p:spPr/>
        <p:txBody>
          <a:bodyPr>
            <a:normAutofit fontScale="92500" lnSpcReduction="20000"/>
          </a:bodyPr>
          <a:lstStyle/>
          <a:p>
            <a:pPr>
              <a:buNone/>
            </a:pPr>
            <a:r>
              <a:rPr lang="en-GB" dirty="0"/>
              <a:t>	</a:t>
            </a:r>
            <a:r>
              <a:rPr lang="en-GB" dirty="0" smtClean="0">
                <a:solidFill>
                  <a:schemeClr val="bg1"/>
                </a:solidFill>
              </a:rPr>
              <a:t>After the uncertainty created in the unfreeze stage, the change stage is where people begin to resolve their uncertainty and look for new ways to do things. People start to believe and act in ways that support the new direction.</a:t>
            </a:r>
            <a:br>
              <a:rPr lang="en-GB" dirty="0" smtClean="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The transition from unfreeze to change does not happen overnight: People take time to embrace the new direction and participate proactively in the change.</a:t>
            </a:r>
            <a:br>
              <a:rPr lang="en-GB" dirty="0" smtClean="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In order to accept the change and contribute to making the change successful, people need to understand how the changes will benefit them.</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Stage 3</a:t>
            </a:r>
            <a:br>
              <a:rPr lang="en-GB" dirty="0" smtClean="0">
                <a:solidFill>
                  <a:schemeClr val="bg1"/>
                </a:solidFill>
              </a:rPr>
            </a:br>
            <a:r>
              <a:rPr lang="en-GB" dirty="0" smtClean="0">
                <a:solidFill>
                  <a:schemeClr val="bg1"/>
                </a:solidFill>
              </a:rPr>
              <a:t>Refreeze[3]</a:t>
            </a:r>
            <a:endParaRPr lang="en-GB" dirty="0">
              <a:solidFill>
                <a:schemeClr val="bg1"/>
              </a:solidFill>
            </a:endParaRPr>
          </a:p>
        </p:txBody>
      </p:sp>
      <p:sp>
        <p:nvSpPr>
          <p:cNvPr id="3" name="Content Placeholder 2"/>
          <p:cNvSpPr>
            <a:spLocks noGrp="1"/>
          </p:cNvSpPr>
          <p:nvPr>
            <p:ph idx="1"/>
          </p:nvPr>
        </p:nvSpPr>
        <p:spPr/>
        <p:txBody>
          <a:bodyPr>
            <a:normAutofit fontScale="85000" lnSpcReduction="20000"/>
          </a:bodyPr>
          <a:lstStyle/>
          <a:p>
            <a:pPr>
              <a:buNone/>
            </a:pPr>
            <a:r>
              <a:rPr lang="en-GB" dirty="0" smtClean="0"/>
              <a:t>	</a:t>
            </a:r>
            <a:r>
              <a:rPr lang="en-GB" dirty="0" smtClean="0">
                <a:solidFill>
                  <a:schemeClr val="bg1"/>
                </a:solidFill>
              </a:rPr>
              <a:t>When the changes are taking shape and people have embraced the new ways of working, the organization is ready to refreeze.</a:t>
            </a:r>
          </a:p>
          <a:p>
            <a:pPr>
              <a:buNone/>
            </a:pPr>
            <a:r>
              <a:rPr lang="en-GB" dirty="0" smtClean="0">
                <a:solidFill>
                  <a:schemeClr val="bg1"/>
                </a:solidFill>
              </a:rPr>
              <a:t>	</a:t>
            </a:r>
          </a:p>
          <a:p>
            <a:pPr>
              <a:buNone/>
            </a:pPr>
            <a:r>
              <a:rPr lang="en-GB" dirty="0">
                <a:solidFill>
                  <a:schemeClr val="bg1"/>
                </a:solidFill>
              </a:rPr>
              <a:t>	</a:t>
            </a:r>
            <a:r>
              <a:rPr lang="en-GB" dirty="0" smtClean="0">
                <a:solidFill>
                  <a:schemeClr val="bg1"/>
                </a:solidFill>
              </a:rPr>
              <a:t>At this stage support for staff and the organisation is needed to make sure the changes are implemented and are in practice correctly.</a:t>
            </a:r>
          </a:p>
          <a:p>
            <a:pPr>
              <a:buNone/>
            </a:pPr>
            <a:endParaRPr lang="en-GB" dirty="0" smtClean="0">
              <a:solidFill>
                <a:schemeClr val="bg1"/>
              </a:solidFill>
            </a:endParaRPr>
          </a:p>
          <a:p>
            <a:pPr>
              <a:buNone/>
            </a:pPr>
            <a:r>
              <a:rPr lang="en-GB" dirty="0">
                <a:solidFill>
                  <a:schemeClr val="bg1"/>
                </a:solidFill>
              </a:rPr>
              <a:t>	</a:t>
            </a:r>
            <a:r>
              <a:rPr lang="en-GB" dirty="0" smtClean="0">
                <a:solidFill>
                  <a:schemeClr val="bg1"/>
                </a:solidFill>
              </a:rPr>
              <a:t>This means making sure that the changes are used all the time; and that they are incorporated into everyday business. With a new sense of stability, employees feel confident and comfortable with the new ways of working.</a:t>
            </a:r>
            <a:br>
              <a:rPr lang="en-GB" dirty="0" smtClean="0">
                <a:solidFill>
                  <a:schemeClr val="bg1"/>
                </a:solidFill>
              </a:rPr>
            </a:br>
            <a:endParaRPr lang="en-GB"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Practical Steps for using</a:t>
            </a:r>
            <a:br>
              <a:rPr lang="en-GB" dirty="0" smtClean="0">
                <a:solidFill>
                  <a:schemeClr val="bg1"/>
                </a:solidFill>
              </a:rPr>
            </a:br>
            <a:r>
              <a:rPr lang="en-GB" dirty="0" smtClean="0">
                <a:solidFill>
                  <a:schemeClr val="bg1"/>
                </a:solidFill>
              </a:rPr>
              <a:t>this framework</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Involve the team/staff</a:t>
            </a:r>
          </a:p>
          <a:p>
            <a:endParaRPr lang="en-GB" dirty="0">
              <a:solidFill>
                <a:schemeClr val="bg1"/>
              </a:solidFill>
            </a:endParaRPr>
          </a:p>
          <a:p>
            <a:r>
              <a:rPr lang="en-GB" dirty="0" smtClean="0">
                <a:solidFill>
                  <a:schemeClr val="bg1"/>
                </a:solidFill>
              </a:rPr>
              <a:t>Communicate constantly</a:t>
            </a:r>
          </a:p>
          <a:p>
            <a:endParaRPr lang="en-GB" dirty="0">
              <a:solidFill>
                <a:schemeClr val="bg1"/>
              </a:solidFill>
            </a:endParaRPr>
          </a:p>
          <a:p>
            <a:r>
              <a:rPr lang="en-GB" dirty="0" smtClean="0">
                <a:solidFill>
                  <a:schemeClr val="bg1"/>
                </a:solidFill>
              </a:rPr>
              <a:t>Plan properly</a:t>
            </a:r>
          </a:p>
          <a:p>
            <a:endParaRPr lang="en-GB" dirty="0">
              <a:solidFill>
                <a:schemeClr val="bg1"/>
              </a:solidFill>
            </a:endParaRPr>
          </a:p>
          <a:p>
            <a:r>
              <a:rPr lang="en-GB" dirty="0" smtClean="0">
                <a:solidFill>
                  <a:schemeClr val="bg1"/>
                </a:solidFill>
              </a:rPr>
              <a:t>Don’t let up</a:t>
            </a:r>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Lewin’s</a:t>
            </a:r>
            <a:r>
              <a:rPr lang="en-GB" dirty="0" smtClean="0">
                <a:solidFill>
                  <a:schemeClr val="bg1"/>
                </a:solidFill>
              </a:rPr>
              <a:t> Quote</a:t>
            </a:r>
            <a:endParaRPr lang="en-GB" dirty="0">
              <a:solidFill>
                <a:schemeClr val="bg1"/>
              </a:solidFill>
            </a:endParaRPr>
          </a:p>
        </p:txBody>
      </p:sp>
      <p:sp>
        <p:nvSpPr>
          <p:cNvPr id="3" name="Content Placeholder 2"/>
          <p:cNvSpPr>
            <a:spLocks noGrp="1"/>
          </p:cNvSpPr>
          <p:nvPr>
            <p:ph idx="1"/>
          </p:nvPr>
        </p:nvSpPr>
        <p:spPr/>
        <p:txBody>
          <a:bodyPr/>
          <a:lstStyle/>
          <a:p>
            <a:pPr>
              <a:buNone/>
            </a:pPr>
            <a:r>
              <a:rPr lang="en-US" dirty="0" smtClean="0"/>
              <a:t>	</a:t>
            </a:r>
            <a:r>
              <a:rPr lang="en-US" dirty="0" err="1" smtClean="0">
                <a:solidFill>
                  <a:schemeClr val="bg1"/>
                </a:solidFill>
              </a:rPr>
              <a:t>Lewin’s</a:t>
            </a:r>
            <a:r>
              <a:rPr lang="en-US" dirty="0" smtClean="0">
                <a:solidFill>
                  <a:schemeClr val="bg1"/>
                </a:solidFill>
              </a:rPr>
              <a:t> quote 1947:</a:t>
            </a:r>
          </a:p>
          <a:p>
            <a:pPr>
              <a:buNone/>
            </a:pPr>
            <a:r>
              <a:rPr lang="en-US" sz="2000" dirty="0" smtClean="0">
                <a:solidFill>
                  <a:schemeClr val="bg1"/>
                </a:solidFill>
              </a:rPr>
              <a:t>	A change towards a higher level of group performance is frequently short-lived, after a "shot in the arm", </a:t>
            </a:r>
            <a:r>
              <a:rPr lang="en-US" sz="2000" i="1" dirty="0" smtClean="0">
                <a:solidFill>
                  <a:schemeClr val="bg1"/>
                </a:solidFill>
              </a:rPr>
              <a:t>group life soon returns to the previous level.</a:t>
            </a:r>
            <a:r>
              <a:rPr lang="en-US" sz="2000" dirty="0" smtClean="0">
                <a:solidFill>
                  <a:schemeClr val="bg1"/>
                </a:solidFill>
              </a:rPr>
              <a:t> This indicates that it does not suffice to define the objective of planned change in group performance as the reaching of a different level. Permanency of the new level, or permanency for a desired period, should be included in the objective</a:t>
            </a:r>
            <a:r>
              <a:rPr lang="en-US" sz="2000" dirty="0" smtClean="0">
                <a:solidFill>
                  <a:schemeClr val="bg1"/>
                </a:solidFill>
              </a:rPr>
              <a:t>.[4]</a:t>
            </a:r>
            <a:endParaRPr lang="en-GB" sz="2000"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Lewin’s</a:t>
            </a:r>
            <a:r>
              <a:rPr lang="en-GB" dirty="0" smtClean="0">
                <a:solidFill>
                  <a:schemeClr val="bg1"/>
                </a:solidFill>
              </a:rPr>
              <a:t> </a:t>
            </a:r>
            <a:r>
              <a:rPr lang="en-GB" dirty="0" smtClean="0">
                <a:solidFill>
                  <a:schemeClr val="bg1"/>
                </a:solidFill>
              </a:rPr>
              <a:t>Concern [5]</a:t>
            </a:r>
            <a:endParaRPr lang="en-GB" dirty="0">
              <a:solidFill>
                <a:schemeClr val="bg1"/>
              </a:solidFill>
            </a:endParaRPr>
          </a:p>
        </p:txBody>
      </p:sp>
      <p:sp>
        <p:nvSpPr>
          <p:cNvPr id="3" name="Content Placeholder 2"/>
          <p:cNvSpPr>
            <a:spLocks noGrp="1"/>
          </p:cNvSpPr>
          <p:nvPr>
            <p:ph idx="1"/>
          </p:nvPr>
        </p:nvSpPr>
        <p:spPr/>
        <p:txBody>
          <a:bodyPr>
            <a:normAutofit/>
          </a:bodyPr>
          <a:lstStyle/>
          <a:p>
            <a:pPr>
              <a:buNone/>
            </a:pPr>
            <a:r>
              <a:rPr lang="en-US" dirty="0" smtClean="0"/>
              <a:t>	</a:t>
            </a:r>
            <a:r>
              <a:rPr lang="en-US" dirty="0" err="1" smtClean="0">
                <a:solidFill>
                  <a:schemeClr val="bg1"/>
                </a:solidFill>
              </a:rPr>
              <a:t>Lewin's</a:t>
            </a:r>
            <a:r>
              <a:rPr lang="en-US" dirty="0" smtClean="0">
                <a:solidFill>
                  <a:schemeClr val="bg1"/>
                </a:solidFill>
              </a:rPr>
              <a:t> concern is about reinforcing the change and ensuring that the desired change is accepted and maintained into the future. Without this people tend to go back to doing what they are used to doing.</a:t>
            </a:r>
          </a:p>
          <a:p>
            <a:pPr>
              <a:buNone/>
            </a:pPr>
            <a:endParaRPr lang="en-US" dirty="0" smtClean="0">
              <a:solidFill>
                <a:schemeClr val="bg1"/>
              </a:solidFill>
            </a:endParaRPr>
          </a:p>
          <a:p>
            <a:pPr>
              <a:buNone/>
            </a:pPr>
            <a:r>
              <a:rPr lang="en-US" dirty="0" smtClean="0">
                <a:solidFill>
                  <a:schemeClr val="bg1"/>
                </a:solidFill>
              </a:rPr>
              <a:t>	More modern models of change, such as the ADKAR model, are more explicit about this step and include </a:t>
            </a:r>
            <a:r>
              <a:rPr lang="en-US" i="1" dirty="0" smtClean="0">
                <a:solidFill>
                  <a:schemeClr val="bg1"/>
                </a:solidFill>
              </a:rPr>
              <a:t>Reinforcement</a:t>
            </a:r>
            <a:r>
              <a:rPr lang="en-US" dirty="0" smtClean="0">
                <a:solidFill>
                  <a:schemeClr val="bg1"/>
                </a:solidFill>
              </a:rPr>
              <a:t> as one of their phases.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Force Field </a:t>
            </a:r>
            <a:r>
              <a:rPr lang="en-GB" dirty="0" smtClean="0">
                <a:solidFill>
                  <a:schemeClr val="bg1"/>
                </a:solidFill>
              </a:rPr>
              <a:t>Analysis[6]</a:t>
            </a:r>
            <a:endParaRPr lang="en-GB" dirty="0">
              <a:solidFill>
                <a:schemeClr val="bg1"/>
              </a:solidFill>
            </a:endParaRPr>
          </a:p>
        </p:txBody>
      </p:sp>
      <p:sp>
        <p:nvSpPr>
          <p:cNvPr id="3" name="Content Placeholder 2"/>
          <p:cNvSpPr>
            <a:spLocks noGrp="1"/>
          </p:cNvSpPr>
          <p:nvPr>
            <p:ph idx="1"/>
          </p:nvPr>
        </p:nvSpPr>
        <p:spPr/>
        <p:txBody>
          <a:bodyPr/>
          <a:lstStyle/>
          <a:p>
            <a:pPr>
              <a:buNone/>
            </a:pPr>
            <a:r>
              <a:rPr lang="en-US" dirty="0" smtClean="0"/>
              <a:t>	</a:t>
            </a:r>
            <a:r>
              <a:rPr lang="en-US" sz="2000" dirty="0" smtClean="0">
                <a:solidFill>
                  <a:schemeClr val="bg1"/>
                </a:solidFill>
              </a:rPr>
              <a:t>Kurt </a:t>
            </a:r>
            <a:r>
              <a:rPr lang="en-US" sz="2000" dirty="0" err="1" smtClean="0">
                <a:solidFill>
                  <a:schemeClr val="bg1"/>
                </a:solidFill>
              </a:rPr>
              <a:t>Lewin's</a:t>
            </a:r>
            <a:r>
              <a:rPr lang="en-US" sz="2000" dirty="0" smtClean="0">
                <a:solidFill>
                  <a:schemeClr val="bg1"/>
                </a:solidFill>
              </a:rPr>
              <a:t> Force Field Analysis is a powerful strategic tool used to understand what's needed for change in both corporate and personal environments. </a:t>
            </a:r>
          </a:p>
          <a:p>
            <a:pPr>
              <a:buNone/>
            </a:pPr>
            <a:endParaRPr lang="en-US" sz="2000" dirty="0" smtClean="0"/>
          </a:p>
          <a:p>
            <a:pPr>
              <a:buNone/>
            </a:pPr>
            <a:endParaRPr lang="en-GB" sz="2000" dirty="0"/>
          </a:p>
        </p:txBody>
      </p:sp>
      <p:pic>
        <p:nvPicPr>
          <p:cNvPr id="4" name="Picture 3" descr="C:\Documents and Settings\Owner\Desktop\force-field-analysis.jpg"/>
          <p:cNvPicPr/>
          <p:nvPr/>
        </p:nvPicPr>
        <p:blipFill>
          <a:blip r:embed="rId2" cstate="print"/>
          <a:srcRect/>
          <a:stretch>
            <a:fillRect/>
          </a:stretch>
        </p:blipFill>
        <p:spPr bwMode="auto">
          <a:xfrm>
            <a:off x="2928926" y="2786058"/>
            <a:ext cx="3714776" cy="357190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solidFill>
                  <a:schemeClr val="bg1"/>
                </a:solidFill>
              </a:rPr>
              <a:t>Advantages</a:t>
            </a:r>
            <a:br>
              <a:rPr lang="en-GB" dirty="0" smtClean="0">
                <a:solidFill>
                  <a:schemeClr val="bg1"/>
                </a:solidFill>
              </a:rPr>
            </a:br>
            <a:r>
              <a:rPr lang="en-GB" dirty="0" smtClean="0">
                <a:solidFill>
                  <a:schemeClr val="bg1"/>
                </a:solidFill>
              </a:rPr>
              <a:t>3 Change </a:t>
            </a:r>
            <a:r>
              <a:rPr lang="en-GB" dirty="0" smtClean="0">
                <a:solidFill>
                  <a:schemeClr val="bg1"/>
                </a:solidFill>
              </a:rPr>
              <a:t>Model[7]</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solidFill>
                  <a:schemeClr val="bg1"/>
                </a:solidFill>
              </a:rPr>
              <a:t>Allows the process to be understood</a:t>
            </a:r>
          </a:p>
          <a:p>
            <a:pPr>
              <a:buNone/>
            </a:pPr>
            <a:endParaRPr lang="en-GB" dirty="0" smtClean="0">
              <a:solidFill>
                <a:schemeClr val="bg1"/>
              </a:solidFill>
            </a:endParaRPr>
          </a:p>
          <a:p>
            <a:r>
              <a:rPr lang="en-GB" dirty="0" smtClean="0">
                <a:solidFill>
                  <a:schemeClr val="bg1"/>
                </a:solidFill>
              </a:rPr>
              <a:t>Can help to provide milestones for evaluating progress to the change </a:t>
            </a:r>
          </a:p>
          <a:p>
            <a:endParaRPr lang="en-GB" dirty="0" smtClean="0">
              <a:solidFill>
                <a:schemeClr val="bg1"/>
              </a:solidFill>
            </a:endParaRPr>
          </a:p>
          <a:p>
            <a:r>
              <a:rPr lang="en-GB" dirty="0" smtClean="0">
                <a:solidFill>
                  <a:schemeClr val="bg1"/>
                </a:solidFill>
              </a:rPr>
              <a:t>Can identify opponents and allies </a:t>
            </a:r>
          </a:p>
          <a:p>
            <a:endParaRPr lang="en-GB" dirty="0" smtClean="0">
              <a:solidFill>
                <a:schemeClr val="bg1"/>
              </a:solidFill>
            </a:endParaRPr>
          </a:p>
          <a:p>
            <a:r>
              <a:rPr lang="en-GB" dirty="0" smtClean="0">
                <a:solidFill>
                  <a:schemeClr val="bg1"/>
                </a:solidFill>
              </a:rPr>
              <a:t>Can identify how to influence the target group</a:t>
            </a:r>
          </a:p>
          <a:p>
            <a:pP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Disadvantages</a:t>
            </a:r>
            <a:br>
              <a:rPr lang="en-GB" dirty="0" smtClean="0">
                <a:solidFill>
                  <a:schemeClr val="bg1"/>
                </a:solidFill>
              </a:rPr>
            </a:br>
            <a:r>
              <a:rPr lang="en-GB" dirty="0" smtClean="0">
                <a:solidFill>
                  <a:schemeClr val="bg1"/>
                </a:solidFill>
              </a:rPr>
              <a:t>3 Change </a:t>
            </a:r>
            <a:r>
              <a:rPr lang="en-GB" dirty="0" smtClean="0">
                <a:solidFill>
                  <a:schemeClr val="bg1"/>
                </a:solidFill>
              </a:rPr>
              <a:t>Model[8]</a:t>
            </a:r>
            <a:endParaRPr lang="en-GB" dirty="0">
              <a:solidFill>
                <a:schemeClr val="bg1"/>
              </a:solidFill>
            </a:endParaRPr>
          </a:p>
        </p:txBody>
      </p:sp>
      <p:sp>
        <p:nvSpPr>
          <p:cNvPr id="3" name="Content Placeholder 2"/>
          <p:cNvSpPr>
            <a:spLocks noGrp="1"/>
          </p:cNvSpPr>
          <p:nvPr>
            <p:ph idx="1"/>
          </p:nvPr>
        </p:nvSpPr>
        <p:spPr/>
        <p:txBody>
          <a:bodyPr>
            <a:normAutofit fontScale="77500" lnSpcReduction="20000"/>
          </a:bodyPr>
          <a:lstStyle/>
          <a:p>
            <a:r>
              <a:rPr lang="en-GB" dirty="0" smtClean="0">
                <a:solidFill>
                  <a:schemeClr val="bg1"/>
                </a:solidFill>
              </a:rPr>
              <a:t>Is to simplistic and mechanistic</a:t>
            </a:r>
          </a:p>
          <a:p>
            <a:endParaRPr lang="en-GB" dirty="0" smtClean="0">
              <a:solidFill>
                <a:schemeClr val="bg1"/>
              </a:solidFill>
            </a:endParaRPr>
          </a:p>
          <a:p>
            <a:r>
              <a:rPr lang="en-GB" dirty="0" smtClean="0">
                <a:solidFill>
                  <a:schemeClr val="bg1"/>
                </a:solidFill>
              </a:rPr>
              <a:t>Organisations are constantly changing and therefore there is no need to implement this model. </a:t>
            </a:r>
          </a:p>
          <a:p>
            <a:endParaRPr lang="en-GB" dirty="0" smtClean="0">
              <a:solidFill>
                <a:schemeClr val="bg1"/>
              </a:solidFill>
            </a:endParaRPr>
          </a:p>
          <a:p>
            <a:r>
              <a:rPr lang="en-GB" dirty="0" smtClean="0">
                <a:solidFill>
                  <a:schemeClr val="bg1"/>
                </a:solidFill>
              </a:rPr>
              <a:t>Is outdated</a:t>
            </a:r>
          </a:p>
          <a:p>
            <a:endParaRPr lang="en-GB" dirty="0" smtClean="0">
              <a:solidFill>
                <a:schemeClr val="bg1"/>
              </a:solidFill>
            </a:endParaRPr>
          </a:p>
          <a:p>
            <a:r>
              <a:rPr lang="en-GB" dirty="0" smtClean="0">
                <a:solidFill>
                  <a:schemeClr val="bg1"/>
                </a:solidFill>
              </a:rPr>
              <a:t>Change is a complex and dynamic process which should not be solidified or treated as a series of linear events</a:t>
            </a:r>
          </a:p>
          <a:p>
            <a:endParaRPr lang="en-GB" dirty="0" smtClean="0">
              <a:solidFill>
                <a:schemeClr val="bg1"/>
              </a:solidFill>
            </a:endParaRPr>
          </a:p>
          <a:p>
            <a:r>
              <a:rPr lang="en-GB" dirty="0" smtClean="0">
                <a:solidFill>
                  <a:schemeClr val="bg1"/>
                </a:solidFill>
              </a:rPr>
              <a:t>Ignores the role of power and politics</a:t>
            </a:r>
          </a:p>
          <a:p>
            <a:endParaRPr lang="en-GB" dirty="0" smtClean="0">
              <a:solidFill>
                <a:schemeClr val="bg1"/>
              </a:solidFill>
            </a:endParaRPr>
          </a:p>
          <a:p>
            <a:r>
              <a:rPr lang="en-GB" dirty="0" smtClean="0">
                <a:solidFill>
                  <a:schemeClr val="bg1"/>
                </a:solidFill>
              </a:rPr>
              <a:t>Doesn’t consider personal factors</a:t>
            </a:r>
          </a:p>
          <a:p>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Conclusion</a:t>
            </a:r>
            <a:endParaRPr lang="en-GB" dirty="0">
              <a:solidFill>
                <a:schemeClr val="bg1"/>
              </a:solidFill>
            </a:endParaRPr>
          </a:p>
        </p:txBody>
      </p:sp>
      <p:sp>
        <p:nvSpPr>
          <p:cNvPr id="3" name="Content Placeholder 2"/>
          <p:cNvSpPr>
            <a:spLocks noGrp="1"/>
          </p:cNvSpPr>
          <p:nvPr>
            <p:ph idx="1"/>
          </p:nvPr>
        </p:nvSpPr>
        <p:spPr/>
        <p:txBody>
          <a:bodyPr/>
          <a:lstStyle/>
          <a:p>
            <a:pPr>
              <a:buNone/>
            </a:pPr>
            <a:endParaRPr lang="en-GB" dirty="0" smtClean="0"/>
          </a:p>
          <a:p>
            <a:pPr>
              <a:buNone/>
            </a:pPr>
            <a:r>
              <a:rPr lang="en-GB" dirty="0" smtClean="0"/>
              <a:t>	</a:t>
            </a:r>
            <a:r>
              <a:rPr lang="en-GB" dirty="0" smtClean="0">
                <a:solidFill>
                  <a:schemeClr val="bg1"/>
                </a:solidFill>
              </a:rPr>
              <a:t>The </a:t>
            </a:r>
            <a:r>
              <a:rPr lang="en-GB" dirty="0" smtClean="0">
                <a:solidFill>
                  <a:schemeClr val="bg1"/>
                </a:solidFill>
              </a:rPr>
              <a:t>model can define the problem</a:t>
            </a:r>
          </a:p>
          <a:p>
            <a:pPr>
              <a:buNone/>
            </a:pPr>
            <a:endParaRPr lang="en-GB" dirty="0" smtClean="0">
              <a:solidFill>
                <a:schemeClr val="bg1"/>
              </a:solidFill>
            </a:endParaRPr>
          </a:p>
          <a:p>
            <a:pPr>
              <a:buNone/>
            </a:pPr>
            <a:r>
              <a:rPr lang="en-GB" dirty="0" smtClean="0">
                <a:solidFill>
                  <a:schemeClr val="bg1"/>
                </a:solidFill>
              </a:rPr>
              <a:t>	The </a:t>
            </a:r>
            <a:r>
              <a:rPr lang="en-GB" dirty="0" smtClean="0">
                <a:solidFill>
                  <a:schemeClr val="bg1"/>
                </a:solidFill>
              </a:rPr>
              <a:t>model suggests NO FINAL SOLUTION</a:t>
            </a:r>
          </a:p>
          <a:p>
            <a:pPr>
              <a:buNone/>
            </a:pPr>
            <a:endParaRPr lang="en-GB" dirty="0" smtClean="0">
              <a:solidFill>
                <a:schemeClr val="bg1"/>
              </a:solidFill>
            </a:endParaRPr>
          </a:p>
          <a:p>
            <a:pPr>
              <a:buNone/>
            </a:pPr>
            <a:r>
              <a:rPr lang="en-GB" dirty="0" smtClean="0">
                <a:solidFill>
                  <a:schemeClr val="bg1"/>
                </a:solidFill>
              </a:rPr>
              <a:t>	The </a:t>
            </a:r>
            <a:r>
              <a:rPr lang="en-GB" dirty="0" smtClean="0">
                <a:solidFill>
                  <a:schemeClr val="bg1"/>
                </a:solidFill>
              </a:rPr>
              <a:t>model is outdated due to the constant </a:t>
            </a:r>
            <a:r>
              <a:rPr lang="en-GB" dirty="0" smtClean="0">
                <a:solidFill>
                  <a:schemeClr val="bg1"/>
                </a:solidFill>
              </a:rPr>
              <a:t>change of </a:t>
            </a:r>
            <a:r>
              <a:rPr lang="en-GB" dirty="0" smtClean="0">
                <a:solidFill>
                  <a:schemeClr val="bg1"/>
                </a:solidFill>
              </a:rPr>
              <a:t>organisations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Thanks for Listening</a:t>
            </a:r>
            <a:endParaRPr lang="en-GB" dirty="0">
              <a:solidFill>
                <a:schemeClr val="bg1"/>
              </a:solidFill>
            </a:endParaRPr>
          </a:p>
        </p:txBody>
      </p:sp>
      <p:pic>
        <p:nvPicPr>
          <p:cNvPr id="2054" name="Picture 6" descr="http://t1.gstatic.com/images?q=tbn:uJpROMWmmJG1lM:http://gradcollege.okstate.edu/faq/images/questions.gif">
            <a:hlinkClick r:id="rId2"/>
          </p:cNvPr>
          <p:cNvPicPr>
            <a:picLocks noChangeAspect="1" noChangeArrowheads="1"/>
          </p:cNvPicPr>
          <p:nvPr/>
        </p:nvPicPr>
        <p:blipFill>
          <a:blip r:embed="rId3"/>
          <a:srcRect/>
          <a:stretch>
            <a:fillRect/>
          </a:stretch>
        </p:blipFill>
        <p:spPr bwMode="auto">
          <a:xfrm>
            <a:off x="2000232" y="1500174"/>
            <a:ext cx="4929222" cy="4929226"/>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References</a:t>
            </a:r>
            <a:endParaRPr lang="en-GB" dirty="0">
              <a:solidFill>
                <a:schemeClr val="bg1"/>
              </a:solidFill>
            </a:endParaRPr>
          </a:p>
        </p:txBody>
      </p:sp>
      <p:sp>
        <p:nvSpPr>
          <p:cNvPr id="3" name="Content Placeholder 2"/>
          <p:cNvSpPr>
            <a:spLocks noGrp="1"/>
          </p:cNvSpPr>
          <p:nvPr>
            <p:ph idx="1"/>
          </p:nvPr>
        </p:nvSpPr>
        <p:spPr/>
        <p:txBody>
          <a:bodyPr>
            <a:normAutofit fontScale="85000" lnSpcReduction="20000"/>
          </a:bodyPr>
          <a:lstStyle/>
          <a:p>
            <a:pPr>
              <a:buNone/>
            </a:pPr>
            <a:r>
              <a:rPr lang="en-GB" sz="2000" dirty="0" smtClean="0">
                <a:solidFill>
                  <a:schemeClr val="bg1"/>
                </a:solidFill>
              </a:rPr>
              <a:t>[1] http</a:t>
            </a:r>
            <a:r>
              <a:rPr lang="en-GB" sz="2000" dirty="0" smtClean="0">
                <a:solidFill>
                  <a:schemeClr val="bg1"/>
                </a:solidFill>
              </a:rPr>
              <a:t>://www.bookrags.com/Kurt_Lewin</a:t>
            </a:r>
          </a:p>
          <a:p>
            <a:pPr>
              <a:buNone/>
            </a:pPr>
            <a:r>
              <a:rPr lang="en-GB" sz="2000" dirty="0" smtClean="0">
                <a:solidFill>
                  <a:schemeClr val="bg1"/>
                </a:solidFill>
              </a:rPr>
              <a:t>[2] </a:t>
            </a:r>
            <a:r>
              <a:rPr lang="en-GB" sz="2000" dirty="0" smtClean="0">
                <a:solidFill>
                  <a:schemeClr val="bg1"/>
                </a:solidFill>
              </a:rPr>
              <a:t>http://</a:t>
            </a:r>
            <a:r>
              <a:rPr lang="en-GB" sz="2000" dirty="0" smtClean="0">
                <a:solidFill>
                  <a:schemeClr val="bg1"/>
                </a:solidFill>
              </a:rPr>
              <a:t>www.gtwebmarque.com/wikis/gtwm/index.php/Change_Management</a:t>
            </a:r>
          </a:p>
          <a:p>
            <a:pPr>
              <a:buNone/>
            </a:pPr>
            <a:r>
              <a:rPr lang="en-GB" sz="2000" dirty="0" smtClean="0">
                <a:solidFill>
                  <a:schemeClr val="bg1"/>
                </a:solidFill>
              </a:rPr>
              <a:t>[3] </a:t>
            </a:r>
            <a:r>
              <a:rPr lang="en-GB" sz="2000" dirty="0" smtClean="0">
                <a:solidFill>
                  <a:schemeClr val="bg1"/>
                </a:solidFill>
              </a:rPr>
              <a:t>http://www.consultpivotal.com/lewin's.htm</a:t>
            </a:r>
          </a:p>
          <a:p>
            <a:pPr>
              <a:buNone/>
            </a:pPr>
            <a:r>
              <a:rPr lang="en-GB" sz="2000" dirty="0" smtClean="0">
                <a:solidFill>
                  <a:schemeClr val="bg1"/>
                </a:solidFill>
              </a:rPr>
              <a:t>[4] </a:t>
            </a:r>
            <a:r>
              <a:rPr lang="en-US" sz="2000" dirty="0" smtClean="0">
                <a:solidFill>
                  <a:schemeClr val="bg1"/>
                </a:solidFill>
              </a:rPr>
              <a:t>Kurt </a:t>
            </a:r>
            <a:r>
              <a:rPr lang="en-US" sz="2000" dirty="0" err="1" smtClean="0">
                <a:solidFill>
                  <a:schemeClr val="bg1"/>
                </a:solidFill>
              </a:rPr>
              <a:t>Lewin</a:t>
            </a:r>
            <a:r>
              <a:rPr lang="en-US" sz="2000" dirty="0" smtClean="0">
                <a:solidFill>
                  <a:schemeClr val="bg1"/>
                </a:solidFill>
              </a:rPr>
              <a:t>, "Frontiers of Group Dynamics", </a:t>
            </a:r>
            <a:r>
              <a:rPr lang="en-US" sz="2000" i="1" dirty="0" smtClean="0">
                <a:solidFill>
                  <a:schemeClr val="bg1"/>
                </a:solidFill>
              </a:rPr>
              <a:t>Human Relations</a:t>
            </a:r>
            <a:r>
              <a:rPr lang="en-US" sz="2000" dirty="0" smtClean="0">
                <a:solidFill>
                  <a:schemeClr val="bg1"/>
                </a:solidFill>
              </a:rPr>
              <a:t>, Volume 1, pp. 5-41 </a:t>
            </a:r>
            <a:endParaRPr lang="en-US" sz="2000" dirty="0" smtClean="0">
              <a:solidFill>
                <a:schemeClr val="bg1"/>
              </a:solidFill>
            </a:endParaRPr>
          </a:p>
          <a:p>
            <a:pPr>
              <a:buNone/>
            </a:pPr>
            <a:r>
              <a:rPr lang="en-US" sz="2000" dirty="0" smtClean="0">
                <a:solidFill>
                  <a:schemeClr val="bg1"/>
                </a:solidFill>
              </a:rPr>
              <a:t>[5] </a:t>
            </a:r>
            <a:r>
              <a:rPr lang="en-US" sz="2000" dirty="0" smtClean="0">
                <a:solidFill>
                  <a:schemeClr val="bg1"/>
                </a:solidFill>
              </a:rPr>
              <a:t>http://</a:t>
            </a:r>
            <a:r>
              <a:rPr lang="en-US" sz="2000" dirty="0" smtClean="0">
                <a:solidFill>
                  <a:schemeClr val="bg1"/>
                </a:solidFill>
              </a:rPr>
              <a:t>www.change-management-coach.com/kurt_lewin.html</a:t>
            </a:r>
          </a:p>
          <a:p>
            <a:pPr>
              <a:buNone/>
            </a:pPr>
            <a:r>
              <a:rPr lang="en-US" sz="2000" dirty="0" smtClean="0">
                <a:solidFill>
                  <a:schemeClr val="bg1"/>
                </a:solidFill>
              </a:rPr>
              <a:t>[6] </a:t>
            </a:r>
            <a:r>
              <a:rPr lang="en-US" sz="2000" dirty="0" smtClean="0">
                <a:solidFill>
                  <a:schemeClr val="bg1"/>
                </a:solidFill>
              </a:rPr>
              <a:t>http://www.change-management-coach.com/force-field-analysis.html</a:t>
            </a:r>
            <a:endParaRPr lang="en-GB" sz="2000" dirty="0" smtClean="0">
              <a:solidFill>
                <a:schemeClr val="bg1"/>
              </a:solidFill>
            </a:endParaRPr>
          </a:p>
          <a:p>
            <a:pPr>
              <a:buNone/>
            </a:pPr>
            <a:r>
              <a:rPr lang="en-US" sz="2000" dirty="0" smtClean="0">
                <a:solidFill>
                  <a:schemeClr val="bg1"/>
                </a:solidFill>
              </a:rPr>
              <a:t> [7] </a:t>
            </a:r>
            <a:r>
              <a:rPr lang="en-GB" sz="2000" dirty="0" smtClean="0">
                <a:solidFill>
                  <a:schemeClr val="bg1"/>
                </a:solidFill>
              </a:rPr>
              <a:t>http://</a:t>
            </a:r>
            <a:r>
              <a:rPr lang="en-GB" sz="2000" dirty="0" smtClean="0">
                <a:solidFill>
                  <a:schemeClr val="bg1"/>
                </a:solidFill>
              </a:rPr>
              <a:t>tutor2u.net/business/strategy/change-management-force-field-analysis.html</a:t>
            </a:r>
          </a:p>
          <a:p>
            <a:pPr>
              <a:buNone/>
            </a:pPr>
            <a:r>
              <a:rPr lang="en-GB" sz="2000" dirty="0" smtClean="0">
                <a:solidFill>
                  <a:schemeClr val="bg1"/>
                </a:solidFill>
              </a:rPr>
              <a:t>[8] </a:t>
            </a:r>
            <a:r>
              <a:rPr lang="en-GB" sz="2000" dirty="0" smtClean="0">
                <a:solidFill>
                  <a:schemeClr val="bg1"/>
                </a:solidFill>
              </a:rPr>
              <a:t>http://www.scribd.com/doc/21556594/Change-Management-Lewin%E2%80%99s-3-Step-Model</a:t>
            </a:r>
          </a:p>
          <a:p>
            <a:pPr>
              <a:buNone/>
            </a:pPr>
            <a:r>
              <a:rPr lang="en-GB" sz="2000" dirty="0" smtClean="0">
                <a:solidFill>
                  <a:schemeClr val="bg1"/>
                </a:solidFill>
              </a:rPr>
              <a:t>[9] </a:t>
            </a:r>
            <a:r>
              <a:rPr lang="en-GB" sz="2000" dirty="0" smtClean="0">
                <a:solidFill>
                  <a:schemeClr val="bg1"/>
                </a:solidFill>
              </a:rPr>
              <a:t>http://books.google.co.uk/books?id=eiVF3FSAlFQC&amp;pg=PA278&amp;dq=kurt+lewin+3+stage+model&amp;hl=en&amp;ei=57_XTInhCaGAhAfZotmHBQ&amp;sa=X&amp;oi=book_result&amp;ct=result&amp;resnum=4&amp;ved=0CD0Q6AEwAw#</a:t>
            </a:r>
          </a:p>
          <a:p>
            <a:pPr>
              <a:buNone/>
            </a:pPr>
            <a:endParaRPr lang="en-GB" sz="2000" dirty="0" smtClean="0">
              <a:solidFill>
                <a:schemeClr val="bg1"/>
              </a:solidFill>
            </a:endParaRPr>
          </a:p>
          <a:p>
            <a:pPr>
              <a:buNone/>
            </a:pPr>
            <a:r>
              <a:rPr lang="en-US" sz="2000" dirty="0" smtClean="0">
                <a:solidFill>
                  <a:schemeClr val="bg1"/>
                </a:solidFill>
              </a:rPr>
              <a:t> </a:t>
            </a:r>
            <a:endParaRPr lang="en-GB" sz="2000" dirty="0" smtClean="0">
              <a:solidFill>
                <a:schemeClr val="bg1"/>
              </a:solidFill>
            </a:endParaRPr>
          </a:p>
          <a:p>
            <a:pPr>
              <a:buNone/>
            </a:pPr>
            <a:endParaRPr lang="en-US" dirty="0" smtClean="0">
              <a:solidFill>
                <a:schemeClr val="bg1"/>
              </a:solidFill>
            </a:endParaRPr>
          </a:p>
          <a:p>
            <a:pPr>
              <a:buNone/>
            </a:pPr>
            <a:endParaRPr lang="en-GB" dirty="0" smtClean="0">
              <a:solidFill>
                <a:schemeClr val="bg1"/>
              </a:solidFill>
            </a:endParaRPr>
          </a:p>
          <a:p>
            <a:pPr>
              <a:buNone/>
            </a:pPr>
            <a:endParaRPr lang="en-GB" dirty="0" smtClean="0">
              <a:solidFill>
                <a:schemeClr val="bg1"/>
              </a:solidFill>
            </a:endParaRPr>
          </a:p>
          <a:p>
            <a:pPr>
              <a:buNone/>
            </a:pP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203</TotalTime>
  <Words>310</Words>
  <Application>Microsoft Office PowerPoint</Application>
  <PresentationFormat>On-screen Show (4:3)</PresentationFormat>
  <Paragraphs>106</Paragraphs>
  <Slides>15</Slides>
  <Notes>8</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Apex</vt:lpstr>
      <vt:lpstr>Kurt Lewin’s Model of Change </vt:lpstr>
      <vt:lpstr>Who is Kurt Lewin?[1]</vt:lpstr>
      <vt:lpstr>Lewin’s Theory[2] </vt:lpstr>
      <vt:lpstr>Stage 1 Freeze[3]</vt:lpstr>
      <vt:lpstr>Stage 2 Unfreeze/Change[3]</vt:lpstr>
      <vt:lpstr>Stage 3 Refreeze[3]</vt:lpstr>
      <vt:lpstr>Practical Steps for using this framework</vt:lpstr>
      <vt:lpstr>Lewin’s Quote</vt:lpstr>
      <vt:lpstr>Lewin’s Concern [5]</vt:lpstr>
      <vt:lpstr>Force Field Analysis[6]</vt:lpstr>
      <vt:lpstr> Advantages 3 Change Model[7] </vt:lpstr>
      <vt:lpstr>Disadvantages 3 Change Model[8]</vt:lpstr>
      <vt:lpstr>Conclusion</vt:lpstr>
      <vt:lpstr>Thanks for Listening</vt:lpstr>
      <vt:lpstr>References</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Kurt Lewin’s Model of Change</dc:title>
  <dc:creator>Adam</dc:creator>
  <cp:lastModifiedBy>Adam</cp:lastModifiedBy>
  <cp:revision>21</cp:revision>
  <dcterms:created xsi:type="dcterms:W3CDTF">2010-11-04T11:02:17Z</dcterms:created>
  <dcterms:modified xsi:type="dcterms:W3CDTF">2010-11-08T22:34:50Z</dcterms:modified>
</cp:coreProperties>
</file>