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21"/>
  </p:handoutMasterIdLst>
  <p:sldIdLst>
    <p:sldId id="256" r:id="rId2"/>
    <p:sldId id="257" r:id="rId3"/>
    <p:sldId id="258" r:id="rId4"/>
    <p:sldId id="260" r:id="rId5"/>
    <p:sldId id="265" r:id="rId6"/>
    <p:sldId id="269" r:id="rId7"/>
    <p:sldId id="268" r:id="rId8"/>
    <p:sldId id="266" r:id="rId9"/>
    <p:sldId id="270" r:id="rId10"/>
    <p:sldId id="267" r:id="rId11"/>
    <p:sldId id="261" r:id="rId12"/>
    <p:sldId id="271" r:id="rId13"/>
    <p:sldId id="262" r:id="rId14"/>
    <p:sldId id="263" r:id="rId15"/>
    <p:sldId id="275" r:id="rId16"/>
    <p:sldId id="272" r:id="rId17"/>
    <p:sldId id="264" r:id="rId18"/>
    <p:sldId id="276" r:id="rId19"/>
    <p:sldId id="273" r:id="rId2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59" d="100"/>
          <a:sy n="59" d="100"/>
        </p:scale>
        <p:origin x="63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E46BAE05-03AB-40FD-A177-DDAD96AD75D4}" type="datetimeFigureOut">
              <a:rPr lang="en-GB" smtClean="0"/>
              <a:t>02/02/2017</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72E24790-2892-496B-943D-2AB99EC3F56D}" type="slidenum">
              <a:rPr lang="en-GB" smtClean="0"/>
              <a:t>‹#›</a:t>
            </a:fld>
            <a:endParaRPr lang="en-GB"/>
          </a:p>
        </p:txBody>
      </p:sp>
    </p:spTree>
    <p:extLst>
      <p:ext uri="{BB962C8B-B14F-4D97-AF65-F5344CB8AC3E}">
        <p14:creationId xmlns:p14="http://schemas.microsoft.com/office/powerpoint/2010/main" val="148865194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F7FA70B-3C21-48BD-A0A4-3D58807B93A2}" type="datetimeFigureOut">
              <a:rPr lang="en-GB" smtClean="0"/>
              <a:t>02/02/2017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1132107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F7FA70B-3C21-48BD-A0A4-3D58807B93A2}" type="datetimeFigureOut">
              <a:rPr lang="en-GB" smtClean="0"/>
              <a:t>02/02/2017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1499979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F7FA70B-3C21-48BD-A0A4-3D58807B93A2}" type="datetimeFigureOut">
              <a:rPr lang="en-GB" smtClean="0"/>
              <a:t>02/02/2017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2197141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F7FA70B-3C21-48BD-A0A4-3D58807B93A2}" type="datetimeFigureOut">
              <a:rPr lang="en-GB" smtClean="0"/>
              <a:t>02/02/2017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3930979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F7FA70B-3C21-48BD-A0A4-3D58807B93A2}" type="datetimeFigureOut">
              <a:rPr lang="en-GB" smtClean="0"/>
              <a:t>02/02/2017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2771448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F7FA70B-3C21-48BD-A0A4-3D58807B93A2}" type="datetimeFigureOut">
              <a:rPr lang="en-GB" smtClean="0"/>
              <a:t>02/02/2017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1638200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7FA70B-3C21-48BD-A0A4-3D58807B93A2}" type="datetimeFigureOut">
              <a:rPr lang="en-GB" smtClean="0"/>
              <a:t>02/02/2017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1988261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7FA70B-3C21-48BD-A0A4-3D58807B93A2}" type="datetimeFigureOut">
              <a:rPr lang="en-GB" smtClean="0"/>
              <a:t>02/02/2017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2637506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7FA70B-3C21-48BD-A0A4-3D58807B93A2}" type="datetimeFigureOut">
              <a:rPr lang="en-GB" smtClean="0"/>
              <a:t>02/02/2017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2668097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F7FA70B-3C21-48BD-A0A4-3D58807B93A2}" type="datetimeFigureOut">
              <a:rPr lang="en-GB" smtClean="0"/>
              <a:t>02/02/2017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3070034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F7FA70B-3C21-48BD-A0A4-3D58807B93A2}" type="datetimeFigureOut">
              <a:rPr lang="en-GB" smtClean="0"/>
              <a:t>02/02/2017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EC597-D30B-49BF-A6FD-D73BCC8CF424}"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42171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F7FA70B-3C21-48BD-A0A4-3D58807B93A2}" type="datetimeFigureOut">
              <a:rPr lang="en-GB" smtClean="0"/>
              <a:t>02/02/2017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2042067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F7FA70B-3C21-48BD-A0A4-3D58807B93A2}" type="datetimeFigureOut">
              <a:rPr lang="en-GB" smtClean="0"/>
              <a:t>02/02/2017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EC597-D30B-49BF-A6FD-D73BCC8CF42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111101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F7FA70B-3C21-48BD-A0A4-3D58807B93A2}" type="datetimeFigureOut">
              <a:rPr lang="en-GB" smtClean="0"/>
              <a:t>02/02/2017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27698604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F7FA70B-3C21-48BD-A0A4-3D58807B93A2}" type="datetimeFigureOut">
              <a:rPr lang="en-GB" smtClean="0"/>
              <a:t>02/02/2017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29008137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F7FA70B-3C21-48BD-A0A4-3D58807B93A2}" type="datetimeFigureOut">
              <a:rPr lang="en-GB" smtClean="0"/>
              <a:t>02/02/2017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EC597-D30B-49BF-A6FD-D73BCC8CF424}" type="slidenum">
              <a:rPr lang="en-GB" smtClean="0"/>
              <a:t>‹#›</a:t>
            </a:fld>
            <a:endParaRPr lang="en-GB"/>
          </a:p>
        </p:txBody>
      </p:sp>
    </p:spTree>
    <p:extLst>
      <p:ext uri="{BB962C8B-B14F-4D97-AF65-F5344CB8AC3E}">
        <p14:creationId xmlns:p14="http://schemas.microsoft.com/office/powerpoint/2010/main" val="799027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F7FA70B-3C21-48BD-A0A4-3D58807B93A2}" type="datetimeFigureOut">
              <a:rPr lang="en-GB" smtClean="0"/>
              <a:t>02/02/2017</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8AEC597-D30B-49BF-A6FD-D73BCC8CF424}" type="slidenum">
              <a:rPr lang="en-GB" smtClean="0"/>
              <a:t>‹#›</a:t>
            </a:fld>
            <a:endParaRPr lang="en-GB"/>
          </a:p>
        </p:txBody>
      </p:sp>
    </p:spTree>
    <p:extLst>
      <p:ext uri="{BB962C8B-B14F-4D97-AF65-F5344CB8AC3E}">
        <p14:creationId xmlns:p14="http://schemas.microsoft.com/office/powerpoint/2010/main" val="25988170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An NHS for Future Generations </a:t>
            </a:r>
            <a:endParaRPr lang="en-GB" dirty="0"/>
          </a:p>
        </p:txBody>
      </p:sp>
      <p:sp>
        <p:nvSpPr>
          <p:cNvPr id="3" name="Subtitle 2"/>
          <p:cNvSpPr>
            <a:spLocks noGrp="1"/>
          </p:cNvSpPr>
          <p:nvPr>
            <p:ph type="subTitle" idx="1"/>
          </p:nvPr>
        </p:nvSpPr>
        <p:spPr/>
        <p:txBody>
          <a:bodyPr/>
          <a:lstStyle/>
          <a:p>
            <a:r>
              <a:rPr lang="en-GB" dirty="0" smtClean="0"/>
              <a:t>Why are we making </a:t>
            </a:r>
            <a:r>
              <a:rPr lang="en-GB" dirty="0"/>
              <a:t>p</a:t>
            </a:r>
            <a:r>
              <a:rPr lang="en-GB" dirty="0" smtClean="0"/>
              <a:t>rudent healthcare happen?</a:t>
            </a:r>
            <a:endParaRPr lang="en-GB" dirty="0"/>
          </a:p>
        </p:txBody>
      </p:sp>
    </p:spTree>
    <p:extLst>
      <p:ext uri="{BB962C8B-B14F-4D97-AF65-F5344CB8AC3E}">
        <p14:creationId xmlns:p14="http://schemas.microsoft.com/office/powerpoint/2010/main" val="749499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P</a:t>
            </a:r>
            <a:r>
              <a:rPr lang="en-GB" dirty="0" smtClean="0"/>
              <a:t>rudent healthcare in Wales began with a piece of work led by the Bevan Commission</a:t>
            </a:r>
          </a:p>
          <a:p>
            <a:endParaRPr lang="en-GB" dirty="0"/>
          </a:p>
          <a:p>
            <a:r>
              <a:rPr lang="en-GB" dirty="0" smtClean="0"/>
              <a:t>What did the Bevan Commission say?</a:t>
            </a:r>
            <a:endParaRPr lang="en-GB" dirty="0"/>
          </a:p>
        </p:txBody>
      </p:sp>
    </p:spTree>
    <p:extLst>
      <p:ext uri="{BB962C8B-B14F-4D97-AF65-F5344CB8AC3E}">
        <p14:creationId xmlns:p14="http://schemas.microsoft.com/office/powerpoint/2010/main" val="3635577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Moving from principles to practice</a:t>
            </a:r>
            <a:br>
              <a:rPr lang="en-GB" b="1" dirty="0" smtClean="0"/>
            </a:br>
            <a:endParaRPr lang="en-GB" dirty="0"/>
          </a:p>
        </p:txBody>
      </p:sp>
      <p:sp>
        <p:nvSpPr>
          <p:cNvPr id="3" name="Content Placeholder 2"/>
          <p:cNvSpPr>
            <a:spLocks noGrp="1"/>
          </p:cNvSpPr>
          <p:nvPr>
            <p:ph idx="1"/>
          </p:nvPr>
        </p:nvSpPr>
        <p:spPr/>
        <p:txBody>
          <a:bodyPr>
            <a:normAutofit lnSpcReduction="10000"/>
          </a:bodyPr>
          <a:lstStyle/>
          <a:p>
            <a:r>
              <a:rPr lang="en-GB" dirty="0" smtClean="0"/>
              <a:t>Prudent healthcare has to be more than an idea and more than a set of principles.</a:t>
            </a:r>
          </a:p>
          <a:p>
            <a:r>
              <a:rPr lang="en-GB" dirty="0" smtClean="0"/>
              <a:t> It has to change the way health services are used and provided. </a:t>
            </a:r>
          </a:p>
          <a:p>
            <a:r>
              <a:rPr lang="en-GB" dirty="0" smtClean="0"/>
              <a:t>It has to make a real practical difference to the broad sweep of those millions of encounters which take place every year between Welsh people and their health service.</a:t>
            </a:r>
          </a:p>
          <a:p>
            <a:r>
              <a:rPr lang="en-GB" dirty="0" smtClean="0"/>
              <a:t> The strongest case for making such a difference is that, if we get it right, it offers a way of allowing the founding principles of the National Health Service to be sustained into the future.</a:t>
            </a:r>
          </a:p>
          <a:p>
            <a:endParaRPr lang="en-GB" dirty="0" smtClean="0"/>
          </a:p>
          <a:p>
            <a:r>
              <a:rPr lang="en-GB" dirty="0" smtClean="0"/>
              <a:t>NHS is a system under continual stress and strain as demands rise and the resource from which to meet them stands still.</a:t>
            </a:r>
          </a:p>
          <a:p>
            <a:endParaRPr lang="en-GB" dirty="0"/>
          </a:p>
        </p:txBody>
      </p:sp>
    </p:spTree>
    <p:extLst>
      <p:ext uri="{BB962C8B-B14F-4D97-AF65-F5344CB8AC3E}">
        <p14:creationId xmlns:p14="http://schemas.microsoft.com/office/powerpoint/2010/main" val="2167257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Co-producing health</a:t>
            </a:r>
            <a:endParaRPr lang="en-GB" dirty="0"/>
          </a:p>
        </p:txBody>
      </p:sp>
      <p:sp>
        <p:nvSpPr>
          <p:cNvPr id="3" name="Content Placeholder 2"/>
          <p:cNvSpPr>
            <a:spLocks noGrp="1"/>
          </p:cNvSpPr>
          <p:nvPr>
            <p:ph idx="1"/>
          </p:nvPr>
        </p:nvSpPr>
        <p:spPr/>
        <p:txBody>
          <a:bodyPr>
            <a:normAutofit/>
          </a:bodyPr>
          <a:lstStyle/>
          <a:p>
            <a:r>
              <a:rPr lang="en-GB" dirty="0" smtClean="0"/>
              <a:t>As we develop our thinking about prudent healthcare the collective nature of co-production will also become more apparent. </a:t>
            </a:r>
          </a:p>
          <a:p>
            <a:r>
              <a:rPr lang="en-GB" dirty="0" smtClean="0"/>
              <a:t>In health, in particular, we need to call the force for change, which comes through the positive encouragement of communities of interest. </a:t>
            </a:r>
          </a:p>
          <a:p>
            <a:r>
              <a:rPr lang="en-GB" dirty="0" smtClean="0"/>
              <a:t>Co-production is achieved by amplifying the collective voice of users as well as by the choices each of us makes. No user of public services ought to be left as an isolated individual but should be enabled to link with others. </a:t>
            </a:r>
          </a:p>
          <a:p>
            <a:r>
              <a:rPr lang="en-GB" dirty="0" smtClean="0"/>
              <a:t>the contribution of the third sector, user-led, organisations can bring to the practical delivery of the co-production principle.</a:t>
            </a:r>
          </a:p>
          <a:p>
            <a:endParaRPr lang="en-GB" dirty="0"/>
          </a:p>
        </p:txBody>
      </p:sp>
    </p:spTree>
    <p:extLst>
      <p:ext uri="{BB962C8B-B14F-4D97-AF65-F5344CB8AC3E}">
        <p14:creationId xmlns:p14="http://schemas.microsoft.com/office/powerpoint/2010/main" val="956889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What is co-production</a:t>
            </a:r>
            <a:br>
              <a:rPr lang="en-GB" b="1" dirty="0" smtClean="0"/>
            </a:br>
            <a:endParaRPr lang="en-GB" dirty="0"/>
          </a:p>
        </p:txBody>
      </p:sp>
      <p:sp>
        <p:nvSpPr>
          <p:cNvPr id="3" name="Content Placeholder 2"/>
          <p:cNvSpPr>
            <a:spLocks noGrp="1"/>
          </p:cNvSpPr>
          <p:nvPr>
            <p:ph idx="1"/>
          </p:nvPr>
        </p:nvSpPr>
        <p:spPr/>
        <p:txBody>
          <a:bodyPr>
            <a:normAutofit/>
          </a:bodyPr>
          <a:lstStyle/>
          <a:p>
            <a:r>
              <a:rPr lang="en-GB" dirty="0" smtClean="0"/>
              <a:t>Co-production is an approach to public services which </a:t>
            </a:r>
            <a:r>
              <a:rPr lang="en-GB" b="1" dirty="0" smtClean="0"/>
              <a:t>enables citizens and professionals to share power and work together in equal partnership</a:t>
            </a:r>
            <a:r>
              <a:rPr lang="en-GB" dirty="0" smtClean="0"/>
              <a:t>, creating opportunities for people to access support when they need it and to contribute to social change.</a:t>
            </a:r>
          </a:p>
          <a:p>
            <a:endParaRPr lang="en-GB" dirty="0"/>
          </a:p>
          <a:p>
            <a:r>
              <a:rPr lang="en-GB"/>
              <a:t>https://</a:t>
            </a:r>
            <a:r>
              <a:rPr lang="en-GB">
                <a:hlinkClick r:id="rId2" action="ppaction://hlinksldjump"/>
              </a:rPr>
              <a:t>www.youtube.com/watch?v=M0X4Ax8I5WM</a:t>
            </a:r>
            <a:endParaRPr lang="en-GB" dirty="0" smtClean="0"/>
          </a:p>
        </p:txBody>
      </p:sp>
    </p:spTree>
    <p:extLst>
      <p:ext uri="{BB962C8B-B14F-4D97-AF65-F5344CB8AC3E}">
        <p14:creationId xmlns:p14="http://schemas.microsoft.com/office/powerpoint/2010/main" val="3905617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key features </a:t>
            </a:r>
            <a:endParaRPr lang="en-GB" dirty="0"/>
          </a:p>
        </p:txBody>
      </p:sp>
      <p:sp>
        <p:nvSpPr>
          <p:cNvPr id="3" name="Content Placeholder 2"/>
          <p:cNvSpPr>
            <a:spLocks noGrp="1"/>
          </p:cNvSpPr>
          <p:nvPr>
            <p:ph idx="1"/>
          </p:nvPr>
        </p:nvSpPr>
        <p:spPr/>
        <p:txBody>
          <a:bodyPr>
            <a:normAutofit/>
          </a:bodyPr>
          <a:lstStyle/>
          <a:p>
            <a:endParaRPr lang="en-GB" b="1" dirty="0" smtClean="0"/>
          </a:p>
          <a:p>
            <a:r>
              <a:rPr lang="en-GB" b="1" dirty="0" smtClean="0"/>
              <a:t>Value all participants as equals and assets</a:t>
            </a:r>
            <a:endParaRPr lang="en-GB" dirty="0" smtClean="0"/>
          </a:p>
          <a:p>
            <a:r>
              <a:rPr lang="en-GB" dirty="0" smtClean="0"/>
              <a:t>Everyone has a contribution to make, whether as experts through experience or experts through training. We should acknowledge this in everything we do, and build from our strengths.</a:t>
            </a:r>
          </a:p>
          <a:p>
            <a:endParaRPr lang="en-GB" dirty="0"/>
          </a:p>
          <a:p>
            <a:r>
              <a:rPr lang="en-GB" b="1" dirty="0" smtClean="0"/>
              <a:t>Develop and support peer networks</a:t>
            </a:r>
            <a:endParaRPr lang="en-GB" dirty="0" smtClean="0"/>
          </a:p>
          <a:p>
            <a:r>
              <a:rPr lang="en-GB" dirty="0" smtClean="0"/>
              <a:t>Social capital – networks of friendship and support – are vital to our health and well-being. Peer networks help to build confidence and give people a voice, and the opportunity to help others.</a:t>
            </a:r>
          </a:p>
          <a:p>
            <a:endParaRPr lang="en-GB" dirty="0" smtClean="0"/>
          </a:p>
          <a:p>
            <a:endParaRPr lang="en-GB" dirty="0"/>
          </a:p>
        </p:txBody>
      </p:sp>
    </p:spTree>
    <p:extLst>
      <p:ext uri="{BB962C8B-B14F-4D97-AF65-F5344CB8AC3E}">
        <p14:creationId xmlns:p14="http://schemas.microsoft.com/office/powerpoint/2010/main" val="1928186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b="1" dirty="0" smtClean="0"/>
              <a:t>Reciprocity</a:t>
            </a:r>
            <a:endParaRPr lang="en-GB" dirty="0" smtClean="0"/>
          </a:p>
          <a:p>
            <a:r>
              <a:rPr lang="en-GB" dirty="0" smtClean="0"/>
              <a:t>The impulse to give back is universal. Wherever possible, we must replace one-way acts of largesse with two-way transactions. ‘You need me’ becomes ‘We need each other’.</a:t>
            </a:r>
          </a:p>
          <a:p>
            <a:r>
              <a:rPr lang="en-GB" b="1" dirty="0" smtClean="0"/>
              <a:t>Outcomes focus</a:t>
            </a:r>
            <a:endParaRPr lang="en-GB" dirty="0" smtClean="0"/>
          </a:p>
          <a:p>
            <a:r>
              <a:rPr lang="en-GB" dirty="0" smtClean="0"/>
              <a:t>The focus of co-production is on achieving the outcomes that matter to individuals, rather than on the process of delivering services. The role of the professional is to facilitate that journey.</a:t>
            </a:r>
          </a:p>
          <a:p>
            <a:endParaRPr lang="en-GB" dirty="0"/>
          </a:p>
        </p:txBody>
      </p:sp>
    </p:spTree>
    <p:extLst>
      <p:ext uri="{BB962C8B-B14F-4D97-AF65-F5344CB8AC3E}">
        <p14:creationId xmlns:p14="http://schemas.microsoft.com/office/powerpoint/2010/main" val="2175721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400" b="1" dirty="0" smtClean="0"/>
              <a:t>Prudent Healthcare principle 5 asks us to ‘remodel the relationship between user and provider on the basis of co-production’. </a:t>
            </a:r>
            <a:r>
              <a:rPr lang="en-GB" sz="2400" dirty="0" smtClean="0"/>
              <a:t/>
            </a:r>
            <a:br>
              <a:rPr lang="en-GB" sz="2400" dirty="0" smtClean="0"/>
            </a:br>
            <a:endParaRPr lang="en-GB" sz="2400" dirty="0"/>
          </a:p>
        </p:txBody>
      </p:sp>
      <p:sp>
        <p:nvSpPr>
          <p:cNvPr id="3" name="Content Placeholder 2"/>
          <p:cNvSpPr>
            <a:spLocks noGrp="1"/>
          </p:cNvSpPr>
          <p:nvPr>
            <p:ph idx="1"/>
          </p:nvPr>
        </p:nvSpPr>
        <p:spPr/>
        <p:txBody>
          <a:bodyPr>
            <a:normAutofit/>
          </a:bodyPr>
          <a:lstStyle/>
          <a:p>
            <a:r>
              <a:rPr lang="en-GB" dirty="0" smtClean="0"/>
              <a:t>Co-production means that citizens and professionals share power and work together as equals. </a:t>
            </a:r>
          </a:p>
          <a:p>
            <a:r>
              <a:rPr lang="en-GB" dirty="0" smtClean="0"/>
              <a:t>based on relationships of trust and reciprocity, on acknowledging that everyone is an expert in their own life, with something to contribute. </a:t>
            </a:r>
          </a:p>
          <a:p>
            <a:r>
              <a:rPr lang="en-GB" dirty="0" smtClean="0"/>
              <a:t>These relationships create a culture within which professionals become willing to share power, and citizens in turn become willing to share responsibility. </a:t>
            </a:r>
          </a:p>
          <a:p>
            <a:endParaRPr lang="en-GB" dirty="0"/>
          </a:p>
        </p:txBody>
      </p:sp>
    </p:spTree>
    <p:extLst>
      <p:ext uri="{BB962C8B-B14F-4D97-AF65-F5344CB8AC3E}">
        <p14:creationId xmlns:p14="http://schemas.microsoft.com/office/powerpoint/2010/main" val="838546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smtClean="0"/>
              <a:t>This improves the outcomes for everyone.</a:t>
            </a:r>
          </a:p>
          <a:p>
            <a:r>
              <a:rPr lang="en-GB" dirty="0" smtClean="0"/>
              <a:t>Traditionally, service providers ask the ‘tick-box’ questions: </a:t>
            </a:r>
            <a:r>
              <a:rPr lang="en-GB" i="1" dirty="0" smtClean="0"/>
              <a:t>what do you need, what are you eligible for? </a:t>
            </a:r>
          </a:p>
          <a:p>
            <a:r>
              <a:rPr lang="en-GB" dirty="0" smtClean="0"/>
              <a:t>With co-production, the questions become a conversation: </a:t>
            </a:r>
            <a:r>
              <a:rPr lang="en-GB" i="1" dirty="0" smtClean="0"/>
              <a:t>what does a good life look like for you, what strengths can we build on, and how can we work with you to achieve your goals?</a:t>
            </a:r>
            <a:r>
              <a:rPr lang="en-GB" dirty="0" smtClean="0"/>
              <a:t> </a:t>
            </a:r>
          </a:p>
          <a:p>
            <a:r>
              <a:rPr lang="en-GB" dirty="0" smtClean="0"/>
              <a:t>It’s about thinking less about fitting people into pre-determined services, and more about empowering people to contribute to achieving the outcomes that matter to them.</a:t>
            </a:r>
          </a:p>
          <a:p>
            <a:r>
              <a:rPr lang="en-GB" b="1" dirty="0" smtClean="0"/>
              <a:t>In other words co-production is led by people, not by systems.</a:t>
            </a:r>
            <a:endParaRPr lang="en-GB" dirty="0" smtClean="0"/>
          </a:p>
          <a:p>
            <a:endParaRPr lang="en-GB" dirty="0"/>
          </a:p>
        </p:txBody>
      </p:sp>
    </p:spTree>
    <p:extLst>
      <p:ext uri="{BB962C8B-B14F-4D97-AF65-F5344CB8AC3E}">
        <p14:creationId xmlns:p14="http://schemas.microsoft.com/office/powerpoint/2010/main" val="3848904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Prudence, principles and co-production</a:t>
            </a:r>
            <a:br>
              <a:rPr lang="en-GB" b="1" dirty="0" smtClean="0"/>
            </a:br>
            <a:endParaRPr lang="en-GB" dirty="0"/>
          </a:p>
        </p:txBody>
      </p:sp>
      <p:sp>
        <p:nvSpPr>
          <p:cNvPr id="3" name="Content Placeholder 2"/>
          <p:cNvSpPr>
            <a:spLocks noGrp="1"/>
          </p:cNvSpPr>
          <p:nvPr>
            <p:ph idx="1"/>
          </p:nvPr>
        </p:nvSpPr>
        <p:spPr/>
        <p:txBody>
          <a:bodyPr>
            <a:normAutofit/>
          </a:bodyPr>
          <a:lstStyle/>
          <a:p>
            <a:r>
              <a:rPr lang="en-GB" dirty="0" smtClean="0"/>
              <a:t>So how does co-production fit with the Prudent Healthcare strategy as a whole?</a:t>
            </a:r>
          </a:p>
          <a:p>
            <a:r>
              <a:rPr lang="en-GB" dirty="0" smtClean="0"/>
              <a:t>The principles of Prudent Healthcare are:</a:t>
            </a:r>
          </a:p>
          <a:p>
            <a:r>
              <a:rPr lang="en-GB" dirty="0" smtClean="0"/>
              <a:t>Do no harm.</a:t>
            </a:r>
          </a:p>
          <a:p>
            <a:r>
              <a:rPr lang="en-GB" dirty="0" smtClean="0"/>
              <a:t>Carry out the minimum appropriate intervention.</a:t>
            </a:r>
          </a:p>
          <a:p>
            <a:r>
              <a:rPr lang="en-GB" dirty="0" smtClean="0"/>
              <a:t>Only do what only you can do.</a:t>
            </a:r>
          </a:p>
          <a:p>
            <a:r>
              <a:rPr lang="en-GB" dirty="0" smtClean="0"/>
              <a:t>Promote equity on the basis of clinical need.</a:t>
            </a:r>
          </a:p>
          <a:p>
            <a:r>
              <a:rPr lang="en-GB" dirty="0" smtClean="0"/>
              <a:t>Remodel the relationship between user and provider on the basis of co-production.</a:t>
            </a:r>
          </a:p>
          <a:p>
            <a:endParaRPr lang="en-GB" dirty="0"/>
          </a:p>
        </p:txBody>
      </p:sp>
    </p:spTree>
    <p:extLst>
      <p:ext uri="{BB962C8B-B14F-4D97-AF65-F5344CB8AC3E}">
        <p14:creationId xmlns:p14="http://schemas.microsoft.com/office/powerpoint/2010/main" val="347394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Changing cultural assumptions</a:t>
            </a:r>
            <a:br>
              <a:rPr lang="en-GB" b="1" dirty="0" smtClean="0"/>
            </a:b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p>
          <a:p>
            <a:r>
              <a:rPr lang="en-GB" dirty="0" smtClean="0"/>
              <a:t> In the first year of breathalysers being introduced road accidents where alcohol had been a factor fell from 25% to 15%. </a:t>
            </a:r>
          </a:p>
          <a:p>
            <a:r>
              <a:rPr lang="en-GB" dirty="0" smtClean="0"/>
              <a:t>There were 1,152 fewer recorded deaths; </a:t>
            </a:r>
          </a:p>
          <a:p>
            <a:r>
              <a:rPr lang="en-GB" dirty="0" smtClean="0"/>
              <a:t>11,177 serious injuries and </a:t>
            </a:r>
          </a:p>
          <a:p>
            <a:r>
              <a:rPr lang="en-GB" dirty="0" smtClean="0"/>
              <a:t>28,130 fewer slight injuries caused by road traffic accidents.</a:t>
            </a:r>
          </a:p>
          <a:p>
            <a:r>
              <a:rPr lang="en-GB" dirty="0" smtClean="0"/>
              <a:t> By 2012, the number of people killed in road accidents in Wales in which alcohol was involved had fallen to just 280. </a:t>
            </a:r>
          </a:p>
          <a:p>
            <a:r>
              <a:rPr lang="en-GB" dirty="0" smtClean="0"/>
              <a:t>The following year, the lowest ever number of deaths on the roads in Wales was recorded since figures were first collated in 1926.</a:t>
            </a:r>
          </a:p>
          <a:p>
            <a:endParaRPr lang="en-GB" dirty="0"/>
          </a:p>
        </p:txBody>
      </p:sp>
    </p:spTree>
    <p:extLst>
      <p:ext uri="{BB962C8B-B14F-4D97-AF65-F5344CB8AC3E}">
        <p14:creationId xmlns:p14="http://schemas.microsoft.com/office/powerpoint/2010/main" val="835693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The impact of the breathalyser and compulsory seat belt wearing (introduced at the same time) was immediate and has lasted ever since. It was a cultural shift, which was widely described at the time as being impossible to bring about, but rapidly became irreversible. We understand the co-productive bargain in which avoidable harm is avoided by individuals taking responsibility for the contribution they must make to secure that result.</a:t>
            </a:r>
          </a:p>
          <a:p>
            <a:endParaRPr lang="en-GB" dirty="0"/>
          </a:p>
        </p:txBody>
      </p:sp>
    </p:spTree>
    <p:extLst>
      <p:ext uri="{BB962C8B-B14F-4D97-AF65-F5344CB8AC3E}">
        <p14:creationId xmlns:p14="http://schemas.microsoft.com/office/powerpoint/2010/main" val="30397442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dirty="0"/>
              <a:t>S</a:t>
            </a:r>
            <a:r>
              <a:rPr lang="en-GB" dirty="0" smtClean="0"/>
              <a:t>econd example </a:t>
            </a:r>
            <a:endParaRPr lang="en-GB" dirty="0"/>
          </a:p>
        </p:txBody>
      </p:sp>
      <p:sp>
        <p:nvSpPr>
          <p:cNvPr id="3" name="Content Placeholder 2"/>
          <p:cNvSpPr>
            <a:spLocks noGrp="1"/>
          </p:cNvSpPr>
          <p:nvPr>
            <p:ph idx="1"/>
          </p:nvPr>
        </p:nvSpPr>
        <p:spPr/>
        <p:txBody>
          <a:bodyPr>
            <a:normAutofit lnSpcReduction="10000"/>
          </a:bodyPr>
          <a:lstStyle/>
          <a:p>
            <a:r>
              <a:rPr lang="en-GB" dirty="0"/>
              <a:t>H</a:t>
            </a:r>
            <a:r>
              <a:rPr lang="en-GB" dirty="0" smtClean="0"/>
              <a:t>as taken place more gradually but with equally profound results.– sorting, delivering and tidying an enormous range of recyclable products into one of 14 different categories.</a:t>
            </a:r>
          </a:p>
          <a:p>
            <a:r>
              <a:rPr lang="en-GB" dirty="0" smtClean="0"/>
              <a:t>in 1979, if I carried the weekly rubbish bin to the gate for collection, I felt as if I had discharged my obligation as a concerned and engaged citizen. </a:t>
            </a:r>
          </a:p>
          <a:p>
            <a:r>
              <a:rPr lang="en-GB" dirty="0" smtClean="0"/>
              <a:t>Today things are very different – we identify our rubbish; divide it into categories; put it in different containers; check to see which collection takes place each week and make our active contribution to the co-production of solutions to the shared environmental challenges we face. and it works. </a:t>
            </a:r>
          </a:p>
          <a:p>
            <a:r>
              <a:rPr lang="en-GB" dirty="0" smtClean="0"/>
              <a:t>The Welsh reuse, recycling and composting rate for 2013-14 currently stands at 54%</a:t>
            </a:r>
            <a:r>
              <a:rPr lang="en-GB" baseline="30000" dirty="0" smtClean="0"/>
              <a:t>[5] </a:t>
            </a:r>
            <a:r>
              <a:rPr lang="en-GB" dirty="0" smtClean="0"/>
              <a:t>compared to 42% in England. </a:t>
            </a:r>
          </a:p>
          <a:p>
            <a:r>
              <a:rPr lang="en-GB" dirty="0" smtClean="0"/>
              <a:t>This is a remarkable improvement from a rate of just 37.5% in 2008-09.</a:t>
            </a:r>
          </a:p>
          <a:p>
            <a:endParaRPr lang="en-GB" dirty="0"/>
          </a:p>
        </p:txBody>
      </p:sp>
    </p:spTree>
    <p:extLst>
      <p:ext uri="{BB962C8B-B14F-4D97-AF65-F5344CB8AC3E}">
        <p14:creationId xmlns:p14="http://schemas.microsoft.com/office/powerpoint/2010/main" val="19777689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Protecting people from harm</a:t>
            </a:r>
            <a:endParaRPr lang="en-GB" dirty="0"/>
          </a:p>
        </p:txBody>
      </p:sp>
      <p:sp>
        <p:nvSpPr>
          <p:cNvPr id="3" name="Content Placeholder 2"/>
          <p:cNvSpPr>
            <a:spLocks noGrp="1"/>
          </p:cNvSpPr>
          <p:nvPr>
            <p:ph idx="1"/>
          </p:nvPr>
        </p:nvSpPr>
        <p:spPr/>
        <p:txBody>
          <a:bodyPr>
            <a:normAutofit/>
          </a:bodyPr>
          <a:lstStyle/>
          <a:p>
            <a:r>
              <a:rPr lang="en-GB" dirty="0" smtClean="0"/>
              <a:t>The first clear research to demonstrate the danger tobacco posed to human health emerged 60 years ago but the early years were characterised by ferocious attempts by tobacco companies to evade and deny the damage their activities were creating. </a:t>
            </a:r>
          </a:p>
          <a:p>
            <a:r>
              <a:rPr lang="en-GB" dirty="0" smtClean="0"/>
              <a:t>As late as 1978, nearly 30 years after the first scientific experiments demonstrating the harmful effects of tobacco reported, 45% of adult males in the UK were smoking. Another 30 years later and the rate had more than halved to 21%</a:t>
            </a:r>
            <a:r>
              <a:rPr lang="en-GB" baseline="30000" dirty="0" smtClean="0"/>
              <a:t>[6]</a:t>
            </a:r>
            <a:r>
              <a:rPr lang="en-GB" dirty="0" smtClean="0"/>
              <a:t>. This is still far too many but we are on a steadily declining trajectory. </a:t>
            </a:r>
          </a:p>
          <a:p>
            <a:endParaRPr lang="en-GB" dirty="0"/>
          </a:p>
        </p:txBody>
      </p:sp>
    </p:spTree>
    <p:extLst>
      <p:ext uri="{BB962C8B-B14F-4D97-AF65-F5344CB8AC3E}">
        <p14:creationId xmlns:p14="http://schemas.microsoft.com/office/powerpoint/2010/main" val="37789657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Fewer than 10% of the population of California now smoke at all </a:t>
            </a:r>
          </a:p>
          <a:p>
            <a:r>
              <a:rPr lang="en-GB" dirty="0"/>
              <a:t> New Zealand has a realistic ambition of becoming the first smoke-free nation within the next 10 years.</a:t>
            </a:r>
          </a:p>
          <a:p>
            <a:r>
              <a:rPr lang="en-GB" dirty="0"/>
              <a:t>Professor Simon Chapman put it in this way: “A Rip van Winkle awaking from a 20-year sleep would be astounded by the cultural transformation of the status of smoking from pleasant, mannered past time to a badge of low education, social disadvantage and ostracism. Cigarette packets have metamorphosed from elegant boxes to pathology museum exhibits</a:t>
            </a:r>
            <a:r>
              <a:rPr lang="en-GB" dirty="0" smtClean="0"/>
              <a:t>.” </a:t>
            </a:r>
            <a:r>
              <a:rPr lang="en-GB" dirty="0"/>
              <a:t>And here, in Wales, of course, they will be museum exhibits when plain packaging is introduced.</a:t>
            </a:r>
          </a:p>
          <a:p>
            <a:endParaRPr lang="en-GB" dirty="0"/>
          </a:p>
        </p:txBody>
      </p:sp>
    </p:spTree>
    <p:extLst>
      <p:ext uri="{BB962C8B-B14F-4D97-AF65-F5344CB8AC3E}">
        <p14:creationId xmlns:p14="http://schemas.microsoft.com/office/powerpoint/2010/main" val="151284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smtClean="0"/>
              <a:t>Fewer than 10% of the population of California now smoke at all </a:t>
            </a:r>
          </a:p>
          <a:p>
            <a:r>
              <a:rPr lang="en-GB" dirty="0" smtClean="0"/>
              <a:t> New Zealand has a realistic ambition of becoming the first smoke-free nation within the next 10 years.</a:t>
            </a:r>
          </a:p>
          <a:p>
            <a:r>
              <a:rPr lang="en-GB" dirty="0" smtClean="0"/>
              <a:t>Professor Simon Chapman put it in this way: “A Rip van Winkle awaking from a 20-year sleep would be astounded by the cultural transformation of the status of smoking from pleasant, mannered past time to a badge of low education, social disadvantage and ostracism. Cigarette packets have metamorphosed from elegant boxes to pathology museum exhibits.”</a:t>
            </a:r>
            <a:r>
              <a:rPr lang="en-GB" baseline="30000" dirty="0" smtClean="0"/>
              <a:t>[7]</a:t>
            </a:r>
            <a:r>
              <a:rPr lang="en-GB" dirty="0" smtClean="0"/>
              <a:t> And here, in Wales, of course, they will be museum exhibits when plain packaging is introduced.</a:t>
            </a:r>
          </a:p>
          <a:p>
            <a:endParaRPr lang="en-GB" dirty="0"/>
          </a:p>
        </p:txBody>
      </p:sp>
    </p:spTree>
    <p:extLst>
      <p:ext uri="{BB962C8B-B14F-4D97-AF65-F5344CB8AC3E}">
        <p14:creationId xmlns:p14="http://schemas.microsoft.com/office/powerpoint/2010/main" val="20118355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smtClean="0"/>
              <a:t>As Chapman suggests, we must not underestimate the cultural shift which underpins the change in smoking habits. I</a:t>
            </a:r>
          </a:p>
          <a:p>
            <a:r>
              <a:rPr lang="en-GB" dirty="0" smtClean="0"/>
              <a:t>In July this 2014, Mark </a:t>
            </a:r>
            <a:r>
              <a:rPr lang="en-GB" dirty="0" err="1"/>
              <a:t>D</a:t>
            </a:r>
            <a:r>
              <a:rPr lang="en-GB" dirty="0" err="1" smtClean="0"/>
              <a:t>rakeford</a:t>
            </a:r>
            <a:r>
              <a:rPr lang="en-GB" dirty="0" smtClean="0"/>
              <a:t>  spent a Saturday afternoon at the Ely Festival running the Labour party stall.</a:t>
            </a:r>
          </a:p>
          <a:p>
            <a:r>
              <a:rPr lang="en-GB" dirty="0" smtClean="0"/>
              <a:t> Half way through the afternoon, someone came to see what we had on offer and was smoking!</a:t>
            </a:r>
          </a:p>
          <a:p>
            <a:r>
              <a:rPr lang="en-GB" dirty="0" smtClean="0"/>
              <a:t> </a:t>
            </a:r>
          </a:p>
        </p:txBody>
      </p:sp>
    </p:spTree>
    <p:extLst>
      <p:ext uri="{BB962C8B-B14F-4D97-AF65-F5344CB8AC3E}">
        <p14:creationId xmlns:p14="http://schemas.microsoft.com/office/powerpoint/2010/main" val="29732033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It caused consternation among all of us. In a highly unscientific way we then carried out an eye-level survey of the festival field and we couldn’t see anyone else smoking. Even within the limitations of such an approach it told us something striking. Ely is an area with real economic and social challenges. People live hard lives, often with unrelenting pressures of simply putting food on the table and keeping life-line services, such as electricity, from being taken away. These pressures erupt into smoking levels well above the Welsh average. </a:t>
            </a:r>
          </a:p>
          <a:p>
            <a:endParaRPr lang="en-GB" dirty="0"/>
          </a:p>
        </p:txBody>
      </p:sp>
    </p:spTree>
    <p:extLst>
      <p:ext uri="{BB962C8B-B14F-4D97-AF65-F5344CB8AC3E}">
        <p14:creationId xmlns:p14="http://schemas.microsoft.com/office/powerpoint/2010/main" val="9512294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smtClean="0"/>
              <a:t>Twenty years ago, that propensity to smoke would have been entirely apparent on the festival field – people would have  been smoking everywhere, regardless of whether children were present or food was being served.</a:t>
            </a:r>
          </a:p>
          <a:p>
            <a:r>
              <a:rPr lang="en-GB" dirty="0" smtClean="0"/>
              <a:t> In 2014, people who smoke at home have absorbed the cultural message that it is not socially acceptable to do so in public places.</a:t>
            </a:r>
          </a:p>
          <a:p>
            <a:r>
              <a:rPr lang="en-GB" dirty="0" smtClean="0"/>
              <a:t>The transformation may not be absolutely universal – as our one visitor demonstrated – but it is overwhelmingly true and, as far as prudent healthcare is concerned it shows, alongside the other examples cited here, that the cultural shift it relies on is not only real but achievable too.</a:t>
            </a:r>
          </a:p>
          <a:p>
            <a:endParaRPr lang="en-GB" dirty="0" smtClean="0"/>
          </a:p>
          <a:p>
            <a:endParaRPr lang="en-GB" dirty="0"/>
          </a:p>
        </p:txBody>
      </p:sp>
    </p:spTree>
    <p:extLst>
      <p:ext uri="{BB962C8B-B14F-4D97-AF65-F5344CB8AC3E}">
        <p14:creationId xmlns:p14="http://schemas.microsoft.com/office/powerpoint/2010/main" val="239522270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60</TotalTime>
  <Words>1649</Words>
  <Application>Microsoft Office PowerPoint</Application>
  <PresentationFormat>Widescreen</PresentationFormat>
  <Paragraphs>81</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Trebuchet MS</vt:lpstr>
      <vt:lpstr>Wingdings 3</vt:lpstr>
      <vt:lpstr>Facet</vt:lpstr>
      <vt:lpstr>An NHS for Future Generations </vt:lpstr>
      <vt:lpstr>PowerPoint Presentation</vt:lpstr>
      <vt:lpstr>Moving from principles to practice </vt:lpstr>
      <vt:lpstr>Co-producing health</vt:lpstr>
      <vt:lpstr>What is co-production </vt:lpstr>
      <vt:lpstr>The key features </vt:lpstr>
      <vt:lpstr>PowerPoint Presentation</vt:lpstr>
      <vt:lpstr>Prudent Healthcare principle 5 asks us to ‘remodel the relationship between user and provider on the basis of co-production’.  </vt:lpstr>
      <vt:lpstr>PowerPoint Presentation</vt:lpstr>
      <vt:lpstr>Prudence, principles and co-production </vt:lpstr>
      <vt:lpstr>Changing cultural assumptions </vt:lpstr>
      <vt:lpstr>PowerPoint Presentation</vt:lpstr>
      <vt:lpstr> Second example </vt:lpstr>
      <vt:lpstr>Protecting people from harm</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NHS for Future Generations</dc:title>
  <dc:creator>Karen Burton</dc:creator>
  <cp:lastModifiedBy>Karen Burton</cp:lastModifiedBy>
  <cp:revision>8</cp:revision>
  <cp:lastPrinted>2016-09-14T10:59:21Z</cp:lastPrinted>
  <dcterms:created xsi:type="dcterms:W3CDTF">2016-06-17T10:15:38Z</dcterms:created>
  <dcterms:modified xsi:type="dcterms:W3CDTF">2017-02-02T12:10:56Z</dcterms:modified>
</cp:coreProperties>
</file>