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notesMasterIdLst>
    <p:notesMasterId r:id="rId23"/>
  </p:notesMasterIdLst>
  <p:sldIdLst>
    <p:sldId id="256" r:id="rId2"/>
    <p:sldId id="258" r:id="rId3"/>
    <p:sldId id="260" r:id="rId4"/>
    <p:sldId id="263" r:id="rId5"/>
    <p:sldId id="264" r:id="rId6"/>
    <p:sldId id="262" r:id="rId7"/>
    <p:sldId id="265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7" r:id="rId18"/>
    <p:sldId id="278" r:id="rId19"/>
    <p:sldId id="279" r:id="rId20"/>
    <p:sldId id="280" r:id="rId21"/>
    <p:sldId id="276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4" autoAdjust="0"/>
    <p:restoredTop sz="90458" autoAdjust="0"/>
  </p:normalViewPr>
  <p:slideViewPr>
    <p:cSldViewPr snapToGrid="0">
      <p:cViewPr varScale="1">
        <p:scale>
          <a:sx n="74" d="100"/>
          <a:sy n="74" d="100"/>
        </p:scale>
        <p:origin x="1032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A7460C-06AD-4EF9-AAAD-2F79B01E043C}" type="datetimeFigureOut">
              <a:rPr lang="en-IN" smtClean="0"/>
              <a:t>06-04-2026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C8C038-93A6-4A28-9249-C18749DB1A5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3508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06-04-2026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43010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06-04-2026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51406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06-04-2026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99629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06-04-2026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02632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06-04-2026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90508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06-04-2026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10434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06-04-2026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23345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06-04-2026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87468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06-04-2026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78151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06-04-2026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65462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06-04-2026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175700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06-04-2026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011072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06-04-2026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04229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06-04-2026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698585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06-04-2026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162797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E65BC-A6E4-449A-AFC9-5C5870D79CD0}" type="datetimeFigureOut">
              <a:rPr lang="en-IN" smtClean="0"/>
              <a:t>06-04-2026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31612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AE65BC-A6E4-449A-AFC9-5C5870D79CD0}" type="datetimeFigureOut">
              <a:rPr lang="en-IN" smtClean="0"/>
              <a:t>06-04-2026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B7D0C0E-ECE3-443A-A532-649112621D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04001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t/thank-you.html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nderstanding Rheumatoid Arthritis ...">
            <a:extLst>
              <a:ext uri="{FF2B5EF4-FFF2-40B4-BE49-F238E27FC236}">
                <a16:creationId xmlns:a16="http://schemas.microsoft.com/office/drawing/2014/main" id="{A4C385AE-C36E-2456-D9E9-938307AB4E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61" y="4414"/>
            <a:ext cx="12191999" cy="6853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E7F7AB-A031-79AA-A079-2C441999778E}"/>
              </a:ext>
            </a:extLst>
          </p:cNvPr>
          <p:cNvSpPr txBox="1"/>
          <p:nvPr/>
        </p:nvSpPr>
        <p:spPr>
          <a:xfrm>
            <a:off x="1175677" y="668594"/>
            <a:ext cx="98406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RHEUMATOID ARTHRITIS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0F2176-A922-B1D0-D451-4BFEF300F9B3}"/>
              </a:ext>
            </a:extLst>
          </p:cNvPr>
          <p:cNvSpPr txBox="1"/>
          <p:nvPr/>
        </p:nvSpPr>
        <p:spPr>
          <a:xfrm>
            <a:off x="339209" y="1932938"/>
            <a:ext cx="115135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presentation is designed for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Primary Care Nurses in the UK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focusing on early diagnosis, management, and long-term care of patients with rheumatoid arthritis.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707AEF-465B-1E26-DA89-2BB51BE83058}"/>
              </a:ext>
            </a:extLst>
          </p:cNvPr>
          <p:cNvSpPr txBox="1"/>
          <p:nvPr/>
        </p:nvSpPr>
        <p:spPr>
          <a:xfrm>
            <a:off x="2264083" y="1407258"/>
            <a:ext cx="7663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Diagnosis, Management and </a:t>
            </a:r>
            <a:r>
              <a:rPr 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Personalised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</a:rPr>
              <a:t> Care Approaches in the United Kingdom</a:t>
            </a:r>
            <a:endParaRPr lang="en-IN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anose="020B0606020202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23D658-9335-4455-E4D6-EA674F61C9C8}"/>
              </a:ext>
            </a:extLst>
          </p:cNvPr>
          <p:cNvSpPr txBox="1"/>
          <p:nvPr/>
        </p:nvSpPr>
        <p:spPr>
          <a:xfrm>
            <a:off x="2027889" y="3180285"/>
            <a:ext cx="7968849" cy="2031325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Presenter: Ardra Sudhan</a:t>
            </a:r>
          </a:p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2529434</a:t>
            </a:r>
          </a:p>
          <a:p>
            <a:pPr algn="ctr"/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: MSc Public Health and Social Care in Practice </a:t>
            </a:r>
          </a:p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 Community Care and Management of Longer-term Conditions </a:t>
            </a:r>
          </a:p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LCHS7003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Lecturer: Muhammed Khan</a:t>
            </a:r>
          </a:p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2 Individual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35142806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EAA923F-28ED-573E-0B13-2686D823B125}"/>
              </a:ext>
            </a:extLst>
          </p:cNvPr>
          <p:cNvSpPr txBox="1"/>
          <p:nvPr/>
        </p:nvSpPr>
        <p:spPr>
          <a:xfrm>
            <a:off x="0" y="299939"/>
            <a:ext cx="121919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Rheumatoid Arthritis</a:t>
            </a:r>
            <a:endParaRPr lang="en-IN" sz="4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6B008A-907A-7F27-0C55-7C9F3749EF47}"/>
              </a:ext>
            </a:extLst>
          </p:cNvPr>
          <p:cNvSpPr txBox="1"/>
          <p:nvPr/>
        </p:nvSpPr>
        <p:spPr>
          <a:xfrm>
            <a:off x="88492" y="1199535"/>
            <a:ext cx="620415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  <a:p>
            <a:endParaRPr lang="en-US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Rheumatoid arthritis is a long-term condition characterized by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persistent joint inflammation, leading to pain, swelling, and progressive functional impairment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(World Health Organization, 2022).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Rheumatoid arthritis is described as a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long-term autoimmune condition in which the immune system attacks the joints, leading to inflammation, pain, and joint damage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(Versus Arthritis, 2026).</a:t>
            </a: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>
            <a:extLst>
              <a:ext uri="{FF2B5EF4-FFF2-40B4-BE49-F238E27FC236}">
                <a16:creationId xmlns:a16="http://schemas.microsoft.com/office/drawing/2014/main" id="{938C2328-3B16-3344-74B4-DD680B0CD8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617" y="1524000"/>
            <a:ext cx="6002383" cy="424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4">
            <a:extLst>
              <a:ext uri="{FF2B5EF4-FFF2-40B4-BE49-F238E27FC236}">
                <a16:creationId xmlns:a16="http://schemas.microsoft.com/office/drawing/2014/main" id="{3F8EB615-21D1-FF65-A2A1-945282B07780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9488128" y="5757902"/>
            <a:ext cx="2369575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Figure:1,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(Ding et al., 2023)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733F48D4-DA36-1DD6-F337-59BCAD53749C}"/>
              </a:ext>
            </a:extLst>
          </p:cNvPr>
          <p:cNvSpPr/>
          <p:nvPr/>
        </p:nvSpPr>
        <p:spPr>
          <a:xfrm>
            <a:off x="167148" y="1356852"/>
            <a:ext cx="186813" cy="23597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60709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38F79-8ED1-13BC-CDDD-C537D328D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226" y="245246"/>
            <a:ext cx="8290776" cy="511838"/>
          </a:xfrm>
        </p:spPr>
        <p:txBody>
          <a:bodyPr>
            <a:normAutofit fontScale="90000"/>
          </a:bodyPr>
          <a:lstStyle/>
          <a:p>
            <a:r>
              <a:rPr lang="en-IN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SYMPTOMS OF 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B3F42-2CB3-6D4A-0E77-169B5A7E15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788" y="944736"/>
            <a:ext cx="5476568" cy="5593715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The common symptoms of rheumatoid arthritis include:</a:t>
            </a:r>
          </a:p>
          <a:p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This condition typically presents with joint pain accompanied by swelling and prolonged stiffness.</a:t>
            </a:r>
          </a:p>
          <a:p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Patients commonly experience prolonged joint stiffness, particularly after periods of inactivity such as in early mornings.</a:t>
            </a:r>
          </a:p>
          <a:p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Warmth and redness around affected joints </a:t>
            </a:r>
          </a:p>
          <a:p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Fatigue and lack of energy </a:t>
            </a:r>
          </a:p>
          <a:p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Loss of appetite and weight loss </a:t>
            </a:r>
          </a:p>
          <a:p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Symmetrical joint involvement (both sides of the body) </a:t>
            </a: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(NHS, 2019)</a:t>
            </a:r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</a:t>
            </a:r>
          </a:p>
          <a:p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Progressive joint damage and deformity may occur if untreated</a:t>
            </a:r>
          </a:p>
          <a:p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Extra-articular manifestations (e.g., nodules, lung involvement) can develop in severe disease </a:t>
            </a:r>
            <a:r>
              <a:rPr lang="en-US" altLang="en-US" sz="3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(Smolen et al., 2018)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1FED58D5-D99F-C564-CA5A-D74BA9498153}"/>
              </a:ext>
            </a:extLst>
          </p:cNvPr>
          <p:cNvSpPr/>
          <p:nvPr/>
        </p:nvSpPr>
        <p:spPr>
          <a:xfrm>
            <a:off x="776748" y="432899"/>
            <a:ext cx="206478" cy="25563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CAC1255-63DF-23B7-6E0A-0F4EADD296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8351" y="0"/>
            <a:ext cx="5503649" cy="6858000"/>
          </a:xfrm>
          <a:prstGeom prst="rect">
            <a:avLst/>
          </a:prstGeom>
        </p:spPr>
      </p:pic>
      <p:sp>
        <p:nvSpPr>
          <p:cNvPr id="14" name="Rectangle 12">
            <a:extLst>
              <a:ext uri="{FF2B5EF4-FFF2-40B4-BE49-F238E27FC236}">
                <a16:creationId xmlns:a16="http://schemas.microsoft.com/office/drawing/2014/main" id="{48312D82-B66D-7131-C88A-1D43149E100A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0343533" y="6538451"/>
            <a:ext cx="2015614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Figure:2, (Behl, 2017)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24424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076D5-EA32-3C6B-AD91-28E635028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82" y="88491"/>
            <a:ext cx="8596668" cy="658761"/>
          </a:xfrm>
        </p:spPr>
        <p:txBody>
          <a:bodyPr/>
          <a:lstStyle/>
          <a:p>
            <a:r>
              <a:rPr lang="en-IN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Aetiology of Rheumatoid Arthritis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E2C46-5240-2153-EFAA-93870E329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26" y="747250"/>
            <a:ext cx="11720052" cy="5864944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Rheumatoid arthritis is a </a:t>
            </a:r>
            <a:r>
              <a:rPr lang="en-IN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multifactorial autoimmune disease</a:t>
            </a:r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arising from the interaction between </a:t>
            </a:r>
            <a:r>
              <a:rPr lang="en-IN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genetic susceptibility, environmental exposures, and immune system dysregulation</a:t>
            </a:r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(McInnes and </a:t>
            </a:r>
            <a:r>
              <a:rPr lang="en-IN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Schett</a:t>
            </a:r>
            <a:r>
              <a:rPr lang="en-IN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1. Genetic Factors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strongest genetic association is with the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HLA-DRB1 gene (shared epitope)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which increases susceptibility and disease severity.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Family history increases the risk of developing RA by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2–3 times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Other genes (e.g., PTPN22) also contribute to immune dysfunction.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(Smolen et al., 2018)</a:t>
            </a:r>
          </a:p>
          <a:p>
            <a:pPr marL="0" indent="0">
              <a:buNone/>
            </a:pP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2. Environmental Triggers</a:t>
            </a:r>
          </a:p>
          <a:p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Smoking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is the most significant modifiable risk factor and is strongly linked to </a:t>
            </a: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anti-CCP positive RA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Infections (e.g., viral or bacterial) may trigger autoimmune responses through molecular mimicry. </a:t>
            </a:r>
          </a:p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Occupational exposures (silica dust) also increase risk.</a:t>
            </a:r>
            <a:b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(Scott, Wolfe and Huizinga, 2010)</a:t>
            </a:r>
          </a:p>
          <a:p>
            <a:endParaRPr lang="en-IN" dirty="0"/>
          </a:p>
          <a:p>
            <a:endParaRPr lang="en-US" dirty="0"/>
          </a:p>
          <a:p>
            <a:pPr marL="0" indent="0">
              <a:buNone/>
            </a:pP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1533D55D-A56A-BC53-990B-26D5195B04D6}"/>
              </a:ext>
            </a:extLst>
          </p:cNvPr>
          <p:cNvSpPr/>
          <p:nvPr/>
        </p:nvSpPr>
        <p:spPr>
          <a:xfrm>
            <a:off x="580103" y="245806"/>
            <a:ext cx="264379" cy="34412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01316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600C8-D260-B6C4-4452-E54E18722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787" y="393290"/>
            <a:ext cx="11533239" cy="632214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3. Immunological Mechanisms</a:t>
            </a:r>
          </a:p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RA is characterised by </a:t>
            </a: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loss of immune tolerance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, leading to the production of </a:t>
            </a: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autoantibodies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lvl="1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Rheumatoid Factor (RF) </a:t>
            </a:r>
          </a:p>
          <a:p>
            <a:pPr lvl="1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Anti-citrullinated protein antibodies (ACPA/anti-CCP) </a:t>
            </a:r>
          </a:p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Activation of T-cells, B-cells, and pro-inflammatory cytokines (TNF-</a:t>
            </a:r>
            <a:r>
              <a:rPr lang="el-GR" sz="2400" dirty="0">
                <a:latin typeface="Arial" panose="020B0604020202020204" pitchFamily="34" charset="0"/>
                <a:cs typeface="Arial" panose="020B0604020202020204" pitchFamily="34" charset="0"/>
              </a:rPr>
              <a:t>α, 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IL-6) causes </a:t>
            </a: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chronic synovial inflammation and joint destruction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</a:t>
            </a:r>
            <a:r>
              <a:rPr lang="en-IN" sz="1900" dirty="0">
                <a:latin typeface="Arial" panose="020B0604020202020204" pitchFamily="34" charset="0"/>
                <a:cs typeface="Arial" panose="020B0604020202020204" pitchFamily="34" charset="0"/>
              </a:rPr>
              <a:t> (McInnes and </a:t>
            </a:r>
            <a:r>
              <a:rPr lang="en-IN" sz="1900" dirty="0" err="1">
                <a:latin typeface="Arial" panose="020B0604020202020204" pitchFamily="34" charset="0"/>
                <a:cs typeface="Arial" panose="020B0604020202020204" pitchFamily="34" charset="0"/>
              </a:rPr>
              <a:t>Schett</a:t>
            </a:r>
            <a:r>
              <a:rPr lang="en-IN" sz="1900" dirty="0"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4. Hormonal Influences</a:t>
            </a:r>
          </a:p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RA is more common in women (3:1 ratio), suggesting hormonal involvement. </a:t>
            </a:r>
          </a:p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Disease activity may improve during pregnancy and worsen postpartum. </a:t>
            </a:r>
          </a:p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Oestrogen and other hormones may modulate immune response.</a:t>
            </a:r>
            <a:b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</a:t>
            </a:r>
            <a:r>
              <a:rPr lang="en-IN" sz="19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IN" sz="1900" dirty="0" err="1">
                <a:latin typeface="Arial" panose="020B0604020202020204" pitchFamily="34" charset="0"/>
                <a:cs typeface="Arial" panose="020B0604020202020204" pitchFamily="34" charset="0"/>
              </a:rPr>
              <a:t>Alamanos</a:t>
            </a:r>
            <a:r>
              <a:rPr lang="en-IN" sz="1900" dirty="0">
                <a:latin typeface="Arial" panose="020B0604020202020204" pitchFamily="34" charset="0"/>
                <a:cs typeface="Arial" panose="020B0604020202020204" pitchFamily="34" charset="0"/>
              </a:rPr>
              <a:t> and Drosos, 2005)</a:t>
            </a:r>
          </a:p>
          <a:p>
            <a:pPr marL="0" indent="0">
              <a:buNone/>
            </a:pP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RA develops when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genetic predisposition interacts with environmental triggers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leading to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immune dysregulation and chronic inflammation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ultimately causing joint damage.</a:t>
            </a: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6412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tiology of rheumatoid arthritis">
            <a:extLst>
              <a:ext uri="{FF2B5EF4-FFF2-40B4-BE49-F238E27FC236}">
                <a16:creationId xmlns:a16="http://schemas.microsoft.com/office/drawing/2014/main" id="{73C80E95-AACD-46F8-23A7-EB8FD58198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5EE0DB1-B671-EA28-281C-A82257A3F6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81420" y="6550223"/>
            <a:ext cx="231058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Figure:3,(Kaur et al., 2024)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9966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42885-95E1-E525-E151-AB07404A1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17987"/>
            <a:ext cx="8596668" cy="629265"/>
          </a:xfrm>
        </p:spPr>
        <p:txBody>
          <a:bodyPr>
            <a:normAutofit fontScale="90000"/>
          </a:bodyPr>
          <a:lstStyle/>
          <a:p>
            <a:r>
              <a:rPr lang="en-IN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Prevalence of Rheumatoid Arthritis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06AF0-5345-5A63-7D1D-AA633ED778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814" y="865238"/>
            <a:ext cx="5840360" cy="363793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United Kingdom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RA affects approximately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0.8% of the adult population in England 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Around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450,000–460,000 people are diagnosed with RA in England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(Department of Health and Social care, 2025)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Some reports estimate up to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700,000 people living with RA in the UK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(including undiagnosed cases) </a:t>
            </a:r>
            <a:r>
              <a:rPr lang="en-US" alt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(NDORMS, 2024)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About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27,000 new cases are diagnosed annually in England</a:t>
            </a:r>
            <a:r>
              <a:rPr lang="en-US" alt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(Arthritis UK, 2025)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RA is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2–3 times more common in women than men</a:t>
            </a:r>
            <a:r>
              <a:rPr lang="en-US" altLang="en-US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(Arthritis UK, 2025)</a:t>
            </a:r>
          </a:p>
          <a:p>
            <a:endParaRPr lang="en-US" dirty="0"/>
          </a:p>
          <a:p>
            <a:endParaRPr lang="en-IN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47A7D501-308A-8031-949F-AE58DA508BC5}"/>
              </a:ext>
            </a:extLst>
          </p:cNvPr>
          <p:cNvSpPr/>
          <p:nvPr/>
        </p:nvSpPr>
        <p:spPr>
          <a:xfrm>
            <a:off x="372534" y="235974"/>
            <a:ext cx="304800" cy="39329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1029" name="Picture 5">
            <a:extLst>
              <a:ext uri="{FF2B5EF4-FFF2-40B4-BE49-F238E27FC236}">
                <a16:creationId xmlns:a16="http://schemas.microsoft.com/office/drawing/2014/main" id="{C1DF44DD-0FA7-451A-5E8E-AA14458232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402" y="4034343"/>
            <a:ext cx="5052859" cy="282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51B9AA5-AB68-9626-893A-B0DCD67FF4BA}"/>
              </a:ext>
            </a:extLst>
          </p:cNvPr>
          <p:cNvSpPr txBox="1"/>
          <p:nvPr/>
        </p:nvSpPr>
        <p:spPr>
          <a:xfrm>
            <a:off x="3923530" y="5212177"/>
            <a:ext cx="2703872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US" sz="12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Figure:4</a:t>
            </a:r>
          </a:p>
          <a:p>
            <a:pPr algn="l">
              <a:buNone/>
            </a:pPr>
            <a:r>
              <a:rPr lang="en-US" sz="12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Total global cases of rheumatoid arthritis forecasted to the year 2050</a:t>
            </a:r>
          </a:p>
          <a:p>
            <a:pPr algn="l">
              <a:spcAft>
                <a:spcPts val="1200"/>
              </a:spcAft>
              <a:buNone/>
            </a:pPr>
            <a:r>
              <a:rPr lang="en-US" sz="12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Shaded areas represent 95% uncertainty intervals</a:t>
            </a:r>
            <a:endParaRPr lang="en-US" sz="1200" dirty="0">
              <a:solidFill>
                <a:srgbClr val="1F1F1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Aft>
                <a:spcPts val="1200"/>
              </a:spcAft>
              <a:buNone/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(GBD 2021 Rheumatoid Arthritis Collaborators, 2023)</a:t>
            </a:r>
            <a:endParaRPr lang="en-US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Aft>
                <a:spcPts val="1200"/>
              </a:spcAft>
              <a:buNone/>
            </a:pPr>
            <a:endParaRPr lang="en-US" sz="1400" b="0" i="0" dirty="0">
              <a:solidFill>
                <a:srgbClr val="1F1F1F"/>
              </a:solidFill>
              <a:effectLst/>
              <a:latin typeface="ElsevierGulliver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0A60E28-553B-06CB-1CAA-72B1D056A34A}"/>
              </a:ext>
            </a:extLst>
          </p:cNvPr>
          <p:cNvSpPr txBox="1">
            <a:spLocks/>
          </p:cNvSpPr>
          <p:nvPr/>
        </p:nvSpPr>
        <p:spPr>
          <a:xfrm>
            <a:off x="5957257" y="747252"/>
            <a:ext cx="5840360" cy="320531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r>
              <a:rPr lang="en-US" b="1" dirty="0"/>
              <a:t>Global Prevalence</a:t>
            </a:r>
          </a:p>
          <a:p>
            <a:r>
              <a:rPr lang="en-US" dirty="0"/>
              <a:t>Around </a:t>
            </a:r>
            <a:r>
              <a:rPr lang="en-US" b="1" dirty="0"/>
              <a:t>18 million people worldwide</a:t>
            </a:r>
            <a:r>
              <a:rPr lang="en-US" dirty="0"/>
              <a:t> were living with RA 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(WHO, 2023)</a:t>
            </a:r>
            <a:r>
              <a:rPr lang="en-US" dirty="0"/>
              <a:t> </a:t>
            </a:r>
          </a:p>
          <a:p>
            <a:r>
              <a:rPr lang="en-US" dirty="0"/>
              <a:t>Global prevalence rate: </a:t>
            </a:r>
            <a:r>
              <a:rPr lang="en-US" b="1" dirty="0"/>
              <a:t>~0.5–1% of the population</a:t>
            </a:r>
            <a:r>
              <a:rPr lang="en-US" dirty="0"/>
              <a:t> 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(NICE, 2025)</a:t>
            </a:r>
            <a:endParaRPr lang="en-US" dirty="0"/>
          </a:p>
          <a:p>
            <a:r>
              <a:rPr lang="en-US" dirty="0"/>
              <a:t>In 2020, </a:t>
            </a:r>
            <a:r>
              <a:rPr lang="en-US" b="1" dirty="0"/>
              <a:t>17.6 million cases globally</a:t>
            </a:r>
            <a:r>
              <a:rPr lang="en-US" dirty="0"/>
              <a:t>, showing a </a:t>
            </a:r>
            <a:r>
              <a:rPr lang="en-US" b="1" dirty="0"/>
              <a:t>14% increase since 1990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(GBD 2021 Rheumatoid Arthritis Collaborators, 2023)</a:t>
            </a:r>
            <a:r>
              <a:rPr lang="en-US" dirty="0"/>
              <a:t> </a:t>
            </a:r>
          </a:p>
          <a:p>
            <a:r>
              <a:rPr lang="en-US" dirty="0"/>
              <a:t>Prevalence is </a:t>
            </a:r>
            <a:r>
              <a:rPr lang="en-US" b="1" dirty="0"/>
              <a:t>higher in females (~70%)</a:t>
            </a:r>
            <a:r>
              <a:rPr lang="en-US" dirty="0"/>
              <a:t> 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(WHO, 2023)</a:t>
            </a:r>
            <a:r>
              <a:rPr lang="en-US" dirty="0"/>
              <a:t> </a:t>
            </a:r>
          </a:p>
          <a:p>
            <a:r>
              <a:rPr lang="en-US" dirty="0"/>
              <a:t>Increasing trend due to </a:t>
            </a:r>
            <a:r>
              <a:rPr lang="en-US" b="1" dirty="0"/>
              <a:t>ageing population and improved diagnosis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(Wei, Chen and Liu, 2025)</a:t>
            </a: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>
              <a:buFont typeface="Wingdings 3" charset="2"/>
              <a:buNone/>
            </a:pPr>
            <a:endParaRPr lang="en-US" dirty="0"/>
          </a:p>
          <a:p>
            <a:pPr marL="0" indent="0">
              <a:buFont typeface="Wingdings 3" charset="2"/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15617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1D50D-E7C7-E0DF-3EFD-D1397296C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514" y="177541"/>
            <a:ext cx="10777247" cy="639097"/>
          </a:xfrm>
        </p:spPr>
        <p:txBody>
          <a:bodyPr>
            <a:normAutofit fontScale="90000"/>
          </a:bodyPr>
          <a:lstStyle/>
          <a:p>
            <a:r>
              <a:rPr lang="en-IN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Diagnosis and Initial Assessment of RA (UK)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D7F91-FE81-C453-5A4C-C68897146F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001305"/>
            <a:ext cx="6095999" cy="597959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Diagnosis</a:t>
            </a:r>
          </a:p>
          <a:p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Clinical features: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/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Symmetrical joint swelling (hands/feet) </a:t>
            </a:r>
          </a:p>
          <a:p>
            <a:pPr lvl="1"/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Morning stiffness &gt;60 mins </a:t>
            </a:r>
          </a:p>
          <a:p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Blood tests: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/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RF, Anti-CCP (specific) </a:t>
            </a:r>
          </a:p>
          <a:p>
            <a:pPr lvl="1"/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ESR, CRP (inflammation) </a:t>
            </a:r>
          </a:p>
          <a:p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Imaging: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/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X-ray (joint damage) </a:t>
            </a:r>
          </a:p>
          <a:p>
            <a:pPr lvl="1"/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Ultrasound/MRI (early synovitis) </a:t>
            </a:r>
          </a:p>
          <a:p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ACR/EULAR 2010 criteria</a:t>
            </a:r>
          </a:p>
          <a:p>
            <a:pPr marL="0" indent="0">
              <a:buNone/>
            </a:pPr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Initial Assessment</a:t>
            </a:r>
          </a:p>
          <a:p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Urgent referral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 to rheumatology (≤3 weeks) </a:t>
            </a:r>
          </a:p>
          <a:p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Disease activity: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 DAS28 score </a:t>
            </a:r>
          </a:p>
          <a:p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Functional status: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 ADLs, mobility, work impact </a:t>
            </a:r>
          </a:p>
          <a:p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Baseline tests: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 FBC, LFT, U&amp;E, infection screening </a:t>
            </a:r>
          </a:p>
          <a:p>
            <a:r>
              <a:rPr lang="en-IN" sz="1700" b="1" dirty="0">
                <a:latin typeface="Arial" panose="020B0604020202020204" pitchFamily="34" charset="0"/>
                <a:cs typeface="Arial" panose="020B0604020202020204" pitchFamily="34" charset="0"/>
              </a:rPr>
              <a:t>Holistic assessment: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 mental health + social support</a:t>
            </a:r>
          </a:p>
          <a:p>
            <a:pPr marL="0" indent="0">
              <a:buNone/>
            </a:pPr>
            <a:r>
              <a:rPr lang="en-IN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</a:t>
            </a:r>
            <a:r>
              <a:rPr lang="en-US" altLang="en-US" sz="1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(National Institute for Health and Care Excellence, 2020; NRAS,2019)</a:t>
            </a:r>
            <a:endParaRPr lang="en-US" altLang="en-US" sz="17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IN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  <a:p>
            <a:endParaRPr lang="en-I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EB475A-B4CC-784C-BEC7-C8291AEDBC65}"/>
              </a:ext>
            </a:extLst>
          </p:cNvPr>
          <p:cNvSpPr txBox="1"/>
          <p:nvPr/>
        </p:nvSpPr>
        <p:spPr>
          <a:xfrm>
            <a:off x="865239" y="631972"/>
            <a:ext cx="77203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Based on National Institute for Health and Care Excellence (NICE NG100</a:t>
            </a:r>
            <a:r>
              <a:rPr lang="en-US" dirty="0"/>
              <a:t>)</a:t>
            </a:r>
            <a:endParaRPr lang="en-IN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872D3FC-1390-9539-5DAF-C428FAEF32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001304"/>
            <a:ext cx="6095999" cy="5843215"/>
          </a:xfrm>
          <a:prstGeom prst="rect">
            <a:avLst/>
          </a:prstGeom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C7B0C3D0-2742-F6D4-AAA8-EF59F6ED47A7}"/>
              </a:ext>
            </a:extLst>
          </p:cNvPr>
          <p:cNvSpPr/>
          <p:nvPr/>
        </p:nvSpPr>
        <p:spPr>
          <a:xfrm>
            <a:off x="239252" y="300443"/>
            <a:ext cx="304800" cy="39329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793945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F2825-F1C6-A761-5ED4-9B2BD05DB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508" y="78658"/>
            <a:ext cx="7796981" cy="560439"/>
          </a:xfrm>
        </p:spPr>
        <p:txBody>
          <a:bodyPr>
            <a:noAutofit/>
          </a:bodyPr>
          <a:lstStyle/>
          <a:p>
            <a:r>
              <a:rPr lang="en-US" sz="3200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Management of Rheumatoid Arthritis (RA)</a:t>
            </a:r>
            <a:endParaRPr lang="en-IN" sz="3200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1A5D5-182A-3F3D-66E3-B0005920C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7109" y="639097"/>
            <a:ext cx="6577781" cy="5973097"/>
          </a:xfrm>
        </p:spPr>
        <p:txBody>
          <a:bodyPr>
            <a:normAutofit fontScale="92500" lnSpcReduction="10000"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Referral, diagnosis and investigations </a:t>
            </a: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Urgent referral to rheumatology within </a:t>
            </a: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weeks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suspected RA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Blood tests: RF, anti-CCP, ESR, CRP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Imaging: X-ray, ultrasound for joint damage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Treat-to-target strategy </a:t>
            </a: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 for </a:t>
            </a: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remission or low disease activity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Regular assessment using </a:t>
            </a: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DAS28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Adjust treatment frequently until target achieved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Communication and education </a:t>
            </a: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clear information about RA and treatment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</a:t>
            </a: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shared decision-making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self-management and adherence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Initial pharmacological management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Early intervention of disease-modifying anti-rheumatic drugs is recommended to control disease progression and achieve remission(Ex: </a:t>
            </a: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DMARDs (methotrexate first-line)).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Short-term </a:t>
            </a: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corticosteroids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symptom control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Further pharmacological management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Combination DMARDs if inadequate response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Escalate to </a:t>
            </a:r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biologic/targeted DMARDs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if needed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r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IN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(National Institute for Health and Care Excellence, 2020)</a:t>
            </a:r>
            <a:endParaRPr lang="en-IN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14" name="Picture 6" descr="Cartoon character with joint pain symptoms | Free Vector">
            <a:extLst>
              <a:ext uri="{FF2B5EF4-FFF2-40B4-BE49-F238E27FC236}">
                <a16:creationId xmlns:a16="http://schemas.microsoft.com/office/drawing/2014/main" id="{2478A4F4-3670-F0B9-1E90-1E88B7A519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2658"/>
            <a:ext cx="2904709" cy="5255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Hand drawn pain cartoon illustration | Free Vector">
            <a:extLst>
              <a:ext uri="{FF2B5EF4-FFF2-40B4-BE49-F238E27FC236}">
                <a16:creationId xmlns:a16="http://schemas.microsoft.com/office/drawing/2014/main" id="{220C6D5F-A430-3412-6578-135E4A95FB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2272" y="1175289"/>
            <a:ext cx="3359727" cy="3359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rrow: Right 3">
            <a:extLst>
              <a:ext uri="{FF2B5EF4-FFF2-40B4-BE49-F238E27FC236}">
                <a16:creationId xmlns:a16="http://schemas.microsoft.com/office/drawing/2014/main" id="{3156AFE3-114B-CD24-1D27-D33082BD15C2}"/>
              </a:ext>
            </a:extLst>
          </p:cNvPr>
          <p:cNvSpPr/>
          <p:nvPr/>
        </p:nvSpPr>
        <p:spPr>
          <a:xfrm>
            <a:off x="1892708" y="245806"/>
            <a:ext cx="304800" cy="39329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836184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FFE86-92F3-DDA8-10F9-8F759C3DC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4709" y="244578"/>
            <a:ext cx="6705600" cy="6368844"/>
          </a:xfrm>
        </p:spPr>
        <p:txBody>
          <a:bodyPr>
            <a:normAutofit fontScale="92500" lnSpcReduction="10000"/>
          </a:bodyPr>
          <a:lstStyle/>
          <a:p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Symptom control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lang="en-US" alt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NSAIDs and analgesics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pain relief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 flares with short-term steroids 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The multidisciplinary team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Rheumatologist, GP, specialist nurse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Physiotherapist &amp; occupational therapist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and social support 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Non-pharmacological management </a:t>
            </a:r>
            <a:endParaRPr lang="en-US" altLang="en-US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Exercise &amp; physiotherapy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Occupational therapy for daily function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Lifestyle advice (smoking cessation, weight control) 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Monitoring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Regular review of disease activity (DAS28)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 drug toxicity and comorbidities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Annual holistic assessment 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Timing and referral for surgery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surgery if </a:t>
            </a:r>
            <a:r>
              <a:rPr lang="en-US" alt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severe joint damage or persistent pain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 for joint replacement or synovectomy when needed </a:t>
            </a:r>
          </a:p>
          <a:p>
            <a:pPr marL="0" indent="0" algn="r">
              <a:buNone/>
            </a:pPr>
            <a:r>
              <a:rPr lang="en-IN" altLang="en-US" sz="1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(National Institute for Health and Care Excellence, 2020)</a:t>
            </a:r>
            <a:endParaRPr lang="en-IN" sz="1500" dirty="0"/>
          </a:p>
        </p:txBody>
      </p:sp>
      <p:pic>
        <p:nvPicPr>
          <p:cNvPr id="4" name="Picture 4" descr="Hand drawn pain cartoon illustration | Free Vector">
            <a:extLst>
              <a:ext uri="{FF2B5EF4-FFF2-40B4-BE49-F238E27FC236}">
                <a16:creationId xmlns:a16="http://schemas.microsoft.com/office/drawing/2014/main" id="{A636E9EE-3486-AAC0-5A95-BB8FE91A51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3000" y="0"/>
            <a:ext cx="3429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artoon character with joint pain symptoms | Free Vector">
            <a:extLst>
              <a:ext uri="{FF2B5EF4-FFF2-40B4-BE49-F238E27FC236}">
                <a16:creationId xmlns:a16="http://schemas.microsoft.com/office/drawing/2014/main" id="{190DDD99-583A-3CBD-8A79-21BB524AA7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2658"/>
            <a:ext cx="2904709" cy="5255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83039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DD332-51EB-30FD-838D-83DC3F2504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Chronic Care Model (CCM)</a:t>
            </a:r>
          </a:p>
          <a:p>
            <a:r>
              <a:rPr lang="en-US" dirty="0"/>
              <a:t>Proactive, planned care for long-term conditions </a:t>
            </a:r>
          </a:p>
          <a:p>
            <a:r>
              <a:rPr lang="en-US" dirty="0"/>
              <a:t>Focus on </a:t>
            </a:r>
            <a:r>
              <a:rPr lang="en-US" b="1" dirty="0"/>
              <a:t>self-management + regular review</a:t>
            </a:r>
            <a:r>
              <a:rPr lang="en-US" dirty="0"/>
              <a:t> </a:t>
            </a:r>
          </a:p>
          <a:p>
            <a:r>
              <a:rPr lang="en-US" dirty="0"/>
              <a:t>Improves disease control and reduces complications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C3C7E0-7D9A-0C6C-248F-8C42F337E9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721"/>
          <a:stretch>
            <a:fillRect/>
          </a:stretch>
        </p:blipFill>
        <p:spPr>
          <a:xfrm>
            <a:off x="0" y="0"/>
            <a:ext cx="12232557" cy="637867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CA1ECED-F88A-E627-13A6-297D5977E903}"/>
              </a:ext>
            </a:extLst>
          </p:cNvPr>
          <p:cNvSpPr txBox="1"/>
          <p:nvPr/>
        </p:nvSpPr>
        <p:spPr>
          <a:xfrm>
            <a:off x="5761703" y="6378678"/>
            <a:ext cx="61156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IN" alt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(National Institute for Health and Care Excellence, 2020)</a:t>
            </a:r>
            <a:endParaRPr lang="en-IN" sz="1800" dirty="0"/>
          </a:p>
        </p:txBody>
      </p:sp>
    </p:spTree>
    <p:extLst>
      <p:ext uri="{BB962C8B-B14F-4D97-AF65-F5344CB8AC3E}">
        <p14:creationId xmlns:p14="http://schemas.microsoft.com/office/powerpoint/2010/main" val="25738755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8BFFC-687B-A822-36AA-DE77F8DCF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717" y="432619"/>
            <a:ext cx="8949537" cy="530942"/>
          </a:xfrm>
        </p:spPr>
        <p:txBody>
          <a:bodyPr>
            <a:normAutofit fontScale="90000"/>
          </a:bodyPr>
          <a:lstStyle/>
          <a:p>
            <a:r>
              <a:rPr lang="en-IN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Treatment option </a:t>
            </a:r>
            <a:r>
              <a:rPr lang="en-IN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(UK NICE-Based)</a:t>
            </a:r>
            <a:endParaRPr lang="en-IN" b="1" u="sng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10F0081A-0C0D-79E8-92B7-64A838BA1A9A}"/>
              </a:ext>
            </a:extLst>
          </p:cNvPr>
          <p:cNvSpPr/>
          <p:nvPr/>
        </p:nvSpPr>
        <p:spPr>
          <a:xfrm>
            <a:off x="766917" y="609599"/>
            <a:ext cx="304800" cy="39329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5B0685-9EBB-DFA0-EA08-6EABFFCFB12A}"/>
              </a:ext>
            </a:extLst>
          </p:cNvPr>
          <p:cNvSpPr txBox="1"/>
          <p:nvPr/>
        </p:nvSpPr>
        <p:spPr>
          <a:xfrm>
            <a:off x="535858" y="1309775"/>
            <a:ext cx="11120284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IN" b="1" u="sng" dirty="0">
                <a:latin typeface="Arial" panose="020B0604020202020204" pitchFamily="34" charset="0"/>
                <a:cs typeface="Arial" panose="020B0604020202020204" pitchFamily="34" charset="0"/>
              </a:rPr>
              <a:t>Pharmacological Treatment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First-line: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Conventional DMARDs (e.g., methotrexate) to slow disease progression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Short-term: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Corticosteroids for rapid symptom control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Pain relief: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NSAIDs and analgesics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Advanced therapy: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Biologic &amp; targeted DMARDs (e.g., TNF inhibitors) if inadequate response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b="1" u="sng" dirty="0">
                <a:latin typeface="Arial" panose="020B0604020202020204" pitchFamily="34" charset="0"/>
                <a:cs typeface="Arial" panose="020B0604020202020204" pitchFamily="34" charset="0"/>
              </a:rPr>
              <a:t>Non-Pharmacological Treatment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Physiotherapy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→ maintain joint mobility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Occupational therapy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→ support daily activities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Lifestyle modification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→ smoking cessation, exercise</a:t>
            </a:r>
          </a:p>
          <a:p>
            <a:endParaRPr lang="en-IN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376E4EB-C2A2-2A93-0827-C45ED7832F10}"/>
              </a:ext>
            </a:extLst>
          </p:cNvPr>
          <p:cNvSpPr/>
          <p:nvPr/>
        </p:nvSpPr>
        <p:spPr>
          <a:xfrm>
            <a:off x="235974" y="4517922"/>
            <a:ext cx="6204155" cy="196645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Treatment Strategy</a:t>
            </a:r>
          </a:p>
          <a:p>
            <a:pPr algn="ctr"/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Treat-to-target:</a:t>
            </a: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Aim for remission or low disease activity </a:t>
            </a:r>
          </a:p>
          <a:p>
            <a:pPr algn="ctr"/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Regular monitoring using </a:t>
            </a:r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DAS28 score</a:t>
            </a: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Stepwise escalation of therapy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FB54570-E80D-88B4-50C8-85C8D65E398D}"/>
              </a:ext>
            </a:extLst>
          </p:cNvPr>
          <p:cNvSpPr/>
          <p:nvPr/>
        </p:nvSpPr>
        <p:spPr>
          <a:xfrm>
            <a:off x="6971070" y="4517922"/>
            <a:ext cx="4621162" cy="196645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Holistic Care Approach</a:t>
            </a:r>
          </a:p>
          <a:p>
            <a:pPr algn="ctr"/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Multidisciplinary team involvement </a:t>
            </a:r>
          </a:p>
          <a:p>
            <a:pPr algn="ctr"/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Patient education &amp; self-management </a:t>
            </a:r>
          </a:p>
          <a:p>
            <a:pPr algn="ctr"/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Psychological support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4F470C-6BB9-B75F-71E0-793705712695}"/>
              </a:ext>
            </a:extLst>
          </p:cNvPr>
          <p:cNvSpPr txBox="1"/>
          <p:nvPr/>
        </p:nvSpPr>
        <p:spPr>
          <a:xfrm>
            <a:off x="5105398" y="6508954"/>
            <a:ext cx="6550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(National Institute for Health and Care Excellence,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2020; BRS,2023; Smolen et al., 2018 </a:t>
            </a:r>
            <a:r>
              <a:rPr lang="en-US" alt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12092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84CB4-4DDA-7BF4-6994-1DDE25946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3553" y="147484"/>
            <a:ext cx="7090957" cy="717756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Comorbidity and prevention of RA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3CCBE15-B037-64E4-01EC-1487EE9397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8657" y="934064"/>
            <a:ext cx="5721626" cy="54175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B944691-8FE2-8203-778F-BF4EC26CA2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9032" y="934064"/>
            <a:ext cx="5642968" cy="5417574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DEBA4784-A0A9-B2B9-DE35-C7B027E58620}"/>
              </a:ext>
            </a:extLst>
          </p:cNvPr>
          <p:cNvSpPr/>
          <p:nvPr/>
        </p:nvSpPr>
        <p:spPr>
          <a:xfrm>
            <a:off x="2767408" y="383457"/>
            <a:ext cx="293516" cy="39329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4DE4F0-C157-B9B9-DD02-8BCB930C723F}"/>
              </a:ext>
            </a:extLst>
          </p:cNvPr>
          <p:cNvSpPr txBox="1"/>
          <p:nvPr/>
        </p:nvSpPr>
        <p:spPr>
          <a:xfrm>
            <a:off x="5105398" y="6508954"/>
            <a:ext cx="655074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(National Institute for Health and Care Excellence,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2020; </a:t>
            </a:r>
            <a:r>
              <a:rPr lang="en-US" alt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Dougados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et al., 2013 </a:t>
            </a:r>
            <a:r>
              <a:rPr lang="en-US" alt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6992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128AB-CA89-5AE9-AD82-4801DBB75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94" y="137653"/>
            <a:ext cx="12074012" cy="61943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28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Skills, Values &amp; Behaviors required to provide Co-productive care in RA</a:t>
            </a:r>
            <a:endParaRPr lang="en-IN" sz="28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236DDA-4261-A827-9AD0-5B33F3D903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57085"/>
            <a:ext cx="12192000" cy="55245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F749FE4-2A65-CFC6-9E7C-6C83B6A896DF}"/>
              </a:ext>
            </a:extLst>
          </p:cNvPr>
          <p:cNvSpPr txBox="1"/>
          <p:nvPr/>
        </p:nvSpPr>
        <p:spPr>
          <a:xfrm>
            <a:off x="58994" y="6211669"/>
            <a:ext cx="12191999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Co-productive care in rheumatoid arthritis requires a combination of clinical skills, patient-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values, and collaborative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to achieve optimal health outcomes.</a:t>
            </a: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(National Institute for Health and Care Excellence, 2020; </a:t>
            </a:r>
            <a:r>
              <a:rPr lang="en-US" alt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Batalden</a:t>
            </a: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et al., 2019; NHS England, 2021)</a:t>
            </a: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2003313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462BB-290A-E5BC-5CCB-A220F1970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550988"/>
          </a:xfrm>
        </p:spPr>
        <p:txBody>
          <a:bodyPr>
            <a:normAutofit/>
          </a:bodyPr>
          <a:lstStyle/>
          <a:p>
            <a:pPr algn="ctr"/>
            <a:r>
              <a:rPr lang="en-US" sz="28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Comprehensive model of </a:t>
            </a:r>
            <a:r>
              <a:rPr lang="en-US" sz="2800" b="1" u="sng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personalised</a:t>
            </a:r>
            <a:r>
              <a:rPr lang="en-US" sz="28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care and self-management support for RA</a:t>
            </a:r>
            <a:endParaRPr lang="en-IN" sz="28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43E96D37-9401-FA36-B524-3F4D7A3C35E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24611"/>
            <a:ext cx="7759425" cy="5933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730FF13-0D82-6B8D-0EA1-133FBB4B5334}"/>
              </a:ext>
            </a:extLst>
          </p:cNvPr>
          <p:cNvSpPr txBox="1"/>
          <p:nvPr/>
        </p:nvSpPr>
        <p:spPr>
          <a:xfrm>
            <a:off x="7759425" y="6081052"/>
            <a:ext cx="4432575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Excellence, 2020; 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Dixon and Roberts, 2013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NHS, 2026; NHS England, 2021)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1">
            <a:extLst>
              <a:ext uri="{FF2B5EF4-FFF2-40B4-BE49-F238E27FC236}">
                <a16:creationId xmlns:a16="http://schemas.microsoft.com/office/drawing/2014/main" id="{67FB0F3E-E02E-5C52-4BDD-1AF5E0112E0D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7998690" y="652452"/>
            <a:ext cx="4193310" cy="5078313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Shared Decision-Making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→ Involve patients in DMARD/biologic choices → improves adherence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Personalised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Care Planning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→ Individual care plans aligned with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treat-to-target (DAS28)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Supported Self-Management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→ Education on RA, medication use, and flare management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 Prescribing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→ Referral to exercise groups, mental health &amp; support services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Personal Health Budgets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→ Enables tailored care (e.g., physiotherapy access)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Enabling Choice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→ Access to different treatments and services </a:t>
            </a:r>
          </a:p>
        </p:txBody>
      </p:sp>
    </p:spTree>
    <p:extLst>
      <p:ext uri="{BB962C8B-B14F-4D97-AF65-F5344CB8AC3E}">
        <p14:creationId xmlns:p14="http://schemas.microsoft.com/office/powerpoint/2010/main" val="11831730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D4DEE-ECF1-879E-6760-B85A63591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5210" y="651164"/>
            <a:ext cx="3302384" cy="699655"/>
          </a:xfrm>
        </p:spPr>
        <p:txBody>
          <a:bodyPr/>
          <a:lstStyle/>
          <a:p>
            <a:pPr algn="ctr"/>
            <a:r>
              <a:rPr lang="en-IN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D8EE8F-5EB4-51D1-BFCE-D9F9BE976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2" y="1682607"/>
            <a:ext cx="10898139" cy="3880773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Rheumatoid arthritis is a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chronic autoimmune condition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causing significant physical, psychological, and social burden 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Early diagnosis and prompt treatment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following National Institute for Health and Care Excellence guidelines are essential to prevent joint damage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treat-to-target approach and MDT care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improve disease control and patient outcomes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Integrating the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NHS England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care model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supports holistic, patient-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management 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Self-management support and patient empowerment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are key to long-term disease control </a:t>
            </a:r>
          </a:p>
          <a:p>
            <a:endParaRPr lang="en-IN" dirty="0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5D4D78AC-7FEF-56F9-8CD3-190949F4622F}"/>
              </a:ext>
            </a:extLst>
          </p:cNvPr>
          <p:cNvSpPr/>
          <p:nvPr/>
        </p:nvSpPr>
        <p:spPr>
          <a:xfrm>
            <a:off x="4170410" y="816638"/>
            <a:ext cx="304800" cy="39329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43C581-F2E9-52EE-E735-17C282EECA1E}"/>
              </a:ext>
            </a:extLst>
          </p:cNvPr>
          <p:cNvSpPr txBox="1"/>
          <p:nvPr/>
        </p:nvSpPr>
        <p:spPr>
          <a:xfrm>
            <a:off x="323850" y="5482040"/>
            <a:ext cx="11544299" cy="646331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Effective management of rheumatoid arthritis requires early intervention, evidence-based treatment, and 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co-productive approach to improve quality of life and reduce long-term disability.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83639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7B97D-638C-E9D2-8CBE-A1E91B59A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2055" y="225137"/>
            <a:ext cx="2867890" cy="606136"/>
          </a:xfrm>
        </p:spPr>
        <p:txBody>
          <a:bodyPr>
            <a:normAutofit fontScale="90000"/>
          </a:bodyPr>
          <a:lstStyle/>
          <a:p>
            <a:r>
              <a:rPr lang="en-IN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br>
              <a:rPr lang="en-IN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IN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CB141-BF88-9E66-78C7-71D8160CE2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1273"/>
            <a:ext cx="12192000" cy="6026727"/>
          </a:xfrm>
        </p:spPr>
        <p:txBody>
          <a:bodyPr>
            <a:normAutofit fontScale="92500"/>
          </a:bodyPr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ALAMANOS, Y. and DROSOS, A. (2005). Epidemiology of adult rheumatoid arthritis.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Autoimmunity Reviews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4(3), pp.130–136.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://doi.org/10.1016/j.autrev.2004.09.002.</a:t>
            </a:r>
          </a:p>
          <a:p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Aletaha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Neogi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T., Silman, A.J.,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Funovits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J., Felson, D.T., Bingham, C.O., Birnbaum, N.S. and Burmester, G.R. (2010). 2010 Rheumatoid arthritis classification criteria: An American College of Rheumatology/European League Against Rheumatism collaborative initiative.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Arthritis &amp; Rheumatism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62(9), pp.2569–2581.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://doi.org/10.1002/art.27584.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Arthritis UK (2025).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Arthritis and other musculoskeletal conditions in numbers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https://www.arthritis-uk.org/media/flpbvm2m/arthritisuk_state_of_msk_health_-report_2025.pdf.</a:t>
            </a:r>
          </a:p>
          <a:p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Batalden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Batalden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P., Margolis, P., Seid, M., Armstrong, G.,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Opipari-Arrigan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L. and Hartung, H. (2019). Coproduction of healthcare service.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BMJ Quality &amp; Safety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25(7), pp.509–517.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://doi.org/10.1136/bmjqs-2015-004315.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Behl, M.S. (2017).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Those Tingling Joints Are Trying To Tell You Something. Are You Listening?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[online]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Sepalika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https://sepalika.com/arthritis/symptoms-of-rheumatoid-arthritis/.</a:t>
            </a:r>
          </a:p>
          <a:p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BrighamMed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(2021).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Rheumatoid Arthritis - 2020 ACR-EULAR Classification ≥ ...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[online]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GrepMed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https://www.grepmed.com/images/12216/classification-diagnosis-arthritis-rheumatoid-eular.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BRS (2023).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Guidelines | British Society for Rheumatology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Rheumatology.org.uk. Available at: https://www.rheumatology.org.uk/guidelines?gad_source=1&amp;gad_campaignid=22796472872&amp;gbraid=0AAAAA-A4xh46J52k-H1pj8eqCan5hM8jd&amp;gclid=Cj0KCQjw7cLOBhDmARIsAGsuA0k3XDo0gHGWS5R-hmudqI_zlYi-UEe3oK-d3-8qPSynkeHCgVkMGQsaAlLCEALw_wcB [Accessed 4 Apr. 2026].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(2025).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Public health profiles - OHID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fingertips.phe.org.uk. Available at: https://fingertips.phe.org.uk/search/91269.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0269871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53508-EF70-F920-4D0B-A800E3B277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7999"/>
          </a:xfrm>
        </p:spPr>
        <p:txBody>
          <a:bodyPr>
            <a:normAutofit fontScale="92500" lnSpcReduction="10000"/>
          </a:bodyPr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Ding, Q., Hu, W., Wang, R., Yang, Q., Zhu, M., Li, M., Cai, J., Rose, P., Mao, J. and Zhu, Y.Z. (2023).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Signaling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Pathways in Rheumatoid arthritis: Implications for Targeted Therapy.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Signal Transduction and Targeted Therapy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8(1), pp.1–24.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://doi.org/10.1038/s41392-023-01331-9.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Dixon, A. and Roberts, S. (2013).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Delivering better services for people with long-term conditions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The King’s Fund. Available at: https://www.kingsfund.org.uk/insight-and-analysis/reports/better-services-people-long-term-conditions.</a:t>
            </a:r>
          </a:p>
          <a:p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Dougados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Soubrier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M., Antunez, A., Balint, P., Balsa, A., Buch, M.H., Casado, G., Detert, J., El-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zorkany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B., Emery, P., Hajjaj-Hassouni, N.,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Harigai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M., Luo, S.-F., Kurucz, R., Maciel, G., Mola, E.M.,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Montecucco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C.M., McInnes, I., Radner, H. and Smolen, J.S. (2013). Prevalence of comorbidities in rheumatoid arthritis and evaluation of their monitoring: results of an international, cross-sectional study (COMORA).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Annals of the Rheumatic Diseases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73(1), pp.62–68.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://doi.org/10.1136/annrheumdis-2013-204223.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GBD 2021 Rheumatoid Arthritis Collaborators (2023). Global, regional, and national burden of rheumatoid arthritis, 1990-2020, and projections to 2050: a systematic analysis of the Global Burden of Disease Study 2021.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The Lancet. Rheumatology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[online] 5(10), pp.e594–e610.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://doi.org/10.1016/S2665-9913(23)00211-4.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Hermans, J.,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Luime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J.J.,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Meuffels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D.E.,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Reijman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Simel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D.L. and Bierma-Zeinstra, S.M.A. (2013). Does This Patient With Shoulder Pain Have Rotator Cuff Disease?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JAMA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310(8), p.837.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://doi.org/10.1001/jama.2013.276187.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Kaur, C., Mishra, Y., Kumar, R., Singh, G., Singh, S., Mishra, V.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Tambuwala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M.M. (2024). Pathophysiology, diagnosis, and herbal medicine-based therapeutic implication of rheumatoid arthritis: an overview. </a:t>
            </a:r>
            <a:r>
              <a:rPr lang="en-IN" i="1" dirty="0" err="1">
                <a:latin typeface="Arial" panose="020B0604020202020204" pitchFamily="34" charset="0"/>
                <a:cs typeface="Arial" panose="020B0604020202020204" pitchFamily="34" charset="0"/>
              </a:rPr>
              <a:t>Inflammopharmacology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32(3):1-16(3).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://doi.org/10.1007/s10787-024-01445-8.</a:t>
            </a:r>
          </a:p>
          <a:p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Matcham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F., Rayner, L., Steer, S.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Hotopf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M. (2013). The prevalence of depression in rheumatoid arthritis: a systematic review and meta-analysis.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Rheumatology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52(12), pp.2136–2148.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://doi.org/10.1093/rheumatology/ket169.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McInnes, I.B.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Schett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G. (2017). Pathogenetic insights from the treatment of rheumatoid arthritis.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[online] 389(10086), pp.2328–2337.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://doi.org/10.1016/s0140-6736(17)31472-1.</a:t>
            </a:r>
          </a:p>
          <a:p>
            <a:pPr marL="0" indent="0">
              <a:buNone/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93462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24F09-D4A7-E2DE-1287-C5B8EBB0A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7999"/>
          </a:xfrm>
        </p:spPr>
        <p:txBody>
          <a:bodyPr>
            <a:normAutofit fontScale="92500" lnSpcReduction="20000"/>
          </a:bodyPr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(2020).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Overview | Rheumatoid arthritis in adults: management | Guidance | NICE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Nice.org.uk. Available at: https://www.nice.org.uk/guidance/ng100.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NDORMS (2024).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World Arthritis Day 2024 - Empowering patients in rheumatology — Nuffield Department of Orthopaedics, Rheumatology and Musculoskeletal Sciences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Ox.ac.uk. Available at: https://www.ndorms.ox.ac.uk/news/world-arthritis-day-2024.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NHS (2026).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NHS Personalised Care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Training Hub. Available at: https://cptraininghub.nhs.uk/nhs-personalised-care/.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NHS (2019).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Symptoms - rheumatoid arthritis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NHS. Available at: https://www.nhs.uk/conditions/rheumatoid-arthritis/symptoms/.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NHS England (2021).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Comprehensive model of personalised care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NHS England. Available at: https://www.england.nhs.uk/personalisedcare/comprehensive-model-of-personalised-care/.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NICE (2025).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CKS is only available in the UK | NICE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NICE. Available at: https://cks.nice.org.uk/topics/rheumatoid-arthritis/background-information/prevalence-incidence/?utm.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NRAS (2019).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Making a diagnosis of rheumatoid arthritis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NRAS. Available at: https://nras.org.uk/resource/making-a-diagnosis-of-rheumatoid-arthritis/.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Scott, D.L., Wolfe, F. and Huizinga, T.W.J. (2010). Rheumatoid arthritis.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Lancet (London, England)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[online] 376(9746), pp.1094–108.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://doi.org/10.1016/S0140-6736(10)60826-4.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Smolen, J.S.,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Aletaha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D., Barton, A., Burmester, G.R., Emery, P., Firestein, G.S., Kavanaugh, A., McInnes, I.B., Solomon, D.H., Strand, V. and Yamamoto, K. (2018). Rheumatoid arthritis.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Nature Reviews Disease Primers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4(1).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://doi.org/10.1038/nrdp.2018.1.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Versus Arthritis (2026).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Rheumatoid arthritis (RA)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Arthritis UK. Available at: https://www.arthritis-uk.org/information-and-support/understanding-arthritis/conditions/rheumatoid-arthritis/?gad_source=1&amp;gad_campaignid=10380542111&amp;gbraid=0AAAAAD1MhJBfgiChJ8Ru-QgNNNWFxTUeF&amp;gclid=CjwKCAjwg_nNBhAGEiwAiYPYA08IEMlgK3tPTV3YFvb1kxaYaRnYUZnGy6vKlZZleE0ymOOIQ0ptURoCg7QQAvD_BwE [Accessed 21 Mar. 2026].</a:t>
            </a:r>
          </a:p>
        </p:txBody>
      </p:sp>
    </p:spTree>
    <p:extLst>
      <p:ext uri="{BB962C8B-B14F-4D97-AF65-F5344CB8AC3E}">
        <p14:creationId xmlns:p14="http://schemas.microsoft.com/office/powerpoint/2010/main" val="4998032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E7C3A-1C2E-857C-ACD6-29A806278B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65018"/>
            <a:ext cx="12192000" cy="3169227"/>
          </a:xfrm>
        </p:spPr>
        <p:txBody>
          <a:bodyPr>
            <a:normAutofit/>
          </a:bodyPr>
          <a:lstStyle/>
          <a:p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Wei, L., Chen, X. and Liu, M. (2025a). Global, regional, and national burden and trends of rheumatoid arthritis among the elderly population: an analysis based on the 2021 Global Burden of Disease study. </a:t>
            </a:r>
            <a:r>
              <a:rPr lang="en-IN" sz="1700" i="1" dirty="0">
                <a:latin typeface="Arial" panose="020B0604020202020204" pitchFamily="34" charset="0"/>
                <a:cs typeface="Arial" panose="020B0604020202020204" pitchFamily="34" charset="0"/>
              </a:rPr>
              <a:t>Frontiers in Immunology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, 16(40303393). </a:t>
            </a:r>
            <a:r>
              <a:rPr lang="en-IN" sz="17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://doi.org/10.3389/fimmu.2025.1547763.</a:t>
            </a:r>
          </a:p>
          <a:p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Wei, L., Chen, X. and Liu, M. (2025b). Global, regional, and national burden and trends of rheumatoid arthritis among the elderly population: an analysis based on the 2021 Global Burden of Disease study. </a:t>
            </a:r>
            <a:r>
              <a:rPr lang="en-IN" sz="1700" i="1" dirty="0">
                <a:latin typeface="Arial" panose="020B0604020202020204" pitchFamily="34" charset="0"/>
                <a:cs typeface="Arial" panose="020B0604020202020204" pitchFamily="34" charset="0"/>
              </a:rPr>
              <a:t>Frontiers in Immunology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, 16(40303393). </a:t>
            </a:r>
            <a:r>
              <a:rPr lang="en-IN" sz="17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://doi.org/10.3389/fimmu.2025.1547763.</a:t>
            </a:r>
          </a:p>
          <a:p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WHO (2023). </a:t>
            </a:r>
            <a:r>
              <a:rPr lang="en-IN" sz="1700" i="1" dirty="0">
                <a:latin typeface="Arial" panose="020B0604020202020204" pitchFamily="34" charset="0"/>
                <a:cs typeface="Arial" panose="020B0604020202020204" pitchFamily="34" charset="0"/>
              </a:rPr>
              <a:t>Rheumatoid arthritis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. [online] Who.int. Available at: https://www.who.int/news-room/fact-sheets/detail/</a:t>
            </a:r>
            <a:r>
              <a:rPr lang="en-IN" sz="1700" dirty="0" err="1">
                <a:latin typeface="Arial" panose="020B0604020202020204" pitchFamily="34" charset="0"/>
                <a:cs typeface="Arial" panose="020B0604020202020204" pitchFamily="34" charset="0"/>
              </a:rPr>
              <a:t>rheumatoid-arthritis?utm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..</a:t>
            </a:r>
          </a:p>
          <a:p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(2022). </a:t>
            </a:r>
            <a:r>
              <a:rPr lang="en-IN" sz="1700" i="1" dirty="0">
                <a:latin typeface="Arial" panose="020B0604020202020204" pitchFamily="34" charset="0"/>
                <a:cs typeface="Arial" panose="020B0604020202020204" pitchFamily="34" charset="0"/>
              </a:rPr>
              <a:t>Musculoskeletal health</a:t>
            </a:r>
            <a:r>
              <a:rPr lang="en-IN" sz="1700" dirty="0">
                <a:latin typeface="Arial" panose="020B0604020202020204" pitchFamily="34" charset="0"/>
                <a:cs typeface="Arial" panose="020B0604020202020204" pitchFamily="34" charset="0"/>
              </a:rPr>
              <a:t>. [online] World Health Organization. Available at: https://www.who.int/news-room/fact-sheets/detail/musculoskeletal-conditions.</a:t>
            </a:r>
          </a:p>
        </p:txBody>
      </p:sp>
    </p:spTree>
    <p:extLst>
      <p:ext uri="{BB962C8B-B14F-4D97-AF65-F5344CB8AC3E}">
        <p14:creationId xmlns:p14="http://schemas.microsoft.com/office/powerpoint/2010/main" val="446782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D42475E-6FCE-B7CC-38A8-1EC5483F17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D6584F6-47F5-D15C-5F4F-08FE83C11B44}"/>
              </a:ext>
            </a:extLst>
          </p:cNvPr>
          <p:cNvSpPr txBox="1"/>
          <p:nvPr/>
        </p:nvSpPr>
        <p:spPr>
          <a:xfrm>
            <a:off x="0" y="6858000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900">
                <a:hlinkClick r:id="rId3" tooltip="https://www.picpedia.org/chalkboard/t/thank-you.html"/>
              </a:rPr>
              <a:t>This Photo</a:t>
            </a:r>
            <a:r>
              <a:rPr lang="en-IN" sz="900"/>
              <a:t> by Unknown Author is licensed under </a:t>
            </a:r>
            <a:r>
              <a:rPr lang="en-IN" sz="900">
                <a:hlinkClick r:id="rId4" tooltip="https://creativecommons.org/licenses/by-sa/3.0/"/>
              </a:rPr>
              <a:t>CC BY-SA</a:t>
            </a:r>
            <a:endParaRPr lang="en-IN" sz="900"/>
          </a:p>
        </p:txBody>
      </p:sp>
    </p:spTree>
    <p:extLst>
      <p:ext uri="{BB962C8B-B14F-4D97-AF65-F5344CB8AC3E}">
        <p14:creationId xmlns:p14="http://schemas.microsoft.com/office/powerpoint/2010/main" val="381042524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1394</TotalTime>
  <Words>3295</Words>
  <Application>Microsoft Office PowerPoint</Application>
  <PresentationFormat>Widescreen</PresentationFormat>
  <Paragraphs>206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Aptos</vt:lpstr>
      <vt:lpstr>Arial</vt:lpstr>
      <vt:lpstr>Arial Black</vt:lpstr>
      <vt:lpstr>Arial Narrow</vt:lpstr>
      <vt:lpstr>ElsevierGulliver</vt:lpstr>
      <vt:lpstr>Trebuchet MS</vt:lpstr>
      <vt:lpstr>Wingdings 3</vt:lpstr>
      <vt:lpstr>Facet</vt:lpstr>
      <vt:lpstr>PowerPoint Presentation</vt:lpstr>
      <vt:lpstr>PowerPoint Presentation</vt:lpstr>
      <vt:lpstr>SYMPTOMS OF RA</vt:lpstr>
      <vt:lpstr>Aetiology of Rheumatoid Arthritis</vt:lpstr>
      <vt:lpstr>PowerPoint Presentation</vt:lpstr>
      <vt:lpstr>PowerPoint Presentation</vt:lpstr>
      <vt:lpstr>Prevalence of Rheumatoid Arthritis</vt:lpstr>
      <vt:lpstr>Diagnosis and Initial Assessment of RA (UK)</vt:lpstr>
      <vt:lpstr>Management of Rheumatoid Arthritis (RA)</vt:lpstr>
      <vt:lpstr>PowerPoint Presentation</vt:lpstr>
      <vt:lpstr>PowerPoint Presentation</vt:lpstr>
      <vt:lpstr>Treatment option (UK NICE-Based)</vt:lpstr>
      <vt:lpstr>Comorbidity and prevention of RA</vt:lpstr>
      <vt:lpstr>Skills, Values &amp; Behaviors required to provide Co-productive care in RA</vt:lpstr>
      <vt:lpstr>Comprehensive model of personalised care and self-management support for RA</vt:lpstr>
      <vt:lpstr>CONCLUSION</vt:lpstr>
      <vt:lpstr>Reference list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Ardra Sudhan</dc:creator>
  <cp:lastModifiedBy>Ardra Sudhan</cp:lastModifiedBy>
  <cp:revision>23</cp:revision>
  <dcterms:created xsi:type="dcterms:W3CDTF">2026-03-16T15:57:42Z</dcterms:created>
  <dcterms:modified xsi:type="dcterms:W3CDTF">2026-04-05T19:36:36Z</dcterms:modified>
</cp:coreProperties>
</file>