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447" r:id="rId2"/>
    <p:sldId id="259" r:id="rId3"/>
    <p:sldId id="446" r:id="rId4"/>
    <p:sldId id="839" r:id="rId5"/>
    <p:sldId id="294" r:id="rId6"/>
    <p:sldId id="455" r:id="rId7"/>
    <p:sldId id="883" r:id="rId8"/>
    <p:sldId id="850" r:id="rId9"/>
    <p:sldId id="454" r:id="rId10"/>
    <p:sldId id="884" r:id="rId11"/>
    <p:sldId id="457" r:id="rId12"/>
    <p:sldId id="844" r:id="rId13"/>
    <p:sldId id="857" r:id="rId14"/>
    <p:sldId id="841" r:id="rId15"/>
    <p:sldId id="842" r:id="rId16"/>
    <p:sldId id="835" r:id="rId17"/>
    <p:sldId id="866" r:id="rId18"/>
    <p:sldId id="822" r:id="rId19"/>
    <p:sldId id="867" r:id="rId20"/>
    <p:sldId id="877" r:id="rId21"/>
    <p:sldId id="827" r:id="rId22"/>
    <p:sldId id="843" r:id="rId23"/>
    <p:sldId id="836" r:id="rId24"/>
    <p:sldId id="826" r:id="rId25"/>
    <p:sldId id="487" r:id="rId26"/>
    <p:sldId id="868" r:id="rId27"/>
    <p:sldId id="870" r:id="rId28"/>
    <p:sldId id="869" r:id="rId29"/>
    <p:sldId id="878" r:id="rId30"/>
    <p:sldId id="879" r:id="rId31"/>
    <p:sldId id="880" r:id="rId32"/>
    <p:sldId id="881" r:id="rId33"/>
    <p:sldId id="871" r:id="rId34"/>
    <p:sldId id="875" r:id="rId35"/>
    <p:sldId id="873" r:id="rId36"/>
    <p:sldId id="874" r:id="rId37"/>
    <p:sldId id="876" r:id="rId38"/>
    <p:sldId id="872" r:id="rId39"/>
    <p:sldId id="828" r:id="rId40"/>
    <p:sldId id="829" r:id="rId41"/>
    <p:sldId id="837" r:id="rId42"/>
    <p:sldId id="838" r:id="rId43"/>
    <p:sldId id="310" r:id="rId44"/>
    <p:sldId id="847" r:id="rId45"/>
    <p:sldId id="849" r:id="rId46"/>
    <p:sldId id="848" r:id="rId47"/>
    <p:sldId id="834" r:id="rId48"/>
    <p:sldId id="493" r:id="rId49"/>
    <p:sldId id="380" r:id="rId50"/>
    <p:sldId id="495" r:id="rId51"/>
    <p:sldId id="379" r:id="rId52"/>
    <p:sldId id="846" r:id="rId53"/>
    <p:sldId id="859" r:id="rId54"/>
    <p:sldId id="854" r:id="rId55"/>
    <p:sldId id="852" r:id="rId56"/>
    <p:sldId id="832" r:id="rId57"/>
    <p:sldId id="865" r:id="rId58"/>
    <p:sldId id="863"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94660"/>
  </p:normalViewPr>
  <p:slideViewPr>
    <p:cSldViewPr snapToGrid="0">
      <p:cViewPr varScale="1">
        <p:scale>
          <a:sx n="72" d="100"/>
          <a:sy n="72" d="100"/>
        </p:scale>
        <p:origin x="80"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284190-EBFD-4AA3-97C0-8E9674BD92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BFE81A-1C03-4B00-A9A1-8F256FE41742}">
      <dgm:prSet/>
      <dgm:spPr/>
      <dgm:t>
        <a:bodyPr/>
        <a:lstStyle/>
        <a:p>
          <a:r>
            <a:rPr lang="en-GB"/>
            <a:t>Upon successful completion of this module, you should be able to: </a:t>
          </a:r>
          <a:endParaRPr lang="en-US"/>
        </a:p>
      </dgm:t>
    </dgm:pt>
    <dgm:pt modelId="{93E47A34-BB79-417D-983C-207D9F0A3834}" type="parTrans" cxnId="{394DBFCE-5497-49E4-9F8D-686682C84396}">
      <dgm:prSet/>
      <dgm:spPr/>
      <dgm:t>
        <a:bodyPr/>
        <a:lstStyle/>
        <a:p>
          <a:endParaRPr lang="en-US"/>
        </a:p>
      </dgm:t>
    </dgm:pt>
    <dgm:pt modelId="{3620785B-2B85-4E80-807C-1E83BE108C88}" type="sibTrans" cxnId="{394DBFCE-5497-49E4-9F8D-686682C84396}">
      <dgm:prSet/>
      <dgm:spPr/>
      <dgm:t>
        <a:bodyPr/>
        <a:lstStyle/>
        <a:p>
          <a:endParaRPr lang="en-US"/>
        </a:p>
      </dgm:t>
    </dgm:pt>
    <dgm:pt modelId="{4CD6CBFA-05F6-47B9-A687-9FB570350E73}">
      <dgm:prSet/>
      <dgm:spPr/>
      <dgm:t>
        <a:bodyPr/>
        <a:lstStyle/>
        <a:p>
          <a:r>
            <a:rPr lang="en-GB"/>
            <a:t>Understand different approaches and strategies used to measure, monitor and control the incidence of disease in communities</a:t>
          </a:r>
          <a:endParaRPr lang="en-US"/>
        </a:p>
      </dgm:t>
    </dgm:pt>
    <dgm:pt modelId="{31220B78-C8D5-42CA-A831-447185161984}" type="parTrans" cxnId="{7557DB21-3E9F-4330-90AA-85F300CF69F0}">
      <dgm:prSet/>
      <dgm:spPr/>
      <dgm:t>
        <a:bodyPr/>
        <a:lstStyle/>
        <a:p>
          <a:endParaRPr lang="en-US"/>
        </a:p>
      </dgm:t>
    </dgm:pt>
    <dgm:pt modelId="{2C9EF1F8-90B0-40BF-8151-8DF6417385B1}" type="sibTrans" cxnId="{7557DB21-3E9F-4330-90AA-85F300CF69F0}">
      <dgm:prSet/>
      <dgm:spPr/>
      <dgm:t>
        <a:bodyPr/>
        <a:lstStyle/>
        <a:p>
          <a:endParaRPr lang="en-US"/>
        </a:p>
      </dgm:t>
    </dgm:pt>
    <dgm:pt modelId="{4E3345C4-2DC1-47E0-A5AF-4EC1A9AB96DA}">
      <dgm:prSet/>
      <dgm:spPr/>
      <dgm:t>
        <a:bodyPr/>
        <a:lstStyle/>
        <a:p>
          <a:r>
            <a:rPr lang="en-GB"/>
            <a:t>Investigate the implications of illness and disease in communities for the provision of health and social care services</a:t>
          </a:r>
          <a:endParaRPr lang="en-US"/>
        </a:p>
      </dgm:t>
    </dgm:pt>
    <dgm:pt modelId="{D7E872E7-52DD-4A99-A9C0-7D899CF4D875}" type="parTrans" cxnId="{50BDB3AC-CA35-48AD-8E5F-C26C9720ECA4}">
      <dgm:prSet/>
      <dgm:spPr/>
      <dgm:t>
        <a:bodyPr/>
        <a:lstStyle/>
        <a:p>
          <a:endParaRPr lang="en-US"/>
        </a:p>
      </dgm:t>
    </dgm:pt>
    <dgm:pt modelId="{1F071064-0A53-4B17-86A0-8450E07485B4}" type="sibTrans" cxnId="{50BDB3AC-CA35-48AD-8E5F-C26C9720ECA4}">
      <dgm:prSet/>
      <dgm:spPr/>
      <dgm:t>
        <a:bodyPr/>
        <a:lstStyle/>
        <a:p>
          <a:endParaRPr lang="en-US"/>
        </a:p>
      </dgm:t>
    </dgm:pt>
    <dgm:pt modelId="{C9611B54-076F-476C-BE41-BCC81BE6D123}">
      <dgm:prSet/>
      <dgm:spPr/>
      <dgm:t>
        <a:bodyPr/>
        <a:lstStyle/>
        <a:p>
          <a:r>
            <a:rPr lang="en-GB"/>
            <a:t>Understand the factors influencing the health and wellbeing of individuals in health or social care settings.</a:t>
          </a:r>
          <a:endParaRPr lang="en-US"/>
        </a:p>
      </dgm:t>
    </dgm:pt>
    <dgm:pt modelId="{2DA3A348-4303-4006-8B04-7C0B1C568E8D}" type="parTrans" cxnId="{AB1BDFE1-44A5-4A6F-913D-89D59F9BA123}">
      <dgm:prSet/>
      <dgm:spPr/>
      <dgm:t>
        <a:bodyPr/>
        <a:lstStyle/>
        <a:p>
          <a:endParaRPr lang="en-US"/>
        </a:p>
      </dgm:t>
    </dgm:pt>
    <dgm:pt modelId="{1A19D305-1A93-41DD-A1E8-333239EEFFA7}" type="sibTrans" cxnId="{AB1BDFE1-44A5-4A6F-913D-89D59F9BA123}">
      <dgm:prSet/>
      <dgm:spPr/>
      <dgm:t>
        <a:bodyPr/>
        <a:lstStyle/>
        <a:p>
          <a:endParaRPr lang="en-US"/>
        </a:p>
      </dgm:t>
    </dgm:pt>
    <dgm:pt modelId="{EEABFCEF-0A5A-44D7-9BB7-482693EC66E4}" type="pres">
      <dgm:prSet presAssocID="{59284190-EBFD-4AA3-97C0-8E9674BD92E2}" presName="linear" presStyleCnt="0">
        <dgm:presLayoutVars>
          <dgm:animLvl val="lvl"/>
          <dgm:resizeHandles val="exact"/>
        </dgm:presLayoutVars>
      </dgm:prSet>
      <dgm:spPr/>
    </dgm:pt>
    <dgm:pt modelId="{A759B20C-E330-4B88-AF98-1518A948D368}" type="pres">
      <dgm:prSet presAssocID="{DDBFE81A-1C03-4B00-A9A1-8F256FE41742}" presName="parentText" presStyleLbl="node1" presStyleIdx="0" presStyleCnt="4">
        <dgm:presLayoutVars>
          <dgm:chMax val="0"/>
          <dgm:bulletEnabled val="1"/>
        </dgm:presLayoutVars>
      </dgm:prSet>
      <dgm:spPr/>
    </dgm:pt>
    <dgm:pt modelId="{21C2DA6E-D478-4925-8FA8-5EB567B2E30C}" type="pres">
      <dgm:prSet presAssocID="{3620785B-2B85-4E80-807C-1E83BE108C88}" presName="spacer" presStyleCnt="0"/>
      <dgm:spPr/>
    </dgm:pt>
    <dgm:pt modelId="{B87D93F2-B5C4-4295-98DF-7FD9CC69E7AE}" type="pres">
      <dgm:prSet presAssocID="{4CD6CBFA-05F6-47B9-A687-9FB570350E73}" presName="parentText" presStyleLbl="node1" presStyleIdx="1" presStyleCnt="4">
        <dgm:presLayoutVars>
          <dgm:chMax val="0"/>
          <dgm:bulletEnabled val="1"/>
        </dgm:presLayoutVars>
      </dgm:prSet>
      <dgm:spPr/>
    </dgm:pt>
    <dgm:pt modelId="{E324B5E0-EA39-4F27-83B4-EFD43FAFE7E8}" type="pres">
      <dgm:prSet presAssocID="{2C9EF1F8-90B0-40BF-8151-8DF6417385B1}" presName="spacer" presStyleCnt="0"/>
      <dgm:spPr/>
    </dgm:pt>
    <dgm:pt modelId="{9B851AE3-F49A-41BA-8591-40ED5B645D9D}" type="pres">
      <dgm:prSet presAssocID="{4E3345C4-2DC1-47E0-A5AF-4EC1A9AB96DA}" presName="parentText" presStyleLbl="node1" presStyleIdx="2" presStyleCnt="4">
        <dgm:presLayoutVars>
          <dgm:chMax val="0"/>
          <dgm:bulletEnabled val="1"/>
        </dgm:presLayoutVars>
      </dgm:prSet>
      <dgm:spPr/>
    </dgm:pt>
    <dgm:pt modelId="{83D9DCF0-411F-4E3E-98D4-60FE9B171FF9}" type="pres">
      <dgm:prSet presAssocID="{1F071064-0A53-4B17-86A0-8450E07485B4}" presName="spacer" presStyleCnt="0"/>
      <dgm:spPr/>
    </dgm:pt>
    <dgm:pt modelId="{9BD619C4-48E1-41FC-8A04-5F295DD09DEA}" type="pres">
      <dgm:prSet presAssocID="{C9611B54-076F-476C-BE41-BCC81BE6D123}" presName="parentText" presStyleLbl="node1" presStyleIdx="3" presStyleCnt="4">
        <dgm:presLayoutVars>
          <dgm:chMax val="0"/>
          <dgm:bulletEnabled val="1"/>
        </dgm:presLayoutVars>
      </dgm:prSet>
      <dgm:spPr/>
    </dgm:pt>
  </dgm:ptLst>
  <dgm:cxnLst>
    <dgm:cxn modelId="{7557DB21-3E9F-4330-90AA-85F300CF69F0}" srcId="{59284190-EBFD-4AA3-97C0-8E9674BD92E2}" destId="{4CD6CBFA-05F6-47B9-A687-9FB570350E73}" srcOrd="1" destOrd="0" parTransId="{31220B78-C8D5-42CA-A831-447185161984}" sibTransId="{2C9EF1F8-90B0-40BF-8151-8DF6417385B1}"/>
    <dgm:cxn modelId="{0BDA3743-56A5-4006-9286-80D780417709}" type="presOf" srcId="{4E3345C4-2DC1-47E0-A5AF-4EC1A9AB96DA}" destId="{9B851AE3-F49A-41BA-8591-40ED5B645D9D}" srcOrd="0" destOrd="0" presId="urn:microsoft.com/office/officeart/2005/8/layout/vList2"/>
    <dgm:cxn modelId="{50BDB3AC-CA35-48AD-8E5F-C26C9720ECA4}" srcId="{59284190-EBFD-4AA3-97C0-8E9674BD92E2}" destId="{4E3345C4-2DC1-47E0-A5AF-4EC1A9AB96DA}" srcOrd="2" destOrd="0" parTransId="{D7E872E7-52DD-4A99-A9C0-7D899CF4D875}" sibTransId="{1F071064-0A53-4B17-86A0-8450E07485B4}"/>
    <dgm:cxn modelId="{47D8EAC7-2723-439E-9B55-9F3F5969EC30}" type="presOf" srcId="{DDBFE81A-1C03-4B00-A9A1-8F256FE41742}" destId="{A759B20C-E330-4B88-AF98-1518A948D368}" srcOrd="0" destOrd="0" presId="urn:microsoft.com/office/officeart/2005/8/layout/vList2"/>
    <dgm:cxn modelId="{394DBFCE-5497-49E4-9F8D-686682C84396}" srcId="{59284190-EBFD-4AA3-97C0-8E9674BD92E2}" destId="{DDBFE81A-1C03-4B00-A9A1-8F256FE41742}" srcOrd="0" destOrd="0" parTransId="{93E47A34-BB79-417D-983C-207D9F0A3834}" sibTransId="{3620785B-2B85-4E80-807C-1E83BE108C88}"/>
    <dgm:cxn modelId="{29FDB9D2-612D-41CD-B5F0-05995C7CD36F}" type="presOf" srcId="{C9611B54-076F-476C-BE41-BCC81BE6D123}" destId="{9BD619C4-48E1-41FC-8A04-5F295DD09DEA}" srcOrd="0" destOrd="0" presId="urn:microsoft.com/office/officeart/2005/8/layout/vList2"/>
    <dgm:cxn modelId="{AC130FDB-1F18-4CE3-A183-8BE8D6BEA592}" type="presOf" srcId="{59284190-EBFD-4AA3-97C0-8E9674BD92E2}" destId="{EEABFCEF-0A5A-44D7-9BB7-482693EC66E4}" srcOrd="0" destOrd="0" presId="urn:microsoft.com/office/officeart/2005/8/layout/vList2"/>
    <dgm:cxn modelId="{AB1BDFE1-44A5-4A6F-913D-89D59F9BA123}" srcId="{59284190-EBFD-4AA3-97C0-8E9674BD92E2}" destId="{C9611B54-076F-476C-BE41-BCC81BE6D123}" srcOrd="3" destOrd="0" parTransId="{2DA3A348-4303-4006-8B04-7C0B1C568E8D}" sibTransId="{1A19D305-1A93-41DD-A1E8-333239EEFFA7}"/>
    <dgm:cxn modelId="{E6C6BEF1-875F-4710-97F1-D25DB49F11EF}" type="presOf" srcId="{4CD6CBFA-05F6-47B9-A687-9FB570350E73}" destId="{B87D93F2-B5C4-4295-98DF-7FD9CC69E7AE}" srcOrd="0" destOrd="0" presId="urn:microsoft.com/office/officeart/2005/8/layout/vList2"/>
    <dgm:cxn modelId="{9614EA68-A585-446B-8905-E281CC67E40C}" type="presParOf" srcId="{EEABFCEF-0A5A-44D7-9BB7-482693EC66E4}" destId="{A759B20C-E330-4B88-AF98-1518A948D368}" srcOrd="0" destOrd="0" presId="urn:microsoft.com/office/officeart/2005/8/layout/vList2"/>
    <dgm:cxn modelId="{88F32A43-CFB3-437D-9897-AA57D93D66AE}" type="presParOf" srcId="{EEABFCEF-0A5A-44D7-9BB7-482693EC66E4}" destId="{21C2DA6E-D478-4925-8FA8-5EB567B2E30C}" srcOrd="1" destOrd="0" presId="urn:microsoft.com/office/officeart/2005/8/layout/vList2"/>
    <dgm:cxn modelId="{DC12854F-5782-490E-B518-62D36D45DD15}" type="presParOf" srcId="{EEABFCEF-0A5A-44D7-9BB7-482693EC66E4}" destId="{B87D93F2-B5C4-4295-98DF-7FD9CC69E7AE}" srcOrd="2" destOrd="0" presId="urn:microsoft.com/office/officeart/2005/8/layout/vList2"/>
    <dgm:cxn modelId="{CAEC6C5B-DAE3-466A-A428-16A93A16FA20}" type="presParOf" srcId="{EEABFCEF-0A5A-44D7-9BB7-482693EC66E4}" destId="{E324B5E0-EA39-4F27-83B4-EFD43FAFE7E8}" srcOrd="3" destOrd="0" presId="urn:microsoft.com/office/officeart/2005/8/layout/vList2"/>
    <dgm:cxn modelId="{4354E700-5E1C-4B45-B3EC-6963C72DB546}" type="presParOf" srcId="{EEABFCEF-0A5A-44D7-9BB7-482693EC66E4}" destId="{9B851AE3-F49A-41BA-8591-40ED5B645D9D}" srcOrd="4" destOrd="0" presId="urn:microsoft.com/office/officeart/2005/8/layout/vList2"/>
    <dgm:cxn modelId="{04BF80AC-AB2D-4F0C-9944-81C6D4FD2C3E}" type="presParOf" srcId="{EEABFCEF-0A5A-44D7-9BB7-482693EC66E4}" destId="{83D9DCF0-411F-4E3E-98D4-60FE9B171FF9}" srcOrd="5" destOrd="0" presId="urn:microsoft.com/office/officeart/2005/8/layout/vList2"/>
    <dgm:cxn modelId="{8A2EDC6D-D70C-4ADA-B79F-6192A3B48D56}" type="presParOf" srcId="{EEABFCEF-0A5A-44D7-9BB7-482693EC66E4}" destId="{9BD619C4-48E1-41FC-8A04-5F295DD09DE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2263B5-D439-4E0C-B52C-4361291F6C13}"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E9209624-7C0B-4ECD-B588-20342EB109AB}">
      <dgm:prSet/>
      <dgm:spPr/>
      <dgm:t>
        <a:bodyPr/>
        <a:lstStyle/>
        <a:p>
          <a:r>
            <a:rPr lang="en-GB"/>
            <a:t>These measures describe the progression and severity of a given health event.</a:t>
          </a:r>
          <a:endParaRPr lang="en-US"/>
        </a:p>
      </dgm:t>
    </dgm:pt>
    <dgm:pt modelId="{FC13DD83-C5ED-40A5-9247-9F4765B290B1}" type="parTrans" cxnId="{3DF29E91-EAFA-4D94-AB06-1E16A0795BE5}">
      <dgm:prSet/>
      <dgm:spPr/>
      <dgm:t>
        <a:bodyPr/>
        <a:lstStyle/>
        <a:p>
          <a:endParaRPr lang="en-US"/>
        </a:p>
      </dgm:t>
    </dgm:pt>
    <dgm:pt modelId="{0B8F39E9-671F-43F3-AC40-B8083E311966}" type="sibTrans" cxnId="{3DF29E91-EAFA-4D94-AB06-1E16A0795BE5}">
      <dgm:prSet/>
      <dgm:spPr/>
      <dgm:t>
        <a:bodyPr/>
        <a:lstStyle/>
        <a:p>
          <a:endParaRPr lang="en-US"/>
        </a:p>
      </dgm:t>
    </dgm:pt>
    <dgm:pt modelId="{87DA6AC5-072E-4791-AF48-F7C727710132}">
      <dgm:prSet/>
      <dgm:spPr/>
      <dgm:t>
        <a:bodyPr/>
        <a:lstStyle/>
        <a:p>
          <a:r>
            <a:rPr lang="en-GB"/>
            <a:t>They are useful tools to learn about risk factors of diseases and compare and contrast health events between different populations.</a:t>
          </a:r>
          <a:endParaRPr lang="en-US"/>
        </a:p>
      </dgm:t>
    </dgm:pt>
    <dgm:pt modelId="{10B9D8A8-D371-4F0A-823B-00E148E01827}" type="parTrans" cxnId="{A1719D6E-4700-40B9-96FC-8B99B4A9506A}">
      <dgm:prSet/>
      <dgm:spPr/>
      <dgm:t>
        <a:bodyPr/>
        <a:lstStyle/>
        <a:p>
          <a:endParaRPr lang="en-US"/>
        </a:p>
      </dgm:t>
    </dgm:pt>
    <dgm:pt modelId="{D0A91E33-74D0-4B93-8135-627C5B91F36F}" type="sibTrans" cxnId="{A1719D6E-4700-40B9-96FC-8B99B4A9506A}">
      <dgm:prSet/>
      <dgm:spPr/>
      <dgm:t>
        <a:bodyPr/>
        <a:lstStyle/>
        <a:p>
          <a:endParaRPr lang="en-US"/>
        </a:p>
      </dgm:t>
    </dgm:pt>
    <dgm:pt modelId="{A742DB06-4BD0-4AB4-A173-16548E39D176}" type="pres">
      <dgm:prSet presAssocID="{932263B5-D439-4E0C-B52C-4361291F6C13}" presName="Name0" presStyleCnt="0">
        <dgm:presLayoutVars>
          <dgm:dir/>
          <dgm:animLvl val="lvl"/>
          <dgm:resizeHandles val="exact"/>
        </dgm:presLayoutVars>
      </dgm:prSet>
      <dgm:spPr/>
    </dgm:pt>
    <dgm:pt modelId="{C9DD18B4-3B4D-46E7-B657-2A45FA4F575F}" type="pres">
      <dgm:prSet presAssocID="{87DA6AC5-072E-4791-AF48-F7C727710132}" presName="boxAndChildren" presStyleCnt="0"/>
      <dgm:spPr/>
    </dgm:pt>
    <dgm:pt modelId="{0A1CD69D-88C8-4B45-ABBE-18E196409EBA}" type="pres">
      <dgm:prSet presAssocID="{87DA6AC5-072E-4791-AF48-F7C727710132}" presName="parentTextBox" presStyleLbl="node1" presStyleIdx="0" presStyleCnt="2"/>
      <dgm:spPr/>
    </dgm:pt>
    <dgm:pt modelId="{F344901E-2616-4439-9BB8-1B3532DAE79D}" type="pres">
      <dgm:prSet presAssocID="{0B8F39E9-671F-43F3-AC40-B8083E311966}" presName="sp" presStyleCnt="0"/>
      <dgm:spPr/>
    </dgm:pt>
    <dgm:pt modelId="{8C7C7F11-33FB-4805-A654-A787BEC4B49A}" type="pres">
      <dgm:prSet presAssocID="{E9209624-7C0B-4ECD-B588-20342EB109AB}" presName="arrowAndChildren" presStyleCnt="0"/>
      <dgm:spPr/>
    </dgm:pt>
    <dgm:pt modelId="{CA5C7942-E25A-4B14-8D20-6B21C7C370F5}" type="pres">
      <dgm:prSet presAssocID="{E9209624-7C0B-4ECD-B588-20342EB109AB}" presName="parentTextArrow" presStyleLbl="node1" presStyleIdx="1" presStyleCnt="2"/>
      <dgm:spPr/>
    </dgm:pt>
  </dgm:ptLst>
  <dgm:cxnLst>
    <dgm:cxn modelId="{A1719D6E-4700-40B9-96FC-8B99B4A9506A}" srcId="{932263B5-D439-4E0C-B52C-4361291F6C13}" destId="{87DA6AC5-072E-4791-AF48-F7C727710132}" srcOrd="1" destOrd="0" parTransId="{10B9D8A8-D371-4F0A-823B-00E148E01827}" sibTransId="{D0A91E33-74D0-4B93-8135-627C5B91F36F}"/>
    <dgm:cxn modelId="{338E2878-383D-49A3-AD3C-D76D1C9061E0}" type="presOf" srcId="{87DA6AC5-072E-4791-AF48-F7C727710132}" destId="{0A1CD69D-88C8-4B45-ABBE-18E196409EBA}" srcOrd="0" destOrd="0" presId="urn:microsoft.com/office/officeart/2005/8/layout/process4"/>
    <dgm:cxn modelId="{3DF29E91-EAFA-4D94-AB06-1E16A0795BE5}" srcId="{932263B5-D439-4E0C-B52C-4361291F6C13}" destId="{E9209624-7C0B-4ECD-B588-20342EB109AB}" srcOrd="0" destOrd="0" parTransId="{FC13DD83-C5ED-40A5-9247-9F4765B290B1}" sibTransId="{0B8F39E9-671F-43F3-AC40-B8083E311966}"/>
    <dgm:cxn modelId="{86DFABAC-ACF9-4C7D-86E4-774A517F534C}" type="presOf" srcId="{932263B5-D439-4E0C-B52C-4361291F6C13}" destId="{A742DB06-4BD0-4AB4-A173-16548E39D176}" srcOrd="0" destOrd="0" presId="urn:microsoft.com/office/officeart/2005/8/layout/process4"/>
    <dgm:cxn modelId="{078D22EE-AEAA-4589-9BA4-61FA78B53FF5}" type="presOf" srcId="{E9209624-7C0B-4ECD-B588-20342EB109AB}" destId="{CA5C7942-E25A-4B14-8D20-6B21C7C370F5}" srcOrd="0" destOrd="0" presId="urn:microsoft.com/office/officeart/2005/8/layout/process4"/>
    <dgm:cxn modelId="{8A42E9F4-414A-45FA-8252-0CDBB5FA6CD8}" type="presParOf" srcId="{A742DB06-4BD0-4AB4-A173-16548E39D176}" destId="{C9DD18B4-3B4D-46E7-B657-2A45FA4F575F}" srcOrd="0" destOrd="0" presId="urn:microsoft.com/office/officeart/2005/8/layout/process4"/>
    <dgm:cxn modelId="{546DB851-4564-450A-A85A-0350F5BCA545}" type="presParOf" srcId="{C9DD18B4-3B4D-46E7-B657-2A45FA4F575F}" destId="{0A1CD69D-88C8-4B45-ABBE-18E196409EBA}" srcOrd="0" destOrd="0" presId="urn:microsoft.com/office/officeart/2005/8/layout/process4"/>
    <dgm:cxn modelId="{6F2E336A-83D2-497F-91C3-C63FE034B572}" type="presParOf" srcId="{A742DB06-4BD0-4AB4-A173-16548E39D176}" destId="{F344901E-2616-4439-9BB8-1B3532DAE79D}" srcOrd="1" destOrd="0" presId="urn:microsoft.com/office/officeart/2005/8/layout/process4"/>
    <dgm:cxn modelId="{BB1EDD19-27FA-439C-B76B-73E968A621CA}" type="presParOf" srcId="{A742DB06-4BD0-4AB4-A173-16548E39D176}" destId="{8C7C7F11-33FB-4805-A654-A787BEC4B49A}" srcOrd="2" destOrd="0" presId="urn:microsoft.com/office/officeart/2005/8/layout/process4"/>
    <dgm:cxn modelId="{87FBCDA7-4A62-4D2D-A41E-8EA631065022}" type="presParOf" srcId="{8C7C7F11-33FB-4805-A654-A787BEC4B49A}" destId="{CA5C7942-E25A-4B14-8D20-6B21C7C370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55002C-D5B0-4091-B182-0023480AEED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72EFE89-F56D-48A1-B512-BE0651842CFF}">
      <dgm:prSet/>
      <dgm:spPr/>
      <dgm:t>
        <a:bodyPr/>
        <a:lstStyle/>
        <a:p>
          <a:r>
            <a:rPr lang="en-GB"/>
            <a:t>Working in a groups, research the strategies that was implemented to measure Covid-19  in the UK</a:t>
          </a:r>
          <a:endParaRPr lang="en-US"/>
        </a:p>
      </dgm:t>
    </dgm:pt>
    <dgm:pt modelId="{80DF645E-E363-4B95-86DE-DB7941A62998}" type="parTrans" cxnId="{788B4DE8-39C7-4A58-A9A6-1982E940BA87}">
      <dgm:prSet/>
      <dgm:spPr/>
      <dgm:t>
        <a:bodyPr/>
        <a:lstStyle/>
        <a:p>
          <a:endParaRPr lang="en-US"/>
        </a:p>
      </dgm:t>
    </dgm:pt>
    <dgm:pt modelId="{EEB735BD-F7B5-4255-A08A-427E91D80831}" type="sibTrans" cxnId="{788B4DE8-39C7-4A58-A9A6-1982E940BA87}">
      <dgm:prSet/>
      <dgm:spPr/>
      <dgm:t>
        <a:bodyPr/>
        <a:lstStyle/>
        <a:p>
          <a:endParaRPr lang="en-US"/>
        </a:p>
      </dgm:t>
    </dgm:pt>
    <dgm:pt modelId="{43413456-BC7D-4D5D-948C-3FE1B49A6EB2}">
      <dgm:prSet/>
      <dgm:spPr/>
      <dgm:t>
        <a:bodyPr/>
        <a:lstStyle/>
        <a:p>
          <a:r>
            <a:rPr lang="en-GB" b="1"/>
            <a:t>Feedback your findings to the whole class</a:t>
          </a:r>
          <a:endParaRPr lang="en-US"/>
        </a:p>
      </dgm:t>
    </dgm:pt>
    <dgm:pt modelId="{BBB48B1A-4A9E-46D9-8BB2-8D9CDE419620}" type="parTrans" cxnId="{A577D198-CC01-42C9-8D9B-E79D181B9990}">
      <dgm:prSet/>
      <dgm:spPr/>
      <dgm:t>
        <a:bodyPr/>
        <a:lstStyle/>
        <a:p>
          <a:endParaRPr lang="en-US"/>
        </a:p>
      </dgm:t>
    </dgm:pt>
    <dgm:pt modelId="{B05EE6CD-AAF7-4917-921F-F2A0E93B589B}" type="sibTrans" cxnId="{A577D198-CC01-42C9-8D9B-E79D181B9990}">
      <dgm:prSet/>
      <dgm:spPr/>
      <dgm:t>
        <a:bodyPr/>
        <a:lstStyle/>
        <a:p>
          <a:endParaRPr lang="en-US"/>
        </a:p>
      </dgm:t>
    </dgm:pt>
    <dgm:pt modelId="{1616C5F6-08DA-4F1D-A9D4-7E0887EC71A2}">
      <dgm:prSet/>
      <dgm:spPr/>
      <dgm:t>
        <a:bodyPr/>
        <a:lstStyle/>
        <a:p>
          <a:r>
            <a:rPr lang="en-GB" b="1"/>
            <a:t>15mins</a:t>
          </a:r>
          <a:endParaRPr lang="en-US"/>
        </a:p>
      </dgm:t>
    </dgm:pt>
    <dgm:pt modelId="{B1613361-2E36-489F-8B10-E67332EE5B02}" type="parTrans" cxnId="{F6D5EC87-4EE9-4169-8398-FD551AA1AE6E}">
      <dgm:prSet/>
      <dgm:spPr/>
      <dgm:t>
        <a:bodyPr/>
        <a:lstStyle/>
        <a:p>
          <a:endParaRPr lang="en-US"/>
        </a:p>
      </dgm:t>
    </dgm:pt>
    <dgm:pt modelId="{AEEBA402-B4AF-499D-8191-5694B2D406A7}" type="sibTrans" cxnId="{F6D5EC87-4EE9-4169-8398-FD551AA1AE6E}">
      <dgm:prSet/>
      <dgm:spPr/>
      <dgm:t>
        <a:bodyPr/>
        <a:lstStyle/>
        <a:p>
          <a:endParaRPr lang="en-US"/>
        </a:p>
      </dgm:t>
    </dgm:pt>
    <dgm:pt modelId="{B942B17B-DB59-4D45-8FEC-F9CDA48A1CC9}" type="pres">
      <dgm:prSet presAssocID="{AF55002C-D5B0-4091-B182-0023480AEED8}" presName="linear" presStyleCnt="0">
        <dgm:presLayoutVars>
          <dgm:animLvl val="lvl"/>
          <dgm:resizeHandles val="exact"/>
        </dgm:presLayoutVars>
      </dgm:prSet>
      <dgm:spPr/>
    </dgm:pt>
    <dgm:pt modelId="{6BA58A21-436C-4223-9465-5A3C96559BA3}" type="pres">
      <dgm:prSet presAssocID="{872EFE89-F56D-48A1-B512-BE0651842CFF}" presName="parentText" presStyleLbl="node1" presStyleIdx="0" presStyleCnt="3">
        <dgm:presLayoutVars>
          <dgm:chMax val="0"/>
          <dgm:bulletEnabled val="1"/>
        </dgm:presLayoutVars>
      </dgm:prSet>
      <dgm:spPr/>
    </dgm:pt>
    <dgm:pt modelId="{66CA407B-5AEE-440D-AFAB-1D3D0C50BAEC}" type="pres">
      <dgm:prSet presAssocID="{EEB735BD-F7B5-4255-A08A-427E91D80831}" presName="spacer" presStyleCnt="0"/>
      <dgm:spPr/>
    </dgm:pt>
    <dgm:pt modelId="{E57EEFDC-F3DB-43D4-9962-7A4CAC6B6F94}" type="pres">
      <dgm:prSet presAssocID="{43413456-BC7D-4D5D-948C-3FE1B49A6EB2}" presName="parentText" presStyleLbl="node1" presStyleIdx="1" presStyleCnt="3">
        <dgm:presLayoutVars>
          <dgm:chMax val="0"/>
          <dgm:bulletEnabled val="1"/>
        </dgm:presLayoutVars>
      </dgm:prSet>
      <dgm:spPr/>
    </dgm:pt>
    <dgm:pt modelId="{F07788D1-C282-4522-BA35-13F022B39260}" type="pres">
      <dgm:prSet presAssocID="{B05EE6CD-AAF7-4917-921F-F2A0E93B589B}" presName="spacer" presStyleCnt="0"/>
      <dgm:spPr/>
    </dgm:pt>
    <dgm:pt modelId="{A2085674-F8B2-4CC1-A2AE-338EB65C8B81}" type="pres">
      <dgm:prSet presAssocID="{1616C5F6-08DA-4F1D-A9D4-7E0887EC71A2}" presName="parentText" presStyleLbl="node1" presStyleIdx="2" presStyleCnt="3">
        <dgm:presLayoutVars>
          <dgm:chMax val="0"/>
          <dgm:bulletEnabled val="1"/>
        </dgm:presLayoutVars>
      </dgm:prSet>
      <dgm:spPr/>
    </dgm:pt>
  </dgm:ptLst>
  <dgm:cxnLst>
    <dgm:cxn modelId="{21230518-5B20-428F-B687-7C82E5B1E507}" type="presOf" srcId="{AF55002C-D5B0-4091-B182-0023480AEED8}" destId="{B942B17B-DB59-4D45-8FEC-F9CDA48A1CC9}" srcOrd="0" destOrd="0" presId="urn:microsoft.com/office/officeart/2005/8/layout/vList2"/>
    <dgm:cxn modelId="{BC3A742F-22D9-405F-898E-885B22DC4E34}" type="presOf" srcId="{1616C5F6-08DA-4F1D-A9D4-7E0887EC71A2}" destId="{A2085674-F8B2-4CC1-A2AE-338EB65C8B81}" srcOrd="0" destOrd="0" presId="urn:microsoft.com/office/officeart/2005/8/layout/vList2"/>
    <dgm:cxn modelId="{51712E6A-9D3C-4FD7-9547-7BE22765BA84}" type="presOf" srcId="{872EFE89-F56D-48A1-B512-BE0651842CFF}" destId="{6BA58A21-436C-4223-9465-5A3C96559BA3}" srcOrd="0" destOrd="0" presId="urn:microsoft.com/office/officeart/2005/8/layout/vList2"/>
    <dgm:cxn modelId="{F6D5EC87-4EE9-4169-8398-FD551AA1AE6E}" srcId="{AF55002C-D5B0-4091-B182-0023480AEED8}" destId="{1616C5F6-08DA-4F1D-A9D4-7E0887EC71A2}" srcOrd="2" destOrd="0" parTransId="{B1613361-2E36-489F-8B10-E67332EE5B02}" sibTransId="{AEEBA402-B4AF-499D-8191-5694B2D406A7}"/>
    <dgm:cxn modelId="{A577D198-CC01-42C9-8D9B-E79D181B9990}" srcId="{AF55002C-D5B0-4091-B182-0023480AEED8}" destId="{43413456-BC7D-4D5D-948C-3FE1B49A6EB2}" srcOrd="1" destOrd="0" parTransId="{BBB48B1A-4A9E-46D9-8BB2-8D9CDE419620}" sibTransId="{B05EE6CD-AAF7-4917-921F-F2A0E93B589B}"/>
    <dgm:cxn modelId="{788B4DE8-39C7-4A58-A9A6-1982E940BA87}" srcId="{AF55002C-D5B0-4091-B182-0023480AEED8}" destId="{872EFE89-F56D-48A1-B512-BE0651842CFF}" srcOrd="0" destOrd="0" parTransId="{80DF645E-E363-4B95-86DE-DB7941A62998}" sibTransId="{EEB735BD-F7B5-4255-A08A-427E91D80831}"/>
    <dgm:cxn modelId="{00728FF5-9819-4646-92AC-5E73D3D6D5D0}" type="presOf" srcId="{43413456-BC7D-4D5D-948C-3FE1B49A6EB2}" destId="{E57EEFDC-F3DB-43D4-9962-7A4CAC6B6F94}" srcOrd="0" destOrd="0" presId="urn:microsoft.com/office/officeart/2005/8/layout/vList2"/>
    <dgm:cxn modelId="{89DEB36D-C91E-4352-8CDB-0955E947D7A7}" type="presParOf" srcId="{B942B17B-DB59-4D45-8FEC-F9CDA48A1CC9}" destId="{6BA58A21-436C-4223-9465-5A3C96559BA3}" srcOrd="0" destOrd="0" presId="urn:microsoft.com/office/officeart/2005/8/layout/vList2"/>
    <dgm:cxn modelId="{041E49CA-FFEC-4BF9-8860-CFE9ED8FEA69}" type="presParOf" srcId="{B942B17B-DB59-4D45-8FEC-F9CDA48A1CC9}" destId="{66CA407B-5AEE-440D-AFAB-1D3D0C50BAEC}" srcOrd="1" destOrd="0" presId="urn:microsoft.com/office/officeart/2005/8/layout/vList2"/>
    <dgm:cxn modelId="{E310A181-0782-462A-B330-44916BF2C1D7}" type="presParOf" srcId="{B942B17B-DB59-4D45-8FEC-F9CDA48A1CC9}" destId="{E57EEFDC-F3DB-43D4-9962-7A4CAC6B6F94}" srcOrd="2" destOrd="0" presId="urn:microsoft.com/office/officeart/2005/8/layout/vList2"/>
    <dgm:cxn modelId="{C84EDC1A-1707-40F3-9092-5DA15C084C84}" type="presParOf" srcId="{B942B17B-DB59-4D45-8FEC-F9CDA48A1CC9}" destId="{F07788D1-C282-4522-BA35-13F022B39260}" srcOrd="3" destOrd="0" presId="urn:microsoft.com/office/officeart/2005/8/layout/vList2"/>
    <dgm:cxn modelId="{95C5C38A-E106-4D0A-816F-03026BF91713}" type="presParOf" srcId="{B942B17B-DB59-4D45-8FEC-F9CDA48A1CC9}" destId="{A2085674-F8B2-4CC1-A2AE-338EB65C8B8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FBD777-766F-4D56-A4EA-588698516B9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F31F60A-D0D0-4C18-8915-D3AE1B7909A4}">
      <dgm:prSet/>
      <dgm:spPr/>
      <dgm:t>
        <a:bodyPr/>
        <a:lstStyle/>
        <a:p>
          <a:r>
            <a:rPr lang="en-GB"/>
            <a:t>Collecting data</a:t>
          </a:r>
          <a:endParaRPr lang="en-US"/>
        </a:p>
      </dgm:t>
    </dgm:pt>
    <dgm:pt modelId="{46A8AA2F-BC47-4559-84CC-40D0BE231AF2}" type="parTrans" cxnId="{5B017703-122F-44A3-933D-AB63C9E6FB4C}">
      <dgm:prSet/>
      <dgm:spPr/>
      <dgm:t>
        <a:bodyPr/>
        <a:lstStyle/>
        <a:p>
          <a:endParaRPr lang="en-US"/>
        </a:p>
      </dgm:t>
    </dgm:pt>
    <dgm:pt modelId="{237D6373-EFCB-4AE4-A3A7-072C709BBFCA}" type="sibTrans" cxnId="{5B017703-122F-44A3-933D-AB63C9E6FB4C}">
      <dgm:prSet/>
      <dgm:spPr/>
      <dgm:t>
        <a:bodyPr/>
        <a:lstStyle/>
        <a:p>
          <a:endParaRPr lang="en-US"/>
        </a:p>
      </dgm:t>
    </dgm:pt>
    <dgm:pt modelId="{9CC20DCE-FBE9-49A7-91A4-6ACD774F8443}">
      <dgm:prSet/>
      <dgm:spPr/>
      <dgm:t>
        <a:bodyPr/>
        <a:lstStyle/>
        <a:p>
          <a:r>
            <a:rPr lang="en-GB"/>
            <a:t>Vaccination data</a:t>
          </a:r>
          <a:endParaRPr lang="en-US"/>
        </a:p>
      </dgm:t>
    </dgm:pt>
    <dgm:pt modelId="{229B1F77-3DC4-406B-B93C-D9E29A2658C0}" type="parTrans" cxnId="{D7C8BD44-CA24-41FA-87B0-41C00FDBBF53}">
      <dgm:prSet/>
      <dgm:spPr/>
      <dgm:t>
        <a:bodyPr/>
        <a:lstStyle/>
        <a:p>
          <a:endParaRPr lang="en-US"/>
        </a:p>
      </dgm:t>
    </dgm:pt>
    <dgm:pt modelId="{76A7C9A6-52B2-4BF6-B9EE-531DCFCAD85C}" type="sibTrans" cxnId="{D7C8BD44-CA24-41FA-87B0-41C00FDBBF53}">
      <dgm:prSet/>
      <dgm:spPr/>
      <dgm:t>
        <a:bodyPr/>
        <a:lstStyle/>
        <a:p>
          <a:endParaRPr lang="en-US"/>
        </a:p>
      </dgm:t>
    </dgm:pt>
    <dgm:pt modelId="{4D628BB5-F1B0-4506-A9EB-1EDFB35D8369}">
      <dgm:prSet/>
      <dgm:spPr/>
      <dgm:t>
        <a:bodyPr/>
        <a:lstStyle/>
        <a:p>
          <a:r>
            <a:rPr lang="en-GB"/>
            <a:t>Lateral flow test and PCR test data</a:t>
          </a:r>
          <a:endParaRPr lang="en-US"/>
        </a:p>
      </dgm:t>
    </dgm:pt>
    <dgm:pt modelId="{3AB266BE-2CEC-45FA-844D-98BF2DCDE587}" type="parTrans" cxnId="{03F15AA6-061A-47ED-B9CB-DC89A75BCAF7}">
      <dgm:prSet/>
      <dgm:spPr/>
      <dgm:t>
        <a:bodyPr/>
        <a:lstStyle/>
        <a:p>
          <a:endParaRPr lang="en-US"/>
        </a:p>
      </dgm:t>
    </dgm:pt>
    <dgm:pt modelId="{48E11253-9FA8-45A8-BCD2-07E4A9C42D82}" type="sibTrans" cxnId="{03F15AA6-061A-47ED-B9CB-DC89A75BCAF7}">
      <dgm:prSet/>
      <dgm:spPr/>
      <dgm:t>
        <a:bodyPr/>
        <a:lstStyle/>
        <a:p>
          <a:endParaRPr lang="en-US"/>
        </a:p>
      </dgm:t>
    </dgm:pt>
    <dgm:pt modelId="{DE38D83A-E8C2-453A-B20D-9BFCDDAA9E3D}">
      <dgm:prSet/>
      <dgm:spPr/>
      <dgm:t>
        <a:bodyPr/>
        <a:lstStyle/>
        <a:p>
          <a:r>
            <a:rPr lang="en-GB"/>
            <a:t>Mutation identify by scientist</a:t>
          </a:r>
          <a:endParaRPr lang="en-US"/>
        </a:p>
      </dgm:t>
    </dgm:pt>
    <dgm:pt modelId="{5782A014-010B-41ED-8644-F25B6CE44993}" type="parTrans" cxnId="{15F78B9F-B032-49C8-AA25-59B55E117FCF}">
      <dgm:prSet/>
      <dgm:spPr/>
      <dgm:t>
        <a:bodyPr/>
        <a:lstStyle/>
        <a:p>
          <a:endParaRPr lang="en-US"/>
        </a:p>
      </dgm:t>
    </dgm:pt>
    <dgm:pt modelId="{558DC9FC-DF3A-4713-A306-C96A4C13DD06}" type="sibTrans" cxnId="{15F78B9F-B032-49C8-AA25-59B55E117FCF}">
      <dgm:prSet/>
      <dgm:spPr/>
      <dgm:t>
        <a:bodyPr/>
        <a:lstStyle/>
        <a:p>
          <a:endParaRPr lang="en-US"/>
        </a:p>
      </dgm:t>
    </dgm:pt>
    <dgm:pt modelId="{F8ECBCCC-33F0-4564-A85F-86B55D66D273}" type="pres">
      <dgm:prSet presAssocID="{E5FBD777-766F-4D56-A4EA-588698516B93}" presName="linear" presStyleCnt="0">
        <dgm:presLayoutVars>
          <dgm:animLvl val="lvl"/>
          <dgm:resizeHandles val="exact"/>
        </dgm:presLayoutVars>
      </dgm:prSet>
      <dgm:spPr/>
    </dgm:pt>
    <dgm:pt modelId="{398A26F3-4C93-4D05-B208-EA5151FD0C1C}" type="pres">
      <dgm:prSet presAssocID="{FF31F60A-D0D0-4C18-8915-D3AE1B7909A4}" presName="parentText" presStyleLbl="node1" presStyleIdx="0" presStyleCnt="4">
        <dgm:presLayoutVars>
          <dgm:chMax val="0"/>
          <dgm:bulletEnabled val="1"/>
        </dgm:presLayoutVars>
      </dgm:prSet>
      <dgm:spPr/>
    </dgm:pt>
    <dgm:pt modelId="{073F9EEC-72AB-4F08-AF4B-DF7953046545}" type="pres">
      <dgm:prSet presAssocID="{237D6373-EFCB-4AE4-A3A7-072C709BBFCA}" presName="spacer" presStyleCnt="0"/>
      <dgm:spPr/>
    </dgm:pt>
    <dgm:pt modelId="{A8B2A1B7-ABB5-4A0C-9F2E-C563D3D903B2}" type="pres">
      <dgm:prSet presAssocID="{9CC20DCE-FBE9-49A7-91A4-6ACD774F8443}" presName="parentText" presStyleLbl="node1" presStyleIdx="1" presStyleCnt="4">
        <dgm:presLayoutVars>
          <dgm:chMax val="0"/>
          <dgm:bulletEnabled val="1"/>
        </dgm:presLayoutVars>
      </dgm:prSet>
      <dgm:spPr/>
    </dgm:pt>
    <dgm:pt modelId="{7585A84B-F067-4696-92F0-E016E4A867B8}" type="pres">
      <dgm:prSet presAssocID="{76A7C9A6-52B2-4BF6-B9EE-531DCFCAD85C}" presName="spacer" presStyleCnt="0"/>
      <dgm:spPr/>
    </dgm:pt>
    <dgm:pt modelId="{87A6BC53-E59F-4A86-94C0-F1C3EB817C3A}" type="pres">
      <dgm:prSet presAssocID="{4D628BB5-F1B0-4506-A9EB-1EDFB35D8369}" presName="parentText" presStyleLbl="node1" presStyleIdx="2" presStyleCnt="4">
        <dgm:presLayoutVars>
          <dgm:chMax val="0"/>
          <dgm:bulletEnabled val="1"/>
        </dgm:presLayoutVars>
      </dgm:prSet>
      <dgm:spPr/>
    </dgm:pt>
    <dgm:pt modelId="{69812547-7791-44EC-95C9-20C8B236883A}" type="pres">
      <dgm:prSet presAssocID="{48E11253-9FA8-45A8-BCD2-07E4A9C42D82}" presName="spacer" presStyleCnt="0"/>
      <dgm:spPr/>
    </dgm:pt>
    <dgm:pt modelId="{5181E15D-5332-485A-81E1-5C1EB7B16B5C}" type="pres">
      <dgm:prSet presAssocID="{DE38D83A-E8C2-453A-B20D-9BFCDDAA9E3D}" presName="parentText" presStyleLbl="node1" presStyleIdx="3" presStyleCnt="4">
        <dgm:presLayoutVars>
          <dgm:chMax val="0"/>
          <dgm:bulletEnabled val="1"/>
        </dgm:presLayoutVars>
      </dgm:prSet>
      <dgm:spPr/>
    </dgm:pt>
  </dgm:ptLst>
  <dgm:cxnLst>
    <dgm:cxn modelId="{5B017703-122F-44A3-933D-AB63C9E6FB4C}" srcId="{E5FBD777-766F-4D56-A4EA-588698516B93}" destId="{FF31F60A-D0D0-4C18-8915-D3AE1B7909A4}" srcOrd="0" destOrd="0" parTransId="{46A8AA2F-BC47-4559-84CC-40D0BE231AF2}" sibTransId="{237D6373-EFCB-4AE4-A3A7-072C709BBFCA}"/>
    <dgm:cxn modelId="{F267ED18-CF06-45E2-A6D6-417B6D733BBC}" type="presOf" srcId="{DE38D83A-E8C2-453A-B20D-9BFCDDAA9E3D}" destId="{5181E15D-5332-485A-81E1-5C1EB7B16B5C}" srcOrd="0" destOrd="0" presId="urn:microsoft.com/office/officeart/2005/8/layout/vList2"/>
    <dgm:cxn modelId="{CD4E341D-391F-4869-975F-9E1FB11ED5A5}" type="presOf" srcId="{9CC20DCE-FBE9-49A7-91A4-6ACD774F8443}" destId="{A8B2A1B7-ABB5-4A0C-9F2E-C563D3D903B2}" srcOrd="0" destOrd="0" presId="urn:microsoft.com/office/officeart/2005/8/layout/vList2"/>
    <dgm:cxn modelId="{FDAF6E39-B118-4685-8C24-98C88687D933}" type="presOf" srcId="{E5FBD777-766F-4D56-A4EA-588698516B93}" destId="{F8ECBCCC-33F0-4564-A85F-86B55D66D273}" srcOrd="0" destOrd="0" presId="urn:microsoft.com/office/officeart/2005/8/layout/vList2"/>
    <dgm:cxn modelId="{D7C8BD44-CA24-41FA-87B0-41C00FDBBF53}" srcId="{E5FBD777-766F-4D56-A4EA-588698516B93}" destId="{9CC20DCE-FBE9-49A7-91A4-6ACD774F8443}" srcOrd="1" destOrd="0" parTransId="{229B1F77-3DC4-406B-B93C-D9E29A2658C0}" sibTransId="{76A7C9A6-52B2-4BF6-B9EE-531DCFCAD85C}"/>
    <dgm:cxn modelId="{A9B3ED95-0C9F-4B94-996B-EC1E14C37B6A}" type="presOf" srcId="{FF31F60A-D0D0-4C18-8915-D3AE1B7909A4}" destId="{398A26F3-4C93-4D05-B208-EA5151FD0C1C}" srcOrd="0" destOrd="0" presId="urn:microsoft.com/office/officeart/2005/8/layout/vList2"/>
    <dgm:cxn modelId="{15F78B9F-B032-49C8-AA25-59B55E117FCF}" srcId="{E5FBD777-766F-4D56-A4EA-588698516B93}" destId="{DE38D83A-E8C2-453A-B20D-9BFCDDAA9E3D}" srcOrd="3" destOrd="0" parTransId="{5782A014-010B-41ED-8644-F25B6CE44993}" sibTransId="{558DC9FC-DF3A-4713-A306-C96A4C13DD06}"/>
    <dgm:cxn modelId="{03F15AA6-061A-47ED-B9CB-DC89A75BCAF7}" srcId="{E5FBD777-766F-4D56-A4EA-588698516B93}" destId="{4D628BB5-F1B0-4506-A9EB-1EDFB35D8369}" srcOrd="2" destOrd="0" parTransId="{3AB266BE-2CEC-45FA-844D-98BF2DCDE587}" sibTransId="{48E11253-9FA8-45A8-BCD2-07E4A9C42D82}"/>
    <dgm:cxn modelId="{9375E8AD-6E0C-47B5-88FE-C940BDCDBD0C}" type="presOf" srcId="{4D628BB5-F1B0-4506-A9EB-1EDFB35D8369}" destId="{87A6BC53-E59F-4A86-94C0-F1C3EB817C3A}" srcOrd="0" destOrd="0" presId="urn:microsoft.com/office/officeart/2005/8/layout/vList2"/>
    <dgm:cxn modelId="{089F05B1-FC68-4B6C-B25E-027EEA8EA3E2}" type="presParOf" srcId="{F8ECBCCC-33F0-4564-A85F-86B55D66D273}" destId="{398A26F3-4C93-4D05-B208-EA5151FD0C1C}" srcOrd="0" destOrd="0" presId="urn:microsoft.com/office/officeart/2005/8/layout/vList2"/>
    <dgm:cxn modelId="{048462F0-81A1-4B11-913A-979FE5E5A302}" type="presParOf" srcId="{F8ECBCCC-33F0-4564-A85F-86B55D66D273}" destId="{073F9EEC-72AB-4F08-AF4B-DF7953046545}" srcOrd="1" destOrd="0" presId="urn:microsoft.com/office/officeart/2005/8/layout/vList2"/>
    <dgm:cxn modelId="{765C6DAB-3641-43D7-AEBA-91A943956550}" type="presParOf" srcId="{F8ECBCCC-33F0-4564-A85F-86B55D66D273}" destId="{A8B2A1B7-ABB5-4A0C-9F2E-C563D3D903B2}" srcOrd="2" destOrd="0" presId="urn:microsoft.com/office/officeart/2005/8/layout/vList2"/>
    <dgm:cxn modelId="{2501B887-88CC-4100-A0C9-9425C9E6DE7E}" type="presParOf" srcId="{F8ECBCCC-33F0-4564-A85F-86B55D66D273}" destId="{7585A84B-F067-4696-92F0-E016E4A867B8}" srcOrd="3" destOrd="0" presId="urn:microsoft.com/office/officeart/2005/8/layout/vList2"/>
    <dgm:cxn modelId="{A02FC2E0-6735-46A0-9EA0-345071832128}" type="presParOf" srcId="{F8ECBCCC-33F0-4564-A85F-86B55D66D273}" destId="{87A6BC53-E59F-4A86-94C0-F1C3EB817C3A}" srcOrd="4" destOrd="0" presId="urn:microsoft.com/office/officeart/2005/8/layout/vList2"/>
    <dgm:cxn modelId="{6564710C-6FFA-459F-9DA0-EAABEBF18B85}" type="presParOf" srcId="{F8ECBCCC-33F0-4564-A85F-86B55D66D273}" destId="{69812547-7791-44EC-95C9-20C8B236883A}" srcOrd="5" destOrd="0" presId="urn:microsoft.com/office/officeart/2005/8/layout/vList2"/>
    <dgm:cxn modelId="{5358DD15-8A3D-4F96-A62B-8224A2D92665}" type="presParOf" srcId="{F8ECBCCC-33F0-4564-A85F-86B55D66D273}" destId="{5181E15D-5332-485A-81E1-5C1EB7B16B5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4F50F7-D225-4E4C-8256-E7DFC9D03B9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4BD1B80-5E80-490E-B7E9-A2E2D35AE964}">
      <dgm:prSet/>
      <dgm:spPr/>
      <dgm:t>
        <a:bodyPr/>
        <a:lstStyle/>
        <a:p>
          <a:r>
            <a:rPr lang="en-GB"/>
            <a:t>Surveillance data and its interpretation can help to “Identify geographic areas or populations with higher rates of disease”. </a:t>
          </a:r>
          <a:endParaRPr lang="en-US"/>
        </a:p>
      </dgm:t>
    </dgm:pt>
    <dgm:pt modelId="{8743557B-63C4-49B1-BE71-1DE38ED636FF}" type="parTrans" cxnId="{9B1E8692-9975-45DC-9095-5DC45C6A4738}">
      <dgm:prSet/>
      <dgm:spPr/>
      <dgm:t>
        <a:bodyPr/>
        <a:lstStyle/>
        <a:p>
          <a:endParaRPr lang="en-US"/>
        </a:p>
      </dgm:t>
    </dgm:pt>
    <dgm:pt modelId="{AAC83FBE-BD72-41E6-B113-40804591A551}" type="sibTrans" cxnId="{9B1E8692-9975-45DC-9095-5DC45C6A4738}">
      <dgm:prSet/>
      <dgm:spPr/>
      <dgm:t>
        <a:bodyPr/>
        <a:lstStyle/>
        <a:p>
          <a:endParaRPr lang="en-US"/>
        </a:p>
      </dgm:t>
    </dgm:pt>
    <dgm:pt modelId="{D5190F7C-89A5-4CB6-9013-F26857CE54A2}">
      <dgm:prSet/>
      <dgm:spPr/>
      <dgm:t>
        <a:bodyPr/>
        <a:lstStyle/>
        <a:p>
          <a:r>
            <a:rPr lang="en-GB"/>
            <a:t>This can be helpful in “planning control programs and targeting interventions”.</a:t>
          </a:r>
          <a:endParaRPr lang="en-US"/>
        </a:p>
      </dgm:t>
    </dgm:pt>
    <dgm:pt modelId="{47692E60-FFFE-474E-AA4A-B182698D8A5A}" type="parTrans" cxnId="{D0682899-F862-403A-B0D1-9D016F39C38C}">
      <dgm:prSet/>
      <dgm:spPr/>
      <dgm:t>
        <a:bodyPr/>
        <a:lstStyle/>
        <a:p>
          <a:endParaRPr lang="en-US"/>
        </a:p>
      </dgm:t>
    </dgm:pt>
    <dgm:pt modelId="{C97C03D8-AB15-4006-997D-A23071BC7B34}" type="sibTrans" cxnId="{D0682899-F862-403A-B0D1-9D016F39C38C}">
      <dgm:prSet/>
      <dgm:spPr/>
      <dgm:t>
        <a:bodyPr/>
        <a:lstStyle/>
        <a:p>
          <a:endParaRPr lang="en-US"/>
        </a:p>
      </dgm:t>
    </dgm:pt>
    <dgm:pt modelId="{B311B01B-0E53-452C-91E0-973A994AA136}" type="pres">
      <dgm:prSet presAssocID="{DC4F50F7-D225-4E4C-8256-E7DFC9D03B9F}" presName="linear" presStyleCnt="0">
        <dgm:presLayoutVars>
          <dgm:animLvl val="lvl"/>
          <dgm:resizeHandles val="exact"/>
        </dgm:presLayoutVars>
      </dgm:prSet>
      <dgm:spPr/>
    </dgm:pt>
    <dgm:pt modelId="{CFB6FA86-5386-4181-B5DF-AB29443DC7BF}" type="pres">
      <dgm:prSet presAssocID="{D4BD1B80-5E80-490E-B7E9-A2E2D35AE964}" presName="parentText" presStyleLbl="node1" presStyleIdx="0" presStyleCnt="2">
        <dgm:presLayoutVars>
          <dgm:chMax val="0"/>
          <dgm:bulletEnabled val="1"/>
        </dgm:presLayoutVars>
      </dgm:prSet>
      <dgm:spPr/>
    </dgm:pt>
    <dgm:pt modelId="{2E6605D5-6D91-4DB9-8152-4E035A235E35}" type="pres">
      <dgm:prSet presAssocID="{AAC83FBE-BD72-41E6-B113-40804591A551}" presName="spacer" presStyleCnt="0"/>
      <dgm:spPr/>
    </dgm:pt>
    <dgm:pt modelId="{6F5F847B-F6D4-4F7E-8341-5DC5CDC3BD0B}" type="pres">
      <dgm:prSet presAssocID="{D5190F7C-89A5-4CB6-9013-F26857CE54A2}" presName="parentText" presStyleLbl="node1" presStyleIdx="1" presStyleCnt="2">
        <dgm:presLayoutVars>
          <dgm:chMax val="0"/>
          <dgm:bulletEnabled val="1"/>
        </dgm:presLayoutVars>
      </dgm:prSet>
      <dgm:spPr/>
    </dgm:pt>
  </dgm:ptLst>
  <dgm:cxnLst>
    <dgm:cxn modelId="{17B98B2B-3103-46CC-9A44-D55E2A459000}" type="presOf" srcId="{D5190F7C-89A5-4CB6-9013-F26857CE54A2}" destId="{6F5F847B-F6D4-4F7E-8341-5DC5CDC3BD0B}" srcOrd="0" destOrd="0" presId="urn:microsoft.com/office/officeart/2005/8/layout/vList2"/>
    <dgm:cxn modelId="{EC364851-2497-409B-AF18-9273363460C4}" type="presOf" srcId="{DC4F50F7-D225-4E4C-8256-E7DFC9D03B9F}" destId="{B311B01B-0E53-452C-91E0-973A994AA136}" srcOrd="0" destOrd="0" presId="urn:microsoft.com/office/officeart/2005/8/layout/vList2"/>
    <dgm:cxn modelId="{9B1E8692-9975-45DC-9095-5DC45C6A4738}" srcId="{DC4F50F7-D225-4E4C-8256-E7DFC9D03B9F}" destId="{D4BD1B80-5E80-490E-B7E9-A2E2D35AE964}" srcOrd="0" destOrd="0" parTransId="{8743557B-63C4-49B1-BE71-1DE38ED636FF}" sibTransId="{AAC83FBE-BD72-41E6-B113-40804591A551}"/>
    <dgm:cxn modelId="{D0682899-F862-403A-B0D1-9D016F39C38C}" srcId="{DC4F50F7-D225-4E4C-8256-E7DFC9D03B9F}" destId="{D5190F7C-89A5-4CB6-9013-F26857CE54A2}" srcOrd="1" destOrd="0" parTransId="{47692E60-FFFE-474E-AA4A-B182698D8A5A}" sibTransId="{C97C03D8-AB15-4006-997D-A23071BC7B34}"/>
    <dgm:cxn modelId="{213B88EF-9891-4EFD-B825-4992AC2330CE}" type="presOf" srcId="{D4BD1B80-5E80-490E-B7E9-A2E2D35AE964}" destId="{CFB6FA86-5386-4181-B5DF-AB29443DC7BF}" srcOrd="0" destOrd="0" presId="urn:microsoft.com/office/officeart/2005/8/layout/vList2"/>
    <dgm:cxn modelId="{46F9D684-8E6B-4995-9FBB-8E6ECDFFED49}" type="presParOf" srcId="{B311B01B-0E53-452C-91E0-973A994AA136}" destId="{CFB6FA86-5386-4181-B5DF-AB29443DC7BF}" srcOrd="0" destOrd="0" presId="urn:microsoft.com/office/officeart/2005/8/layout/vList2"/>
    <dgm:cxn modelId="{3A52AD54-D3CB-46E2-9A22-89B6C8667A4A}" type="presParOf" srcId="{B311B01B-0E53-452C-91E0-973A994AA136}" destId="{2E6605D5-6D91-4DB9-8152-4E035A235E35}" srcOrd="1" destOrd="0" presId="urn:microsoft.com/office/officeart/2005/8/layout/vList2"/>
    <dgm:cxn modelId="{99B1D620-FA3D-493B-93D9-82C8D22ECDC8}" type="presParOf" srcId="{B311B01B-0E53-452C-91E0-973A994AA136}" destId="{6F5F847B-F6D4-4F7E-8341-5DC5CDC3BD0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9DC89C-86A1-4674-B555-FE39F3B6D6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9741B8D-988E-426B-AE9F-4492F36B1187}">
      <dgm:prSet/>
      <dgm:spPr/>
      <dgm:t>
        <a:bodyPr/>
        <a:lstStyle/>
        <a:p>
          <a:r>
            <a:rPr lang="en-GB"/>
            <a:t>Syndromic surveillance is an active or passive system that collect cases based entirely on clinical features – symptoms - without any clinical or laboratory testing or diagnosis</a:t>
          </a:r>
          <a:endParaRPr lang="en-US"/>
        </a:p>
      </dgm:t>
    </dgm:pt>
    <dgm:pt modelId="{50F24E01-202D-43AD-BB49-B9B4E2244A84}" type="parTrans" cxnId="{80CAE990-E4AC-4670-AA0E-9548F1B430BB}">
      <dgm:prSet/>
      <dgm:spPr/>
      <dgm:t>
        <a:bodyPr/>
        <a:lstStyle/>
        <a:p>
          <a:endParaRPr lang="en-US"/>
        </a:p>
      </dgm:t>
    </dgm:pt>
    <dgm:pt modelId="{8A214805-DC2B-4615-A4F5-70ECC31A37D4}" type="sibTrans" cxnId="{80CAE990-E4AC-4670-AA0E-9548F1B430BB}">
      <dgm:prSet/>
      <dgm:spPr/>
      <dgm:t>
        <a:bodyPr/>
        <a:lstStyle/>
        <a:p>
          <a:endParaRPr lang="en-US"/>
        </a:p>
      </dgm:t>
    </dgm:pt>
    <dgm:pt modelId="{4B79408E-46D7-46A1-8874-0303E23C572C}">
      <dgm:prSet/>
      <dgm:spPr/>
      <dgm:t>
        <a:bodyPr/>
        <a:lstStyle/>
        <a:p>
          <a:r>
            <a:rPr lang="en-GB"/>
            <a:t>E.g. how many cases of diarrhoea have been reported, but not the results of laboratory analysis of this.</a:t>
          </a:r>
          <a:endParaRPr lang="en-US"/>
        </a:p>
      </dgm:t>
    </dgm:pt>
    <dgm:pt modelId="{970925FE-CD33-452A-BA6E-1A367AF6E8D2}" type="parTrans" cxnId="{FA30B50D-AD0D-446C-AAE8-79621C610B45}">
      <dgm:prSet/>
      <dgm:spPr/>
      <dgm:t>
        <a:bodyPr/>
        <a:lstStyle/>
        <a:p>
          <a:endParaRPr lang="en-US"/>
        </a:p>
      </dgm:t>
    </dgm:pt>
    <dgm:pt modelId="{DBE235C8-95BE-4E51-AE88-09AEF7C1CC41}" type="sibTrans" cxnId="{FA30B50D-AD0D-446C-AAE8-79621C610B45}">
      <dgm:prSet/>
      <dgm:spPr/>
      <dgm:t>
        <a:bodyPr/>
        <a:lstStyle/>
        <a:p>
          <a:endParaRPr lang="en-US"/>
        </a:p>
      </dgm:t>
    </dgm:pt>
    <dgm:pt modelId="{F115F919-0F42-4B92-9D7E-4A78EA38F81C}" type="pres">
      <dgm:prSet presAssocID="{339DC89C-86A1-4674-B555-FE39F3B6D68A}" presName="linear" presStyleCnt="0">
        <dgm:presLayoutVars>
          <dgm:animLvl val="lvl"/>
          <dgm:resizeHandles val="exact"/>
        </dgm:presLayoutVars>
      </dgm:prSet>
      <dgm:spPr/>
    </dgm:pt>
    <dgm:pt modelId="{2ED8E66C-8720-4309-86FA-5D03A93DFDDD}" type="pres">
      <dgm:prSet presAssocID="{19741B8D-988E-426B-AE9F-4492F36B1187}" presName="parentText" presStyleLbl="node1" presStyleIdx="0" presStyleCnt="2">
        <dgm:presLayoutVars>
          <dgm:chMax val="0"/>
          <dgm:bulletEnabled val="1"/>
        </dgm:presLayoutVars>
      </dgm:prSet>
      <dgm:spPr/>
    </dgm:pt>
    <dgm:pt modelId="{EFDB2D9D-9AF7-4D7D-996E-2365200FC03B}" type="pres">
      <dgm:prSet presAssocID="{8A214805-DC2B-4615-A4F5-70ECC31A37D4}" presName="spacer" presStyleCnt="0"/>
      <dgm:spPr/>
    </dgm:pt>
    <dgm:pt modelId="{179599FA-FDA2-4654-ADCA-B8C2DFDCEFC3}" type="pres">
      <dgm:prSet presAssocID="{4B79408E-46D7-46A1-8874-0303E23C572C}" presName="parentText" presStyleLbl="node1" presStyleIdx="1" presStyleCnt="2">
        <dgm:presLayoutVars>
          <dgm:chMax val="0"/>
          <dgm:bulletEnabled val="1"/>
        </dgm:presLayoutVars>
      </dgm:prSet>
      <dgm:spPr/>
    </dgm:pt>
  </dgm:ptLst>
  <dgm:cxnLst>
    <dgm:cxn modelId="{FA30B50D-AD0D-446C-AAE8-79621C610B45}" srcId="{339DC89C-86A1-4674-B555-FE39F3B6D68A}" destId="{4B79408E-46D7-46A1-8874-0303E23C572C}" srcOrd="1" destOrd="0" parTransId="{970925FE-CD33-452A-BA6E-1A367AF6E8D2}" sibTransId="{DBE235C8-95BE-4E51-AE88-09AEF7C1CC41}"/>
    <dgm:cxn modelId="{17AB7E17-EB1F-4142-844F-00610B650DCA}" type="presOf" srcId="{19741B8D-988E-426B-AE9F-4492F36B1187}" destId="{2ED8E66C-8720-4309-86FA-5D03A93DFDDD}" srcOrd="0" destOrd="0" presId="urn:microsoft.com/office/officeart/2005/8/layout/vList2"/>
    <dgm:cxn modelId="{BFF4943E-C691-466E-B782-49159896DEA9}" type="presOf" srcId="{339DC89C-86A1-4674-B555-FE39F3B6D68A}" destId="{F115F919-0F42-4B92-9D7E-4A78EA38F81C}" srcOrd="0" destOrd="0" presId="urn:microsoft.com/office/officeart/2005/8/layout/vList2"/>
    <dgm:cxn modelId="{80CAE990-E4AC-4670-AA0E-9548F1B430BB}" srcId="{339DC89C-86A1-4674-B555-FE39F3B6D68A}" destId="{19741B8D-988E-426B-AE9F-4492F36B1187}" srcOrd="0" destOrd="0" parTransId="{50F24E01-202D-43AD-BB49-B9B4E2244A84}" sibTransId="{8A214805-DC2B-4615-A4F5-70ECC31A37D4}"/>
    <dgm:cxn modelId="{48EF48CD-29B4-421E-94E9-73A6EE7A15DF}" type="presOf" srcId="{4B79408E-46D7-46A1-8874-0303E23C572C}" destId="{179599FA-FDA2-4654-ADCA-B8C2DFDCEFC3}" srcOrd="0" destOrd="0" presId="urn:microsoft.com/office/officeart/2005/8/layout/vList2"/>
    <dgm:cxn modelId="{9F408DC3-91D3-43F8-9036-88B5B502F171}" type="presParOf" srcId="{F115F919-0F42-4B92-9D7E-4A78EA38F81C}" destId="{2ED8E66C-8720-4309-86FA-5D03A93DFDDD}" srcOrd="0" destOrd="0" presId="urn:microsoft.com/office/officeart/2005/8/layout/vList2"/>
    <dgm:cxn modelId="{799EB9BA-37FB-4C14-A136-08521AD8E1FC}" type="presParOf" srcId="{F115F919-0F42-4B92-9D7E-4A78EA38F81C}" destId="{EFDB2D9D-9AF7-4D7D-996E-2365200FC03B}" srcOrd="1" destOrd="0" presId="urn:microsoft.com/office/officeart/2005/8/layout/vList2"/>
    <dgm:cxn modelId="{BCD3557F-8B6E-4AC9-9923-A6C5D6D6CFA5}" type="presParOf" srcId="{F115F919-0F42-4B92-9D7E-4A78EA38F81C}" destId="{179599FA-FDA2-4654-ADCA-B8C2DFDCEFC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2656B9-A859-4741-AF72-54D9C27D7EA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12E06A5-4A72-4553-9A4C-D56D28D5F23B}">
      <dgm:prSet/>
      <dgm:spPr/>
      <dgm:t>
        <a:bodyPr/>
        <a:lstStyle/>
        <a:p>
          <a:r>
            <a:rPr lang="en-GB"/>
            <a:t>Working independently, research the meaning of the term </a:t>
          </a:r>
          <a:r>
            <a:rPr lang="en-GB" b="1"/>
            <a:t>vaccine</a:t>
          </a:r>
          <a:endParaRPr lang="en-US"/>
        </a:p>
      </dgm:t>
    </dgm:pt>
    <dgm:pt modelId="{FCC9CA58-FF0E-4E22-A249-13B432B4A70D}" type="parTrans" cxnId="{BEE8AD15-D5E8-413F-9CFC-3613D0D20FD6}">
      <dgm:prSet/>
      <dgm:spPr/>
      <dgm:t>
        <a:bodyPr/>
        <a:lstStyle/>
        <a:p>
          <a:endParaRPr lang="en-US"/>
        </a:p>
      </dgm:t>
    </dgm:pt>
    <dgm:pt modelId="{E30EDA45-5BAD-4D9A-AEB1-72ED4AF3BC00}" type="sibTrans" cxnId="{BEE8AD15-D5E8-413F-9CFC-3613D0D20FD6}">
      <dgm:prSet/>
      <dgm:spPr/>
      <dgm:t>
        <a:bodyPr/>
        <a:lstStyle/>
        <a:p>
          <a:endParaRPr lang="en-US"/>
        </a:p>
      </dgm:t>
    </dgm:pt>
    <dgm:pt modelId="{0663FE75-440B-48EE-9B70-BA673F1988B6}">
      <dgm:prSet/>
      <dgm:spPr/>
      <dgm:t>
        <a:bodyPr/>
        <a:lstStyle/>
        <a:p>
          <a:r>
            <a:rPr lang="en-GB" b="1"/>
            <a:t>Feedback your findings to the whole class</a:t>
          </a:r>
          <a:endParaRPr lang="en-US"/>
        </a:p>
      </dgm:t>
    </dgm:pt>
    <dgm:pt modelId="{EE1996C4-31F5-44D5-B3E2-CFA43FC558A3}" type="parTrans" cxnId="{6E1F8609-EF39-4C5A-B5AC-6D03EC120F01}">
      <dgm:prSet/>
      <dgm:spPr/>
      <dgm:t>
        <a:bodyPr/>
        <a:lstStyle/>
        <a:p>
          <a:endParaRPr lang="en-US"/>
        </a:p>
      </dgm:t>
    </dgm:pt>
    <dgm:pt modelId="{31B58A42-048C-4BAB-AC2F-F3D41ABB56A2}" type="sibTrans" cxnId="{6E1F8609-EF39-4C5A-B5AC-6D03EC120F01}">
      <dgm:prSet/>
      <dgm:spPr/>
      <dgm:t>
        <a:bodyPr/>
        <a:lstStyle/>
        <a:p>
          <a:endParaRPr lang="en-US"/>
        </a:p>
      </dgm:t>
    </dgm:pt>
    <dgm:pt modelId="{06D6DF5A-A927-442D-9BB2-E6EFE164B1A7}" type="pres">
      <dgm:prSet presAssocID="{0E2656B9-A859-4741-AF72-54D9C27D7EA0}" presName="linear" presStyleCnt="0">
        <dgm:presLayoutVars>
          <dgm:animLvl val="lvl"/>
          <dgm:resizeHandles val="exact"/>
        </dgm:presLayoutVars>
      </dgm:prSet>
      <dgm:spPr/>
    </dgm:pt>
    <dgm:pt modelId="{D3889839-8D77-45D1-9563-AFAA5D2EAFE1}" type="pres">
      <dgm:prSet presAssocID="{F12E06A5-4A72-4553-9A4C-D56D28D5F23B}" presName="parentText" presStyleLbl="node1" presStyleIdx="0" presStyleCnt="2">
        <dgm:presLayoutVars>
          <dgm:chMax val="0"/>
          <dgm:bulletEnabled val="1"/>
        </dgm:presLayoutVars>
      </dgm:prSet>
      <dgm:spPr/>
    </dgm:pt>
    <dgm:pt modelId="{892EAD4F-08C5-4D39-8257-1778988829B2}" type="pres">
      <dgm:prSet presAssocID="{E30EDA45-5BAD-4D9A-AEB1-72ED4AF3BC00}" presName="spacer" presStyleCnt="0"/>
      <dgm:spPr/>
    </dgm:pt>
    <dgm:pt modelId="{1745D61D-7226-4602-8156-A8C21F406B0F}" type="pres">
      <dgm:prSet presAssocID="{0663FE75-440B-48EE-9B70-BA673F1988B6}" presName="parentText" presStyleLbl="node1" presStyleIdx="1" presStyleCnt="2">
        <dgm:presLayoutVars>
          <dgm:chMax val="0"/>
          <dgm:bulletEnabled val="1"/>
        </dgm:presLayoutVars>
      </dgm:prSet>
      <dgm:spPr/>
    </dgm:pt>
  </dgm:ptLst>
  <dgm:cxnLst>
    <dgm:cxn modelId="{6E1F8609-EF39-4C5A-B5AC-6D03EC120F01}" srcId="{0E2656B9-A859-4741-AF72-54D9C27D7EA0}" destId="{0663FE75-440B-48EE-9B70-BA673F1988B6}" srcOrd="1" destOrd="0" parTransId="{EE1996C4-31F5-44D5-B3E2-CFA43FC558A3}" sibTransId="{31B58A42-048C-4BAB-AC2F-F3D41ABB56A2}"/>
    <dgm:cxn modelId="{BEE8AD15-D5E8-413F-9CFC-3613D0D20FD6}" srcId="{0E2656B9-A859-4741-AF72-54D9C27D7EA0}" destId="{F12E06A5-4A72-4553-9A4C-D56D28D5F23B}" srcOrd="0" destOrd="0" parTransId="{FCC9CA58-FF0E-4E22-A249-13B432B4A70D}" sibTransId="{E30EDA45-5BAD-4D9A-AEB1-72ED4AF3BC00}"/>
    <dgm:cxn modelId="{EFDE074F-90E1-44EA-B86C-430D9EF202A2}" type="presOf" srcId="{0E2656B9-A859-4741-AF72-54D9C27D7EA0}" destId="{06D6DF5A-A927-442D-9BB2-E6EFE164B1A7}" srcOrd="0" destOrd="0" presId="urn:microsoft.com/office/officeart/2005/8/layout/vList2"/>
    <dgm:cxn modelId="{5EB2ED7D-F66E-48B7-A14B-DAA1B59D935E}" type="presOf" srcId="{0663FE75-440B-48EE-9B70-BA673F1988B6}" destId="{1745D61D-7226-4602-8156-A8C21F406B0F}" srcOrd="0" destOrd="0" presId="urn:microsoft.com/office/officeart/2005/8/layout/vList2"/>
    <dgm:cxn modelId="{50B101E7-B069-4550-9ECB-A3AB1A15D176}" type="presOf" srcId="{F12E06A5-4A72-4553-9A4C-D56D28D5F23B}" destId="{D3889839-8D77-45D1-9563-AFAA5D2EAFE1}" srcOrd="0" destOrd="0" presId="urn:microsoft.com/office/officeart/2005/8/layout/vList2"/>
    <dgm:cxn modelId="{0D3CFB18-4485-406A-8D42-394B8F234F69}" type="presParOf" srcId="{06D6DF5A-A927-442D-9BB2-E6EFE164B1A7}" destId="{D3889839-8D77-45D1-9563-AFAA5D2EAFE1}" srcOrd="0" destOrd="0" presId="urn:microsoft.com/office/officeart/2005/8/layout/vList2"/>
    <dgm:cxn modelId="{EC1C41AF-F38A-42CA-A755-628204CF3C9F}" type="presParOf" srcId="{06D6DF5A-A927-442D-9BB2-E6EFE164B1A7}" destId="{892EAD4F-08C5-4D39-8257-1778988829B2}" srcOrd="1" destOrd="0" presId="urn:microsoft.com/office/officeart/2005/8/layout/vList2"/>
    <dgm:cxn modelId="{BDE59F0B-09C4-4E80-A52C-36B94BCF8E89}" type="presParOf" srcId="{06D6DF5A-A927-442D-9BB2-E6EFE164B1A7}" destId="{1745D61D-7226-4602-8156-A8C21F406B0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BFB2C6-34BB-4208-AF05-834F73B8F45A}"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D2220EF2-1E02-40B2-B161-BE329805507A}">
      <dgm:prSet/>
      <dgm:spPr/>
      <dgm:t>
        <a:bodyPr/>
        <a:lstStyle/>
        <a:p>
          <a:r>
            <a:rPr lang="en-GB"/>
            <a:t>Key control measures taken by major countries in 2020 to fight against COVID-19, include lockdowns, </a:t>
          </a:r>
          <a:endParaRPr lang="en-US"/>
        </a:p>
      </dgm:t>
    </dgm:pt>
    <dgm:pt modelId="{D6AA16BE-319F-49E4-A4AE-A1AF264AFA72}" type="parTrans" cxnId="{023A8502-BE50-44C1-845F-41B45CCADBBE}">
      <dgm:prSet/>
      <dgm:spPr/>
      <dgm:t>
        <a:bodyPr/>
        <a:lstStyle/>
        <a:p>
          <a:endParaRPr lang="en-US"/>
        </a:p>
      </dgm:t>
    </dgm:pt>
    <dgm:pt modelId="{A9B47DE5-8304-46C8-A5E3-255D11CA784B}" type="sibTrans" cxnId="{023A8502-BE50-44C1-845F-41B45CCADBBE}">
      <dgm:prSet/>
      <dgm:spPr/>
      <dgm:t>
        <a:bodyPr/>
        <a:lstStyle/>
        <a:p>
          <a:endParaRPr lang="en-US"/>
        </a:p>
      </dgm:t>
    </dgm:pt>
    <dgm:pt modelId="{D11166E8-DB84-4FF4-BBDA-1144387AE19B}">
      <dgm:prSet/>
      <dgm:spPr/>
      <dgm:t>
        <a:bodyPr/>
        <a:lstStyle/>
        <a:p>
          <a:r>
            <a:rPr lang="en-GB"/>
            <a:t>Social distancing,</a:t>
          </a:r>
          <a:endParaRPr lang="en-US"/>
        </a:p>
      </dgm:t>
    </dgm:pt>
    <dgm:pt modelId="{353F0704-4EBE-4912-9E53-046F4FF7E06F}" type="parTrans" cxnId="{5B47DBFB-DA4B-473B-9C20-697E9AF26D83}">
      <dgm:prSet/>
      <dgm:spPr/>
      <dgm:t>
        <a:bodyPr/>
        <a:lstStyle/>
        <a:p>
          <a:endParaRPr lang="en-US"/>
        </a:p>
      </dgm:t>
    </dgm:pt>
    <dgm:pt modelId="{480BE380-190E-4D60-97DA-F850331411FC}" type="sibTrans" cxnId="{5B47DBFB-DA4B-473B-9C20-697E9AF26D83}">
      <dgm:prSet/>
      <dgm:spPr/>
      <dgm:t>
        <a:bodyPr/>
        <a:lstStyle/>
        <a:p>
          <a:endParaRPr lang="en-US"/>
        </a:p>
      </dgm:t>
    </dgm:pt>
    <dgm:pt modelId="{0951AD56-C81D-4732-AC4B-14BB931FF499}">
      <dgm:prSet/>
      <dgm:spPr/>
      <dgm:t>
        <a:bodyPr/>
        <a:lstStyle/>
        <a:p>
          <a:r>
            <a:rPr lang="en-GB"/>
            <a:t>Wearing masks, </a:t>
          </a:r>
          <a:endParaRPr lang="en-US"/>
        </a:p>
      </dgm:t>
    </dgm:pt>
    <dgm:pt modelId="{5B717F16-7C65-4B25-920C-68B19835D6C5}" type="parTrans" cxnId="{1EB394D8-AD1C-493E-9940-F104C27B5498}">
      <dgm:prSet/>
      <dgm:spPr/>
      <dgm:t>
        <a:bodyPr/>
        <a:lstStyle/>
        <a:p>
          <a:endParaRPr lang="en-US"/>
        </a:p>
      </dgm:t>
    </dgm:pt>
    <dgm:pt modelId="{35CD692E-97E9-43B1-AEE6-68E115BC9261}" type="sibTrans" cxnId="{1EB394D8-AD1C-493E-9940-F104C27B5498}">
      <dgm:prSet/>
      <dgm:spPr/>
      <dgm:t>
        <a:bodyPr/>
        <a:lstStyle/>
        <a:p>
          <a:endParaRPr lang="en-US"/>
        </a:p>
      </dgm:t>
    </dgm:pt>
    <dgm:pt modelId="{D095A55D-A006-489C-A290-D03375043261}">
      <dgm:prSet/>
      <dgm:spPr/>
      <dgm:t>
        <a:bodyPr/>
        <a:lstStyle/>
        <a:p>
          <a:r>
            <a:rPr lang="en-GB"/>
            <a:t>Hand hygiene, using shelter hospitals, </a:t>
          </a:r>
          <a:endParaRPr lang="en-US"/>
        </a:p>
      </dgm:t>
    </dgm:pt>
    <dgm:pt modelId="{6C925354-3986-4F67-8A45-471CABD22538}" type="parTrans" cxnId="{7DD668EE-CB42-41D2-9F7D-8632EB3F2653}">
      <dgm:prSet/>
      <dgm:spPr/>
      <dgm:t>
        <a:bodyPr/>
        <a:lstStyle/>
        <a:p>
          <a:endParaRPr lang="en-US"/>
        </a:p>
      </dgm:t>
    </dgm:pt>
    <dgm:pt modelId="{2CF2B3DD-769E-4343-9E3E-DAC5AE4E24E1}" type="sibTrans" cxnId="{7DD668EE-CB42-41D2-9F7D-8632EB3F2653}">
      <dgm:prSet/>
      <dgm:spPr/>
      <dgm:t>
        <a:bodyPr/>
        <a:lstStyle/>
        <a:p>
          <a:endParaRPr lang="en-US"/>
        </a:p>
      </dgm:t>
    </dgm:pt>
    <dgm:pt modelId="{EBA6D472-8EDF-4730-A33E-27C1DF9E7AE3}">
      <dgm:prSet/>
      <dgm:spPr/>
      <dgm:t>
        <a:bodyPr/>
        <a:lstStyle/>
        <a:p>
          <a:r>
            <a:rPr lang="en-GB"/>
            <a:t>Large-scale testing, </a:t>
          </a:r>
          <a:endParaRPr lang="en-US"/>
        </a:p>
      </dgm:t>
    </dgm:pt>
    <dgm:pt modelId="{C2FF3F08-C67D-4F40-A35D-5D2B0B9E812F}" type="parTrans" cxnId="{E4C73742-928D-43DC-B0D7-03CF9CDA0341}">
      <dgm:prSet/>
      <dgm:spPr/>
      <dgm:t>
        <a:bodyPr/>
        <a:lstStyle/>
        <a:p>
          <a:endParaRPr lang="en-US"/>
        </a:p>
      </dgm:t>
    </dgm:pt>
    <dgm:pt modelId="{5F6BD3D0-E8AD-4306-A82C-DA4C6D174C1B}" type="sibTrans" cxnId="{E4C73742-928D-43DC-B0D7-03CF9CDA0341}">
      <dgm:prSet/>
      <dgm:spPr/>
      <dgm:t>
        <a:bodyPr/>
        <a:lstStyle/>
        <a:p>
          <a:endParaRPr lang="en-US"/>
        </a:p>
      </dgm:t>
    </dgm:pt>
    <dgm:pt modelId="{DDC864E8-5F96-457B-98DB-4B635E364246}">
      <dgm:prSet/>
      <dgm:spPr/>
      <dgm:t>
        <a:bodyPr/>
        <a:lstStyle/>
        <a:p>
          <a:r>
            <a:rPr lang="en-GB"/>
            <a:t>Close-contacts tracking, and </a:t>
          </a:r>
          <a:endParaRPr lang="en-US"/>
        </a:p>
      </dgm:t>
    </dgm:pt>
    <dgm:pt modelId="{641AFF96-A0CB-4DD5-AB6F-C8B61320B2D1}" type="parTrans" cxnId="{0DB7F008-EB84-464A-B5A5-3CDF501A9B87}">
      <dgm:prSet/>
      <dgm:spPr/>
      <dgm:t>
        <a:bodyPr/>
        <a:lstStyle/>
        <a:p>
          <a:endParaRPr lang="en-US"/>
        </a:p>
      </dgm:t>
    </dgm:pt>
    <dgm:pt modelId="{46BE5E89-8E78-42D5-8476-8ED8DE3A5D03}" type="sibTrans" cxnId="{0DB7F008-EB84-464A-B5A5-3CDF501A9B87}">
      <dgm:prSet/>
      <dgm:spPr/>
      <dgm:t>
        <a:bodyPr/>
        <a:lstStyle/>
        <a:p>
          <a:endParaRPr lang="en-US"/>
        </a:p>
      </dgm:t>
    </dgm:pt>
    <dgm:pt modelId="{A9A49B00-DF2F-491E-80E4-67C17BBDA721}">
      <dgm:prSet/>
      <dgm:spPr/>
      <dgm:t>
        <a:bodyPr/>
        <a:lstStyle/>
        <a:p>
          <a:r>
            <a:rPr lang="en-GB"/>
            <a:t>Pandemic information monitoring, as well as their prevention and control effects. </a:t>
          </a:r>
          <a:endParaRPr lang="en-US"/>
        </a:p>
      </dgm:t>
    </dgm:pt>
    <dgm:pt modelId="{98C82B55-C731-48A6-9062-5D58529CAB1C}" type="parTrans" cxnId="{208D5EE8-15F6-4F10-B060-4F55EEB29DDA}">
      <dgm:prSet/>
      <dgm:spPr/>
      <dgm:t>
        <a:bodyPr/>
        <a:lstStyle/>
        <a:p>
          <a:endParaRPr lang="en-US"/>
        </a:p>
      </dgm:t>
    </dgm:pt>
    <dgm:pt modelId="{D8361B3B-429F-4737-A45F-AC6F99CE8186}" type="sibTrans" cxnId="{208D5EE8-15F6-4F10-B060-4F55EEB29DDA}">
      <dgm:prSet/>
      <dgm:spPr/>
      <dgm:t>
        <a:bodyPr/>
        <a:lstStyle/>
        <a:p>
          <a:endParaRPr lang="en-US"/>
        </a:p>
      </dgm:t>
    </dgm:pt>
    <dgm:pt modelId="{B7DDCA97-08DE-483D-9E84-333B5583B120}" type="pres">
      <dgm:prSet presAssocID="{E4BFB2C6-34BB-4208-AF05-834F73B8F45A}" presName="Name0" presStyleCnt="0">
        <dgm:presLayoutVars>
          <dgm:dir/>
          <dgm:animLvl val="lvl"/>
          <dgm:resizeHandles val="exact"/>
        </dgm:presLayoutVars>
      </dgm:prSet>
      <dgm:spPr/>
    </dgm:pt>
    <dgm:pt modelId="{76A0EC0D-F24A-407E-B38B-F323BF64DF8D}" type="pres">
      <dgm:prSet presAssocID="{D2220EF2-1E02-40B2-B161-BE329805507A}" presName="linNode" presStyleCnt="0"/>
      <dgm:spPr/>
    </dgm:pt>
    <dgm:pt modelId="{EBA8082B-2C98-42F8-8D1A-83D2EE640042}" type="pres">
      <dgm:prSet presAssocID="{D2220EF2-1E02-40B2-B161-BE329805507A}" presName="parentText" presStyleLbl="node1" presStyleIdx="0" presStyleCnt="1">
        <dgm:presLayoutVars>
          <dgm:chMax val="1"/>
          <dgm:bulletEnabled val="1"/>
        </dgm:presLayoutVars>
      </dgm:prSet>
      <dgm:spPr/>
    </dgm:pt>
    <dgm:pt modelId="{3A50E42E-7386-41B0-87D4-8DBCC539A599}" type="pres">
      <dgm:prSet presAssocID="{D2220EF2-1E02-40B2-B161-BE329805507A}" presName="descendantText" presStyleLbl="alignAccFollowNode1" presStyleIdx="0" presStyleCnt="1">
        <dgm:presLayoutVars>
          <dgm:bulletEnabled val="1"/>
        </dgm:presLayoutVars>
      </dgm:prSet>
      <dgm:spPr/>
    </dgm:pt>
  </dgm:ptLst>
  <dgm:cxnLst>
    <dgm:cxn modelId="{023A8502-BE50-44C1-845F-41B45CCADBBE}" srcId="{E4BFB2C6-34BB-4208-AF05-834F73B8F45A}" destId="{D2220EF2-1E02-40B2-B161-BE329805507A}" srcOrd="0" destOrd="0" parTransId="{D6AA16BE-319F-49E4-A4AE-A1AF264AFA72}" sibTransId="{A9B47DE5-8304-46C8-A5E3-255D11CA784B}"/>
    <dgm:cxn modelId="{0DB7F008-EB84-464A-B5A5-3CDF501A9B87}" srcId="{D2220EF2-1E02-40B2-B161-BE329805507A}" destId="{DDC864E8-5F96-457B-98DB-4B635E364246}" srcOrd="4" destOrd="0" parTransId="{641AFF96-A0CB-4DD5-AB6F-C8B61320B2D1}" sibTransId="{46BE5E89-8E78-42D5-8476-8ED8DE3A5D03}"/>
    <dgm:cxn modelId="{3865761B-3CB9-428E-BCA7-18285C5FE2B6}" type="presOf" srcId="{E4BFB2C6-34BB-4208-AF05-834F73B8F45A}" destId="{B7DDCA97-08DE-483D-9E84-333B5583B120}" srcOrd="0" destOrd="0" presId="urn:microsoft.com/office/officeart/2005/8/layout/vList5"/>
    <dgm:cxn modelId="{0D99D623-EB25-4F1D-8227-1C7D130F5DA1}" type="presOf" srcId="{D2220EF2-1E02-40B2-B161-BE329805507A}" destId="{EBA8082B-2C98-42F8-8D1A-83D2EE640042}" srcOrd="0" destOrd="0" presId="urn:microsoft.com/office/officeart/2005/8/layout/vList5"/>
    <dgm:cxn modelId="{53412162-C3D5-4112-AFFC-F8C75D1AC1C7}" type="presOf" srcId="{0951AD56-C81D-4732-AC4B-14BB931FF499}" destId="{3A50E42E-7386-41B0-87D4-8DBCC539A599}" srcOrd="0" destOrd="1" presId="urn:microsoft.com/office/officeart/2005/8/layout/vList5"/>
    <dgm:cxn modelId="{E4C73742-928D-43DC-B0D7-03CF9CDA0341}" srcId="{D2220EF2-1E02-40B2-B161-BE329805507A}" destId="{EBA6D472-8EDF-4730-A33E-27C1DF9E7AE3}" srcOrd="3" destOrd="0" parTransId="{C2FF3F08-C67D-4F40-A35D-5D2B0B9E812F}" sibTransId="{5F6BD3D0-E8AD-4306-A82C-DA4C6D174C1B}"/>
    <dgm:cxn modelId="{2149554A-C4F8-4357-AC95-A9E3F2FB7938}" type="presOf" srcId="{DDC864E8-5F96-457B-98DB-4B635E364246}" destId="{3A50E42E-7386-41B0-87D4-8DBCC539A599}" srcOrd="0" destOrd="4" presId="urn:microsoft.com/office/officeart/2005/8/layout/vList5"/>
    <dgm:cxn modelId="{191D9D73-05E6-4936-874F-F60A5E77159B}" type="presOf" srcId="{A9A49B00-DF2F-491E-80E4-67C17BBDA721}" destId="{3A50E42E-7386-41B0-87D4-8DBCC539A599}" srcOrd="0" destOrd="5" presId="urn:microsoft.com/office/officeart/2005/8/layout/vList5"/>
    <dgm:cxn modelId="{C4F44B81-1373-4A2F-A386-D7144F8C4F7A}" type="presOf" srcId="{D11166E8-DB84-4FF4-BBDA-1144387AE19B}" destId="{3A50E42E-7386-41B0-87D4-8DBCC539A599}" srcOrd="0" destOrd="0" presId="urn:microsoft.com/office/officeart/2005/8/layout/vList5"/>
    <dgm:cxn modelId="{C0AD7EB5-C6B8-4C03-9A26-F5E6A68A37FA}" type="presOf" srcId="{EBA6D472-8EDF-4730-A33E-27C1DF9E7AE3}" destId="{3A50E42E-7386-41B0-87D4-8DBCC539A599}" srcOrd="0" destOrd="3" presId="urn:microsoft.com/office/officeart/2005/8/layout/vList5"/>
    <dgm:cxn modelId="{9A756BCC-9438-4B02-ADA2-45485156BC73}" type="presOf" srcId="{D095A55D-A006-489C-A290-D03375043261}" destId="{3A50E42E-7386-41B0-87D4-8DBCC539A599}" srcOrd="0" destOrd="2" presId="urn:microsoft.com/office/officeart/2005/8/layout/vList5"/>
    <dgm:cxn modelId="{1EB394D8-AD1C-493E-9940-F104C27B5498}" srcId="{D2220EF2-1E02-40B2-B161-BE329805507A}" destId="{0951AD56-C81D-4732-AC4B-14BB931FF499}" srcOrd="1" destOrd="0" parTransId="{5B717F16-7C65-4B25-920C-68B19835D6C5}" sibTransId="{35CD692E-97E9-43B1-AEE6-68E115BC9261}"/>
    <dgm:cxn modelId="{208D5EE8-15F6-4F10-B060-4F55EEB29DDA}" srcId="{D2220EF2-1E02-40B2-B161-BE329805507A}" destId="{A9A49B00-DF2F-491E-80E4-67C17BBDA721}" srcOrd="5" destOrd="0" parTransId="{98C82B55-C731-48A6-9062-5D58529CAB1C}" sibTransId="{D8361B3B-429F-4737-A45F-AC6F99CE8186}"/>
    <dgm:cxn modelId="{7DD668EE-CB42-41D2-9F7D-8632EB3F2653}" srcId="{D2220EF2-1E02-40B2-B161-BE329805507A}" destId="{D095A55D-A006-489C-A290-D03375043261}" srcOrd="2" destOrd="0" parTransId="{6C925354-3986-4F67-8A45-471CABD22538}" sibTransId="{2CF2B3DD-769E-4343-9E3E-DAC5AE4E24E1}"/>
    <dgm:cxn modelId="{5B47DBFB-DA4B-473B-9C20-697E9AF26D83}" srcId="{D2220EF2-1E02-40B2-B161-BE329805507A}" destId="{D11166E8-DB84-4FF4-BBDA-1144387AE19B}" srcOrd="0" destOrd="0" parTransId="{353F0704-4EBE-4912-9E53-046F4FF7E06F}" sibTransId="{480BE380-190E-4D60-97DA-F850331411FC}"/>
    <dgm:cxn modelId="{D960E6C3-D876-4A1A-A065-A92DB9F9F151}" type="presParOf" srcId="{B7DDCA97-08DE-483D-9E84-333B5583B120}" destId="{76A0EC0D-F24A-407E-B38B-F323BF64DF8D}" srcOrd="0" destOrd="0" presId="urn:microsoft.com/office/officeart/2005/8/layout/vList5"/>
    <dgm:cxn modelId="{A8A6FD7E-89B4-45DC-85B2-2281EC4572FE}" type="presParOf" srcId="{76A0EC0D-F24A-407E-B38B-F323BF64DF8D}" destId="{EBA8082B-2C98-42F8-8D1A-83D2EE640042}" srcOrd="0" destOrd="0" presId="urn:microsoft.com/office/officeart/2005/8/layout/vList5"/>
    <dgm:cxn modelId="{6EB733BD-232F-4636-B3BF-6783F1CD6C18}" type="presParOf" srcId="{76A0EC0D-F24A-407E-B38B-F323BF64DF8D}" destId="{3A50E42E-7386-41B0-87D4-8DBCC539A59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59B20C-E330-4B88-AF98-1518A948D368}">
      <dsp:nvSpPr>
        <dsp:cNvPr id="0" name=""/>
        <dsp:cNvSpPr/>
      </dsp:nvSpPr>
      <dsp:spPr>
        <a:xfrm>
          <a:off x="0" y="87858"/>
          <a:ext cx="6253721" cy="117475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Upon successful completion of this module, you should be able to: </a:t>
          </a:r>
          <a:endParaRPr lang="en-US" sz="2100" kern="1200"/>
        </a:p>
      </dsp:txBody>
      <dsp:txXfrm>
        <a:off x="57347" y="145205"/>
        <a:ext cx="6139027" cy="1060059"/>
      </dsp:txXfrm>
    </dsp:sp>
    <dsp:sp modelId="{B87D93F2-B5C4-4295-98DF-7FD9CC69E7AE}">
      <dsp:nvSpPr>
        <dsp:cNvPr id="0" name=""/>
        <dsp:cNvSpPr/>
      </dsp:nvSpPr>
      <dsp:spPr>
        <a:xfrm>
          <a:off x="0" y="1323091"/>
          <a:ext cx="6253721" cy="1174753"/>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Understand different approaches and strategies used to measure, monitor and control the incidence of disease in communities</a:t>
          </a:r>
          <a:endParaRPr lang="en-US" sz="2100" kern="1200"/>
        </a:p>
      </dsp:txBody>
      <dsp:txXfrm>
        <a:off x="57347" y="1380438"/>
        <a:ext cx="6139027" cy="1060059"/>
      </dsp:txXfrm>
    </dsp:sp>
    <dsp:sp modelId="{9B851AE3-F49A-41BA-8591-40ED5B645D9D}">
      <dsp:nvSpPr>
        <dsp:cNvPr id="0" name=""/>
        <dsp:cNvSpPr/>
      </dsp:nvSpPr>
      <dsp:spPr>
        <a:xfrm>
          <a:off x="0" y="2558324"/>
          <a:ext cx="6253721" cy="1174753"/>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Investigate the implications of illness and disease in communities for the provision of health and social care services</a:t>
          </a:r>
          <a:endParaRPr lang="en-US" sz="2100" kern="1200"/>
        </a:p>
      </dsp:txBody>
      <dsp:txXfrm>
        <a:off x="57347" y="2615671"/>
        <a:ext cx="6139027" cy="1060059"/>
      </dsp:txXfrm>
    </dsp:sp>
    <dsp:sp modelId="{9BD619C4-48E1-41FC-8A04-5F295DD09DEA}">
      <dsp:nvSpPr>
        <dsp:cNvPr id="0" name=""/>
        <dsp:cNvSpPr/>
      </dsp:nvSpPr>
      <dsp:spPr>
        <a:xfrm>
          <a:off x="0" y="3793558"/>
          <a:ext cx="6253721" cy="1174753"/>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Understand the factors influencing the health and wellbeing of individuals in health or social care settings.</a:t>
          </a:r>
          <a:endParaRPr lang="en-US" sz="2100" kern="1200"/>
        </a:p>
      </dsp:txBody>
      <dsp:txXfrm>
        <a:off x="57347" y="3850905"/>
        <a:ext cx="6139027" cy="1060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CD69D-88C8-4B45-ABBE-18E196409EBA}">
      <dsp:nvSpPr>
        <dsp:cNvPr id="0" name=""/>
        <dsp:cNvSpPr/>
      </dsp:nvSpPr>
      <dsp:spPr>
        <a:xfrm>
          <a:off x="0" y="3291729"/>
          <a:ext cx="6666833"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They are useful tools to learn about risk factors of diseases and compare and contrast health events between different populations.</a:t>
          </a:r>
          <a:endParaRPr lang="en-US" sz="3000" kern="1200"/>
        </a:p>
      </dsp:txBody>
      <dsp:txXfrm>
        <a:off x="0" y="3291729"/>
        <a:ext cx="6666833" cy="2159731"/>
      </dsp:txXfrm>
    </dsp:sp>
    <dsp:sp modelId="{CA5C7942-E25A-4B14-8D20-6B21C7C370F5}">
      <dsp:nvSpPr>
        <dsp:cNvPr id="0" name=""/>
        <dsp:cNvSpPr/>
      </dsp:nvSpPr>
      <dsp:spPr>
        <a:xfrm rot="10800000">
          <a:off x="0" y="2459"/>
          <a:ext cx="6666833" cy="3321666"/>
        </a:xfrm>
        <a:prstGeom prst="upArrowCallou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These measures describe the progression and severity of a given health event.</a:t>
          </a:r>
          <a:endParaRPr lang="en-US" sz="3000" kern="1200"/>
        </a:p>
      </dsp:txBody>
      <dsp:txXfrm rot="10800000">
        <a:off x="0" y="2459"/>
        <a:ext cx="6666833" cy="21583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58A21-436C-4223-9465-5A3C96559BA3}">
      <dsp:nvSpPr>
        <dsp:cNvPr id="0" name=""/>
        <dsp:cNvSpPr/>
      </dsp:nvSpPr>
      <dsp:spPr>
        <a:xfrm>
          <a:off x="0" y="80644"/>
          <a:ext cx="6666833"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Working in a groups, research the strategies that was implemented to measure Covid-19  in the UK</a:t>
          </a:r>
          <a:endParaRPr lang="en-US" sz="3100" kern="1200"/>
        </a:p>
      </dsp:txBody>
      <dsp:txXfrm>
        <a:off x="83216" y="163860"/>
        <a:ext cx="6500401" cy="1538258"/>
      </dsp:txXfrm>
    </dsp:sp>
    <dsp:sp modelId="{E57EEFDC-F3DB-43D4-9962-7A4CAC6B6F94}">
      <dsp:nvSpPr>
        <dsp:cNvPr id="0" name=""/>
        <dsp:cNvSpPr/>
      </dsp:nvSpPr>
      <dsp:spPr>
        <a:xfrm>
          <a:off x="0" y="1874614"/>
          <a:ext cx="6666833" cy="170469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Feedback your findings to the whole class</a:t>
          </a:r>
          <a:endParaRPr lang="en-US" sz="3100" kern="1200"/>
        </a:p>
      </dsp:txBody>
      <dsp:txXfrm>
        <a:off x="83216" y="1957830"/>
        <a:ext cx="6500401" cy="1538258"/>
      </dsp:txXfrm>
    </dsp:sp>
    <dsp:sp modelId="{A2085674-F8B2-4CC1-A2AE-338EB65C8B81}">
      <dsp:nvSpPr>
        <dsp:cNvPr id="0" name=""/>
        <dsp:cNvSpPr/>
      </dsp:nvSpPr>
      <dsp:spPr>
        <a:xfrm>
          <a:off x="0" y="3668585"/>
          <a:ext cx="6666833" cy="170469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15mins</a:t>
          </a:r>
          <a:endParaRPr lang="en-US" sz="3100" kern="1200"/>
        </a:p>
      </dsp:txBody>
      <dsp:txXfrm>
        <a:off x="83216" y="3751801"/>
        <a:ext cx="6500401"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A26F3-4C93-4D05-B208-EA5151FD0C1C}">
      <dsp:nvSpPr>
        <dsp:cNvPr id="0" name=""/>
        <dsp:cNvSpPr/>
      </dsp:nvSpPr>
      <dsp:spPr>
        <a:xfrm>
          <a:off x="0" y="962780"/>
          <a:ext cx="6666833" cy="8108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Collecting data</a:t>
          </a:r>
          <a:endParaRPr lang="en-US" sz="3300" kern="1200"/>
        </a:p>
      </dsp:txBody>
      <dsp:txXfrm>
        <a:off x="39580" y="1002360"/>
        <a:ext cx="6587673" cy="731650"/>
      </dsp:txXfrm>
    </dsp:sp>
    <dsp:sp modelId="{A8B2A1B7-ABB5-4A0C-9F2E-C563D3D903B2}">
      <dsp:nvSpPr>
        <dsp:cNvPr id="0" name=""/>
        <dsp:cNvSpPr/>
      </dsp:nvSpPr>
      <dsp:spPr>
        <a:xfrm>
          <a:off x="0" y="1868630"/>
          <a:ext cx="6666833" cy="81081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Vaccination data</a:t>
          </a:r>
          <a:endParaRPr lang="en-US" sz="3300" kern="1200"/>
        </a:p>
      </dsp:txBody>
      <dsp:txXfrm>
        <a:off x="39580" y="1908210"/>
        <a:ext cx="6587673" cy="731650"/>
      </dsp:txXfrm>
    </dsp:sp>
    <dsp:sp modelId="{87A6BC53-E59F-4A86-94C0-F1C3EB817C3A}">
      <dsp:nvSpPr>
        <dsp:cNvPr id="0" name=""/>
        <dsp:cNvSpPr/>
      </dsp:nvSpPr>
      <dsp:spPr>
        <a:xfrm>
          <a:off x="0" y="2774480"/>
          <a:ext cx="6666833" cy="81081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Lateral flow test and PCR test data</a:t>
          </a:r>
          <a:endParaRPr lang="en-US" sz="3300" kern="1200"/>
        </a:p>
      </dsp:txBody>
      <dsp:txXfrm>
        <a:off x="39580" y="2814060"/>
        <a:ext cx="6587673" cy="731650"/>
      </dsp:txXfrm>
    </dsp:sp>
    <dsp:sp modelId="{5181E15D-5332-485A-81E1-5C1EB7B16B5C}">
      <dsp:nvSpPr>
        <dsp:cNvPr id="0" name=""/>
        <dsp:cNvSpPr/>
      </dsp:nvSpPr>
      <dsp:spPr>
        <a:xfrm>
          <a:off x="0" y="3680330"/>
          <a:ext cx="6666833" cy="81081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Mutation identify by scientist</a:t>
          </a:r>
          <a:endParaRPr lang="en-US" sz="3300" kern="1200"/>
        </a:p>
      </dsp:txBody>
      <dsp:txXfrm>
        <a:off x="39580" y="3719910"/>
        <a:ext cx="6587673" cy="7316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B6FA86-5386-4181-B5DF-AB29443DC7BF}">
      <dsp:nvSpPr>
        <dsp:cNvPr id="0" name=""/>
        <dsp:cNvSpPr/>
      </dsp:nvSpPr>
      <dsp:spPr>
        <a:xfrm>
          <a:off x="0" y="324229"/>
          <a:ext cx="6666833" cy="23552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Surveillance data and its interpretation can help to “Identify geographic areas or populations with higher rates of disease”. </a:t>
          </a:r>
          <a:endParaRPr lang="en-US" sz="3300" kern="1200"/>
        </a:p>
      </dsp:txBody>
      <dsp:txXfrm>
        <a:off x="114972" y="439201"/>
        <a:ext cx="6436889" cy="2125266"/>
      </dsp:txXfrm>
    </dsp:sp>
    <dsp:sp modelId="{6F5F847B-F6D4-4F7E-8341-5DC5CDC3BD0B}">
      <dsp:nvSpPr>
        <dsp:cNvPr id="0" name=""/>
        <dsp:cNvSpPr/>
      </dsp:nvSpPr>
      <dsp:spPr>
        <a:xfrm>
          <a:off x="0" y="2774479"/>
          <a:ext cx="6666833" cy="235521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This can be helpful in “planning control programs and targeting interventions”.</a:t>
          </a:r>
          <a:endParaRPr lang="en-US" sz="3300" kern="1200"/>
        </a:p>
      </dsp:txBody>
      <dsp:txXfrm>
        <a:off x="114972" y="2889451"/>
        <a:ext cx="6436889" cy="21252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8E66C-8720-4309-86FA-5D03A93DFDDD}">
      <dsp:nvSpPr>
        <dsp:cNvPr id="0" name=""/>
        <dsp:cNvSpPr/>
      </dsp:nvSpPr>
      <dsp:spPr>
        <a:xfrm>
          <a:off x="0" y="86359"/>
          <a:ext cx="6666833" cy="2597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Syndromic surveillance is an active or passive system that collect cases based entirely on clinical features – symptoms - without any clinical or laboratory testing or diagnosis</a:t>
          </a:r>
          <a:endParaRPr lang="en-US" sz="3000" kern="1200"/>
        </a:p>
      </dsp:txBody>
      <dsp:txXfrm>
        <a:off x="126795" y="213154"/>
        <a:ext cx="6413243" cy="2343810"/>
      </dsp:txXfrm>
    </dsp:sp>
    <dsp:sp modelId="{179599FA-FDA2-4654-ADCA-B8C2DFDCEFC3}">
      <dsp:nvSpPr>
        <dsp:cNvPr id="0" name=""/>
        <dsp:cNvSpPr/>
      </dsp:nvSpPr>
      <dsp:spPr>
        <a:xfrm>
          <a:off x="0" y="2770160"/>
          <a:ext cx="6666833" cy="25974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E.g. how many cases of diarrhoea have been reported, but not the results of laboratory analysis of this.</a:t>
          </a:r>
          <a:endParaRPr lang="en-US" sz="3000" kern="1200"/>
        </a:p>
      </dsp:txBody>
      <dsp:txXfrm>
        <a:off x="126795" y="2896955"/>
        <a:ext cx="6413243" cy="23438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89839-8D77-45D1-9563-AFAA5D2EAFE1}">
      <dsp:nvSpPr>
        <dsp:cNvPr id="0" name=""/>
        <dsp:cNvSpPr/>
      </dsp:nvSpPr>
      <dsp:spPr>
        <a:xfrm>
          <a:off x="0" y="74749"/>
          <a:ext cx="6666833" cy="25845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Working independently, research the meaning of the term </a:t>
          </a:r>
          <a:r>
            <a:rPr lang="en-GB" sz="4700" b="1" kern="1200"/>
            <a:t>vaccine</a:t>
          </a:r>
          <a:endParaRPr lang="en-US" sz="4700" kern="1200"/>
        </a:p>
      </dsp:txBody>
      <dsp:txXfrm>
        <a:off x="126166" y="200915"/>
        <a:ext cx="6414501" cy="2332198"/>
      </dsp:txXfrm>
    </dsp:sp>
    <dsp:sp modelId="{1745D61D-7226-4602-8156-A8C21F406B0F}">
      <dsp:nvSpPr>
        <dsp:cNvPr id="0" name=""/>
        <dsp:cNvSpPr/>
      </dsp:nvSpPr>
      <dsp:spPr>
        <a:xfrm>
          <a:off x="0" y="2794640"/>
          <a:ext cx="6666833" cy="258453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b="1" kern="1200"/>
            <a:t>Feedback your findings to the whole class</a:t>
          </a:r>
          <a:endParaRPr lang="en-US" sz="4700" kern="1200"/>
        </a:p>
      </dsp:txBody>
      <dsp:txXfrm>
        <a:off x="126166" y="2920806"/>
        <a:ext cx="6414501" cy="23321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0E42E-7386-41B0-87D4-8DBCC539A599}">
      <dsp:nvSpPr>
        <dsp:cNvPr id="0" name=""/>
        <dsp:cNvSpPr/>
      </dsp:nvSpPr>
      <dsp:spPr>
        <a:xfrm rot="5400000">
          <a:off x="5410072" y="-1189323"/>
          <a:ext cx="3481070"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GB" sz="2600" kern="1200"/>
            <a:t>Social distancing,</a:t>
          </a:r>
          <a:endParaRPr lang="en-US" sz="2600" kern="1200"/>
        </a:p>
        <a:p>
          <a:pPr marL="228600" lvl="1" indent="-228600" algn="l" defTabSz="1155700">
            <a:lnSpc>
              <a:spcPct val="90000"/>
            </a:lnSpc>
            <a:spcBef>
              <a:spcPct val="0"/>
            </a:spcBef>
            <a:spcAft>
              <a:spcPct val="15000"/>
            </a:spcAft>
            <a:buChar char="•"/>
          </a:pPr>
          <a:r>
            <a:rPr lang="en-GB" sz="2600" kern="1200"/>
            <a:t>Wearing masks, </a:t>
          </a:r>
          <a:endParaRPr lang="en-US" sz="2600" kern="1200"/>
        </a:p>
        <a:p>
          <a:pPr marL="228600" lvl="1" indent="-228600" algn="l" defTabSz="1155700">
            <a:lnSpc>
              <a:spcPct val="90000"/>
            </a:lnSpc>
            <a:spcBef>
              <a:spcPct val="0"/>
            </a:spcBef>
            <a:spcAft>
              <a:spcPct val="15000"/>
            </a:spcAft>
            <a:buChar char="•"/>
          </a:pPr>
          <a:r>
            <a:rPr lang="en-GB" sz="2600" kern="1200"/>
            <a:t>Hand hygiene, using shelter hospitals, </a:t>
          </a:r>
          <a:endParaRPr lang="en-US" sz="2600" kern="1200"/>
        </a:p>
        <a:p>
          <a:pPr marL="228600" lvl="1" indent="-228600" algn="l" defTabSz="1155700">
            <a:lnSpc>
              <a:spcPct val="90000"/>
            </a:lnSpc>
            <a:spcBef>
              <a:spcPct val="0"/>
            </a:spcBef>
            <a:spcAft>
              <a:spcPct val="15000"/>
            </a:spcAft>
            <a:buChar char="•"/>
          </a:pPr>
          <a:r>
            <a:rPr lang="en-GB" sz="2600" kern="1200"/>
            <a:t>Large-scale testing, </a:t>
          </a:r>
          <a:endParaRPr lang="en-US" sz="2600" kern="1200"/>
        </a:p>
        <a:p>
          <a:pPr marL="228600" lvl="1" indent="-228600" algn="l" defTabSz="1155700">
            <a:lnSpc>
              <a:spcPct val="90000"/>
            </a:lnSpc>
            <a:spcBef>
              <a:spcPct val="0"/>
            </a:spcBef>
            <a:spcAft>
              <a:spcPct val="15000"/>
            </a:spcAft>
            <a:buChar char="•"/>
          </a:pPr>
          <a:r>
            <a:rPr lang="en-GB" sz="2600" kern="1200"/>
            <a:t>Close-contacts tracking, and </a:t>
          </a:r>
          <a:endParaRPr lang="en-US" sz="2600" kern="1200"/>
        </a:p>
        <a:p>
          <a:pPr marL="228600" lvl="1" indent="-228600" algn="l" defTabSz="1155700">
            <a:lnSpc>
              <a:spcPct val="90000"/>
            </a:lnSpc>
            <a:spcBef>
              <a:spcPct val="0"/>
            </a:spcBef>
            <a:spcAft>
              <a:spcPct val="15000"/>
            </a:spcAft>
            <a:buChar char="•"/>
          </a:pPr>
          <a:r>
            <a:rPr lang="en-GB" sz="2600" kern="1200"/>
            <a:t>Pandemic information monitoring, as well as their prevention and control effects. </a:t>
          </a:r>
          <a:endParaRPr lang="en-US" sz="2600" kern="1200"/>
        </a:p>
      </dsp:txBody>
      <dsp:txXfrm rot="-5400000">
        <a:off x="3785615" y="605066"/>
        <a:ext cx="6560052" cy="3141206"/>
      </dsp:txXfrm>
    </dsp:sp>
    <dsp:sp modelId="{EBA8082B-2C98-42F8-8D1A-83D2EE640042}">
      <dsp:nvSpPr>
        <dsp:cNvPr id="0" name=""/>
        <dsp:cNvSpPr/>
      </dsp:nvSpPr>
      <dsp:spPr>
        <a:xfrm>
          <a:off x="0" y="0"/>
          <a:ext cx="3785616" cy="4351338"/>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64770" rIns="129540" bIns="64770" numCol="1" spcCol="1270" anchor="ctr" anchorCtr="0">
          <a:noAutofit/>
        </a:bodyPr>
        <a:lstStyle/>
        <a:p>
          <a:pPr marL="0" lvl="0" indent="0" algn="ctr" defTabSz="1511300">
            <a:lnSpc>
              <a:spcPct val="90000"/>
            </a:lnSpc>
            <a:spcBef>
              <a:spcPct val="0"/>
            </a:spcBef>
            <a:spcAft>
              <a:spcPct val="35000"/>
            </a:spcAft>
            <a:buNone/>
          </a:pPr>
          <a:r>
            <a:rPr lang="en-GB" sz="3400" kern="1200"/>
            <a:t>Key control measures taken by major countries in 2020 to fight against COVID-19, include lockdowns, </a:t>
          </a:r>
          <a:endParaRPr lang="en-US" sz="3400" kern="1200"/>
        </a:p>
      </dsp:txBody>
      <dsp:txXfrm>
        <a:off x="184799" y="184799"/>
        <a:ext cx="3416018" cy="39817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EE1E3A-13A3-4A53-A51A-B495AF20B22E}" type="datetimeFigureOut">
              <a:rPr lang="en-GB" smtClean="0"/>
              <a:t>10/02/2025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82FC4E-95A4-4E91-B65E-0C1A12621EE3}" type="slidenum">
              <a:rPr lang="en-GB" smtClean="0"/>
              <a:t>‹#›</a:t>
            </a:fld>
            <a:endParaRPr lang="en-GB"/>
          </a:p>
        </p:txBody>
      </p:sp>
    </p:spTree>
    <p:extLst>
      <p:ext uri="{BB962C8B-B14F-4D97-AF65-F5344CB8AC3E}">
        <p14:creationId xmlns:p14="http://schemas.microsoft.com/office/powerpoint/2010/main" val="2753010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nhs.uk/conditions/vaccinations/why-vaccination-is-safe-and-important/" TargetMode="External"/><Relationship Id="rId2" Type="http://schemas.openxmlformats.org/officeDocument/2006/relationships/slide" Target="../slides/slide56.xml"/><Relationship Id="rId1" Type="http://schemas.openxmlformats.org/officeDocument/2006/relationships/notesMaster" Target="../notesMasters/notesMaster1.xml"/><Relationship Id="rId4" Type="http://schemas.openxmlformats.org/officeDocument/2006/relationships/hyperlink" Target="https://www.gov.uk/government/collections/immunis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https://www.ncbi.nlm.nih.gov/books/NBK547668/</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Two measures commonly used for epidemiological surveillance are morbidity and mortality. </a:t>
            </a:r>
          </a:p>
          <a:p>
            <a:endParaRPr lang="en-GB" dirty="0"/>
          </a:p>
          <a:p>
            <a:endParaRPr lang="en-GB" dirty="0"/>
          </a:p>
        </p:txBody>
      </p:sp>
      <p:sp>
        <p:nvSpPr>
          <p:cNvPr id="4" name="Slide Number Placeholder 3"/>
          <p:cNvSpPr>
            <a:spLocks noGrp="1"/>
          </p:cNvSpPr>
          <p:nvPr>
            <p:ph type="sldNum" sz="quarter" idx="5"/>
          </p:nvPr>
        </p:nvSpPr>
        <p:spPr/>
        <p:txBody>
          <a:bodyPr/>
          <a:lstStyle/>
          <a:p>
            <a:fld id="{4DDCFA93-3A2F-4F87-AC09-EAA5311D156C}" type="slidenum">
              <a:rPr lang="en-GB" smtClean="0"/>
              <a:t>11</a:t>
            </a:fld>
            <a:endParaRPr lang="en-GB"/>
          </a:p>
        </p:txBody>
      </p:sp>
    </p:spTree>
    <p:extLst>
      <p:ext uri="{BB962C8B-B14F-4D97-AF65-F5344CB8AC3E}">
        <p14:creationId xmlns:p14="http://schemas.microsoft.com/office/powerpoint/2010/main" val="2762665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12</a:t>
            </a:fld>
            <a:endParaRPr lang="en-GB"/>
          </a:p>
        </p:txBody>
      </p:sp>
    </p:spTree>
    <p:extLst>
      <p:ext uri="{BB962C8B-B14F-4D97-AF65-F5344CB8AC3E}">
        <p14:creationId xmlns:p14="http://schemas.microsoft.com/office/powerpoint/2010/main" val="4023495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Surveillance is “the continued watchfulness over the distribution and trends of incidence [of a disease] through the systematic collection, consolidation, and evaluation of morbidity and mortality reports and other relevant data.”</a:t>
            </a: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84560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Orenstein WA, Bernier RH. Surveillance: information for action. </a:t>
            </a:r>
            <a:r>
              <a:rPr lang="en-GB" sz="1200" b="0" i="0" kern="1200" dirty="0" err="1">
                <a:solidFill>
                  <a:schemeClr val="tx1"/>
                </a:solidFill>
                <a:effectLst/>
                <a:latin typeface="+mn-lt"/>
                <a:ea typeface="+mn-ea"/>
                <a:cs typeface="+mn-cs"/>
              </a:rPr>
              <a:t>Pediatr</a:t>
            </a:r>
            <a:r>
              <a:rPr lang="en-GB" sz="1200" b="0" i="0" kern="1200" dirty="0">
                <a:solidFill>
                  <a:schemeClr val="tx1"/>
                </a:solidFill>
                <a:effectLst/>
                <a:latin typeface="+mn-lt"/>
                <a:ea typeface="+mn-ea"/>
                <a:cs typeface="+mn-cs"/>
              </a:rPr>
              <a:t> Clin North Am 1990; 37:709–34.</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549721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health surveillance is making use of data to monitor health problems to facilitate their prevention or control. </a:t>
            </a:r>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3262804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rPr>
              <a:t> C.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3565527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cs typeface="+mn-cs"/>
              </a:rPr>
              <a:t>B.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8666126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syndromic surveillance has been loosely applied to surveillance of school and work absenteeism, calls to 1-1-1, and over-the-counter medications, where for example, a sharp increase in sales of antidiarrheal medications in a community can indicate an outbreak of gastroenteritis.</a:t>
            </a:r>
          </a:p>
          <a:p>
            <a:endParaRPr lang="en-GB" dirty="0"/>
          </a:p>
          <a:p>
            <a:r>
              <a:rPr lang="en-GB" dirty="0"/>
              <a:t>GO to next slide.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694978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Public Health Surveillance – a brief overview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24775859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quarantine is effective in controlling the spread of diseases such as SARS and </a:t>
            </a:r>
            <a:r>
              <a:rPr lang="en-GB" dirty="0" err="1"/>
              <a:t>hemorrhagic</a:t>
            </a:r>
            <a:r>
              <a:rPr lang="en-GB" dirty="0"/>
              <a:t> fevers caused by Ebola virus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275660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Immunity: Protection from an infectious disease. If you are immune to a disease, you can be exposed to it without becoming infected.</a:t>
            </a:r>
          </a:p>
          <a:p>
            <a:endParaRPr lang="en-GB" dirty="0"/>
          </a:p>
          <a:p>
            <a:r>
              <a:rPr lang="en-GB" dirty="0"/>
              <a:t>Vaccine: A preparation that is used to stimulate the body’s immune response against diseases. Vaccines are usually administered through needle injections, but some can be administered by mouth or sprayed into the nose.</a:t>
            </a:r>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940157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45</a:t>
            </a:fld>
            <a:endParaRPr lang="en-GB"/>
          </a:p>
        </p:txBody>
      </p:sp>
    </p:spTree>
    <p:extLst>
      <p:ext uri="{BB962C8B-B14F-4D97-AF65-F5344CB8AC3E}">
        <p14:creationId xmlns:p14="http://schemas.microsoft.com/office/powerpoint/2010/main" val="3514032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00000"/>
                </a:solidFill>
                <a:effectLst/>
                <a:latin typeface="Open Sans" panose="020B0606030504020204" pitchFamily="34" charset="0"/>
              </a:rPr>
              <a:t>Vaccination: </a:t>
            </a:r>
            <a:r>
              <a:rPr lang="en-GB" b="0" i="0" dirty="0">
                <a:solidFill>
                  <a:srgbClr val="000000"/>
                </a:solidFill>
                <a:effectLst/>
                <a:latin typeface="Open Sans" panose="020B0606030504020204" pitchFamily="34" charset="0"/>
              </a:rPr>
              <a:t>The “act of introducing a vaccine into the body to produce protection from a specific disease”.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893592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589611F-E0D5-4504-7CF8-D8A3E122DD79}"/>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D96B2EC4-65C6-EDEB-56D0-5D5F293649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5300" name="Slide Number Placeholder 3">
            <a:extLst>
              <a:ext uri="{FF2B5EF4-FFF2-40B4-BE49-F238E27FC236}">
                <a16:creationId xmlns:a16="http://schemas.microsoft.com/office/drawing/2014/main" id="{E6424620-F168-9D69-510A-B9DC5B5E1A3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ECCA24AB-9B4B-4E1C-A2F7-CA59F4219C4C}" type="slidenum">
              <a:rPr lang="en-GB" altLang="en-US" sz="1200">
                <a:latin typeface="Arial" panose="020B0604020202020204" pitchFamily="34" charset="0"/>
              </a:rPr>
              <a:pPr eaLnBrk="1" hangingPunct="1"/>
              <a:t>48</a:t>
            </a:fld>
            <a:endParaRPr lang="en-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92D5D8D2-E964-B47D-0FC3-0732D075E3D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63BDFD6-B933-44C9-8007-4BF6255AE174}" type="slidenum">
              <a:rPr lang="en-GB" altLang="en-US" sz="1200">
                <a:latin typeface="Arial" panose="020B0604020202020204" pitchFamily="34" charset="0"/>
              </a:rPr>
              <a:pPr eaLnBrk="1" hangingPunct="1"/>
              <a:t>49</a:t>
            </a:fld>
            <a:endParaRPr lang="en-GB" altLang="en-US" sz="1200">
              <a:latin typeface="Arial" panose="020B0604020202020204" pitchFamily="34" charset="0"/>
            </a:endParaRPr>
          </a:p>
        </p:txBody>
      </p:sp>
      <p:sp>
        <p:nvSpPr>
          <p:cNvPr id="72707" name="Rectangle 2">
            <a:extLst>
              <a:ext uri="{FF2B5EF4-FFF2-40B4-BE49-F238E27FC236}">
                <a16:creationId xmlns:a16="http://schemas.microsoft.com/office/drawing/2014/main" id="{2A818D6E-8318-FCD2-8BDB-FC95AEE87408}"/>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045D97AD-0A33-AE95-25D8-990BD4CAAB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A008A17F-77B6-F1BE-4E8A-7FC28DB075A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1A78EEA-65EA-4C88-A6BF-6EB9ED22A126}" type="slidenum">
              <a:rPr lang="en-GB" altLang="en-US" sz="1200">
                <a:latin typeface="Arial" panose="020B0604020202020204" pitchFamily="34" charset="0"/>
              </a:rPr>
              <a:pPr eaLnBrk="1" hangingPunct="1"/>
              <a:t>50</a:t>
            </a:fld>
            <a:endParaRPr lang="en-GB" altLang="en-US" sz="1200">
              <a:latin typeface="Arial" panose="020B0604020202020204" pitchFamily="34" charset="0"/>
            </a:endParaRPr>
          </a:p>
        </p:txBody>
      </p:sp>
      <p:sp>
        <p:nvSpPr>
          <p:cNvPr id="67587" name="Rectangle 2">
            <a:extLst>
              <a:ext uri="{FF2B5EF4-FFF2-40B4-BE49-F238E27FC236}">
                <a16:creationId xmlns:a16="http://schemas.microsoft.com/office/drawing/2014/main" id="{17DD01D8-79DC-4CC6-9835-E79EA26A944E}"/>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D737AE09-C0C4-C889-1A4E-95457EC05C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Transmission of Covid19</a:t>
            </a:r>
          </a:p>
        </p:txBody>
      </p:sp>
      <p:sp>
        <p:nvSpPr>
          <p:cNvPr id="4" name="Slide Number Placeholder 3"/>
          <p:cNvSpPr>
            <a:spLocks noGrp="1"/>
          </p:cNvSpPr>
          <p:nvPr>
            <p:ph type="sldNum" sz="quarter" idx="5"/>
          </p:nvPr>
        </p:nvSpPr>
        <p:spPr/>
        <p:txBody>
          <a:bodyPr/>
          <a:lstStyle/>
          <a:p>
            <a:fld id="{4DDCFA93-3A2F-4F87-AC09-EAA5311D156C}" type="slidenum">
              <a:rPr lang="en-GB" smtClean="0"/>
              <a:t>52</a:t>
            </a:fld>
            <a:endParaRPr lang="en-GB"/>
          </a:p>
        </p:txBody>
      </p:sp>
    </p:spTree>
    <p:extLst>
      <p:ext uri="{BB962C8B-B14F-4D97-AF65-F5344CB8AC3E}">
        <p14:creationId xmlns:p14="http://schemas.microsoft.com/office/powerpoint/2010/main" val="418793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Why vaccination is safe and important – NHS (www.nhs.uk)</a:t>
            </a:r>
            <a:r>
              <a:rPr lang="en-GB" dirty="0"/>
              <a:t>   </a:t>
            </a:r>
          </a:p>
          <a:p>
            <a:r>
              <a:rPr lang="en-GB" dirty="0">
                <a:hlinkClick r:id="rId4"/>
              </a:rPr>
              <a:t>Immunisation - GOV.UK (www.gov.uk)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56</a:t>
            </a:fld>
            <a:endParaRPr lang="en-GB"/>
          </a:p>
        </p:txBody>
      </p:sp>
    </p:spTree>
    <p:extLst>
      <p:ext uri="{BB962C8B-B14F-4D97-AF65-F5344CB8AC3E}">
        <p14:creationId xmlns:p14="http://schemas.microsoft.com/office/powerpoint/2010/main" val="2602716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73FB1-AC55-6CC8-7E05-5FBFAFC7EFE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02EA9B-A09B-4B5C-9291-3202CB00BF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EDED87C-6A57-02F5-1DB3-2E76A67CF7BC}"/>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5" name="Footer Placeholder 4">
            <a:extLst>
              <a:ext uri="{FF2B5EF4-FFF2-40B4-BE49-F238E27FC236}">
                <a16:creationId xmlns:a16="http://schemas.microsoft.com/office/drawing/2014/main" id="{B78CF73D-D78D-CD0E-1495-667527607D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35C4D-52A0-605F-D11A-CD24CC3B9091}"/>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046470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C87BD-4CFC-72E7-86F4-44198A686B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19C21F-4F4F-CAAD-78C8-4399258751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4FC135-A83C-8D03-650E-73F4993EF997}"/>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5" name="Footer Placeholder 4">
            <a:extLst>
              <a:ext uri="{FF2B5EF4-FFF2-40B4-BE49-F238E27FC236}">
                <a16:creationId xmlns:a16="http://schemas.microsoft.com/office/drawing/2014/main" id="{A8B195A1-8654-3684-C8FC-30613C134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1337B0-6930-FBD3-CB00-C69C4BC6AB3C}"/>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81755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807FD-7FE9-06E8-0FE3-C0B287A901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97EDB5-BDF6-56AB-FF6C-1CDEF8222F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68896D-E618-F0FD-E065-4F8DA4AB6149}"/>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5" name="Footer Placeholder 4">
            <a:extLst>
              <a:ext uri="{FF2B5EF4-FFF2-40B4-BE49-F238E27FC236}">
                <a16:creationId xmlns:a16="http://schemas.microsoft.com/office/drawing/2014/main" id="{12D87B50-3EEA-0F97-663F-6A8B5E47E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FE856-FD6F-BD43-D6AE-41E1B0C76013}"/>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836184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AC8D-E1E2-4BC8-D2CD-72F5CA6681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76EE40-B01C-FD8B-AF37-F5D47BDCBE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B66D7D-EA22-823C-68FD-36DDA81EBB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2EF401-7899-686E-840A-CA42D3186447}"/>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6" name="Footer Placeholder 5">
            <a:extLst>
              <a:ext uri="{FF2B5EF4-FFF2-40B4-BE49-F238E27FC236}">
                <a16:creationId xmlns:a16="http://schemas.microsoft.com/office/drawing/2014/main" id="{C4057C6B-A8AD-F514-01CC-917F9751CC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1929B-58AE-39D5-45DC-015F7DA3A601}"/>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1449936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222FE-B489-EA54-7501-9CBCFCB1BD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A55186-10F3-4FB2-9027-3E025E3E47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8FEFC3-5B96-0E70-C147-DBBA352479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05230D-5B32-4B40-8D65-BF1D5598D2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A7AB06-D79E-BDE6-9D57-7E256B309A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DE7DA8-52A4-958D-A0C9-88AE3DAD6058}"/>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8" name="Footer Placeholder 7">
            <a:extLst>
              <a:ext uri="{FF2B5EF4-FFF2-40B4-BE49-F238E27FC236}">
                <a16:creationId xmlns:a16="http://schemas.microsoft.com/office/drawing/2014/main" id="{926C5138-CDFB-A764-7CE1-52E90FD37C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13B477-12F8-CA2F-7117-DD40907D1E3C}"/>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136549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79749-1A6E-5B1E-EAEE-9AF5131E62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2A71D0F-8955-849B-9078-5A0CFB3FB314}"/>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4" name="Footer Placeholder 3">
            <a:extLst>
              <a:ext uri="{FF2B5EF4-FFF2-40B4-BE49-F238E27FC236}">
                <a16:creationId xmlns:a16="http://schemas.microsoft.com/office/drawing/2014/main" id="{C4870F34-2836-9A84-60E3-0C72D2CC0A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A90F0D-F022-6805-4151-290785569494}"/>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49315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C62CD0-5C5A-28F6-75E3-A66CE35C04EF}"/>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3" name="Footer Placeholder 2">
            <a:extLst>
              <a:ext uri="{FF2B5EF4-FFF2-40B4-BE49-F238E27FC236}">
                <a16:creationId xmlns:a16="http://schemas.microsoft.com/office/drawing/2014/main" id="{DA4F8F4F-62D0-131B-8890-4BFA29196A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6B2EC9-4459-C83B-4EEE-B5EF6A63DA54}"/>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271721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0534-6403-9448-1E5E-124C889A36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268E5A-83E2-B296-0218-F377B372E7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86329C-D6C5-B1F4-A8FA-E7FFF7A25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9CFF1-95DD-460F-2F87-7EF3DA8C8402}"/>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6" name="Footer Placeholder 5">
            <a:extLst>
              <a:ext uri="{FF2B5EF4-FFF2-40B4-BE49-F238E27FC236}">
                <a16:creationId xmlns:a16="http://schemas.microsoft.com/office/drawing/2014/main" id="{B0D20267-35B9-6266-EC8F-4D40F5A448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CF872A-1C39-7B88-D4C8-9A226C9D2BC1}"/>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263077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8C72-862E-FE11-4956-D6F13CD40A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1F21A2-D70D-8841-0CAD-FA3A36432C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EE5C80-2177-B286-A59A-3007A2A8EE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2411A1-1F9B-42E1-E754-494B5BF9865B}"/>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6" name="Footer Placeholder 5">
            <a:extLst>
              <a:ext uri="{FF2B5EF4-FFF2-40B4-BE49-F238E27FC236}">
                <a16:creationId xmlns:a16="http://schemas.microsoft.com/office/drawing/2014/main" id="{C9A858A2-120E-0AA2-DE7A-D5B1CA5157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D11868-09AB-DD28-E8A6-DBB28EE24E24}"/>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186468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5107E-7CA7-9EF9-AFF4-76DA19472E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ABEDCE-C0DB-5A31-719F-4C6BFCBE6E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A625FE-FC09-5C9D-43E0-429445CB336F}"/>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5" name="Footer Placeholder 4">
            <a:extLst>
              <a:ext uri="{FF2B5EF4-FFF2-40B4-BE49-F238E27FC236}">
                <a16:creationId xmlns:a16="http://schemas.microsoft.com/office/drawing/2014/main" id="{6B58728A-F6D5-0CC6-B35B-74D41D61AE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D9E4F-87C9-57CD-0D93-56098DB140B7}"/>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029335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97055B-9444-0E84-005E-D2D0CF9414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929D6B-3552-73AC-FB59-5A93068694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D0EAFF-1D2E-D78D-E2DB-F4857F1547BD}"/>
              </a:ext>
            </a:extLst>
          </p:cNvPr>
          <p:cNvSpPr>
            <a:spLocks noGrp="1"/>
          </p:cNvSpPr>
          <p:nvPr>
            <p:ph type="dt" sz="half" idx="10"/>
          </p:nvPr>
        </p:nvSpPr>
        <p:spPr/>
        <p:txBody>
          <a:bodyPr/>
          <a:lstStyle/>
          <a:p>
            <a:fld id="{CE8EFFB4-E84D-4155-A3BF-7C1F89780E09}" type="datetimeFigureOut">
              <a:rPr lang="en-GB" smtClean="0"/>
              <a:t>10/02/2025</a:t>
            </a:fld>
            <a:endParaRPr lang="en-GB"/>
          </a:p>
        </p:txBody>
      </p:sp>
      <p:sp>
        <p:nvSpPr>
          <p:cNvPr id="5" name="Footer Placeholder 4">
            <a:extLst>
              <a:ext uri="{FF2B5EF4-FFF2-40B4-BE49-F238E27FC236}">
                <a16:creationId xmlns:a16="http://schemas.microsoft.com/office/drawing/2014/main" id="{C95DB28F-B851-9849-03B4-FFAE5511F7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33EE2-DD74-A097-F95A-D57BD8A18F99}"/>
              </a:ext>
            </a:extLst>
          </p:cNvPr>
          <p:cNvSpPr>
            <a:spLocks noGrp="1"/>
          </p:cNvSpPr>
          <p:nvPr>
            <p:ph type="sldNum" sz="quarter" idx="12"/>
          </p:nvPr>
        </p:nvSpPr>
        <p:spPr/>
        <p:txBody>
          <a:bodyPr/>
          <a:lstStyle/>
          <a:p>
            <a:fld id="{33DD8A28-38AF-464C-934D-BE35F36DA0C2}" type="slidenum">
              <a:rPr lang="en-GB" smtClean="0"/>
              <a:t>‹#›</a:t>
            </a:fld>
            <a:endParaRPr lang="en-GB"/>
          </a:p>
        </p:txBody>
      </p:sp>
    </p:spTree>
    <p:extLst>
      <p:ext uri="{BB962C8B-B14F-4D97-AF65-F5344CB8AC3E}">
        <p14:creationId xmlns:p14="http://schemas.microsoft.com/office/powerpoint/2010/main" val="3795597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1199455" y="689701"/>
            <a:ext cx="105156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1199455" y="1700808"/>
            <a:ext cx="8735483"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790790123"/>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FE322-F3E5-E26E-22D8-9401F8C8B2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EFFD73-AEF6-4984-836F-6F1B002FEE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21F34A-53FB-8F1B-419F-CD1B987DF6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8EFFB4-E84D-4155-A3BF-7C1F89780E09}" type="datetimeFigureOut">
              <a:rPr lang="en-GB" smtClean="0"/>
              <a:t>10/02/2025</a:t>
            </a:fld>
            <a:endParaRPr lang="en-GB"/>
          </a:p>
        </p:txBody>
      </p:sp>
      <p:sp>
        <p:nvSpPr>
          <p:cNvPr id="5" name="Footer Placeholder 4">
            <a:extLst>
              <a:ext uri="{FF2B5EF4-FFF2-40B4-BE49-F238E27FC236}">
                <a16:creationId xmlns:a16="http://schemas.microsoft.com/office/drawing/2014/main" id="{D0A51F29-1634-5D2D-E4AB-49F5C5CBAC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C4E9D7A-BDBA-A573-1215-F155FE8EE6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DD8A28-38AF-464C-934D-BE35F36DA0C2}" type="slidenum">
              <a:rPr lang="en-GB" smtClean="0"/>
              <a:t>‹#›</a:t>
            </a:fld>
            <a:endParaRPr lang="en-GB"/>
          </a:p>
        </p:txBody>
      </p:sp>
    </p:spTree>
    <p:extLst>
      <p:ext uri="{BB962C8B-B14F-4D97-AF65-F5344CB8AC3E}">
        <p14:creationId xmlns:p14="http://schemas.microsoft.com/office/powerpoint/2010/main" val="2375900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3IpE8dE4cVc"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cdc.gov/vaccines/vac-gen/imz-basics.htm"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nhs.uk/conditions/vaccinations/why-vaccination-is-safe-and-important/" TargetMode="External"/><Relationship Id="rId5" Type="http://schemas.openxmlformats.org/officeDocument/2006/relationships/hyperlink" Target="https://www.gov.uk/government/collections/immunisation" TargetMode="External"/><Relationship Id="rId4" Type="http://schemas.openxmlformats.org/officeDocument/2006/relationships/hyperlink" Target="https://www.tandfonline.com/doi/full/10.1080/00396338.2020.1763610" TargetMode="External"/></Relationships>
</file>

<file path=ppt/slides/_rels/slide57.xml.rels><?xml version="1.0" encoding="UTF-8" standalone="yes"?>
<Relationships xmlns="http://schemas.openxmlformats.org/package/2006/relationships"><Relationship Id="rId2" Type="http://schemas.openxmlformats.org/officeDocument/2006/relationships/hyperlink" Target="https://www.ecdc.europa.eu/sites/default/files/documents/COVID-19-surveillance-strategy-9-Apr-2020.pdf"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884760/Our_plan_to_rebuild_The_UK_Government_s_COVID-19_recovery_strategy.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9" name="Straight Connector 28">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5" name="Oval 34">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5" name="Straight Connector 44">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3" name="Straight Connector 52">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6AD061A-7B64-4FE8-A49F-C4B10A2946CE}"/>
              </a:ext>
            </a:extLst>
          </p:cNvPr>
          <p:cNvSpPr>
            <a:spLocks noGrp="1"/>
          </p:cNvSpPr>
          <p:nvPr>
            <p:ph type="title"/>
          </p:nvPr>
        </p:nvSpPr>
        <p:spPr>
          <a:xfrm>
            <a:off x="630936" y="495992"/>
            <a:ext cx="4195140" cy="5638831"/>
          </a:xfrm>
          <a:noFill/>
        </p:spPr>
        <p:txBody>
          <a:bodyPr anchor="ctr">
            <a:normAutofit/>
          </a:bodyPr>
          <a:lstStyle/>
          <a:p>
            <a:r>
              <a:rPr lang="en-GB" sz="4800" b="1">
                <a:cs typeface="Arial" panose="020B0604020202020204" pitchFamily="34" charset="0"/>
              </a:rPr>
              <a:t>Learning outcomes</a:t>
            </a:r>
            <a:endParaRPr lang="en-GB" sz="4800"/>
          </a:p>
        </p:txBody>
      </p:sp>
      <p:graphicFrame>
        <p:nvGraphicFramePr>
          <p:cNvPr id="20" name="Content Placeholder 2">
            <a:extLst>
              <a:ext uri="{FF2B5EF4-FFF2-40B4-BE49-F238E27FC236}">
                <a16:creationId xmlns:a16="http://schemas.microsoft.com/office/drawing/2014/main" id="{AE46019E-92D4-2341-907C-A67A5C163E77}"/>
              </a:ext>
            </a:extLst>
          </p:cNvPr>
          <p:cNvGraphicFramePr>
            <a:graphicFrameLocks noGrp="1"/>
          </p:cNvGraphicFramePr>
          <p:nvPr>
            <p:ph idx="1"/>
            <p:extLst>
              <p:ext uri="{D42A27DB-BD31-4B8C-83A1-F6EECF244321}">
                <p14:modId xmlns:p14="http://schemas.microsoft.com/office/powerpoint/2010/main" val="668125621"/>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84726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C0988B-C1FA-47B6-82C7-EC0093D018CC}"/>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cs typeface="Arial" panose="020B0604020202020204" pitchFamily="34" charset="0"/>
              </a:rPr>
              <a:t>Module Summary</a:t>
            </a:r>
            <a:endParaRPr lang="en-GB" sz="4000">
              <a:solidFill>
                <a:srgbClr val="FFFFFF"/>
              </a:solidFill>
            </a:endParaRPr>
          </a:p>
        </p:txBody>
      </p:sp>
      <p:sp>
        <p:nvSpPr>
          <p:cNvPr id="3" name="Content Placeholder 2">
            <a:extLst>
              <a:ext uri="{FF2B5EF4-FFF2-40B4-BE49-F238E27FC236}">
                <a16:creationId xmlns:a16="http://schemas.microsoft.com/office/drawing/2014/main" id="{80804B41-0E0C-4DBF-96B6-9F9C1A65B6B1}"/>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2000">
                <a:cs typeface="Arial" panose="020B0604020202020204" pitchFamily="34" charset="0"/>
              </a:rPr>
              <a:t>The module aims overall to </a:t>
            </a:r>
            <a:r>
              <a:rPr lang="en-GB" sz="2000"/>
              <a:t>raise learners’ awareness and critical evaluation of factors influencing public health and the different approaches taken to reduce incidence of disease and illness in communities.</a:t>
            </a:r>
          </a:p>
          <a:p>
            <a:endParaRPr lang="en-GB" sz="2000"/>
          </a:p>
        </p:txBody>
      </p:sp>
    </p:spTree>
    <p:extLst>
      <p:ext uri="{BB962C8B-B14F-4D97-AF65-F5344CB8AC3E}">
        <p14:creationId xmlns:p14="http://schemas.microsoft.com/office/powerpoint/2010/main" val="3773960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6503158" y="649480"/>
            <a:ext cx="4862447" cy="5546047"/>
          </a:xfrm>
        </p:spPr>
        <p:txBody>
          <a:bodyPr anchor="ctr">
            <a:normAutofit/>
          </a:bodyPr>
          <a:lstStyle/>
          <a:p>
            <a:pPr marL="0" indent="0">
              <a:buNone/>
            </a:pPr>
            <a:r>
              <a:rPr lang="en-GB" sz="2000">
                <a:cs typeface="Arial" panose="020B0604020202020204" pitchFamily="34" charset="0"/>
              </a:rPr>
              <a:t>To understand</a:t>
            </a:r>
          </a:p>
          <a:p>
            <a:pPr lvl="1" fontAlgn="base">
              <a:spcAft>
                <a:spcPct val="0"/>
              </a:spcAft>
              <a:buFont typeface="Wingdings" panose="05000000000000000000" pitchFamily="2" charset="2"/>
              <a:buChar char="§"/>
            </a:pPr>
            <a:r>
              <a:rPr lang="en-US" altLang="en-US" sz="2000">
                <a:cs typeface="Arial" panose="020B0604020202020204" pitchFamily="34" charset="0"/>
              </a:rPr>
              <a:t>Public health surveillance</a:t>
            </a:r>
          </a:p>
          <a:p>
            <a:pPr lvl="1" fontAlgn="base">
              <a:spcAft>
                <a:spcPct val="0"/>
              </a:spcAft>
              <a:buFont typeface="Wingdings" panose="05000000000000000000" pitchFamily="2" charset="2"/>
              <a:buChar char="§"/>
            </a:pPr>
            <a:r>
              <a:rPr lang="en-US" sz="2000">
                <a:cs typeface="Arial" panose="020B0604020202020204" pitchFamily="34" charset="0"/>
              </a:rPr>
              <a:t>How disease can be measured</a:t>
            </a:r>
          </a:p>
          <a:p>
            <a:pPr lvl="1" fontAlgn="base">
              <a:spcAft>
                <a:spcPct val="0"/>
              </a:spcAft>
              <a:buFont typeface="Wingdings" panose="05000000000000000000" pitchFamily="2" charset="2"/>
              <a:buChar char="§"/>
            </a:pPr>
            <a:r>
              <a:rPr lang="en-US" sz="2000">
                <a:cs typeface="Arial" panose="020B0604020202020204" pitchFamily="34" charset="0"/>
              </a:rPr>
              <a:t>How disease can be monitored </a:t>
            </a:r>
          </a:p>
          <a:p>
            <a:pPr lvl="1" fontAlgn="base">
              <a:spcAft>
                <a:spcPct val="0"/>
              </a:spcAft>
              <a:buFont typeface="Wingdings" panose="05000000000000000000" pitchFamily="2" charset="2"/>
              <a:buChar char="§"/>
            </a:pPr>
            <a:r>
              <a:rPr lang="en-US" sz="2000">
                <a:cs typeface="Arial" panose="020B0604020202020204" pitchFamily="34" charset="0"/>
              </a:rPr>
              <a:t>How disease can be controlled</a:t>
            </a:r>
            <a:endParaRPr lang="en-GB" sz="200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i="1" kern="1200">
                <a:solidFill>
                  <a:srgbClr val="FFFFFF"/>
                </a:solidFill>
                <a:latin typeface="+mj-lt"/>
                <a:ea typeface="+mj-ea"/>
                <a:cs typeface="+mj-cs"/>
              </a:rPr>
              <a:t>How can disease be measured?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1191832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0330E5-2B96-451D-9822-5F67631139CB}"/>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Measuring disease </a:t>
            </a:r>
          </a:p>
        </p:txBody>
      </p:sp>
      <p:sp>
        <p:nvSpPr>
          <p:cNvPr id="3" name="Content Placeholder 2">
            <a:extLst>
              <a:ext uri="{FF2B5EF4-FFF2-40B4-BE49-F238E27FC236}">
                <a16:creationId xmlns:a16="http://schemas.microsoft.com/office/drawing/2014/main" id="{FF7E0C32-106C-4C3E-BF8E-051A3ADB4B12}"/>
              </a:ext>
            </a:extLst>
          </p:cNvPr>
          <p:cNvSpPr>
            <a:spLocks noGrp="1"/>
          </p:cNvSpPr>
          <p:nvPr>
            <p:ph idx="1"/>
          </p:nvPr>
        </p:nvSpPr>
        <p:spPr>
          <a:xfrm>
            <a:off x="6503158" y="649480"/>
            <a:ext cx="4862447" cy="5546047"/>
          </a:xfrm>
        </p:spPr>
        <p:txBody>
          <a:bodyPr anchor="ctr">
            <a:normAutofit/>
          </a:bodyPr>
          <a:lstStyle/>
          <a:p>
            <a:pPr marL="0" indent="0">
              <a:buNone/>
            </a:pPr>
            <a:r>
              <a:rPr lang="en-GB" sz="2000"/>
              <a:t>The two most common means of measuring the burden of disease/assessing  population’s health include </a:t>
            </a:r>
          </a:p>
          <a:p>
            <a:r>
              <a:rPr lang="en-GB" sz="2000" b="1"/>
              <a:t>mortality </a:t>
            </a:r>
            <a:r>
              <a:rPr lang="en-GB" sz="2000"/>
              <a:t>and</a:t>
            </a:r>
          </a:p>
          <a:p>
            <a:r>
              <a:rPr lang="en-GB" sz="2000" b="1"/>
              <a:t>morbidity</a:t>
            </a:r>
            <a:endParaRPr lang="en-GB" sz="2000"/>
          </a:p>
          <a:p>
            <a:r>
              <a:rPr lang="en-GB" sz="2000"/>
              <a:t>Data on deaths and illness are often used as a surrogate/substitute measures of disease and health.</a:t>
            </a:r>
          </a:p>
          <a:p>
            <a:pPr marL="0" indent="0">
              <a:buNone/>
            </a:pPr>
            <a:r>
              <a:rPr lang="en-GB" sz="2000"/>
              <a:t>                             (Naidoo and Wills, 2009)</a:t>
            </a:r>
          </a:p>
          <a:p>
            <a:endParaRPr lang="en-GB" sz="2000"/>
          </a:p>
          <a:p>
            <a:pPr marL="0" indent="0">
              <a:buNone/>
            </a:pPr>
            <a:endParaRPr lang="en-GB" sz="2000"/>
          </a:p>
          <a:p>
            <a:pPr marL="0" indent="0">
              <a:buNone/>
            </a:pPr>
            <a:r>
              <a:rPr lang="en-GB" sz="2000"/>
              <a:t>                                                                                                 </a:t>
            </a:r>
          </a:p>
        </p:txBody>
      </p:sp>
    </p:spTree>
    <p:extLst>
      <p:ext uri="{BB962C8B-B14F-4D97-AF65-F5344CB8AC3E}">
        <p14:creationId xmlns:p14="http://schemas.microsoft.com/office/powerpoint/2010/main" val="618103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D55EC5-942E-4DD1-BC25-6511042D3AB9}"/>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Mortality</a:t>
            </a:r>
          </a:p>
        </p:txBody>
      </p:sp>
      <p:sp>
        <p:nvSpPr>
          <p:cNvPr id="3" name="Content Placeholder 2">
            <a:extLst>
              <a:ext uri="{FF2B5EF4-FFF2-40B4-BE49-F238E27FC236}">
                <a16:creationId xmlns:a16="http://schemas.microsoft.com/office/drawing/2014/main" id="{B9E5CE0E-F8C6-4002-9396-5D83F37F258A}"/>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2000"/>
              <a:t>While similar and often related, morbidity and mortality, however, are not identical.</a:t>
            </a:r>
          </a:p>
          <a:p>
            <a:pPr>
              <a:buFont typeface="Wingdings" panose="05000000000000000000" pitchFamily="2" charset="2"/>
              <a:buChar char="§"/>
            </a:pPr>
            <a:r>
              <a:rPr lang="en-GB" sz="2000" b="1"/>
              <a:t>Mortality</a:t>
            </a:r>
            <a:r>
              <a:rPr lang="en-GB" sz="2000"/>
              <a:t> refers to the state of being mortal (destined to die).</a:t>
            </a:r>
          </a:p>
          <a:p>
            <a:pPr>
              <a:buFont typeface="Wingdings" panose="05000000000000000000" pitchFamily="2" charset="2"/>
              <a:buChar char="§"/>
            </a:pPr>
            <a:r>
              <a:rPr lang="en-GB" sz="2000"/>
              <a:t>Mortality is the number of deaths due to a specific illness or condition.</a:t>
            </a:r>
          </a:p>
          <a:p>
            <a:pPr>
              <a:buFont typeface="Wingdings" panose="05000000000000000000" pitchFamily="2" charset="2"/>
              <a:buChar char="§"/>
            </a:pPr>
            <a:r>
              <a:rPr lang="en-GB" sz="2000"/>
              <a:t>Mortality is related to the number of deaths caused by the health event under investigation. </a:t>
            </a:r>
          </a:p>
        </p:txBody>
      </p:sp>
    </p:spTree>
    <p:extLst>
      <p:ext uri="{BB962C8B-B14F-4D97-AF65-F5344CB8AC3E}">
        <p14:creationId xmlns:p14="http://schemas.microsoft.com/office/powerpoint/2010/main" val="3188234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329982-432B-AE2B-D7E4-C6F80B3A9D78}"/>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Mortality and Morbidity</a:t>
            </a:r>
          </a:p>
        </p:txBody>
      </p:sp>
      <p:sp>
        <p:nvSpPr>
          <p:cNvPr id="3" name="Content Placeholder 2">
            <a:extLst>
              <a:ext uri="{FF2B5EF4-FFF2-40B4-BE49-F238E27FC236}">
                <a16:creationId xmlns:a16="http://schemas.microsoft.com/office/drawing/2014/main" id="{B8AAAC0F-DF60-10D6-40C5-42F3BB19EBA0}"/>
              </a:ext>
            </a:extLst>
          </p:cNvPr>
          <p:cNvSpPr>
            <a:spLocks noGrp="1"/>
          </p:cNvSpPr>
          <p:nvPr>
            <p:ph idx="1"/>
          </p:nvPr>
        </p:nvSpPr>
        <p:spPr>
          <a:xfrm>
            <a:off x="6503158" y="649480"/>
            <a:ext cx="4862447" cy="5546047"/>
          </a:xfrm>
        </p:spPr>
        <p:txBody>
          <a:bodyPr anchor="ctr">
            <a:normAutofit/>
          </a:bodyPr>
          <a:lstStyle/>
          <a:p>
            <a:pPr marL="0" indent="0">
              <a:buNone/>
            </a:pPr>
            <a:r>
              <a:rPr lang="en-GB" sz="2000"/>
              <a:t>We have mentioned these terms before, but the following slides provide more detail:</a:t>
            </a:r>
          </a:p>
        </p:txBody>
      </p:sp>
    </p:spTree>
    <p:extLst>
      <p:ext uri="{BB962C8B-B14F-4D97-AF65-F5344CB8AC3E}">
        <p14:creationId xmlns:p14="http://schemas.microsoft.com/office/powerpoint/2010/main" val="601307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7CAE5-A91B-7EAC-5325-8DACD95CDE1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Mortality</a:t>
            </a:r>
            <a:endParaRPr lang="en-GB" sz="4000">
              <a:solidFill>
                <a:srgbClr val="FFFFFF"/>
              </a:solidFill>
            </a:endParaRPr>
          </a:p>
        </p:txBody>
      </p:sp>
      <p:sp>
        <p:nvSpPr>
          <p:cNvPr id="3" name="Content Placeholder 2">
            <a:extLst>
              <a:ext uri="{FF2B5EF4-FFF2-40B4-BE49-F238E27FC236}">
                <a16:creationId xmlns:a16="http://schemas.microsoft.com/office/drawing/2014/main" id="{29A4C90A-964E-D8B3-7AFC-8040B573A9DF}"/>
              </a:ext>
            </a:extLst>
          </p:cNvPr>
          <p:cNvSpPr>
            <a:spLocks noGrp="1"/>
          </p:cNvSpPr>
          <p:nvPr>
            <p:ph idx="1"/>
          </p:nvPr>
        </p:nvSpPr>
        <p:spPr>
          <a:xfrm>
            <a:off x="6503158" y="649480"/>
            <a:ext cx="4862447" cy="5546047"/>
          </a:xfrm>
        </p:spPr>
        <p:txBody>
          <a:bodyPr anchor="ctr">
            <a:normAutofit/>
          </a:bodyPr>
          <a:lstStyle/>
          <a:p>
            <a:r>
              <a:rPr lang="en-GB" sz="2000"/>
              <a:t>In medicine, mortality is a term also used for </a:t>
            </a:r>
            <a:r>
              <a:rPr lang="en-GB" sz="2000" b="1" i="1"/>
              <a:t>death rate</a:t>
            </a:r>
            <a:r>
              <a:rPr lang="en-GB" sz="2000"/>
              <a:t>, or the </a:t>
            </a:r>
            <a:r>
              <a:rPr lang="en-GB" sz="2000" b="1" i="1"/>
              <a:t>number of deaths </a:t>
            </a:r>
            <a:r>
              <a:rPr lang="en-GB" sz="2000"/>
              <a:t>in a </a:t>
            </a:r>
            <a:r>
              <a:rPr lang="en-GB" sz="2000" b="1" i="1"/>
              <a:t>certain group of people </a:t>
            </a:r>
            <a:r>
              <a:rPr lang="en-GB" sz="2000"/>
              <a:t>in a certain period of time.</a:t>
            </a:r>
          </a:p>
          <a:p>
            <a:endParaRPr lang="en-GB" sz="2000"/>
          </a:p>
        </p:txBody>
      </p:sp>
    </p:spTree>
    <p:extLst>
      <p:ext uri="{BB962C8B-B14F-4D97-AF65-F5344CB8AC3E}">
        <p14:creationId xmlns:p14="http://schemas.microsoft.com/office/powerpoint/2010/main" val="3447586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5BC7FB-6EDC-4F04-B18B-66871B82A2C8}"/>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Morbidity</a:t>
            </a:r>
          </a:p>
        </p:txBody>
      </p:sp>
      <p:sp>
        <p:nvSpPr>
          <p:cNvPr id="3" name="Content Placeholder 2">
            <a:extLst>
              <a:ext uri="{FF2B5EF4-FFF2-40B4-BE49-F238E27FC236}">
                <a16:creationId xmlns:a16="http://schemas.microsoft.com/office/drawing/2014/main" id="{6CFA4C8A-C09A-4006-8BBF-1D12EF50F055}"/>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2000"/>
              <a:t>The word </a:t>
            </a:r>
            <a:r>
              <a:rPr lang="en-GB" sz="2000" b="1"/>
              <a:t>morbid</a:t>
            </a:r>
            <a:r>
              <a:rPr lang="en-GB" sz="2000"/>
              <a:t> is associated to sickness and disease</a:t>
            </a:r>
          </a:p>
          <a:p>
            <a:pPr>
              <a:buFont typeface="Wingdings" panose="05000000000000000000" pitchFamily="2" charset="2"/>
              <a:buChar char="§"/>
            </a:pPr>
            <a:r>
              <a:rPr lang="en-GB" sz="2000" b="1"/>
              <a:t>Morbidity</a:t>
            </a:r>
            <a:r>
              <a:rPr lang="en-GB" sz="2000"/>
              <a:t> is the state of being symptomatic or unhealthy for a disease or condition. </a:t>
            </a:r>
          </a:p>
          <a:p>
            <a:pPr>
              <a:buFont typeface="Wingdings" panose="05000000000000000000" pitchFamily="2" charset="2"/>
              <a:buChar char="§"/>
            </a:pPr>
            <a:r>
              <a:rPr lang="en-GB" sz="2000"/>
              <a:t>It is usually represented or estimated using </a:t>
            </a:r>
            <a:r>
              <a:rPr lang="en-GB" sz="2000" b="1" i="1"/>
              <a:t>prevalence or incidence</a:t>
            </a:r>
            <a:r>
              <a:rPr lang="en-GB" sz="2000" i="1"/>
              <a:t>.</a:t>
            </a:r>
          </a:p>
          <a:p>
            <a:pPr>
              <a:buFont typeface="Wingdings" panose="05000000000000000000" pitchFamily="2" charset="2"/>
              <a:buChar char="§"/>
            </a:pPr>
            <a:r>
              <a:rPr lang="en-GB" sz="2000"/>
              <a:t>Morbidity is when you have a specific illness or condition.</a:t>
            </a:r>
          </a:p>
          <a:p>
            <a:endParaRPr lang="en-GB" sz="2000"/>
          </a:p>
          <a:p>
            <a:endParaRPr lang="en-GB" sz="2000"/>
          </a:p>
        </p:txBody>
      </p:sp>
    </p:spTree>
    <p:extLst>
      <p:ext uri="{BB962C8B-B14F-4D97-AF65-F5344CB8AC3E}">
        <p14:creationId xmlns:p14="http://schemas.microsoft.com/office/powerpoint/2010/main" val="107465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133ECB-DDC0-7D59-7F97-17AF42E40563}"/>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Morbidity cont</a:t>
            </a:r>
            <a:r>
              <a:rPr lang="en-GB" sz="4000">
                <a:solidFill>
                  <a:srgbClr val="FFFFFF"/>
                </a:solidFill>
              </a:rPr>
              <a:t>……</a:t>
            </a:r>
          </a:p>
        </p:txBody>
      </p:sp>
      <p:sp>
        <p:nvSpPr>
          <p:cNvPr id="3" name="Content Placeholder 2">
            <a:extLst>
              <a:ext uri="{FF2B5EF4-FFF2-40B4-BE49-F238E27FC236}">
                <a16:creationId xmlns:a16="http://schemas.microsoft.com/office/drawing/2014/main" id="{C317DBC4-96B5-DBBD-79D7-2200D85611ED}"/>
              </a:ext>
            </a:extLst>
          </p:cNvPr>
          <p:cNvSpPr>
            <a:spLocks noGrp="1"/>
          </p:cNvSpPr>
          <p:nvPr>
            <p:ph idx="1"/>
          </p:nvPr>
        </p:nvSpPr>
        <p:spPr>
          <a:xfrm>
            <a:off x="6503158" y="649480"/>
            <a:ext cx="4862447" cy="5546047"/>
          </a:xfrm>
        </p:spPr>
        <p:txBody>
          <a:bodyPr anchor="ctr">
            <a:normAutofit/>
          </a:bodyPr>
          <a:lstStyle/>
          <a:p>
            <a:pPr marL="0" indent="0">
              <a:buNone/>
            </a:pPr>
            <a:r>
              <a:rPr lang="en-GB" sz="2000"/>
              <a:t>The term morbidity can be applied to an individual or a population (the morbidity rate)</a:t>
            </a:r>
          </a:p>
          <a:p>
            <a:pPr marL="0" indent="0">
              <a:buNone/>
            </a:pPr>
            <a:endParaRPr lang="en-GB" sz="2000"/>
          </a:p>
          <a:p>
            <a:pPr marL="0" indent="0">
              <a:buNone/>
            </a:pPr>
            <a:r>
              <a:rPr lang="en-GB" sz="2000"/>
              <a:t>Some examples of common morbidities are heart disease, diabetes, and obesity. </a:t>
            </a:r>
          </a:p>
          <a:p>
            <a:pPr marL="0" indent="0">
              <a:buNone/>
            </a:pPr>
            <a:endParaRPr lang="en-GB" sz="2000"/>
          </a:p>
          <a:p>
            <a:pPr marL="0" indent="0">
              <a:buNone/>
            </a:pPr>
            <a:r>
              <a:rPr lang="en-GB" sz="2000"/>
              <a:t>You can have more than one morbidity ( i.e two or more illness) at a time. This is called </a:t>
            </a:r>
            <a:r>
              <a:rPr lang="en-GB" sz="2000" b="1" i="1"/>
              <a:t>comorbidity.</a:t>
            </a:r>
            <a:r>
              <a:rPr lang="en-GB" sz="2000"/>
              <a:t> </a:t>
            </a:r>
          </a:p>
          <a:p>
            <a:endParaRPr lang="en-GB" sz="2000"/>
          </a:p>
        </p:txBody>
      </p:sp>
    </p:spTree>
    <p:extLst>
      <p:ext uri="{BB962C8B-B14F-4D97-AF65-F5344CB8AC3E}">
        <p14:creationId xmlns:p14="http://schemas.microsoft.com/office/powerpoint/2010/main" val="2297003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7B6790-940C-4908-A591-DE24E51310A3}"/>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Importance of morbidity and mortality  </a:t>
            </a:r>
          </a:p>
        </p:txBody>
      </p:sp>
      <p:graphicFrame>
        <p:nvGraphicFramePr>
          <p:cNvPr id="5" name="Content Placeholder 2">
            <a:extLst>
              <a:ext uri="{FF2B5EF4-FFF2-40B4-BE49-F238E27FC236}">
                <a16:creationId xmlns:a16="http://schemas.microsoft.com/office/drawing/2014/main" id="{05E40E9A-858F-5639-79C9-797DF2A51B59}"/>
              </a:ext>
            </a:extLst>
          </p:cNvPr>
          <p:cNvGraphicFramePr>
            <a:graphicFrameLocks noGrp="1"/>
          </p:cNvGraphicFramePr>
          <p:nvPr>
            <p:ph idx="1"/>
            <p:extLst>
              <p:ext uri="{D42A27DB-BD31-4B8C-83A1-F6EECF244321}">
                <p14:modId xmlns:p14="http://schemas.microsoft.com/office/powerpoint/2010/main" val="163356222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5496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Activity</a:t>
            </a:r>
          </a:p>
        </p:txBody>
      </p:sp>
      <p:graphicFrame>
        <p:nvGraphicFramePr>
          <p:cNvPr id="5" name="Content Placeholder 2">
            <a:extLst>
              <a:ext uri="{FF2B5EF4-FFF2-40B4-BE49-F238E27FC236}">
                <a16:creationId xmlns:a16="http://schemas.microsoft.com/office/drawing/2014/main" id="{A61AF179-1371-F6AA-5EF3-26BE99BB203C}"/>
              </a:ext>
            </a:extLst>
          </p:cNvPr>
          <p:cNvGraphicFramePr>
            <a:graphicFrameLocks noGrp="1"/>
          </p:cNvGraphicFramePr>
          <p:nvPr>
            <p:ph idx="1"/>
            <p:extLst>
              <p:ext uri="{D42A27DB-BD31-4B8C-83A1-F6EECF244321}">
                <p14:modId xmlns:p14="http://schemas.microsoft.com/office/powerpoint/2010/main" val="6199477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2926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0EEC3-A424-D4E4-5BC3-28995C7ADB78}"/>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Monitoring Covid-19</a:t>
            </a:r>
          </a:p>
        </p:txBody>
      </p:sp>
      <p:graphicFrame>
        <p:nvGraphicFramePr>
          <p:cNvPr id="5" name="Content Placeholder 2">
            <a:extLst>
              <a:ext uri="{FF2B5EF4-FFF2-40B4-BE49-F238E27FC236}">
                <a16:creationId xmlns:a16="http://schemas.microsoft.com/office/drawing/2014/main" id="{95AFF47A-871F-BD39-9367-91B09DFC95D4}"/>
              </a:ext>
            </a:extLst>
          </p:cNvPr>
          <p:cNvGraphicFramePr>
            <a:graphicFrameLocks noGrp="1"/>
          </p:cNvGraphicFramePr>
          <p:nvPr>
            <p:ph idx="1"/>
            <p:extLst>
              <p:ext uri="{D42A27DB-BD31-4B8C-83A1-F6EECF244321}">
                <p14:modId xmlns:p14="http://schemas.microsoft.com/office/powerpoint/2010/main" val="290291484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8216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i="1" kern="1200">
                <a:solidFill>
                  <a:srgbClr val="FFFFFF"/>
                </a:solidFill>
                <a:latin typeface="+mj-lt"/>
                <a:ea typeface="+mj-ea"/>
                <a:cs typeface="+mj-cs"/>
              </a:rPr>
              <a:t>How can disease be monitored?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981358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5CB7664-D0FD-F6A5-80EC-95C9C8D80DE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Monitoring disease</a:t>
            </a:r>
          </a:p>
        </p:txBody>
      </p:sp>
      <p:sp>
        <p:nvSpPr>
          <p:cNvPr id="3" name="Content Placeholder 2">
            <a:extLst>
              <a:ext uri="{FF2B5EF4-FFF2-40B4-BE49-F238E27FC236}">
                <a16:creationId xmlns:a16="http://schemas.microsoft.com/office/drawing/2014/main" id="{683F29C1-51B3-2881-D148-DC37235E2080}"/>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Disease can be monitored with the help of a public health surveillance system</a:t>
            </a:r>
          </a:p>
        </p:txBody>
      </p:sp>
      <p:pic>
        <p:nvPicPr>
          <p:cNvPr id="7" name="Graphic 6" descr="Health">
            <a:extLst>
              <a:ext uri="{FF2B5EF4-FFF2-40B4-BE49-F238E27FC236}">
                <a16:creationId xmlns:a16="http://schemas.microsoft.com/office/drawing/2014/main" id="{A3A10CC2-66B8-2F1E-6F5F-0DC01422B9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53510" y="467208"/>
            <a:ext cx="5923584" cy="5923584"/>
          </a:xfrm>
          <a:prstGeom prst="rect">
            <a:avLst/>
          </a:prstGeom>
        </p:spPr>
      </p:pic>
    </p:spTree>
    <p:extLst>
      <p:ext uri="{BB962C8B-B14F-4D97-AF65-F5344CB8AC3E}">
        <p14:creationId xmlns:p14="http://schemas.microsoft.com/office/powerpoint/2010/main" val="357873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i="1" kern="1200">
                <a:solidFill>
                  <a:srgbClr val="FFFFFF"/>
                </a:solidFill>
                <a:latin typeface="+mj-lt"/>
                <a:ea typeface="+mj-ea"/>
                <a:cs typeface="+mj-cs"/>
              </a:rPr>
              <a:t>What is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1552413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B60A4-25BE-31B6-44C4-B0B4808EB094}"/>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196A62BA-252B-07A6-79A1-6BA5A1FE9D3D}"/>
              </a:ext>
            </a:extLst>
          </p:cNvPr>
          <p:cNvSpPr>
            <a:spLocks noGrp="1"/>
          </p:cNvSpPr>
          <p:nvPr>
            <p:ph idx="1"/>
          </p:nvPr>
        </p:nvSpPr>
        <p:spPr>
          <a:xfrm>
            <a:off x="4810259" y="649480"/>
            <a:ext cx="6555347" cy="5546047"/>
          </a:xfrm>
        </p:spPr>
        <p:txBody>
          <a:bodyPr anchor="ctr">
            <a:normAutofit/>
          </a:bodyPr>
          <a:lstStyle/>
          <a:p>
            <a:pPr marL="0" indent="0">
              <a:buNone/>
            </a:pPr>
            <a:r>
              <a:rPr lang="en-GB" sz="2000"/>
              <a:t>The word Surveillance comes from the French words </a:t>
            </a:r>
          </a:p>
          <a:p>
            <a:pPr>
              <a:buFont typeface="Wingdings" panose="05000000000000000000" pitchFamily="2" charset="2"/>
              <a:buChar char="§"/>
            </a:pPr>
            <a:r>
              <a:rPr lang="en-GB" sz="2000" b="1" i="1"/>
              <a:t>sur </a:t>
            </a:r>
            <a:r>
              <a:rPr lang="en-GB" sz="2000"/>
              <a:t>meaning “</a:t>
            </a:r>
            <a:r>
              <a:rPr lang="en-GB" sz="2000" i="1"/>
              <a:t>over”</a:t>
            </a:r>
            <a:r>
              <a:rPr lang="en-GB" sz="2000"/>
              <a:t> and </a:t>
            </a:r>
          </a:p>
          <a:p>
            <a:pPr>
              <a:buFont typeface="Wingdings" panose="05000000000000000000" pitchFamily="2" charset="2"/>
              <a:buChar char="§"/>
            </a:pPr>
            <a:r>
              <a:rPr lang="en-GB" sz="2000" b="1" i="1"/>
              <a:t>veiller </a:t>
            </a:r>
            <a:r>
              <a:rPr lang="en-GB" sz="2000"/>
              <a:t>meaning</a:t>
            </a:r>
            <a:r>
              <a:rPr lang="en-GB" sz="2000" b="1" i="1"/>
              <a:t> “</a:t>
            </a:r>
            <a:r>
              <a:rPr lang="en-GB" sz="2000" i="1"/>
              <a:t>to watch”</a:t>
            </a:r>
          </a:p>
        </p:txBody>
      </p:sp>
    </p:spTree>
    <p:extLst>
      <p:ext uri="{BB962C8B-B14F-4D97-AF65-F5344CB8AC3E}">
        <p14:creationId xmlns:p14="http://schemas.microsoft.com/office/powerpoint/2010/main" val="42901111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D8FEC-EAF9-4442-B19F-0988219BC788}"/>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Public health surveillance</a:t>
            </a:r>
          </a:p>
        </p:txBody>
      </p:sp>
      <p:sp>
        <p:nvSpPr>
          <p:cNvPr id="3" name="Content Placeholder 2">
            <a:extLst>
              <a:ext uri="{FF2B5EF4-FFF2-40B4-BE49-F238E27FC236}">
                <a16:creationId xmlns:a16="http://schemas.microsoft.com/office/drawing/2014/main" id="{8E66C043-2752-4BBB-86BC-3650EEBBF070}"/>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sz="2000"/>
              <a:t>Public health surveillance is the “ongoing, systematic collection, analysis, interpretation, and dissemination of health data to help guide public health decision making and action”. </a:t>
            </a:r>
          </a:p>
          <a:p>
            <a:pPr>
              <a:buFont typeface="Wingdings" panose="05000000000000000000" pitchFamily="2" charset="2"/>
              <a:buChar char="§"/>
            </a:pPr>
            <a:r>
              <a:rPr lang="en-GB" sz="2000"/>
              <a:t>Surveillance is “equivalent to </a:t>
            </a:r>
            <a:r>
              <a:rPr lang="en-GB" sz="2000" b="1"/>
              <a:t>monitoring</a:t>
            </a:r>
            <a:r>
              <a:rPr lang="en-GB" sz="2000"/>
              <a:t> the extent of a disease in the community”.</a:t>
            </a:r>
          </a:p>
          <a:p>
            <a:pPr marL="0" indent="0">
              <a:buNone/>
            </a:pPr>
            <a:endParaRPr lang="en-GB" sz="2000"/>
          </a:p>
          <a:p>
            <a:pPr marL="0" indent="0">
              <a:buNone/>
            </a:pPr>
            <a:r>
              <a:rPr lang="en-GB" sz="2000"/>
              <a:t>       (Thacker and Berkelman 1988; CDC, 2012)</a:t>
            </a:r>
          </a:p>
        </p:txBody>
      </p:sp>
    </p:spTree>
    <p:extLst>
      <p:ext uri="{BB962C8B-B14F-4D97-AF65-F5344CB8AC3E}">
        <p14:creationId xmlns:p14="http://schemas.microsoft.com/office/powerpoint/2010/main" val="2629414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6C4AA-77F5-393D-E2E2-F1B84C1780AB}"/>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Public health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C4FF6609-A3F5-9C9A-0DE1-3CB2452E2965}"/>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sz="2000"/>
              <a:t>Surveillance is the “close and continuous observation of one or more persons for the purpose of direction, supervision, or control.”</a:t>
            </a:r>
          </a:p>
          <a:p>
            <a:endParaRPr lang="en-GB" sz="2000"/>
          </a:p>
          <a:p>
            <a:pPr marL="0" indent="0">
              <a:buNone/>
            </a:pPr>
            <a:r>
              <a:rPr lang="en-GB" sz="2000"/>
              <a:t>                                                (CDC, 2012)</a:t>
            </a:r>
          </a:p>
        </p:txBody>
      </p:sp>
    </p:spTree>
    <p:extLst>
      <p:ext uri="{BB962C8B-B14F-4D97-AF65-F5344CB8AC3E}">
        <p14:creationId xmlns:p14="http://schemas.microsoft.com/office/powerpoint/2010/main" val="10297190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BD74B-85C2-9465-C4B9-8A3D2F0A9BE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Public health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962D90D1-EAD4-7BA0-F51B-721132DF4576}"/>
              </a:ext>
            </a:extLst>
          </p:cNvPr>
          <p:cNvSpPr>
            <a:spLocks noGrp="1"/>
          </p:cNvSpPr>
          <p:nvPr>
            <p:ph idx="1"/>
          </p:nvPr>
        </p:nvSpPr>
        <p:spPr>
          <a:xfrm>
            <a:off x="4810259" y="649480"/>
            <a:ext cx="6555347" cy="5546047"/>
          </a:xfrm>
        </p:spPr>
        <p:txBody>
          <a:bodyPr anchor="ctr">
            <a:normAutofit/>
          </a:bodyPr>
          <a:lstStyle/>
          <a:p>
            <a:r>
              <a:rPr lang="en-GB" sz="2000"/>
              <a:t>Surveillance is the “the continued watchfulness over the distribution and trends of incidence [of a disease] through the systematic collection, and evaluation of morbidity and mortality reports and other relevant data.”</a:t>
            </a:r>
          </a:p>
          <a:p>
            <a:pPr marL="0" indent="0">
              <a:buNone/>
            </a:pPr>
            <a:r>
              <a:rPr lang="en-GB" sz="2000"/>
              <a:t>                                          (Langmuir, 1963)</a:t>
            </a:r>
          </a:p>
          <a:p>
            <a:endParaRPr lang="en-GB" sz="2000"/>
          </a:p>
        </p:txBody>
      </p:sp>
    </p:spTree>
    <p:extLst>
      <p:ext uri="{BB962C8B-B14F-4D97-AF65-F5344CB8AC3E}">
        <p14:creationId xmlns:p14="http://schemas.microsoft.com/office/powerpoint/2010/main" val="29767453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F322D-CF8E-4102-873C-49760A6B0A6D}"/>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Public Health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460B4BC8-369B-4BBF-B3A4-2D8257E38085}"/>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sz="2000"/>
              <a:t>Public Health Surveillance is achieved through the systematic collection and evaluation of morbidity and mortality reports and other relevant health information, and</a:t>
            </a:r>
          </a:p>
          <a:p>
            <a:pPr>
              <a:buFont typeface="Wingdings" panose="05000000000000000000" pitchFamily="2" charset="2"/>
              <a:buChar char="§"/>
            </a:pPr>
            <a:r>
              <a:rPr lang="en-GB" sz="2000"/>
              <a:t>The dissemination of these data and their interpretation to those involved in disease control and public health decision making.</a:t>
            </a:r>
          </a:p>
          <a:p>
            <a:pPr marL="0" indent="0">
              <a:buNone/>
            </a:pPr>
            <a:r>
              <a:rPr lang="en-GB" sz="2000"/>
              <a:t>                                                  (CDC, 2012)</a:t>
            </a:r>
          </a:p>
        </p:txBody>
      </p:sp>
    </p:spTree>
    <p:extLst>
      <p:ext uri="{BB962C8B-B14F-4D97-AF65-F5344CB8AC3E}">
        <p14:creationId xmlns:p14="http://schemas.microsoft.com/office/powerpoint/2010/main" val="2824570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B8998D-3457-E704-D8F2-EBC9ADA2B37B}"/>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Public Health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1733C8D9-A030-6C50-3FC2-BC9D95B5D88C}"/>
              </a:ext>
            </a:extLst>
          </p:cNvPr>
          <p:cNvSpPr>
            <a:spLocks noGrp="1"/>
          </p:cNvSpPr>
          <p:nvPr>
            <p:ph idx="1"/>
          </p:nvPr>
        </p:nvSpPr>
        <p:spPr>
          <a:xfrm>
            <a:off x="6503158" y="649480"/>
            <a:ext cx="4862447" cy="5546047"/>
          </a:xfrm>
        </p:spPr>
        <p:txBody>
          <a:bodyPr anchor="ctr">
            <a:normAutofit/>
          </a:bodyPr>
          <a:lstStyle/>
          <a:p>
            <a:r>
              <a:rPr lang="en-GB" sz="2000"/>
              <a:t>Morbidity and mortality reports are “common sources of surveillance data for local and state health departments”. </a:t>
            </a:r>
          </a:p>
          <a:p>
            <a:r>
              <a:rPr lang="en-GB" sz="2000"/>
              <a:t>These reports generally are “submitted by </a:t>
            </a:r>
            <a:r>
              <a:rPr lang="en-GB" sz="2000" b="1"/>
              <a:t>health-care providers, infection control practitioners, or laboratories</a:t>
            </a:r>
            <a:r>
              <a:rPr lang="en-GB" sz="2000"/>
              <a:t> that are required to notify the health department of any patient with a reportable disease such as meningitis, or AIDS”.</a:t>
            </a:r>
          </a:p>
          <a:p>
            <a:pPr marL="0" indent="0">
              <a:buNone/>
            </a:pPr>
            <a:r>
              <a:rPr lang="en-GB" sz="2000"/>
              <a:t>                                                            (CDC, 2012)</a:t>
            </a:r>
          </a:p>
        </p:txBody>
      </p:sp>
    </p:spTree>
    <p:extLst>
      <p:ext uri="{BB962C8B-B14F-4D97-AF65-F5344CB8AC3E}">
        <p14:creationId xmlns:p14="http://schemas.microsoft.com/office/powerpoint/2010/main" val="3136745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i="1">
                <a:solidFill>
                  <a:srgbClr val="FFFFFF"/>
                </a:solidFill>
              </a:rPr>
              <a:t>What is the purpose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rcRect r="11717"/>
          <a:stretch/>
        </p:blipFill>
        <p:spPr>
          <a:xfrm>
            <a:off x="6553199" y="457200"/>
            <a:ext cx="5181602" cy="5943600"/>
          </a:xfrm>
          <a:prstGeom prst="rect">
            <a:avLst/>
          </a:prstGeom>
        </p:spPr>
      </p:pic>
    </p:spTree>
    <p:extLst>
      <p:ext uri="{BB962C8B-B14F-4D97-AF65-F5344CB8AC3E}">
        <p14:creationId xmlns:p14="http://schemas.microsoft.com/office/powerpoint/2010/main" val="819090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2260B-B295-4E74-929C-07F002E2DD7C}"/>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Purpose of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6D42B382-DC8F-4D88-AC34-90EAF0371EC1}"/>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sz="2000"/>
              <a:t>The purpose of public health surveillance, which is sometimes called </a:t>
            </a:r>
            <a:r>
              <a:rPr lang="en-GB" sz="2000" b="1" i="1"/>
              <a:t>“information for action,”</a:t>
            </a:r>
            <a:r>
              <a:rPr lang="en-GB" sz="2000"/>
              <a:t> is to reveal the ongoing patterns of disease occurrence and disease potential so that investigation, control, and prevention measures can be applied efficiently and effectively.</a:t>
            </a:r>
          </a:p>
          <a:p>
            <a:pPr marL="0" indent="0">
              <a:buNone/>
            </a:pPr>
            <a:r>
              <a:rPr lang="en-GB" sz="2000"/>
              <a:t>                      (Orenstein and Bernier, 1990; CDC, 2012) </a:t>
            </a:r>
          </a:p>
        </p:txBody>
      </p:sp>
    </p:spTree>
    <p:extLst>
      <p:ext uri="{BB962C8B-B14F-4D97-AF65-F5344CB8AC3E}">
        <p14:creationId xmlns:p14="http://schemas.microsoft.com/office/powerpoint/2010/main" val="41421914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4E403-ECC0-4472-B46D-E00A553689F8}"/>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Purpose of surveillance</a:t>
            </a:r>
          </a:p>
        </p:txBody>
      </p:sp>
      <p:sp>
        <p:nvSpPr>
          <p:cNvPr id="3" name="Content Placeholder 2">
            <a:extLst>
              <a:ext uri="{FF2B5EF4-FFF2-40B4-BE49-F238E27FC236}">
                <a16:creationId xmlns:a16="http://schemas.microsoft.com/office/drawing/2014/main" id="{E378DC21-D1CB-4B04-A41A-E15B0455C089}"/>
              </a:ext>
            </a:extLst>
          </p:cNvPr>
          <p:cNvSpPr>
            <a:spLocks noGrp="1"/>
          </p:cNvSpPr>
          <p:nvPr>
            <p:ph type="body" sz="quarter" idx="11"/>
          </p:nvPr>
        </p:nvSpPr>
        <p:spPr>
          <a:xfrm>
            <a:off x="4810259" y="649480"/>
            <a:ext cx="6555347" cy="5546047"/>
          </a:xfrm>
        </p:spPr>
        <p:txBody>
          <a:bodyPr vert="horz" lIns="91440" tIns="45720" rIns="91440" bIns="45720" rtlCol="0" anchor="ctr">
            <a:normAutofit/>
          </a:bodyPr>
          <a:lstStyle/>
          <a:p>
            <a:pPr indent="-228600">
              <a:buClrTx/>
            </a:pPr>
            <a:r>
              <a:rPr lang="en-US" sz="2000">
                <a:ea typeface="+mn-ea"/>
                <a:cs typeface="+mn-cs"/>
              </a:rPr>
              <a:t>Measures incidence of infectious disease, with changes potentially indicating an outbreak</a:t>
            </a:r>
          </a:p>
          <a:p>
            <a:pPr indent="-228600">
              <a:buClrTx/>
            </a:pPr>
            <a:endParaRPr lang="en-US" sz="2000">
              <a:ea typeface="+mn-ea"/>
              <a:cs typeface="+mn-cs"/>
            </a:endParaRPr>
          </a:p>
          <a:p>
            <a:pPr indent="-228600">
              <a:buClrTx/>
            </a:pPr>
            <a:r>
              <a:rPr lang="en-US" sz="2000">
                <a:ea typeface="+mn-ea"/>
                <a:cs typeface="+mn-cs"/>
              </a:rPr>
              <a:t>Tracks trends in occurrence and risk factors of an infectious disease allowing targeted interventions</a:t>
            </a:r>
          </a:p>
          <a:p>
            <a:pPr indent="-228600">
              <a:buClrTx/>
            </a:pPr>
            <a:endParaRPr lang="en-US" sz="2000">
              <a:ea typeface="+mn-ea"/>
              <a:cs typeface="+mn-cs"/>
            </a:endParaRPr>
          </a:p>
          <a:p>
            <a:pPr indent="-228600">
              <a:buClrTx/>
            </a:pPr>
            <a:r>
              <a:rPr lang="en-US" sz="2000">
                <a:ea typeface="+mn-ea"/>
                <a:cs typeface="+mn-cs"/>
              </a:rPr>
              <a:t>Enables priority setting and planning of control measures specific  e.g. to a particular region</a:t>
            </a:r>
          </a:p>
          <a:p>
            <a:pPr marL="9525" indent="-228600"/>
            <a:endParaRPr lang="en-US" sz="2000">
              <a:ea typeface="+mn-ea"/>
              <a:cs typeface="+mn-cs"/>
            </a:endParaRPr>
          </a:p>
          <a:p>
            <a:pPr marL="9525" indent="-228600"/>
            <a:r>
              <a:rPr lang="en-US" sz="2000">
                <a:ea typeface="+mn-ea"/>
                <a:cs typeface="+mn-cs"/>
              </a:rPr>
              <a:t>(Adapted from Hawker et al.  Communicable Disease Control and Health Protection Handbook, Third Edition.  2012, Blackwell Publishing)</a:t>
            </a:r>
          </a:p>
        </p:txBody>
      </p:sp>
    </p:spTree>
    <p:extLst>
      <p:ext uri="{BB962C8B-B14F-4D97-AF65-F5344CB8AC3E}">
        <p14:creationId xmlns:p14="http://schemas.microsoft.com/office/powerpoint/2010/main" val="3407290227"/>
      </p:ext>
    </p:extLst>
  </p:cSld>
  <p:clrMapOvr>
    <a:masterClrMapping/>
  </p:clrMapOvr>
  <p:transition spd="slow">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D5BFD-53A3-D754-6812-D1AD84DA456B}"/>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For example</a:t>
            </a:r>
          </a:p>
        </p:txBody>
      </p:sp>
      <p:graphicFrame>
        <p:nvGraphicFramePr>
          <p:cNvPr id="5" name="Content Placeholder 2">
            <a:extLst>
              <a:ext uri="{FF2B5EF4-FFF2-40B4-BE49-F238E27FC236}">
                <a16:creationId xmlns:a16="http://schemas.microsoft.com/office/drawing/2014/main" id="{E33D225F-69BB-E1E8-1E0C-A9974C773727}"/>
              </a:ext>
            </a:extLst>
          </p:cNvPr>
          <p:cNvGraphicFramePr>
            <a:graphicFrameLocks noGrp="1"/>
          </p:cNvGraphicFramePr>
          <p:nvPr>
            <p:ph idx="1"/>
            <p:extLst>
              <p:ext uri="{D42A27DB-BD31-4B8C-83A1-F6EECF244321}">
                <p14:modId xmlns:p14="http://schemas.microsoft.com/office/powerpoint/2010/main" val="425362297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8567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1900" i="1" kern="1200">
                <a:solidFill>
                  <a:srgbClr val="FFFFFF"/>
                </a:solidFill>
                <a:latin typeface="+mj-lt"/>
                <a:ea typeface="+mj-ea"/>
                <a:cs typeface="+mj-cs"/>
              </a:rPr>
              <a:t>How can we conduct monitoring/surveillance?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3944733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0F44AE-FFFE-4CB5-0971-F1545446ECD2}"/>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Conducting Monitoring</a:t>
            </a:r>
          </a:p>
        </p:txBody>
      </p:sp>
      <p:sp>
        <p:nvSpPr>
          <p:cNvPr id="3" name="Content Placeholder 2">
            <a:extLst>
              <a:ext uri="{FF2B5EF4-FFF2-40B4-BE49-F238E27FC236}">
                <a16:creationId xmlns:a16="http://schemas.microsoft.com/office/drawing/2014/main" id="{66A97E1A-9158-7F5A-5E32-1A082D7AE971}"/>
              </a:ext>
            </a:extLst>
          </p:cNvPr>
          <p:cNvSpPr>
            <a:spLocks noGrp="1"/>
          </p:cNvSpPr>
          <p:nvPr>
            <p:ph idx="1"/>
          </p:nvPr>
        </p:nvSpPr>
        <p:spPr>
          <a:xfrm>
            <a:off x="6503158" y="649480"/>
            <a:ext cx="4862447" cy="5546047"/>
          </a:xfrm>
        </p:spPr>
        <p:txBody>
          <a:bodyPr anchor="ctr">
            <a:normAutofit/>
          </a:bodyPr>
          <a:lstStyle/>
          <a:p>
            <a:pPr marL="0" indent="0">
              <a:buNone/>
            </a:pPr>
            <a:r>
              <a:rPr lang="en-GB" sz="1700"/>
              <a:t>People that conduct monitoring must engage in 5 essential activities (characteristics). These include</a:t>
            </a:r>
          </a:p>
          <a:p>
            <a:endParaRPr lang="en-GB" sz="1700"/>
          </a:p>
          <a:p>
            <a:pPr>
              <a:buFont typeface="Wingdings" panose="05000000000000000000" pitchFamily="2" charset="2"/>
              <a:buChar char="§"/>
            </a:pPr>
            <a:r>
              <a:rPr lang="en-GB" sz="1700"/>
              <a:t>Identify, define, and measure the health problem of interest; </a:t>
            </a:r>
          </a:p>
          <a:p>
            <a:pPr>
              <a:buFont typeface="Wingdings" panose="05000000000000000000" pitchFamily="2" charset="2"/>
              <a:buChar char="§"/>
            </a:pPr>
            <a:r>
              <a:rPr lang="en-GB" sz="1700"/>
              <a:t>Collect and compile data about the health problem (and if possible, factors that influence it); </a:t>
            </a:r>
          </a:p>
          <a:p>
            <a:pPr>
              <a:buFont typeface="Wingdings" panose="05000000000000000000" pitchFamily="2" charset="2"/>
              <a:buChar char="§"/>
            </a:pPr>
            <a:r>
              <a:rPr lang="en-GB" sz="1700"/>
              <a:t>Analyse and interpret these data; </a:t>
            </a:r>
          </a:p>
          <a:p>
            <a:pPr>
              <a:buFont typeface="Wingdings" panose="05000000000000000000" pitchFamily="2" charset="2"/>
              <a:buChar char="§"/>
            </a:pPr>
            <a:r>
              <a:rPr lang="en-GB" sz="1700"/>
              <a:t>Provide these data and their interpretation to those responsible for controlling the health problem; and </a:t>
            </a:r>
          </a:p>
          <a:p>
            <a:pPr>
              <a:buFont typeface="Wingdings" panose="05000000000000000000" pitchFamily="2" charset="2"/>
              <a:buChar char="§"/>
            </a:pPr>
            <a:r>
              <a:rPr lang="en-GB" sz="1700"/>
              <a:t>Monitor and periodically evaluate the usefulness and quality of surveillance to improve it for future use</a:t>
            </a:r>
          </a:p>
          <a:p>
            <a:pPr marL="0" indent="0">
              <a:buNone/>
            </a:pPr>
            <a:r>
              <a:rPr lang="en-GB" sz="1700"/>
              <a:t>                                                                                  (CDC, 2012)</a:t>
            </a:r>
          </a:p>
        </p:txBody>
      </p:sp>
    </p:spTree>
    <p:extLst>
      <p:ext uri="{BB962C8B-B14F-4D97-AF65-F5344CB8AC3E}">
        <p14:creationId xmlns:p14="http://schemas.microsoft.com/office/powerpoint/2010/main" val="16239582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C01AD-DEC3-00DF-1410-4281E466DB2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B0B1197-B608-C2BF-535B-055F8037437D}"/>
              </a:ext>
            </a:extLst>
          </p:cNvPr>
          <p:cNvSpPr>
            <a:spLocks noGrp="1"/>
          </p:cNvSpPr>
          <p:nvPr>
            <p:ph idx="1"/>
          </p:nvPr>
        </p:nvSpPr>
        <p:spPr/>
        <p:txBody>
          <a:bodyPr/>
          <a:lstStyle/>
          <a:p>
            <a:r>
              <a:rPr lang="en-US" sz="2400" dirty="0"/>
              <a:t>Public Health Surveillance is the ________, __________ collection, analysis, and interpretation of health-related data.</a:t>
            </a:r>
          </a:p>
          <a:p>
            <a:endParaRPr lang="en-GB" dirty="0"/>
          </a:p>
        </p:txBody>
      </p:sp>
      <p:sp>
        <p:nvSpPr>
          <p:cNvPr id="4" name="TextBox 3">
            <a:extLst>
              <a:ext uri="{FF2B5EF4-FFF2-40B4-BE49-F238E27FC236}">
                <a16:creationId xmlns:a16="http://schemas.microsoft.com/office/drawing/2014/main" id="{21CC1646-C9BA-3845-66D8-DF6D04860DB2}"/>
              </a:ext>
            </a:extLst>
          </p:cNvPr>
          <p:cNvSpPr txBox="1"/>
          <p:nvPr/>
        </p:nvSpPr>
        <p:spPr>
          <a:xfrm>
            <a:off x="3719736" y="2839577"/>
            <a:ext cx="4392488" cy="2677656"/>
          </a:xfrm>
          <a:prstGeom prst="rect">
            <a:avLst/>
          </a:prstGeom>
          <a:noFill/>
        </p:spPr>
        <p:txBody>
          <a:bodyPr wrap="square" rtlCol="0">
            <a:spAutoFit/>
          </a:bodyPr>
          <a:lstStyle/>
          <a:p>
            <a:pPr marL="342900"/>
            <a:r>
              <a:rPr lang="en-US" sz="2400" dirty="0"/>
              <a:t>A. 	systemic, short-term </a:t>
            </a:r>
            <a:br>
              <a:rPr lang="en-US" sz="2400" dirty="0"/>
            </a:br>
            <a:br>
              <a:rPr lang="en-US" sz="2400" dirty="0"/>
            </a:br>
            <a:r>
              <a:rPr lang="en-US" sz="2400" dirty="0"/>
              <a:t>B. 	ongoing, systemic </a:t>
            </a:r>
          </a:p>
          <a:p>
            <a:endParaRPr lang="en-US" sz="2400" dirty="0"/>
          </a:p>
          <a:p>
            <a:r>
              <a:rPr lang="en-US" sz="2400" dirty="0"/>
              <a:t>    C. 	ongoing, systematic </a:t>
            </a:r>
            <a:br>
              <a:rPr lang="en-US" sz="2400" dirty="0"/>
            </a:br>
            <a:r>
              <a:rPr lang="en-US" sz="2400" dirty="0"/>
              <a:t> </a:t>
            </a:r>
          </a:p>
          <a:p>
            <a:pPr marL="342900"/>
            <a:r>
              <a:rPr lang="en-US" sz="2400" dirty="0"/>
              <a:t>D. 	methodical, ongoing</a:t>
            </a:r>
          </a:p>
        </p:txBody>
      </p:sp>
    </p:spTree>
    <p:extLst>
      <p:ext uri="{BB962C8B-B14F-4D97-AF65-F5344CB8AC3E}">
        <p14:creationId xmlns:p14="http://schemas.microsoft.com/office/powerpoint/2010/main" val="3273783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67B7-9DDB-ED3F-F095-759AF9C64AC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C305F905-3189-76BD-31AF-5E912CAA0FAB}"/>
              </a:ext>
            </a:extLst>
          </p:cNvPr>
          <p:cNvSpPr>
            <a:spLocks noGrp="1"/>
          </p:cNvSpPr>
          <p:nvPr>
            <p:ph idx="1"/>
          </p:nvPr>
        </p:nvSpPr>
        <p:spPr>
          <a:xfrm>
            <a:off x="1675006" y="1470484"/>
            <a:ext cx="8741475" cy="3917032"/>
          </a:xfrm>
        </p:spPr>
        <p:txBody>
          <a:bodyPr/>
          <a:lstStyle/>
          <a:p>
            <a:r>
              <a:rPr lang="en-GB" dirty="0"/>
              <a:t>What is the goal of public health surveillance?</a:t>
            </a:r>
          </a:p>
          <a:p>
            <a:endParaRPr lang="en-GB" dirty="0"/>
          </a:p>
          <a:p>
            <a:endParaRPr lang="en-GB" dirty="0"/>
          </a:p>
        </p:txBody>
      </p:sp>
      <p:sp>
        <p:nvSpPr>
          <p:cNvPr id="4" name="Rectangle 3">
            <a:extLst>
              <a:ext uri="{FF2B5EF4-FFF2-40B4-BE49-F238E27FC236}">
                <a16:creationId xmlns:a16="http://schemas.microsoft.com/office/drawing/2014/main" id="{F803619B-AD20-95BD-E23B-80D4AC5B2379}"/>
              </a:ext>
            </a:extLst>
          </p:cNvPr>
          <p:cNvSpPr/>
          <p:nvPr/>
        </p:nvSpPr>
        <p:spPr>
          <a:xfrm>
            <a:off x="3215680" y="2564905"/>
            <a:ext cx="6001500" cy="2671501"/>
          </a:xfrm>
          <a:prstGeom prst="rect">
            <a:avLst/>
          </a:prstGeom>
        </p:spPr>
        <p:txBody>
          <a:bodyPr wrap="square">
            <a:spAutoFit/>
          </a:bodyPr>
          <a:lstStyle/>
          <a:p>
            <a:pPr>
              <a:spcBef>
                <a:spcPct val="20000"/>
              </a:spcBef>
              <a:buClr>
                <a:srgbClr val="0039A6"/>
              </a:buClr>
              <a:buSzPct val="70000"/>
            </a:pPr>
            <a:r>
              <a:rPr lang="en-US" sz="2000" dirty="0"/>
              <a:t>A</a:t>
            </a:r>
            <a:r>
              <a:rPr lang="en-US" dirty="0"/>
              <a:t>.  To give public health personnel policies to regulate</a:t>
            </a:r>
          </a:p>
          <a:p>
            <a:pPr>
              <a:spcBef>
                <a:spcPct val="20000"/>
              </a:spcBef>
              <a:buClr>
                <a:srgbClr val="0039A6"/>
              </a:buClr>
              <a:buSzPct val="70000"/>
            </a:pPr>
            <a:endParaRPr lang="en-US" dirty="0"/>
          </a:p>
          <a:p>
            <a:pPr>
              <a:spcBef>
                <a:spcPct val="20000"/>
              </a:spcBef>
              <a:buClr>
                <a:srgbClr val="0039A6"/>
              </a:buClr>
              <a:buSzPct val="70000"/>
            </a:pPr>
            <a:r>
              <a:rPr lang="en-US" dirty="0"/>
              <a:t>B.  To provide information to be used for public</a:t>
            </a:r>
            <a:br>
              <a:rPr lang="en-US" dirty="0"/>
            </a:br>
            <a:r>
              <a:rPr lang="en-US" dirty="0"/>
              <a:t>     health action</a:t>
            </a:r>
          </a:p>
          <a:p>
            <a:pPr>
              <a:spcBef>
                <a:spcPct val="20000"/>
              </a:spcBef>
              <a:buClr>
                <a:srgbClr val="0039A6"/>
              </a:buClr>
              <a:buSzPct val="70000"/>
            </a:pPr>
            <a:endParaRPr lang="en-US" dirty="0"/>
          </a:p>
          <a:p>
            <a:pPr>
              <a:spcBef>
                <a:spcPct val="20000"/>
              </a:spcBef>
              <a:buClr>
                <a:srgbClr val="0039A6"/>
              </a:buClr>
              <a:buSzPct val="70000"/>
            </a:pPr>
            <a:r>
              <a:rPr lang="en-US" dirty="0"/>
              <a:t>C.  To guide Congress in enacting public health laws</a:t>
            </a:r>
          </a:p>
          <a:p>
            <a:pPr>
              <a:spcBef>
                <a:spcPct val="20000"/>
              </a:spcBef>
              <a:buClr>
                <a:srgbClr val="0039A6"/>
              </a:buClr>
              <a:buSzPct val="70000"/>
            </a:pPr>
            <a:endParaRPr lang="en-US" dirty="0"/>
          </a:p>
          <a:p>
            <a:pPr>
              <a:spcBef>
                <a:spcPct val="20000"/>
              </a:spcBef>
              <a:buClr>
                <a:srgbClr val="0039A6"/>
              </a:buClr>
              <a:buSzPct val="70000"/>
            </a:pPr>
            <a:r>
              <a:rPr lang="en-US" dirty="0"/>
              <a:t>D.  To keep the public aware of new diseases</a:t>
            </a:r>
          </a:p>
        </p:txBody>
      </p:sp>
    </p:spTree>
    <p:extLst>
      <p:ext uri="{BB962C8B-B14F-4D97-AF65-F5344CB8AC3E}">
        <p14:creationId xmlns:p14="http://schemas.microsoft.com/office/powerpoint/2010/main" val="3669606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i="1" kern="1200">
                <a:solidFill>
                  <a:srgbClr val="FFFFFF"/>
                </a:solidFill>
                <a:latin typeface="+mj-lt"/>
                <a:ea typeface="+mj-ea"/>
                <a:cs typeface="+mj-cs"/>
              </a:rPr>
              <a:t>What are the sources of data for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3185185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4E510-FB59-8760-75E9-8BCA8131AFF9}"/>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Public Health Surveillance Data Sources</a:t>
            </a:r>
          </a:p>
        </p:txBody>
      </p:sp>
      <p:sp>
        <p:nvSpPr>
          <p:cNvPr id="3" name="Content Placeholder 2">
            <a:extLst>
              <a:ext uri="{FF2B5EF4-FFF2-40B4-BE49-F238E27FC236}">
                <a16:creationId xmlns:a16="http://schemas.microsoft.com/office/drawing/2014/main" id="{85B5E9AA-8874-D684-4499-7EC0AC1A331C}"/>
              </a:ext>
            </a:extLst>
          </p:cNvPr>
          <p:cNvSpPr>
            <a:spLocks noGrp="1"/>
          </p:cNvSpPr>
          <p:nvPr>
            <p:ph idx="1"/>
          </p:nvPr>
        </p:nvSpPr>
        <p:spPr>
          <a:xfrm>
            <a:off x="4810259" y="649480"/>
            <a:ext cx="6555347" cy="5546047"/>
          </a:xfrm>
        </p:spPr>
        <p:txBody>
          <a:bodyPr anchor="ctr">
            <a:normAutofit/>
          </a:bodyPr>
          <a:lstStyle/>
          <a:p>
            <a:r>
              <a:rPr lang="en-GB" sz="2000"/>
              <a:t>Reported diseases or syndromes</a:t>
            </a:r>
          </a:p>
          <a:p>
            <a:r>
              <a:rPr lang="en-GB" sz="2000"/>
              <a:t>Electronic health records (e.g., hospital discharge data)</a:t>
            </a:r>
          </a:p>
          <a:p>
            <a:r>
              <a:rPr lang="en-GB" sz="2000"/>
              <a:t>Vital records (e.g., birth and death certificates)</a:t>
            </a:r>
          </a:p>
          <a:p>
            <a:r>
              <a:rPr lang="en-GB" sz="2000"/>
              <a:t>Registries (e.g., cancer, immunization)</a:t>
            </a:r>
          </a:p>
          <a:p>
            <a:r>
              <a:rPr lang="en-GB" sz="2000"/>
              <a:t>Surveys (e.g., National Health and Nutrition Examination Survey [NHANES])</a:t>
            </a:r>
          </a:p>
          <a:p>
            <a:endParaRPr lang="en-GB" sz="2000"/>
          </a:p>
        </p:txBody>
      </p:sp>
    </p:spTree>
    <p:extLst>
      <p:ext uri="{BB962C8B-B14F-4D97-AF65-F5344CB8AC3E}">
        <p14:creationId xmlns:p14="http://schemas.microsoft.com/office/powerpoint/2010/main" val="28348909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700" i="1" kern="1200">
                <a:solidFill>
                  <a:srgbClr val="FFFFFF"/>
                </a:solidFill>
                <a:latin typeface="+mj-lt"/>
                <a:ea typeface="+mj-ea"/>
                <a:cs typeface="+mj-cs"/>
              </a:rPr>
              <a:t>What are the types of surveillance?</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38344838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9C0C6-FB8D-798E-3722-AD8AFDDD23FA}"/>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Palatino Linotype" panose="02040502050505030304" pitchFamily="18" charset="0"/>
              </a:rPr>
              <a:t>Types of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A62FC9DB-3C7B-BFFF-F85B-4BFCAB5F586E}"/>
              </a:ext>
            </a:extLst>
          </p:cNvPr>
          <p:cNvSpPr>
            <a:spLocks noGrp="1"/>
          </p:cNvSpPr>
          <p:nvPr>
            <p:ph idx="1"/>
          </p:nvPr>
        </p:nvSpPr>
        <p:spPr>
          <a:xfrm>
            <a:off x="4810259" y="649480"/>
            <a:ext cx="6555347" cy="5546047"/>
          </a:xfrm>
        </p:spPr>
        <p:txBody>
          <a:bodyPr anchor="ctr">
            <a:normAutofit/>
          </a:bodyPr>
          <a:lstStyle/>
          <a:p>
            <a:pPr marL="0" indent="0">
              <a:buNone/>
            </a:pPr>
            <a:r>
              <a:rPr lang="en-GB" sz="2000"/>
              <a:t>There are four main types of surveillance. These include</a:t>
            </a:r>
          </a:p>
          <a:p>
            <a:pPr>
              <a:buFont typeface="Wingdings" panose="05000000000000000000" pitchFamily="2" charset="2"/>
              <a:buChar char="§"/>
            </a:pPr>
            <a:r>
              <a:rPr lang="en-GB" sz="2000"/>
              <a:t>Active surveillance</a:t>
            </a:r>
          </a:p>
          <a:p>
            <a:pPr>
              <a:buFont typeface="Wingdings" panose="05000000000000000000" pitchFamily="2" charset="2"/>
              <a:buChar char="§"/>
            </a:pPr>
            <a:r>
              <a:rPr lang="en-GB" sz="2000"/>
              <a:t>Passive surveillance</a:t>
            </a:r>
          </a:p>
          <a:p>
            <a:pPr>
              <a:buFont typeface="Wingdings" panose="05000000000000000000" pitchFamily="2" charset="2"/>
              <a:buChar char="§"/>
            </a:pPr>
            <a:r>
              <a:rPr lang="en-GB" sz="2000"/>
              <a:t>Syndromic surveillance</a:t>
            </a:r>
          </a:p>
          <a:p>
            <a:pPr>
              <a:buFont typeface="Wingdings" panose="05000000000000000000" pitchFamily="2" charset="2"/>
              <a:buChar char="§"/>
            </a:pPr>
            <a:r>
              <a:rPr lang="en-GB" sz="2000"/>
              <a:t>Sentinel surveillance</a:t>
            </a:r>
          </a:p>
          <a:p>
            <a:pPr>
              <a:buFont typeface="Wingdings" panose="05000000000000000000" pitchFamily="2" charset="2"/>
              <a:buChar char="§"/>
            </a:pPr>
            <a:endParaRPr lang="en-GB" sz="2000"/>
          </a:p>
          <a:p>
            <a:endParaRPr lang="en-GB" sz="2000"/>
          </a:p>
          <a:p>
            <a:endParaRPr lang="en-GB" sz="2000"/>
          </a:p>
          <a:p>
            <a:endParaRPr lang="en-GB" sz="2000"/>
          </a:p>
        </p:txBody>
      </p:sp>
    </p:spTree>
    <p:extLst>
      <p:ext uri="{BB962C8B-B14F-4D97-AF65-F5344CB8AC3E}">
        <p14:creationId xmlns:p14="http://schemas.microsoft.com/office/powerpoint/2010/main" val="617559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97116-4B14-8895-6F61-631B7134FB2A}"/>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Palatino Linotype" panose="02040502050505030304" pitchFamily="18" charset="0"/>
              </a:rPr>
              <a:t>Active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EED560EE-5C1B-958B-DE7D-3F404A7C0F2F}"/>
              </a:ext>
            </a:extLst>
          </p:cNvPr>
          <p:cNvSpPr>
            <a:spLocks noGrp="1"/>
          </p:cNvSpPr>
          <p:nvPr>
            <p:ph idx="1"/>
          </p:nvPr>
        </p:nvSpPr>
        <p:spPr>
          <a:xfrm>
            <a:off x="4810259" y="649480"/>
            <a:ext cx="6555347" cy="5546047"/>
          </a:xfrm>
        </p:spPr>
        <p:txBody>
          <a:bodyPr anchor="ctr">
            <a:normAutofit/>
          </a:bodyPr>
          <a:lstStyle/>
          <a:p>
            <a:r>
              <a:rPr lang="en-GB" sz="2000"/>
              <a:t>is a “system employing staff members to regularly contact heath care providers or the population to seek information about health conditions”. </a:t>
            </a:r>
          </a:p>
          <a:p>
            <a:pPr marL="0" indent="0">
              <a:buNone/>
            </a:pPr>
            <a:endParaRPr lang="en-GB" sz="2000"/>
          </a:p>
          <a:p>
            <a:r>
              <a:rPr lang="en-GB" sz="2000"/>
              <a:t>It involves special effort to collect data and confirm diagnoses to ensure more complete reports, such as surveys and outbreak investigations</a:t>
            </a:r>
          </a:p>
          <a:p>
            <a:pPr>
              <a:buFont typeface="Wingdings" panose="05000000000000000000" pitchFamily="2" charset="2"/>
              <a:buChar char="§"/>
            </a:pPr>
            <a:endParaRPr lang="en-GB" sz="2000"/>
          </a:p>
          <a:p>
            <a:r>
              <a:rPr lang="en-GB" sz="2000"/>
              <a:t>Active surveillance provides the “most accurate and timely information, but it is also expensive”.</a:t>
            </a:r>
          </a:p>
        </p:txBody>
      </p:sp>
    </p:spTree>
    <p:extLst>
      <p:ext uri="{BB962C8B-B14F-4D97-AF65-F5344CB8AC3E}">
        <p14:creationId xmlns:p14="http://schemas.microsoft.com/office/powerpoint/2010/main" val="8368785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58A70-512A-A6C9-F488-360DE933BABD}"/>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Palatino Linotype" panose="02040502050505030304" pitchFamily="18" charset="0"/>
              </a:rPr>
              <a:t>Passive surveillance</a:t>
            </a:r>
            <a:endParaRPr lang="en-GB" sz="4000">
              <a:solidFill>
                <a:srgbClr val="FFFFFF"/>
              </a:solidFill>
            </a:endParaRPr>
          </a:p>
        </p:txBody>
      </p:sp>
      <p:sp>
        <p:nvSpPr>
          <p:cNvPr id="3" name="Content Placeholder 2">
            <a:extLst>
              <a:ext uri="{FF2B5EF4-FFF2-40B4-BE49-F238E27FC236}">
                <a16:creationId xmlns:a16="http://schemas.microsoft.com/office/drawing/2014/main" id="{B7ACA5FB-803F-904E-711B-1AC1FD2FC69F}"/>
              </a:ext>
            </a:extLst>
          </p:cNvPr>
          <p:cNvSpPr>
            <a:spLocks noGrp="1"/>
          </p:cNvSpPr>
          <p:nvPr>
            <p:ph idx="1"/>
          </p:nvPr>
        </p:nvSpPr>
        <p:spPr>
          <a:xfrm>
            <a:off x="4810259" y="649480"/>
            <a:ext cx="6555347" cy="5546047"/>
          </a:xfrm>
        </p:spPr>
        <p:txBody>
          <a:bodyPr anchor="ctr">
            <a:normAutofit/>
          </a:bodyPr>
          <a:lstStyle/>
          <a:p>
            <a:pPr>
              <a:buFont typeface="Wingdings" panose="05000000000000000000" pitchFamily="2" charset="2"/>
              <a:buChar char="§"/>
            </a:pPr>
            <a:r>
              <a:rPr lang="en-GB" sz="2000"/>
              <a:t>It is a system by which a health authority receives reports submitted from hospitals, clinics, public health units, or other sources. </a:t>
            </a:r>
          </a:p>
          <a:p>
            <a:pPr marL="0" indent="0">
              <a:buNone/>
            </a:pPr>
            <a:endParaRPr lang="en-GB" sz="2000"/>
          </a:p>
          <a:p>
            <a:pPr>
              <a:buFont typeface="Wingdings" panose="05000000000000000000" pitchFamily="2" charset="2"/>
              <a:buChar char="§"/>
            </a:pPr>
            <a:r>
              <a:rPr lang="en-GB" sz="2000"/>
              <a:t>This involves the use of routine sources of information such as notifications, laboratory reports, Hospital Episode Statistics (HES).</a:t>
            </a:r>
          </a:p>
          <a:p>
            <a:pPr marL="0" indent="0">
              <a:buNone/>
            </a:pPr>
            <a:endParaRPr lang="en-GB" sz="2000"/>
          </a:p>
          <a:p>
            <a:pPr>
              <a:buFont typeface="Wingdings" panose="05000000000000000000" pitchFamily="2" charset="2"/>
              <a:buChar char="§"/>
            </a:pPr>
            <a:r>
              <a:rPr lang="en-GB" sz="2000"/>
              <a:t>Passive surveillance is a relatively inexpensive strategy to cover large areas, and it provides critical information for monitoring a community’s health. </a:t>
            </a:r>
          </a:p>
        </p:txBody>
      </p:sp>
    </p:spTree>
    <p:extLst>
      <p:ext uri="{BB962C8B-B14F-4D97-AF65-F5344CB8AC3E}">
        <p14:creationId xmlns:p14="http://schemas.microsoft.com/office/powerpoint/2010/main" val="28119597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1B897-AA36-4D1B-557C-4F78723CCECE}"/>
              </a:ext>
            </a:extLst>
          </p:cNvPr>
          <p:cNvSpPr>
            <a:spLocks noGrp="1"/>
          </p:cNvSpPr>
          <p:nvPr>
            <p:ph type="title"/>
          </p:nvPr>
        </p:nvSpPr>
        <p:spPr>
          <a:xfrm>
            <a:off x="586478" y="1683756"/>
            <a:ext cx="3115265" cy="2396359"/>
          </a:xfrm>
        </p:spPr>
        <p:txBody>
          <a:bodyPr anchor="b">
            <a:normAutofit/>
          </a:bodyPr>
          <a:lstStyle/>
          <a:p>
            <a:pPr algn="r"/>
            <a:r>
              <a:rPr lang="en-US" sz="4000" b="1">
                <a:solidFill>
                  <a:srgbClr val="FFFFFF"/>
                </a:solidFill>
                <a:latin typeface="Palatino Linotype" panose="02040502050505030304" pitchFamily="18" charset="0"/>
              </a:rPr>
              <a:t>Syndromic surveillance</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8861D73B-16B5-9277-EF58-C87A84839844}"/>
              </a:ext>
            </a:extLst>
          </p:cNvPr>
          <p:cNvGraphicFramePr>
            <a:graphicFrameLocks noGrp="1"/>
          </p:cNvGraphicFramePr>
          <p:nvPr>
            <p:ph idx="1"/>
            <p:extLst>
              <p:ext uri="{D42A27DB-BD31-4B8C-83A1-F6EECF244321}">
                <p14:modId xmlns:p14="http://schemas.microsoft.com/office/powerpoint/2010/main" val="29895290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29626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9163EF-3F8C-F4C0-35E7-9E06B8639387}"/>
              </a:ext>
            </a:extLst>
          </p:cNvPr>
          <p:cNvSpPr>
            <a:spLocks noGrp="1"/>
          </p:cNvSpPr>
          <p:nvPr>
            <p:ph type="title"/>
          </p:nvPr>
        </p:nvSpPr>
        <p:spPr>
          <a:xfrm>
            <a:off x="826396" y="586855"/>
            <a:ext cx="4230100" cy="3387497"/>
          </a:xfrm>
        </p:spPr>
        <p:txBody>
          <a:bodyPr anchor="b">
            <a:normAutofit/>
          </a:bodyPr>
          <a:lstStyle/>
          <a:p>
            <a:pPr marL="9525" algn="r"/>
            <a:r>
              <a:rPr lang="en-US" sz="4000" b="1">
                <a:solidFill>
                  <a:srgbClr val="FFFFFF"/>
                </a:solidFill>
              </a:rPr>
              <a:t>Sentinel surveillance</a:t>
            </a:r>
          </a:p>
        </p:txBody>
      </p:sp>
      <p:sp>
        <p:nvSpPr>
          <p:cNvPr id="3" name="Content Placeholder 2">
            <a:extLst>
              <a:ext uri="{FF2B5EF4-FFF2-40B4-BE49-F238E27FC236}">
                <a16:creationId xmlns:a16="http://schemas.microsoft.com/office/drawing/2014/main" id="{178BA433-BB35-BD26-D2A9-C17D6F14A4F7}"/>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US" sz="2000"/>
              <a:t>Rather than collecting data from all notifying clinicians, only a selected sample are asked to report data at a regional or national level, on a regular basis.                     e.g. a selected group of GP practices report their number of cases of a specific illness each week/month.   </a:t>
            </a:r>
          </a:p>
          <a:p>
            <a:endParaRPr lang="en-GB" sz="2000"/>
          </a:p>
        </p:txBody>
      </p:sp>
    </p:spTree>
    <p:extLst>
      <p:ext uri="{BB962C8B-B14F-4D97-AF65-F5344CB8AC3E}">
        <p14:creationId xmlns:p14="http://schemas.microsoft.com/office/powerpoint/2010/main" val="3621296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4FFF5B-D997-417D-A6B9-820A7926BA1A}"/>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cs typeface="Arial" panose="020B0604020202020204" pitchFamily="34" charset="0"/>
              </a:rPr>
              <a:t>Activity </a:t>
            </a:r>
            <a:endParaRPr lang="en-GB" sz="4000">
              <a:solidFill>
                <a:srgbClr val="FFFFFF"/>
              </a:solidFill>
            </a:endParaRPr>
          </a:p>
        </p:txBody>
      </p:sp>
      <p:sp>
        <p:nvSpPr>
          <p:cNvPr id="3" name="Content Placeholder 2">
            <a:extLst>
              <a:ext uri="{FF2B5EF4-FFF2-40B4-BE49-F238E27FC236}">
                <a16:creationId xmlns:a16="http://schemas.microsoft.com/office/drawing/2014/main" id="{B5FEA102-378F-4839-8E33-8A52118B4932}"/>
              </a:ext>
            </a:extLst>
          </p:cNvPr>
          <p:cNvSpPr>
            <a:spLocks noGrp="1"/>
          </p:cNvSpPr>
          <p:nvPr>
            <p:ph idx="1"/>
          </p:nvPr>
        </p:nvSpPr>
        <p:spPr>
          <a:xfrm>
            <a:off x="6503158" y="649480"/>
            <a:ext cx="4862447" cy="5546047"/>
          </a:xfrm>
        </p:spPr>
        <p:txBody>
          <a:bodyPr anchor="ctr">
            <a:normAutofit/>
          </a:bodyPr>
          <a:lstStyle/>
          <a:p>
            <a:pPr marL="0" indent="0">
              <a:buNone/>
            </a:pPr>
            <a:r>
              <a:rPr lang="en-GB" sz="2000"/>
              <a:t>Watch the video and </a:t>
            </a:r>
          </a:p>
          <a:p>
            <a:endParaRPr lang="en-GB" sz="2000"/>
          </a:p>
          <a:p>
            <a:pPr marL="0" indent="0">
              <a:buNone/>
            </a:pPr>
            <a:r>
              <a:rPr lang="en-GB" sz="2000">
                <a:hlinkClick r:id="rId3"/>
              </a:rPr>
              <a:t>https://www.youtube.com/watch?v=3IpE8dE4cVc</a:t>
            </a:r>
            <a:endParaRPr lang="en-GB" sz="2000"/>
          </a:p>
          <a:p>
            <a:endParaRPr lang="en-GB" sz="2000"/>
          </a:p>
          <a:p>
            <a:pPr marL="0" indent="0">
              <a:buNone/>
            </a:pPr>
            <a:endParaRPr lang="en-GB" sz="2000"/>
          </a:p>
          <a:p>
            <a:pPr marL="0" indent="0">
              <a:buNone/>
            </a:pPr>
            <a:r>
              <a:rPr lang="en-GB" sz="2000" b="1"/>
              <a:t>Feedback what you have learnt to the whole class</a:t>
            </a:r>
          </a:p>
          <a:p>
            <a:endParaRPr lang="en-GB" sz="2000"/>
          </a:p>
        </p:txBody>
      </p:sp>
    </p:spTree>
    <p:extLst>
      <p:ext uri="{BB962C8B-B14F-4D97-AF65-F5344CB8AC3E}">
        <p14:creationId xmlns:p14="http://schemas.microsoft.com/office/powerpoint/2010/main" val="31852433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D07103-5815-41A5-B0A2-79F8E1D63C73}"/>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cs typeface="Arial" panose="020B0604020202020204" pitchFamily="34" charset="0"/>
              </a:rPr>
              <a:t>Activity </a:t>
            </a:r>
            <a:endParaRPr lang="en-GB" sz="4000">
              <a:solidFill>
                <a:srgbClr val="FFFFFF"/>
              </a:solidFill>
            </a:endParaRPr>
          </a:p>
        </p:txBody>
      </p:sp>
      <p:sp>
        <p:nvSpPr>
          <p:cNvPr id="3" name="Content Placeholder 2">
            <a:extLst>
              <a:ext uri="{FF2B5EF4-FFF2-40B4-BE49-F238E27FC236}">
                <a16:creationId xmlns:a16="http://schemas.microsoft.com/office/drawing/2014/main" id="{DFB38AAC-6AAF-45D5-9146-F4F8CC11D515}"/>
              </a:ext>
            </a:extLst>
          </p:cNvPr>
          <p:cNvSpPr>
            <a:spLocks noGrp="1"/>
          </p:cNvSpPr>
          <p:nvPr>
            <p:ph idx="1"/>
          </p:nvPr>
        </p:nvSpPr>
        <p:spPr>
          <a:xfrm>
            <a:off x="6503158" y="649480"/>
            <a:ext cx="4862447" cy="5546047"/>
          </a:xfrm>
        </p:spPr>
        <p:txBody>
          <a:bodyPr anchor="ctr">
            <a:normAutofit/>
          </a:bodyPr>
          <a:lstStyle/>
          <a:p>
            <a:pPr marL="0" indent="0">
              <a:buNone/>
            </a:pPr>
            <a:r>
              <a:rPr lang="en-GB" sz="2000"/>
              <a:t>After watching the video answer the following questions </a:t>
            </a:r>
          </a:p>
          <a:p>
            <a:pPr marL="0" indent="0">
              <a:buNone/>
            </a:pPr>
            <a:endParaRPr lang="en-GB" sz="2000"/>
          </a:p>
          <a:p>
            <a:r>
              <a:rPr lang="en-GB" sz="2000"/>
              <a:t>What is it?</a:t>
            </a:r>
          </a:p>
          <a:p>
            <a:r>
              <a:rPr lang="en-GB" sz="2000"/>
              <a:t>Types</a:t>
            </a:r>
          </a:p>
          <a:p>
            <a:r>
              <a:rPr lang="en-GB" sz="2000"/>
              <a:t>Other types</a:t>
            </a:r>
          </a:p>
          <a:p>
            <a:r>
              <a:rPr lang="en-GB" sz="2000"/>
              <a:t>What is a good surveillance system?</a:t>
            </a:r>
          </a:p>
          <a:p>
            <a:endParaRPr lang="en-GB" sz="2000"/>
          </a:p>
          <a:p>
            <a:pPr marL="0" indent="0">
              <a:buNone/>
            </a:pPr>
            <a:r>
              <a:rPr lang="en-GB" sz="2000" b="1"/>
              <a:t>Feedback what you have learnt to the whole class</a:t>
            </a:r>
          </a:p>
          <a:p>
            <a:endParaRPr lang="en-GB" sz="2000"/>
          </a:p>
          <a:p>
            <a:endParaRPr lang="en-GB" sz="2000"/>
          </a:p>
        </p:txBody>
      </p:sp>
    </p:spTree>
    <p:extLst>
      <p:ext uri="{BB962C8B-B14F-4D97-AF65-F5344CB8AC3E}">
        <p14:creationId xmlns:p14="http://schemas.microsoft.com/office/powerpoint/2010/main" val="23926618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i="1" kern="1200">
                <a:solidFill>
                  <a:srgbClr val="FFFFFF"/>
                </a:solidFill>
                <a:latin typeface="+mj-lt"/>
                <a:ea typeface="+mj-ea"/>
                <a:cs typeface="+mj-cs"/>
              </a:rPr>
              <a:t>How can disease be controlled?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36041073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F6927C-EEBA-C193-77F0-746E64D1E96B}"/>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Disease control</a:t>
            </a:r>
          </a:p>
        </p:txBody>
      </p:sp>
      <p:sp>
        <p:nvSpPr>
          <p:cNvPr id="3" name="Content Placeholder 2">
            <a:extLst>
              <a:ext uri="{FF2B5EF4-FFF2-40B4-BE49-F238E27FC236}">
                <a16:creationId xmlns:a16="http://schemas.microsoft.com/office/drawing/2014/main" id="{56D10CC9-EF0E-39B5-FE15-2296E46958C9}"/>
              </a:ext>
            </a:extLst>
          </p:cNvPr>
          <p:cNvSpPr>
            <a:spLocks noGrp="1"/>
          </p:cNvSpPr>
          <p:nvPr>
            <p:ph idx="1"/>
          </p:nvPr>
        </p:nvSpPr>
        <p:spPr>
          <a:xfrm>
            <a:off x="4810259" y="649480"/>
            <a:ext cx="6555347" cy="5546047"/>
          </a:xfrm>
        </p:spPr>
        <p:txBody>
          <a:bodyPr anchor="ctr">
            <a:normAutofit/>
          </a:bodyPr>
          <a:lstStyle/>
          <a:p>
            <a:pPr marL="0" indent="0">
              <a:buNone/>
            </a:pPr>
            <a:r>
              <a:rPr lang="en-GB" sz="2000"/>
              <a:t>Disease can be controlled in different ways. These include </a:t>
            </a:r>
          </a:p>
          <a:p>
            <a:pPr>
              <a:buFont typeface="Wingdings" panose="05000000000000000000" pitchFamily="2" charset="2"/>
              <a:buChar char="§"/>
            </a:pPr>
            <a:r>
              <a:rPr lang="en-GB" sz="2000"/>
              <a:t>Immunisation</a:t>
            </a:r>
          </a:p>
          <a:p>
            <a:pPr>
              <a:buFont typeface="Wingdings" panose="05000000000000000000" pitchFamily="2" charset="2"/>
              <a:buChar char="§"/>
            </a:pPr>
            <a:r>
              <a:rPr lang="en-GB" sz="2000"/>
              <a:t>Lifestyle behavioural changes</a:t>
            </a:r>
          </a:p>
          <a:p>
            <a:pPr>
              <a:buFont typeface="Wingdings" panose="05000000000000000000" pitchFamily="2" charset="2"/>
              <a:buChar char="§"/>
            </a:pPr>
            <a:r>
              <a:rPr lang="en-GB" sz="2000"/>
              <a:t>Medication: antibiotics, antivirals, and antifungals.</a:t>
            </a:r>
          </a:p>
          <a:p>
            <a:pPr>
              <a:buFont typeface="Wingdings" panose="05000000000000000000" pitchFamily="2" charset="2"/>
              <a:buChar char="§"/>
            </a:pPr>
            <a:r>
              <a:rPr lang="en-GB" sz="2000"/>
              <a:t>Modifying the environment: vector control</a:t>
            </a:r>
          </a:p>
          <a:p>
            <a:pPr>
              <a:buFont typeface="Wingdings" panose="05000000000000000000" pitchFamily="2" charset="2"/>
              <a:buChar char="§"/>
            </a:pPr>
            <a:r>
              <a:rPr lang="en-GB" sz="2000"/>
              <a:t>Quarantine</a:t>
            </a:r>
          </a:p>
          <a:p>
            <a:endParaRPr lang="en-GB" sz="2000"/>
          </a:p>
          <a:p>
            <a:endParaRPr lang="en-GB" sz="2000"/>
          </a:p>
        </p:txBody>
      </p:sp>
    </p:spTree>
    <p:extLst>
      <p:ext uri="{BB962C8B-B14F-4D97-AF65-F5344CB8AC3E}">
        <p14:creationId xmlns:p14="http://schemas.microsoft.com/office/powerpoint/2010/main" val="10992825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i="1" kern="1200">
                <a:solidFill>
                  <a:srgbClr val="FFFFFF"/>
                </a:solidFill>
                <a:latin typeface="+mj-lt"/>
                <a:ea typeface="+mj-ea"/>
                <a:cs typeface="+mj-cs"/>
              </a:rPr>
              <a:t>What is immunisation?</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90533" y="467208"/>
            <a:ext cx="5849538" cy="5923584"/>
          </a:xfrm>
          <a:prstGeom prst="rect">
            <a:avLst/>
          </a:prstGeom>
        </p:spPr>
      </p:pic>
    </p:spTree>
    <p:extLst>
      <p:ext uri="{BB962C8B-B14F-4D97-AF65-F5344CB8AC3E}">
        <p14:creationId xmlns:p14="http://schemas.microsoft.com/office/powerpoint/2010/main" val="3313274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6C51AA-4830-F3B8-AAEC-DCDA16FFC8FA}"/>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Immunisation</a:t>
            </a:r>
          </a:p>
        </p:txBody>
      </p:sp>
      <p:sp>
        <p:nvSpPr>
          <p:cNvPr id="3" name="Content Placeholder 2">
            <a:extLst>
              <a:ext uri="{FF2B5EF4-FFF2-40B4-BE49-F238E27FC236}">
                <a16:creationId xmlns:a16="http://schemas.microsoft.com/office/drawing/2014/main" id="{4466DBBC-222D-B9B0-5B78-8E0BA22043CC}"/>
              </a:ext>
            </a:extLst>
          </p:cNvPr>
          <p:cNvSpPr>
            <a:spLocks noGrp="1"/>
          </p:cNvSpPr>
          <p:nvPr>
            <p:ph idx="1"/>
          </p:nvPr>
        </p:nvSpPr>
        <p:spPr>
          <a:xfrm>
            <a:off x="4810259" y="649480"/>
            <a:ext cx="6555347" cy="5546047"/>
          </a:xfrm>
        </p:spPr>
        <p:txBody>
          <a:bodyPr anchor="ctr">
            <a:normAutofit/>
          </a:bodyPr>
          <a:lstStyle/>
          <a:p>
            <a:r>
              <a:rPr lang="en-GB" sz="2000" b="1" i="0">
                <a:effectLst/>
                <a:latin typeface="Open Sans" panose="020B0606030504020204" pitchFamily="34" charset="0"/>
              </a:rPr>
              <a:t>Immunisation:</a:t>
            </a:r>
            <a:r>
              <a:rPr lang="en-GB" sz="2000" b="0" i="0">
                <a:effectLst/>
                <a:latin typeface="Open Sans" panose="020B0606030504020204" pitchFamily="34" charset="0"/>
              </a:rPr>
              <a:t> A “process by which a person becomes protected against a disease through vaccination”. </a:t>
            </a:r>
          </a:p>
          <a:p>
            <a:r>
              <a:rPr lang="en-GB" sz="2000" b="0" i="0">
                <a:effectLst/>
                <a:latin typeface="Open Sans" panose="020B0606030504020204" pitchFamily="34" charset="0"/>
              </a:rPr>
              <a:t>This term is often used interchangeably with vaccination or inoculation.</a:t>
            </a:r>
          </a:p>
          <a:p>
            <a:endParaRPr lang="en-GB" sz="2000" b="0" i="0">
              <a:effectLst/>
              <a:latin typeface="Open Sans" panose="020B0606030504020204" pitchFamily="34" charset="0"/>
            </a:endParaRPr>
          </a:p>
          <a:p>
            <a:endParaRPr lang="en-GB" sz="2000" b="0" i="0">
              <a:effectLst/>
              <a:latin typeface="Open Sans" panose="020B0606030504020204" pitchFamily="34" charset="0"/>
            </a:endParaRPr>
          </a:p>
          <a:p>
            <a:endParaRPr lang="en-GB" sz="2000" b="0" i="0">
              <a:effectLst/>
              <a:latin typeface="Open Sans" panose="020B0606030504020204" pitchFamily="34" charset="0"/>
            </a:endParaRPr>
          </a:p>
          <a:p>
            <a:endParaRPr lang="en-GB" sz="2000"/>
          </a:p>
        </p:txBody>
      </p:sp>
    </p:spTree>
    <p:extLst>
      <p:ext uri="{BB962C8B-B14F-4D97-AF65-F5344CB8AC3E}">
        <p14:creationId xmlns:p14="http://schemas.microsoft.com/office/powerpoint/2010/main" val="19692227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Activity</a:t>
            </a:r>
          </a:p>
        </p:txBody>
      </p:sp>
      <p:graphicFrame>
        <p:nvGraphicFramePr>
          <p:cNvPr id="5" name="Content Placeholder 2">
            <a:extLst>
              <a:ext uri="{FF2B5EF4-FFF2-40B4-BE49-F238E27FC236}">
                <a16:creationId xmlns:a16="http://schemas.microsoft.com/office/drawing/2014/main" id="{0991B2F2-2A76-1C9F-5D18-2AEAFF06BB38}"/>
              </a:ext>
            </a:extLst>
          </p:cNvPr>
          <p:cNvGraphicFramePr>
            <a:graphicFrameLocks noGrp="1"/>
          </p:cNvGraphicFramePr>
          <p:nvPr>
            <p:ph idx="1"/>
            <p:extLst>
              <p:ext uri="{D42A27DB-BD31-4B8C-83A1-F6EECF244321}">
                <p14:modId xmlns:p14="http://schemas.microsoft.com/office/powerpoint/2010/main" val="30942558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1395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77A898-8C2A-E4ED-4ABF-C5B1770FCCED}"/>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Activity: solution</a:t>
            </a:r>
          </a:p>
        </p:txBody>
      </p:sp>
      <p:sp>
        <p:nvSpPr>
          <p:cNvPr id="3" name="Content Placeholder 2">
            <a:extLst>
              <a:ext uri="{FF2B5EF4-FFF2-40B4-BE49-F238E27FC236}">
                <a16:creationId xmlns:a16="http://schemas.microsoft.com/office/drawing/2014/main" id="{D3C8D809-E930-E527-237A-18C07E440EA7}"/>
              </a:ext>
            </a:extLst>
          </p:cNvPr>
          <p:cNvSpPr>
            <a:spLocks noGrp="1"/>
          </p:cNvSpPr>
          <p:nvPr>
            <p:ph idx="1"/>
          </p:nvPr>
        </p:nvSpPr>
        <p:spPr>
          <a:xfrm>
            <a:off x="6503158" y="649480"/>
            <a:ext cx="4862447" cy="5546047"/>
          </a:xfrm>
        </p:spPr>
        <p:txBody>
          <a:bodyPr anchor="ctr">
            <a:normAutofit/>
          </a:bodyPr>
          <a:lstStyle/>
          <a:p>
            <a:r>
              <a:rPr lang="en-GB" sz="2000" b="1"/>
              <a:t>Vaccine:</a:t>
            </a:r>
            <a:r>
              <a:rPr lang="en-GB" sz="2000"/>
              <a:t> A “preparation that is used to stimulate the body’s immune response against diseases”. </a:t>
            </a:r>
          </a:p>
          <a:p>
            <a:r>
              <a:rPr lang="en-GB" sz="2000"/>
              <a:t>Vaccines are usually “administered through needle injections, but some can be administered by mouth or sprayed into the nose”.</a:t>
            </a:r>
            <a:endParaRPr lang="en-GB" sz="2000" b="1">
              <a:latin typeface="Open Sans" panose="020B0606030504020204" pitchFamily="34" charset="0"/>
            </a:endParaRPr>
          </a:p>
          <a:p>
            <a:pPr marL="0" indent="0">
              <a:buNone/>
            </a:pPr>
            <a:r>
              <a:rPr lang="en-GB" sz="2000">
                <a:latin typeface="Open Sans" panose="020B0606030504020204" pitchFamily="34" charset="0"/>
              </a:rPr>
              <a:t>                                                           (CDC, 2012)</a:t>
            </a:r>
            <a:endParaRPr lang="en-GB" sz="2000"/>
          </a:p>
        </p:txBody>
      </p:sp>
    </p:spTree>
    <p:extLst>
      <p:ext uri="{BB962C8B-B14F-4D97-AF65-F5344CB8AC3E}">
        <p14:creationId xmlns:p14="http://schemas.microsoft.com/office/powerpoint/2010/main" val="4046936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B4E87F-E064-ACDD-0BB3-A033AEB8F387}"/>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Immunisation</a:t>
            </a:r>
          </a:p>
        </p:txBody>
      </p:sp>
      <p:sp>
        <p:nvSpPr>
          <p:cNvPr id="3" name="Content Placeholder 2">
            <a:extLst>
              <a:ext uri="{FF2B5EF4-FFF2-40B4-BE49-F238E27FC236}">
                <a16:creationId xmlns:a16="http://schemas.microsoft.com/office/drawing/2014/main" id="{235B8BC3-05A9-8430-2C62-D527AD2F7C90}"/>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2000"/>
              <a:t>Immunization is one of the most successful and cost-effective way by wish disease can be controlled.</a:t>
            </a:r>
          </a:p>
          <a:p>
            <a:pPr>
              <a:buFont typeface="Wingdings" panose="05000000000000000000" pitchFamily="2" charset="2"/>
              <a:buChar char="§"/>
            </a:pPr>
            <a:r>
              <a:rPr lang="en-GB" sz="2000"/>
              <a:t>It has eradicated smallpox, </a:t>
            </a:r>
          </a:p>
          <a:p>
            <a:pPr>
              <a:buFont typeface="Wingdings" panose="05000000000000000000" pitchFamily="2" charset="2"/>
              <a:buChar char="§"/>
            </a:pPr>
            <a:r>
              <a:rPr lang="en-GB" sz="2000"/>
              <a:t>Lowered the global incidence of polio so far by 99% and </a:t>
            </a:r>
          </a:p>
          <a:p>
            <a:pPr>
              <a:buFont typeface="Wingdings" panose="05000000000000000000" pitchFamily="2" charset="2"/>
              <a:buChar char="§"/>
            </a:pPr>
            <a:r>
              <a:rPr lang="en-GB" sz="2000"/>
              <a:t>Achieved dramatic reductions in illness, disability and death from tetanus, whooping cough and measles. “</a:t>
            </a:r>
          </a:p>
          <a:p>
            <a:endParaRPr lang="en-GB" sz="2000"/>
          </a:p>
        </p:txBody>
      </p:sp>
    </p:spTree>
    <p:extLst>
      <p:ext uri="{BB962C8B-B14F-4D97-AF65-F5344CB8AC3E}">
        <p14:creationId xmlns:p14="http://schemas.microsoft.com/office/powerpoint/2010/main" val="35171021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171" name="Rectangle 2">
            <a:extLst>
              <a:ext uri="{FF2B5EF4-FFF2-40B4-BE49-F238E27FC236}">
                <a16:creationId xmlns:a16="http://schemas.microsoft.com/office/drawing/2014/main" id="{4FE4AE66-76DF-D155-963B-23120C497965}"/>
              </a:ext>
            </a:extLst>
          </p:cNvPr>
          <p:cNvSpPr>
            <a:spLocks noGrp="1" noChangeArrowheads="1"/>
          </p:cNvSpPr>
          <p:nvPr>
            <p:ph type="title"/>
          </p:nvPr>
        </p:nvSpPr>
        <p:spPr>
          <a:xfrm>
            <a:off x="1188069" y="381935"/>
            <a:ext cx="4008583" cy="5974414"/>
          </a:xfrm>
        </p:spPr>
        <p:txBody>
          <a:bodyPr anchor="ctr">
            <a:normAutofit/>
          </a:bodyPr>
          <a:lstStyle/>
          <a:p>
            <a:pPr eaLnBrk="1" hangingPunct="1"/>
            <a:r>
              <a:rPr lang="en-GB" altLang="en-US" sz="5000" b="1">
                <a:solidFill>
                  <a:srgbClr val="FFFFFF"/>
                </a:solidFill>
              </a:rPr>
              <a:t>The importance of immunisation</a:t>
            </a:r>
          </a:p>
        </p:txBody>
      </p:sp>
      <p:grpSp>
        <p:nvGrpSpPr>
          <p:cNvPr id="7181" name="Group 7180">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718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718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718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7172" name="Rectangle 3">
            <a:extLst>
              <a:ext uri="{FF2B5EF4-FFF2-40B4-BE49-F238E27FC236}">
                <a16:creationId xmlns:a16="http://schemas.microsoft.com/office/drawing/2014/main" id="{2641A285-461F-7C65-D385-04C476085767}"/>
              </a:ext>
            </a:extLst>
          </p:cNvPr>
          <p:cNvSpPr>
            <a:spLocks noGrp="1" noChangeArrowheads="1"/>
          </p:cNvSpPr>
          <p:nvPr>
            <p:ph type="body" idx="1"/>
          </p:nvPr>
        </p:nvSpPr>
        <p:spPr>
          <a:xfrm>
            <a:off x="6297233" y="518400"/>
            <a:ext cx="4771607" cy="5837949"/>
          </a:xfrm>
        </p:spPr>
        <p:txBody>
          <a:bodyPr anchor="ctr">
            <a:normAutofit/>
          </a:bodyPr>
          <a:lstStyle/>
          <a:p>
            <a:pPr eaLnBrk="1" hangingPunct="1">
              <a:buFont typeface="Wingdings" panose="05000000000000000000" pitchFamily="2" charset="2"/>
              <a:buChar char="§"/>
            </a:pPr>
            <a:r>
              <a:rPr lang="en-GB" altLang="en-US" sz="2000">
                <a:solidFill>
                  <a:schemeClr val="tx1">
                    <a:alpha val="80000"/>
                  </a:schemeClr>
                </a:solidFill>
              </a:rPr>
              <a:t>The two public health interventions with the greatest impact are clean water and vaccination</a:t>
            </a:r>
          </a:p>
          <a:p>
            <a:pPr marL="0" indent="0">
              <a:buNone/>
            </a:pPr>
            <a:r>
              <a:rPr lang="en-GB" altLang="en-US" sz="2000">
                <a:solidFill>
                  <a:schemeClr val="tx1">
                    <a:alpha val="80000"/>
                  </a:schemeClr>
                </a:solidFill>
              </a:rPr>
              <a:t>					(World Health Organisation)</a:t>
            </a:r>
          </a:p>
          <a:p>
            <a:pPr eaLnBrk="1" hangingPunct="1">
              <a:buFont typeface="Wingdings" panose="05000000000000000000" pitchFamily="2" charset="2"/>
              <a:buChar char="§"/>
            </a:pPr>
            <a:endParaRPr lang="en-GB" altLang="en-US" sz="2000">
              <a:solidFill>
                <a:schemeClr val="tx1">
                  <a:alpha val="80000"/>
                </a:schemeClr>
              </a:solidFill>
            </a:endParaRPr>
          </a:p>
          <a:p>
            <a:pPr eaLnBrk="1" hangingPunct="1">
              <a:buFont typeface="Wingdings" panose="05000000000000000000" pitchFamily="2" charset="2"/>
              <a:buChar char="§"/>
            </a:pPr>
            <a:r>
              <a:rPr lang="en-GB" altLang="en-US" sz="2000">
                <a:solidFill>
                  <a:schemeClr val="tx1">
                    <a:alpha val="80000"/>
                  </a:schemeClr>
                </a:solidFill>
              </a:rPr>
              <a:t>Vaccination is the most effective medical intervention in the world</a:t>
            </a:r>
          </a:p>
          <a:p>
            <a:pPr marL="0" indent="0"/>
            <a:endParaRPr lang="en-GB" altLang="en-US" sz="2000">
              <a:solidFill>
                <a:schemeClr val="tx1">
                  <a:alpha val="80000"/>
                </a:schemeClr>
              </a:solidFill>
              <a:latin typeface="Palatino Linotype" panose="02040502050505030304" pitchFamily="18" charset="0"/>
            </a:endParaRPr>
          </a:p>
        </p:txBody>
      </p:sp>
      <p:sp>
        <p:nvSpPr>
          <p:cNvPr id="5" name="Footer Placeholder 4">
            <a:extLst>
              <a:ext uri="{FF2B5EF4-FFF2-40B4-BE49-F238E27FC236}">
                <a16:creationId xmlns:a16="http://schemas.microsoft.com/office/drawing/2014/main" id="{F453B767-DD41-78F0-610E-AD245D63831E}"/>
              </a:ext>
            </a:extLst>
          </p:cNvPr>
          <p:cNvSpPr>
            <a:spLocks noGrp="1"/>
          </p:cNvSpPr>
          <p:nvPr>
            <p:ph type="ftr" sz="quarter" idx="11"/>
          </p:nvPr>
        </p:nvSpPr>
        <p:spPr>
          <a:xfrm rot="16200000">
            <a:off x="9812115" y="1591485"/>
            <a:ext cx="3548094" cy="365125"/>
          </a:xfrm>
        </p:spPr>
        <p:txBody>
          <a:bodyPr>
            <a:normAutofit/>
          </a:bodyPr>
          <a:lstStyle/>
          <a:p>
            <a:pPr>
              <a:lnSpc>
                <a:spcPct val="90000"/>
              </a:lnSpc>
              <a:spcAft>
                <a:spcPts val="600"/>
              </a:spcAft>
              <a:defRPr/>
            </a:pPr>
            <a:endParaRPr lang="en-GB" sz="700">
              <a:solidFill>
                <a:schemeClr val="tx1">
                  <a:alpha val="60000"/>
                </a:schemeClr>
              </a:solidFill>
              <a:latin typeface="Palatino Linotype" panose="02040502050505030304" pitchFamily="18" charset="0"/>
            </a:endParaRPr>
          </a:p>
          <a:p>
            <a:pPr>
              <a:lnSpc>
                <a:spcPct val="90000"/>
              </a:lnSpc>
              <a:spcAft>
                <a:spcPts val="600"/>
              </a:spcAft>
              <a:defRPr/>
            </a:pPr>
            <a:r>
              <a:rPr lang="en-GB" sz="700">
                <a:solidFill>
                  <a:schemeClr val="tx1">
                    <a:alpha val="60000"/>
                  </a:schemeClr>
                </a:solidFill>
                <a:latin typeface="Palatino Linotype" panose="02040502050505030304" pitchFamily="18" charset="0"/>
              </a:rPr>
              <a:t>Immunisation Department, Centre for Infections</a:t>
            </a:r>
          </a:p>
        </p:txBody>
      </p:sp>
      <p:cxnSp>
        <p:nvCxnSpPr>
          <p:cNvPr id="7186" name="Straight Connector 718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2B568C2-CA13-0901-7243-43AADC5A7C23}"/>
              </a:ext>
            </a:extLst>
          </p:cNvPr>
          <p:cNvSpPr>
            <a:spLocks noGrp="1"/>
          </p:cNvSpPr>
          <p:nvPr>
            <p:ph type="ftr" sz="quarter" idx="11"/>
          </p:nvPr>
        </p:nvSpPr>
        <p:spPr>
          <a:xfrm>
            <a:off x="3359696" y="5013176"/>
            <a:ext cx="6408712" cy="609600"/>
          </a:xfrm>
        </p:spPr>
        <p:txBody>
          <a:bodyPr/>
          <a:lstStyle/>
          <a:p>
            <a:pPr>
              <a:defRPr/>
            </a:pPr>
            <a:endParaRPr lang="en-GB" dirty="0">
              <a:latin typeface="Palatino Linotype" panose="02040502050505030304" pitchFamily="18" charset="0"/>
            </a:endParaRPr>
          </a:p>
          <a:p>
            <a:pPr>
              <a:defRPr/>
            </a:pPr>
            <a:r>
              <a:rPr lang="en-GB" dirty="0">
                <a:latin typeface="Palatino Linotype" panose="02040502050505030304" pitchFamily="18" charset="0"/>
              </a:rPr>
              <a:t>Immunisation Department, Centre for Infections</a:t>
            </a:r>
          </a:p>
        </p:txBody>
      </p:sp>
      <p:sp>
        <p:nvSpPr>
          <p:cNvPr id="45059" name="Rectangle 2">
            <a:extLst>
              <a:ext uri="{FF2B5EF4-FFF2-40B4-BE49-F238E27FC236}">
                <a16:creationId xmlns:a16="http://schemas.microsoft.com/office/drawing/2014/main" id="{B5CD0AAA-4EF2-C7FE-3492-D7C3C7CDA1BA}"/>
              </a:ext>
            </a:extLst>
          </p:cNvPr>
          <p:cNvSpPr>
            <a:spLocks noGrp="1" noChangeArrowheads="1"/>
          </p:cNvSpPr>
          <p:nvPr>
            <p:ph type="title"/>
          </p:nvPr>
        </p:nvSpPr>
        <p:spPr>
          <a:xfrm>
            <a:off x="2194719" y="638936"/>
            <a:ext cx="7802561" cy="752475"/>
          </a:xfrm>
          <a:noFill/>
        </p:spPr>
        <p:txBody>
          <a:bodyPr vert="horz" lIns="90488" tIns="44450" rIns="90488" bIns="44450" rtlCol="0" anchor="ctr">
            <a:normAutofit/>
          </a:bodyPr>
          <a:lstStyle/>
          <a:p>
            <a:pPr eaLnBrk="1" hangingPunct="1"/>
            <a:r>
              <a:rPr lang="en-GB" altLang="en-US" b="1" dirty="0"/>
              <a:t>Immunisation programmes</a:t>
            </a:r>
          </a:p>
        </p:txBody>
      </p:sp>
      <p:sp>
        <p:nvSpPr>
          <p:cNvPr id="45060" name="Rectangle 3">
            <a:extLst>
              <a:ext uri="{FF2B5EF4-FFF2-40B4-BE49-F238E27FC236}">
                <a16:creationId xmlns:a16="http://schemas.microsoft.com/office/drawing/2014/main" id="{3AF2DC21-3DFC-BDEA-7CD9-C75A97561EDE}"/>
              </a:ext>
            </a:extLst>
          </p:cNvPr>
          <p:cNvSpPr>
            <a:spLocks noGrp="1" noChangeArrowheads="1"/>
          </p:cNvSpPr>
          <p:nvPr>
            <p:ph type="body" idx="1"/>
          </p:nvPr>
        </p:nvSpPr>
        <p:spPr>
          <a:xfrm>
            <a:off x="2194719" y="1916832"/>
            <a:ext cx="7802562" cy="3527722"/>
          </a:xfrm>
          <a:noFill/>
        </p:spPr>
        <p:txBody>
          <a:bodyPr vert="horz" lIns="90488" tIns="44450" rIns="90488" bIns="44450" rtlCol="0">
            <a:normAutofit/>
          </a:bodyPr>
          <a:lstStyle/>
          <a:p>
            <a:pPr marL="0" indent="0">
              <a:buNone/>
            </a:pPr>
            <a:r>
              <a:rPr lang="en-GB" altLang="en-US" dirty="0"/>
              <a:t>To achieve a good immunisation programme the overall aim must be decided. Is it</a:t>
            </a:r>
          </a:p>
          <a:p>
            <a:pPr marL="0" indent="0">
              <a:buNone/>
            </a:pPr>
            <a:endParaRPr lang="en-GB" altLang="en-US" dirty="0"/>
          </a:p>
          <a:p>
            <a:pPr eaLnBrk="1" hangingPunct="1">
              <a:buFont typeface="Wingdings" panose="05000000000000000000" pitchFamily="2" charset="2"/>
              <a:buChar char="§"/>
            </a:pPr>
            <a:r>
              <a:rPr lang="en-GB" altLang="en-US" dirty="0"/>
              <a:t>To protect those at highest risk </a:t>
            </a:r>
          </a:p>
          <a:p>
            <a:pPr algn="ctr" eaLnBrk="1" hangingPunct="1">
              <a:buFont typeface="Wingdings" panose="05000000000000000000" pitchFamily="2" charset="2"/>
              <a:buChar char="§"/>
            </a:pPr>
            <a:r>
              <a:rPr lang="en-GB" altLang="en-US" dirty="0"/>
              <a:t>or</a:t>
            </a:r>
          </a:p>
          <a:p>
            <a:pPr eaLnBrk="1" hangingPunct="1">
              <a:buFont typeface="Wingdings" panose="05000000000000000000" pitchFamily="2" charset="2"/>
              <a:buChar char="§"/>
            </a:pPr>
            <a:r>
              <a:rPr lang="en-GB" altLang="en-US" dirty="0"/>
              <a:t>To eradicate, eliminate or contain disease </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73" name="Rectangle 368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5" name="Rectangle 368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7" name="Rectangle 368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79" name="Rectangle 368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81" name="Rectangle 368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3" name="Oval 368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7" name="Rectangle 2">
            <a:extLst>
              <a:ext uri="{FF2B5EF4-FFF2-40B4-BE49-F238E27FC236}">
                <a16:creationId xmlns:a16="http://schemas.microsoft.com/office/drawing/2014/main" id="{E48592F0-5F87-49A9-7497-F8E76FEFA5A3}"/>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GB" altLang="en-US" sz="4000" b="1">
                <a:solidFill>
                  <a:srgbClr val="FFFFFF"/>
                </a:solidFill>
              </a:rPr>
              <a:t>Establishing the need for a vaccination programme</a:t>
            </a:r>
          </a:p>
        </p:txBody>
      </p:sp>
      <p:sp>
        <p:nvSpPr>
          <p:cNvPr id="5" name="Footer Placeholder 4">
            <a:extLst>
              <a:ext uri="{FF2B5EF4-FFF2-40B4-BE49-F238E27FC236}">
                <a16:creationId xmlns:a16="http://schemas.microsoft.com/office/drawing/2014/main" id="{C0615145-E412-781B-D94B-5ED321DBCCEB}"/>
              </a:ext>
            </a:extLst>
          </p:cNvPr>
          <p:cNvSpPr>
            <a:spLocks noGrp="1"/>
          </p:cNvSpPr>
          <p:nvPr>
            <p:ph type="ftr" sz="quarter" idx="11"/>
          </p:nvPr>
        </p:nvSpPr>
        <p:spPr>
          <a:xfrm rot="5400000">
            <a:off x="-1828800" y="1984248"/>
            <a:ext cx="4114800" cy="365125"/>
          </a:xfrm>
        </p:spPr>
        <p:txBody>
          <a:bodyPr>
            <a:normAutofit/>
          </a:bodyPr>
          <a:lstStyle/>
          <a:p>
            <a:pPr algn="l">
              <a:lnSpc>
                <a:spcPct val="90000"/>
              </a:lnSpc>
              <a:spcAft>
                <a:spcPts val="600"/>
              </a:spcAft>
              <a:defRPr/>
            </a:pPr>
            <a:endParaRPr lang="en-GB" sz="700">
              <a:solidFill>
                <a:srgbClr val="FFFFFF"/>
              </a:solidFill>
              <a:latin typeface="Palatino Linotype" panose="02040502050505030304" pitchFamily="18" charset="0"/>
            </a:endParaRPr>
          </a:p>
          <a:p>
            <a:pPr algn="l">
              <a:lnSpc>
                <a:spcPct val="90000"/>
              </a:lnSpc>
              <a:spcAft>
                <a:spcPts val="600"/>
              </a:spcAft>
              <a:defRPr/>
            </a:pPr>
            <a:r>
              <a:rPr lang="en-GB" sz="700">
                <a:solidFill>
                  <a:srgbClr val="FFFFFF"/>
                </a:solidFill>
                <a:latin typeface="Palatino Linotype" panose="02040502050505030304" pitchFamily="18" charset="0"/>
              </a:rPr>
              <a:t>Immunisation Department, Centre for Infections</a:t>
            </a:r>
          </a:p>
        </p:txBody>
      </p:sp>
      <p:sp>
        <p:nvSpPr>
          <p:cNvPr id="36868" name="Rectangle 3">
            <a:extLst>
              <a:ext uri="{FF2B5EF4-FFF2-40B4-BE49-F238E27FC236}">
                <a16:creationId xmlns:a16="http://schemas.microsoft.com/office/drawing/2014/main" id="{B24534A1-F38E-CB74-EC3B-B027C792868A}"/>
              </a:ext>
            </a:extLst>
          </p:cNvPr>
          <p:cNvSpPr>
            <a:spLocks noGrp="1" noChangeArrowheads="1"/>
          </p:cNvSpPr>
          <p:nvPr>
            <p:ph type="body" idx="1"/>
          </p:nvPr>
        </p:nvSpPr>
        <p:spPr>
          <a:xfrm>
            <a:off x="6503158" y="649480"/>
            <a:ext cx="4862447" cy="5546047"/>
          </a:xfrm>
        </p:spPr>
        <p:txBody>
          <a:bodyPr anchor="ctr">
            <a:normAutofit/>
          </a:bodyPr>
          <a:lstStyle/>
          <a:p>
            <a:pPr eaLnBrk="1" hangingPunct="1">
              <a:buFont typeface="Wingdings" panose="05000000000000000000" pitchFamily="2" charset="2"/>
              <a:buChar char="§"/>
            </a:pPr>
            <a:r>
              <a:rPr lang="en-GB" altLang="en-US" sz="2000">
                <a:latin typeface="Palatino Linotype" panose="02040502050505030304" pitchFamily="18" charset="0"/>
              </a:rPr>
              <a:t> </a:t>
            </a:r>
            <a:r>
              <a:rPr lang="en-GB" altLang="en-US" sz="2000"/>
              <a:t>Disease incidence</a:t>
            </a:r>
          </a:p>
          <a:p>
            <a:pPr eaLnBrk="1" hangingPunct="1">
              <a:buFont typeface="Wingdings" panose="05000000000000000000" pitchFamily="2" charset="2"/>
              <a:buChar char="§"/>
            </a:pPr>
            <a:r>
              <a:rPr lang="en-GB" altLang="en-US" sz="2000"/>
              <a:t> Age distribution</a:t>
            </a:r>
          </a:p>
          <a:p>
            <a:pPr eaLnBrk="1" hangingPunct="1">
              <a:buFont typeface="Wingdings" panose="05000000000000000000" pitchFamily="2" charset="2"/>
              <a:buChar char="§"/>
            </a:pPr>
            <a:r>
              <a:rPr lang="en-GB" altLang="en-US" sz="2000"/>
              <a:t> Trends</a:t>
            </a:r>
          </a:p>
          <a:p>
            <a:pPr eaLnBrk="1" hangingPunct="1">
              <a:buFont typeface="Wingdings" panose="05000000000000000000" pitchFamily="2" charset="2"/>
              <a:buChar char="§"/>
            </a:pPr>
            <a:r>
              <a:rPr lang="en-GB" altLang="en-US" sz="2000"/>
              <a:t> Disease complications</a:t>
            </a:r>
          </a:p>
          <a:p>
            <a:pPr eaLnBrk="1" hangingPunct="1">
              <a:buFont typeface="Wingdings" panose="05000000000000000000" pitchFamily="2" charset="2"/>
              <a:buChar char="§"/>
            </a:pPr>
            <a:r>
              <a:rPr lang="en-GB" altLang="en-US" sz="2000"/>
              <a:t> Mortality</a:t>
            </a:r>
          </a:p>
          <a:p>
            <a:pPr marL="0" indent="0"/>
            <a:endParaRPr lang="en-GB" altLang="en-US" sz="2000"/>
          </a:p>
          <a:p>
            <a:pPr eaLnBrk="1" hangingPunct="1">
              <a:buFont typeface="Wingdings" panose="05000000000000000000" pitchFamily="2" charset="2"/>
              <a:buChar char="§"/>
            </a:pPr>
            <a:r>
              <a:rPr lang="en-GB" altLang="en-US" sz="2000"/>
              <a:t>These are ascertained by surveillance and also through published literature and special studies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7" name="Rectangle 174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Rectangle 174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3" name="Rectangle 174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25" name="Rectangle 174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7" name="Oval 174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1" name="Rectangle 2">
            <a:extLst>
              <a:ext uri="{FF2B5EF4-FFF2-40B4-BE49-F238E27FC236}">
                <a16:creationId xmlns:a16="http://schemas.microsoft.com/office/drawing/2014/main" id="{772ADABD-9A0A-5ECA-8103-4760F6C5988A}"/>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en-US" sz="4000" b="1">
                <a:solidFill>
                  <a:srgbClr val="FFFFFF"/>
                </a:solidFill>
              </a:rPr>
              <a:t>Immune response to vaccination</a:t>
            </a:r>
          </a:p>
        </p:txBody>
      </p:sp>
      <p:sp>
        <p:nvSpPr>
          <p:cNvPr id="5" name="Footer Placeholder 4">
            <a:extLst>
              <a:ext uri="{FF2B5EF4-FFF2-40B4-BE49-F238E27FC236}">
                <a16:creationId xmlns:a16="http://schemas.microsoft.com/office/drawing/2014/main" id="{912F0E9A-72AE-F275-DB47-A7C95EC7ACFA}"/>
              </a:ext>
            </a:extLst>
          </p:cNvPr>
          <p:cNvSpPr>
            <a:spLocks noGrp="1"/>
          </p:cNvSpPr>
          <p:nvPr>
            <p:ph type="ftr" sz="quarter" idx="11"/>
          </p:nvPr>
        </p:nvSpPr>
        <p:spPr>
          <a:xfrm rot="5400000">
            <a:off x="-1828800" y="1984248"/>
            <a:ext cx="4114800" cy="365125"/>
          </a:xfrm>
        </p:spPr>
        <p:txBody>
          <a:bodyPr>
            <a:normAutofit/>
          </a:bodyPr>
          <a:lstStyle/>
          <a:p>
            <a:pPr algn="l">
              <a:lnSpc>
                <a:spcPct val="90000"/>
              </a:lnSpc>
              <a:spcAft>
                <a:spcPts val="600"/>
              </a:spcAft>
              <a:defRPr/>
            </a:pPr>
            <a:endParaRPr lang="en-GB" sz="700">
              <a:solidFill>
                <a:srgbClr val="FFFFFF"/>
              </a:solidFill>
              <a:latin typeface="Palatino Linotype" panose="02040502050505030304" pitchFamily="18" charset="0"/>
            </a:endParaRPr>
          </a:p>
          <a:p>
            <a:pPr algn="l">
              <a:lnSpc>
                <a:spcPct val="90000"/>
              </a:lnSpc>
              <a:spcAft>
                <a:spcPts val="600"/>
              </a:spcAft>
              <a:defRPr/>
            </a:pPr>
            <a:r>
              <a:rPr lang="en-GB" sz="700">
                <a:solidFill>
                  <a:srgbClr val="FFFFFF"/>
                </a:solidFill>
                <a:latin typeface="Palatino Linotype" panose="02040502050505030304" pitchFamily="18" charset="0"/>
              </a:rPr>
              <a:t>Immunisation Department, Centre for Infections</a:t>
            </a:r>
          </a:p>
        </p:txBody>
      </p:sp>
      <p:sp>
        <p:nvSpPr>
          <p:cNvPr id="17412" name="Rectangle 3">
            <a:extLst>
              <a:ext uri="{FF2B5EF4-FFF2-40B4-BE49-F238E27FC236}">
                <a16:creationId xmlns:a16="http://schemas.microsoft.com/office/drawing/2014/main" id="{DC28767C-239C-A3A7-2C00-7005C24E6C88}"/>
              </a:ext>
            </a:extLst>
          </p:cNvPr>
          <p:cNvSpPr>
            <a:spLocks noGrp="1" noChangeArrowheads="1"/>
          </p:cNvSpPr>
          <p:nvPr>
            <p:ph type="body" idx="1"/>
          </p:nvPr>
        </p:nvSpPr>
        <p:spPr>
          <a:xfrm>
            <a:off x="6503158" y="649480"/>
            <a:ext cx="4862447" cy="5546047"/>
          </a:xfrm>
        </p:spPr>
        <p:txBody>
          <a:bodyPr anchor="ctr">
            <a:normAutofit/>
          </a:bodyPr>
          <a:lstStyle/>
          <a:p>
            <a:pPr marL="0" indent="0">
              <a:buNone/>
            </a:pPr>
            <a:r>
              <a:rPr lang="en-US" altLang="en-US" sz="2000"/>
              <a:t>Aim of an ideal vaccine:</a:t>
            </a:r>
          </a:p>
          <a:p>
            <a:pPr eaLnBrk="1" hangingPunct="1">
              <a:buFont typeface="Wingdings" panose="05000000000000000000" pitchFamily="2" charset="2"/>
              <a:buChar char="§"/>
            </a:pPr>
            <a:r>
              <a:rPr lang="en-US" altLang="en-US" sz="2000"/>
              <a:t> To produce the same immune protection which usually follows natural infection but without causing disease</a:t>
            </a:r>
          </a:p>
          <a:p>
            <a:pPr eaLnBrk="1" hangingPunct="1">
              <a:buFont typeface="Wingdings" panose="05000000000000000000" pitchFamily="2" charset="2"/>
              <a:buChar char="§"/>
            </a:pPr>
            <a:endParaRPr lang="en-US" altLang="en-US" sz="2000"/>
          </a:p>
          <a:p>
            <a:pPr eaLnBrk="1" hangingPunct="1">
              <a:buFont typeface="Wingdings" panose="05000000000000000000" pitchFamily="2" charset="2"/>
              <a:buChar char="§"/>
            </a:pPr>
            <a:r>
              <a:rPr lang="en-US" altLang="en-US" sz="2000"/>
              <a:t> To generate long-lasting immunity</a:t>
            </a:r>
          </a:p>
          <a:p>
            <a:pPr eaLnBrk="1" hangingPunct="1">
              <a:buFont typeface="Wingdings" panose="05000000000000000000" pitchFamily="2" charset="2"/>
              <a:buChar char="§"/>
            </a:pPr>
            <a:endParaRPr lang="en-US" altLang="en-US" sz="2000"/>
          </a:p>
          <a:p>
            <a:pPr eaLnBrk="1" hangingPunct="1">
              <a:buFont typeface="Wingdings" panose="05000000000000000000" pitchFamily="2" charset="2"/>
              <a:buChar char="§"/>
            </a:pPr>
            <a:r>
              <a:rPr lang="en-US" altLang="en-US" sz="2000"/>
              <a:t> To interrupt spread of infection</a:t>
            </a: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579103-F948-4044-8261-8C28370C7169}"/>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Activity</a:t>
            </a:r>
          </a:p>
        </p:txBody>
      </p:sp>
      <p:sp>
        <p:nvSpPr>
          <p:cNvPr id="3" name="Content Placeholder 2">
            <a:extLst>
              <a:ext uri="{FF2B5EF4-FFF2-40B4-BE49-F238E27FC236}">
                <a16:creationId xmlns:a16="http://schemas.microsoft.com/office/drawing/2014/main" id="{5AD08C7D-7EB7-4F19-9F46-B0E94B64D686}"/>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2000"/>
              <a:t>Working in a groups, research the strategies that was implemented to control </a:t>
            </a:r>
            <a:r>
              <a:rPr lang="en-GB" sz="2000" b="1"/>
              <a:t>Covid-19</a:t>
            </a:r>
            <a:r>
              <a:rPr lang="en-GB" sz="2000"/>
              <a:t>  in the UK</a:t>
            </a:r>
            <a:endParaRPr lang="en-GB" sz="2000" b="1"/>
          </a:p>
          <a:p>
            <a:pPr marL="0" indent="0">
              <a:buNone/>
            </a:pPr>
            <a:endParaRPr lang="en-GB" sz="2000"/>
          </a:p>
          <a:p>
            <a:pPr marL="0" indent="0">
              <a:buNone/>
            </a:pPr>
            <a:endParaRPr lang="en-GB" sz="2000" b="1"/>
          </a:p>
          <a:p>
            <a:pPr marL="0" indent="0">
              <a:buNone/>
            </a:pPr>
            <a:endParaRPr lang="en-GB" sz="2000" b="1"/>
          </a:p>
          <a:p>
            <a:pPr marL="0" indent="0">
              <a:buNone/>
            </a:pPr>
            <a:r>
              <a:rPr lang="en-GB" sz="2000" b="1"/>
              <a:t>Feedback your findings to the whole class</a:t>
            </a:r>
          </a:p>
          <a:p>
            <a:pPr marL="0" indent="0">
              <a:buNone/>
            </a:pPr>
            <a:r>
              <a:rPr lang="en-GB" sz="2000"/>
              <a:t>                                       </a:t>
            </a:r>
          </a:p>
          <a:p>
            <a:pPr marL="0" indent="0">
              <a:buNone/>
            </a:pPr>
            <a:r>
              <a:rPr lang="en-GB" sz="2000"/>
              <a:t>                                       </a:t>
            </a:r>
          </a:p>
        </p:txBody>
      </p:sp>
    </p:spTree>
    <p:extLst>
      <p:ext uri="{BB962C8B-B14F-4D97-AF65-F5344CB8AC3E}">
        <p14:creationId xmlns:p14="http://schemas.microsoft.com/office/powerpoint/2010/main" val="75330116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AE36BF-F73D-C01B-C06B-421ED33EBC13}"/>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Control of Covid-19</a:t>
            </a:r>
          </a:p>
        </p:txBody>
      </p:sp>
      <p:sp>
        <p:nvSpPr>
          <p:cNvPr id="3" name="Content Placeholder 2">
            <a:extLst>
              <a:ext uri="{FF2B5EF4-FFF2-40B4-BE49-F238E27FC236}">
                <a16:creationId xmlns:a16="http://schemas.microsoft.com/office/drawing/2014/main" id="{5C1F7FC4-C37E-344E-2D1F-A440FE4C2F89}"/>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2000"/>
              <a:t>Lockdown</a:t>
            </a:r>
          </a:p>
          <a:p>
            <a:pPr>
              <a:buFont typeface="Wingdings" panose="05000000000000000000" pitchFamily="2" charset="2"/>
              <a:buChar char="§"/>
            </a:pPr>
            <a:r>
              <a:rPr lang="en-GB" sz="2000"/>
              <a:t>Vaccination programme</a:t>
            </a:r>
          </a:p>
          <a:p>
            <a:pPr>
              <a:buFont typeface="Wingdings" panose="05000000000000000000" pitchFamily="2" charset="2"/>
              <a:buChar char="§"/>
            </a:pPr>
            <a:r>
              <a:rPr lang="en-GB" sz="2000"/>
              <a:t>Mass screening/testing</a:t>
            </a:r>
          </a:p>
          <a:p>
            <a:pPr>
              <a:buFont typeface="Wingdings" panose="05000000000000000000" pitchFamily="2" charset="2"/>
              <a:buChar char="§"/>
            </a:pPr>
            <a:r>
              <a:rPr lang="en-GB" sz="2000"/>
              <a:t>Local restriction of movement</a:t>
            </a:r>
          </a:p>
          <a:p>
            <a:pPr>
              <a:buFont typeface="Wingdings" panose="05000000000000000000" pitchFamily="2" charset="2"/>
              <a:buChar char="§"/>
            </a:pPr>
            <a:r>
              <a:rPr lang="en-GB" sz="2000"/>
              <a:t>Use of Personal Protective equipment (PPE)</a:t>
            </a:r>
          </a:p>
          <a:p>
            <a:endParaRPr lang="en-GB" sz="2000"/>
          </a:p>
        </p:txBody>
      </p:sp>
    </p:spTree>
    <p:extLst>
      <p:ext uri="{BB962C8B-B14F-4D97-AF65-F5344CB8AC3E}">
        <p14:creationId xmlns:p14="http://schemas.microsoft.com/office/powerpoint/2010/main" val="2097116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65610E3-756F-117E-8B6F-C95A63E696AE}"/>
              </a:ext>
            </a:extLst>
          </p:cNvPr>
          <p:cNvPicPr>
            <a:picLocks noChangeAspect="1"/>
          </p:cNvPicPr>
          <p:nvPr/>
        </p:nvPicPr>
        <p:blipFill>
          <a:blip r:embed="rId2">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5C9E7F-EBFD-B265-B825-04E23963673D}"/>
              </a:ext>
            </a:extLst>
          </p:cNvPr>
          <p:cNvSpPr>
            <a:spLocks noGrp="1"/>
          </p:cNvSpPr>
          <p:nvPr>
            <p:ph type="title"/>
          </p:nvPr>
        </p:nvSpPr>
        <p:spPr>
          <a:xfrm>
            <a:off x="838200" y="365125"/>
            <a:ext cx="10515600" cy="1325563"/>
          </a:xfrm>
        </p:spPr>
        <p:txBody>
          <a:bodyPr>
            <a:normAutofit/>
          </a:bodyPr>
          <a:lstStyle/>
          <a:p>
            <a:r>
              <a:rPr lang="en-GB" b="1" dirty="0"/>
              <a:t>Control of Covid-19</a:t>
            </a:r>
          </a:p>
        </p:txBody>
      </p:sp>
      <p:graphicFrame>
        <p:nvGraphicFramePr>
          <p:cNvPr id="5" name="Content Placeholder 2">
            <a:extLst>
              <a:ext uri="{FF2B5EF4-FFF2-40B4-BE49-F238E27FC236}">
                <a16:creationId xmlns:a16="http://schemas.microsoft.com/office/drawing/2014/main" id="{18E8DE42-D9AC-F765-EE5C-E72E0FDE572C}"/>
              </a:ext>
            </a:extLst>
          </p:cNvPr>
          <p:cNvGraphicFramePr>
            <a:graphicFrameLocks noGrp="1"/>
          </p:cNvGraphicFramePr>
          <p:nvPr>
            <p:ph idx="1"/>
            <p:extLst>
              <p:ext uri="{D42A27DB-BD31-4B8C-83A1-F6EECF244321}">
                <p14:modId xmlns:p14="http://schemas.microsoft.com/office/powerpoint/2010/main" val="28758917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21700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6D2041-083E-2252-7FCF-488C75C13934}"/>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Activity Answer</a:t>
            </a:r>
          </a:p>
        </p:txBody>
      </p:sp>
      <p:sp>
        <p:nvSpPr>
          <p:cNvPr id="3" name="Content Placeholder 2">
            <a:extLst>
              <a:ext uri="{FF2B5EF4-FFF2-40B4-BE49-F238E27FC236}">
                <a16:creationId xmlns:a16="http://schemas.microsoft.com/office/drawing/2014/main" id="{242E20AE-CD67-312E-27F3-0488F5D2A063}"/>
              </a:ext>
            </a:extLst>
          </p:cNvPr>
          <p:cNvSpPr>
            <a:spLocks noGrp="1"/>
          </p:cNvSpPr>
          <p:nvPr>
            <p:ph idx="1"/>
          </p:nvPr>
        </p:nvSpPr>
        <p:spPr>
          <a:xfrm>
            <a:off x="6503158" y="649480"/>
            <a:ext cx="4862447" cy="5546047"/>
          </a:xfrm>
        </p:spPr>
        <p:txBody>
          <a:bodyPr anchor="ctr">
            <a:normAutofit/>
          </a:bodyPr>
          <a:lstStyle/>
          <a:p>
            <a:pPr>
              <a:buFont typeface="Wingdings" panose="05000000000000000000" pitchFamily="2" charset="2"/>
              <a:buChar char="§"/>
            </a:pPr>
            <a:r>
              <a:rPr lang="en-GB" sz="1400"/>
              <a:t>Quarantine, contact tracing, screening, and isolation are effective measures of COVID-19 prevention, particularly whenever integrated together. </a:t>
            </a:r>
          </a:p>
          <a:p>
            <a:pPr>
              <a:buFont typeface="Wingdings" panose="05000000000000000000" pitchFamily="2" charset="2"/>
              <a:buChar char="§"/>
            </a:pPr>
            <a:r>
              <a:rPr lang="en-GB" sz="1400"/>
              <a:t>In order to be more effective, quarantine should be implemented early and covers larger community.</a:t>
            </a:r>
          </a:p>
          <a:p>
            <a:pPr>
              <a:buFont typeface="Wingdings" panose="05000000000000000000" pitchFamily="2" charset="2"/>
              <a:buChar char="§"/>
            </a:pPr>
            <a:r>
              <a:rPr lang="en-GB" sz="1400"/>
              <a:t>Controlling population travel will enhance the effectiveness of quarantine. Screening, contact tracing, and isolation are effective particularly in areas where contact tracing is easily attainable.</a:t>
            </a:r>
          </a:p>
          <a:p>
            <a:pPr>
              <a:buFont typeface="Wingdings" panose="05000000000000000000" pitchFamily="2" charset="2"/>
              <a:buChar char="§"/>
            </a:pPr>
            <a:r>
              <a:rPr lang="en-GB" sz="1400"/>
              <a:t>Although screening is the effective measure recommended by the WHO, since the disease is asymptomatic, it may miss a larger share of the population. </a:t>
            </a:r>
          </a:p>
          <a:p>
            <a:pPr>
              <a:buFont typeface="Wingdings" panose="05000000000000000000" pitchFamily="2" charset="2"/>
              <a:buChar char="§"/>
            </a:pPr>
            <a:r>
              <a:rPr lang="en-GB" sz="1400"/>
              <a:t>Therefore, this should be integrated with other preventive measures. </a:t>
            </a:r>
          </a:p>
          <a:p>
            <a:pPr>
              <a:buFont typeface="Wingdings" panose="05000000000000000000" pitchFamily="2" charset="2"/>
              <a:buChar char="§"/>
            </a:pPr>
            <a:r>
              <a:rPr lang="en-GB" sz="1400"/>
              <a:t>In order to control the COVID-19 epidemic, the health care system should consider high level of contact tracing, early initiation of nationwide quarantine measures, increasing coverage of screening service, and preparing effective isolation centres.</a:t>
            </a:r>
          </a:p>
        </p:txBody>
      </p:sp>
    </p:spTree>
    <p:extLst>
      <p:ext uri="{BB962C8B-B14F-4D97-AF65-F5344CB8AC3E}">
        <p14:creationId xmlns:p14="http://schemas.microsoft.com/office/powerpoint/2010/main" val="28612716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C7BA-4A29-A316-1246-53B7FAD24983}"/>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A2C438F3-2B74-10BE-B075-761967E8B3FA}"/>
              </a:ext>
            </a:extLst>
          </p:cNvPr>
          <p:cNvSpPr>
            <a:spLocks noGrp="1"/>
          </p:cNvSpPr>
          <p:nvPr>
            <p:ph idx="1"/>
          </p:nvPr>
        </p:nvSpPr>
        <p:spPr/>
        <p:txBody>
          <a:bodyPr>
            <a:normAutofit fontScale="92500" lnSpcReduction="20000"/>
          </a:bodyPr>
          <a:lstStyle/>
          <a:p>
            <a:r>
              <a:rPr lang="en-GB" sz="1800" dirty="0" err="1"/>
              <a:t>AlFattani</a:t>
            </a:r>
            <a:r>
              <a:rPr lang="en-GB" sz="1800" dirty="0"/>
              <a:t>, A., </a:t>
            </a:r>
            <a:r>
              <a:rPr lang="en-GB" sz="1800" dirty="0" err="1"/>
              <a:t>AlMeharish</a:t>
            </a:r>
            <a:r>
              <a:rPr lang="en-GB" sz="1800" dirty="0"/>
              <a:t>, A., Nasim, M., </a:t>
            </a:r>
            <a:r>
              <a:rPr lang="en-GB" sz="1800" dirty="0" err="1"/>
              <a:t>AlQahtani</a:t>
            </a:r>
            <a:r>
              <a:rPr lang="en-GB" sz="1800" dirty="0"/>
              <a:t>, K. and </a:t>
            </a:r>
            <a:r>
              <a:rPr lang="en-GB" sz="1800" dirty="0" err="1"/>
              <a:t>AlMudraa</a:t>
            </a:r>
            <a:r>
              <a:rPr lang="en-GB" sz="1800" dirty="0"/>
              <a:t>, S., 2021. Ten public health strategies to control the Covid-19 pandemic: The Saudi Experience. IJID Regions, 1, pp.12-19.</a:t>
            </a:r>
          </a:p>
          <a:p>
            <a:r>
              <a:rPr lang="en-GB" sz="1800" dirty="0">
                <a:solidFill>
                  <a:prstClr val="black"/>
                </a:solidFill>
              </a:rPr>
              <a:t>Centres for Disease Control and Prevention (2021) </a:t>
            </a:r>
            <a:r>
              <a:rPr lang="en-GB" sz="1800" dirty="0">
                <a:hlinkClick r:id="rId3"/>
              </a:rPr>
              <a:t>Immunization Basics | CDC</a:t>
            </a:r>
            <a:r>
              <a:rPr lang="en-GB" sz="1800" dirty="0"/>
              <a:t> Available at: </a:t>
            </a:r>
            <a:r>
              <a:rPr lang="en-GB" sz="1800" dirty="0">
                <a:hlinkClick r:id="rId3"/>
              </a:rPr>
              <a:t>https://www.cdc.gov/vaccines/vac-gen/imz-basics.htm</a:t>
            </a:r>
            <a:r>
              <a:rPr lang="en-GB" sz="1800" dirty="0"/>
              <a:t> (Accessed date 30th September 2022)</a:t>
            </a:r>
          </a:p>
          <a:p>
            <a:r>
              <a:rPr lang="en-GB" sz="1800" dirty="0"/>
              <a:t>Freedman (2020) Strategy for a Pandemic: The UK and COVID-19, Available at:  </a:t>
            </a:r>
            <a:r>
              <a:rPr lang="en-GB" sz="1800" dirty="0">
                <a:hlinkClick r:id="rId4"/>
              </a:rPr>
              <a:t>https://www.tandfonline.com/doi/full/10.1080/00396338.2020.1763610</a:t>
            </a:r>
            <a:r>
              <a:rPr lang="en-GB" sz="1800" dirty="0"/>
              <a:t> (Accessed date 12th October 2022)</a:t>
            </a:r>
          </a:p>
          <a:p>
            <a:r>
              <a:rPr lang="en-GB" sz="1800" dirty="0"/>
              <a:t>Girum, T., </a:t>
            </a:r>
            <a:r>
              <a:rPr lang="en-GB" sz="1800" dirty="0" err="1"/>
              <a:t>Lentiro</a:t>
            </a:r>
            <a:r>
              <a:rPr lang="en-GB" sz="1800" dirty="0"/>
              <a:t>, K., </a:t>
            </a:r>
            <a:r>
              <a:rPr lang="en-GB" sz="1800" dirty="0" err="1"/>
              <a:t>Geremew</a:t>
            </a:r>
            <a:r>
              <a:rPr lang="en-GB" sz="1800" dirty="0"/>
              <a:t>, M., </a:t>
            </a:r>
            <a:r>
              <a:rPr lang="en-GB" sz="1800" dirty="0" err="1"/>
              <a:t>Migora</a:t>
            </a:r>
            <a:r>
              <a:rPr lang="en-GB" sz="1800" dirty="0"/>
              <a:t>, B. and </a:t>
            </a:r>
            <a:r>
              <a:rPr lang="en-GB" sz="1800" dirty="0" err="1"/>
              <a:t>Shewamare</a:t>
            </a:r>
            <a:r>
              <a:rPr lang="en-GB" sz="1800" dirty="0"/>
              <a:t>, S., (2020). Global strategies and effectiveness for COVID-19 prevention through contact tracing, screening, quarantine, and isolation: a systematic review. Tropical medicine and health, 48(1), pp.1-15.</a:t>
            </a:r>
          </a:p>
          <a:p>
            <a:r>
              <a:rPr lang="en-GB" sz="1800" dirty="0"/>
              <a:t>Gov.UK (2022) Immunisation Available at: </a:t>
            </a:r>
            <a:r>
              <a:rPr lang="en-GB" sz="1800" dirty="0">
                <a:hlinkClick r:id="rId5"/>
              </a:rPr>
              <a:t>https://www.gov.uk/government/collections/immunisation</a:t>
            </a:r>
            <a:r>
              <a:rPr lang="en-GB" sz="1800" dirty="0"/>
              <a:t> (Accessed date 30th September 2022).</a:t>
            </a:r>
          </a:p>
          <a:p>
            <a:r>
              <a:rPr lang="en-GB" sz="1800" dirty="0"/>
              <a:t>Last JM. A (1998) Dictionary of Epidemiology. New York: Oxford University Press.</a:t>
            </a:r>
          </a:p>
          <a:p>
            <a:r>
              <a:rPr lang="en-GB" sz="1800" dirty="0"/>
              <a:t>National Health Service (2022) Why vaccination is safe and important Available at: </a:t>
            </a:r>
            <a:r>
              <a:rPr lang="en-GB" sz="1800" dirty="0">
                <a:hlinkClick r:id="rId6"/>
              </a:rPr>
              <a:t>https://www.nhs.uk/conditions/vaccinations/why-vaccination-is-safe-and-important/</a:t>
            </a:r>
            <a:r>
              <a:rPr lang="en-GB" sz="1800" dirty="0"/>
              <a:t> (Accessed date 30</a:t>
            </a:r>
            <a:r>
              <a:rPr lang="en-GB" sz="1800" baseline="30000" dirty="0"/>
              <a:t>th</a:t>
            </a:r>
            <a:r>
              <a:rPr lang="en-GB" sz="1800" dirty="0"/>
              <a:t> September 2022)</a:t>
            </a:r>
          </a:p>
          <a:p>
            <a:r>
              <a:rPr lang="en-GB" sz="1800" dirty="0"/>
              <a:t>Orenstein WA, Bernier RH. (1990) Surveillance: information for action. </a:t>
            </a:r>
            <a:r>
              <a:rPr lang="en-GB" sz="1800" dirty="0" err="1"/>
              <a:t>Pediatric</a:t>
            </a:r>
            <a:r>
              <a:rPr lang="en-GB" sz="1800" dirty="0"/>
              <a:t> Clinical North Am 37, pp.709–734. </a:t>
            </a:r>
            <a:r>
              <a:rPr lang="en-GB" sz="1800" dirty="0" err="1"/>
              <a:t>ce</a:t>
            </a:r>
            <a:endParaRPr lang="en-GB" sz="1800" dirty="0"/>
          </a:p>
          <a:p>
            <a:endParaRPr lang="en-GB" sz="1800" dirty="0"/>
          </a:p>
          <a:p>
            <a:endParaRPr lang="en-GB" sz="2000" dirty="0"/>
          </a:p>
          <a:p>
            <a:endParaRPr lang="en-GB" sz="2000" dirty="0"/>
          </a:p>
          <a:p>
            <a:endParaRPr lang="en-GB" dirty="0"/>
          </a:p>
        </p:txBody>
      </p:sp>
    </p:spTree>
    <p:extLst>
      <p:ext uri="{BB962C8B-B14F-4D97-AF65-F5344CB8AC3E}">
        <p14:creationId xmlns:p14="http://schemas.microsoft.com/office/powerpoint/2010/main" val="24002638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395E2-CE15-65CE-24DB-D4D491688AA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14E36E1D-72E1-1587-82B1-64BECFF66DC1}"/>
              </a:ext>
            </a:extLst>
          </p:cNvPr>
          <p:cNvSpPr>
            <a:spLocks noGrp="1"/>
          </p:cNvSpPr>
          <p:nvPr>
            <p:ph idx="1"/>
          </p:nvPr>
        </p:nvSpPr>
        <p:spPr/>
        <p:txBody>
          <a:bodyPr>
            <a:normAutofit/>
          </a:bodyPr>
          <a:lstStyle/>
          <a:p>
            <a:r>
              <a:rPr lang="en-GB" dirty="0"/>
              <a:t>Working in groups using the below link explore the Surveillance strategies that was use for COVID-19</a:t>
            </a:r>
          </a:p>
          <a:p>
            <a:endParaRPr lang="en-GB" dirty="0"/>
          </a:p>
          <a:p>
            <a:pPr marL="0" indent="0" algn="ctr">
              <a:buNone/>
            </a:pPr>
            <a:r>
              <a:rPr lang="en-GB" dirty="0">
                <a:hlinkClick r:id="rId2"/>
              </a:rPr>
              <a:t>https://www.ecdc.europa.eu/sites/default/files/documents/COVID-19-surveillance-strategy-9-Apr-2020.pdf</a:t>
            </a:r>
            <a:endParaRPr lang="en-GB" dirty="0"/>
          </a:p>
          <a:p>
            <a:pPr marL="0" indent="0" algn="ctr">
              <a:buNone/>
            </a:pPr>
            <a:endParaRPr lang="en-GB" dirty="0"/>
          </a:p>
          <a:p>
            <a:pPr marL="0" indent="0" algn="ctr">
              <a:buNone/>
            </a:pPr>
            <a:r>
              <a:rPr lang="en-GB" b="1" dirty="0"/>
              <a:t>Feedback your findings to the whole class</a:t>
            </a:r>
          </a:p>
        </p:txBody>
      </p:sp>
    </p:spTree>
    <p:extLst>
      <p:ext uri="{BB962C8B-B14F-4D97-AF65-F5344CB8AC3E}">
        <p14:creationId xmlns:p14="http://schemas.microsoft.com/office/powerpoint/2010/main" val="39902943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1C341-2297-B450-DF7E-FE058251C96C}"/>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71DD9B4-3602-333A-5EBE-C46E83A207C5}"/>
              </a:ext>
            </a:extLst>
          </p:cNvPr>
          <p:cNvSpPr>
            <a:spLocks noGrp="1"/>
          </p:cNvSpPr>
          <p:nvPr>
            <p:ph idx="1"/>
          </p:nvPr>
        </p:nvSpPr>
        <p:spPr/>
        <p:txBody>
          <a:bodyPr>
            <a:normAutofit/>
          </a:bodyPr>
          <a:lstStyle/>
          <a:p>
            <a:r>
              <a:rPr lang="en-GB" sz="3000" dirty="0"/>
              <a:t>Working in groups using the below link explore the document</a:t>
            </a:r>
            <a:endParaRPr lang="en-GB" sz="3000" dirty="0">
              <a:hlinkClick r:id="rId2"/>
            </a:endParaRPr>
          </a:p>
          <a:p>
            <a:pPr marL="0" indent="0" algn="ctr">
              <a:buNone/>
            </a:pPr>
            <a:r>
              <a:rPr lang="en-GB" sz="3000" dirty="0">
                <a:hlinkClick r:id="rId2"/>
              </a:rPr>
              <a:t>https://assets.publishing.service.gov.uk/government/uploads/system/uploads/attachment_data/file/884760/Our_plan_to_rebuild_The_UK_Government_s_COVID-19_recovery_strategy.pdf</a:t>
            </a:r>
            <a:endParaRPr lang="en-GB" sz="3000" dirty="0"/>
          </a:p>
          <a:p>
            <a:endParaRPr lang="en-GB" sz="3000" dirty="0"/>
          </a:p>
          <a:p>
            <a:pPr marL="0" indent="0" algn="ctr">
              <a:buNone/>
            </a:pPr>
            <a:r>
              <a:rPr lang="en-GB" sz="3000" b="1" dirty="0"/>
              <a:t>Feedback what you have learnt to the whole class</a:t>
            </a:r>
          </a:p>
          <a:p>
            <a:endParaRPr lang="en-GB" dirty="0"/>
          </a:p>
          <a:p>
            <a:endParaRPr lang="en-GB" dirty="0"/>
          </a:p>
        </p:txBody>
      </p:sp>
    </p:spTree>
    <p:extLst>
      <p:ext uri="{BB962C8B-B14F-4D97-AF65-F5344CB8AC3E}">
        <p14:creationId xmlns:p14="http://schemas.microsoft.com/office/powerpoint/2010/main" val="407768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2878</Words>
  <Application>Microsoft Office PowerPoint</Application>
  <PresentationFormat>Widescreen</PresentationFormat>
  <Paragraphs>322</Paragraphs>
  <Slides>58</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58</vt:i4>
      </vt:variant>
    </vt:vector>
  </HeadingPairs>
  <TitlesOfParts>
    <vt:vector size="67" baseType="lpstr">
      <vt:lpstr>Aptos</vt:lpstr>
      <vt:lpstr>Aptos Display</vt:lpstr>
      <vt:lpstr>Arial</vt:lpstr>
      <vt:lpstr>Courier New</vt:lpstr>
      <vt:lpstr>Open Sans</vt:lpstr>
      <vt:lpstr>Palatino Linotype</vt:lpstr>
      <vt:lpstr>Tahoma</vt:lpstr>
      <vt:lpstr>Wingdings</vt:lpstr>
      <vt:lpstr>Office Theme</vt:lpstr>
      <vt:lpstr>Learning outcomes</vt:lpstr>
      <vt:lpstr>Module Summary</vt:lpstr>
      <vt:lpstr>Aims of the Session</vt:lpstr>
      <vt:lpstr>How can disease be measured?</vt:lpstr>
      <vt:lpstr>Measuring disease </vt:lpstr>
      <vt:lpstr>Mortality</vt:lpstr>
      <vt:lpstr>Mortality and Morbidity</vt:lpstr>
      <vt:lpstr>Mortality</vt:lpstr>
      <vt:lpstr>Morbidity</vt:lpstr>
      <vt:lpstr>Morbidity cont……</vt:lpstr>
      <vt:lpstr>Importance of morbidity and mortality  </vt:lpstr>
      <vt:lpstr>Activity</vt:lpstr>
      <vt:lpstr>Monitoring Covid-19</vt:lpstr>
      <vt:lpstr>How can disease be monitored?</vt:lpstr>
      <vt:lpstr>Monitoring disease</vt:lpstr>
      <vt:lpstr>What is surveillance?</vt:lpstr>
      <vt:lpstr>Surveillance</vt:lpstr>
      <vt:lpstr>Public health surveillance</vt:lpstr>
      <vt:lpstr>Public health surveillance</vt:lpstr>
      <vt:lpstr>Public health surveillance</vt:lpstr>
      <vt:lpstr>Public Health Surveillance</vt:lpstr>
      <vt:lpstr>Public Health Surveillance</vt:lpstr>
      <vt:lpstr>What is the purpose of surveillance?</vt:lpstr>
      <vt:lpstr>Purpose of Surveillance</vt:lpstr>
      <vt:lpstr>Purpose of surveillance</vt:lpstr>
      <vt:lpstr>For example</vt:lpstr>
      <vt:lpstr>How can we conduct monitoring/surveillance?</vt:lpstr>
      <vt:lpstr>Conducting Monitoring</vt:lpstr>
      <vt:lpstr>Activity</vt:lpstr>
      <vt:lpstr>Activity</vt:lpstr>
      <vt:lpstr>What are the sources of data for surveillance?</vt:lpstr>
      <vt:lpstr>Public Health Surveillance Data Sources</vt:lpstr>
      <vt:lpstr>What are the types of surveillance?</vt:lpstr>
      <vt:lpstr>Types of surveillance</vt:lpstr>
      <vt:lpstr>Active surveillance</vt:lpstr>
      <vt:lpstr>Passive surveillance</vt:lpstr>
      <vt:lpstr>Syndromic surveillance</vt:lpstr>
      <vt:lpstr>Sentinel surveillance</vt:lpstr>
      <vt:lpstr>Activity </vt:lpstr>
      <vt:lpstr>Activity </vt:lpstr>
      <vt:lpstr>How can disease be controlled?</vt:lpstr>
      <vt:lpstr>Disease control</vt:lpstr>
      <vt:lpstr>What is immunisation?</vt:lpstr>
      <vt:lpstr>Immunisation</vt:lpstr>
      <vt:lpstr>Activity</vt:lpstr>
      <vt:lpstr>Activity: solution</vt:lpstr>
      <vt:lpstr>Immunisation</vt:lpstr>
      <vt:lpstr>The importance of immunisation</vt:lpstr>
      <vt:lpstr>Immunisation programmes</vt:lpstr>
      <vt:lpstr>Establishing the need for a vaccination programme</vt:lpstr>
      <vt:lpstr>Immune response to vaccination</vt:lpstr>
      <vt:lpstr>Activity</vt:lpstr>
      <vt:lpstr>Control of Covid-19</vt:lpstr>
      <vt:lpstr>Control of Covid-19</vt:lpstr>
      <vt:lpstr>Activity Answer</vt:lpstr>
      <vt:lpstr>References</vt:lpstr>
      <vt:lpstr>Activity</vt:lpstr>
      <vt:lpstr>Activity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Felicity Peacock</dc:creator>
  <cp:lastModifiedBy>Felicity Peacock</cp:lastModifiedBy>
  <cp:revision>1</cp:revision>
  <dcterms:created xsi:type="dcterms:W3CDTF">2025-02-10T13:17:09Z</dcterms:created>
  <dcterms:modified xsi:type="dcterms:W3CDTF">2025-02-10T13:25:05Z</dcterms:modified>
</cp:coreProperties>
</file>