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1" r:id="rId5"/>
    <p:sldId id="272" r:id="rId6"/>
    <p:sldId id="274" r:id="rId7"/>
    <p:sldId id="336" r:id="rId8"/>
    <p:sldId id="273" r:id="rId9"/>
    <p:sldId id="261" r:id="rId10"/>
    <p:sldId id="337" r:id="rId11"/>
    <p:sldId id="275" r:id="rId12"/>
    <p:sldId id="263" r:id="rId13"/>
    <p:sldId id="266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eanoutsidethebox.com/ishikawa-fishbone-diagrams?utm_source=chatgpt.co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bertkurek.com/post/quality-tools-cause-and-effect-diagram-fishbone-ishikawa?utm_source=chatgpt.com" TargetMode="External"/><Relationship Id="rId2" Type="http://schemas.openxmlformats.org/officeDocument/2006/relationships/hyperlink" Target="https://uk.indeed.com/career-advice/career-development/cause-and-effect-analysis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aproot.com/fishbone-diagram-root-cause-analysis-pros-cons?utm_source=chatgpt.com" TargetMode="External"/><Relationship Id="rId5" Type="http://schemas.openxmlformats.org/officeDocument/2006/relationships/hyperlink" Target="https://www.isixsigma.com/ask-tools-techniques/mistakes-when-using-fishbone-ishikawa-diagrams?utm_source=chatgpt.com" TargetMode="External"/><Relationship Id="rId4" Type="http://schemas.openxmlformats.org/officeDocument/2006/relationships/hyperlink" Target="https://leanoutsidethebox.com/ishikawa-fishbone-diagrams?utm_source=chatgpt.co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 fontScale="92500" lnSpcReduction="20000"/>
          </a:bodyPr>
          <a:lstStyle/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afternoon. My name is Anelis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 Provide an overview Green Havan Florists and the nature and scope of the problems they are encountering.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Provide an application of the 5W2H model that summarises these issues.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Provide a critique and application of the PESTEL framework.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Provide a critique and application of the Cause-and-Effect model.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 I will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Green Havan Florists overview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8473"/>
            <a:ext cx="10515600" cy="423243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3400" dirty="0"/>
              <a:t> Green Haven Florists is a well-established, family-run flower shop based in Norwich, UK, serving the local community with creative floral arrangements for all occasions.</a:t>
            </a:r>
          </a:p>
          <a:p>
            <a:pPr marL="0" indent="0">
              <a:buNone/>
            </a:pPr>
            <a:br>
              <a:rPr lang="en-US" sz="3400" dirty="0"/>
            </a:br>
            <a:r>
              <a:rPr lang="en-US" sz="3400" dirty="0"/>
              <a:t>The business offers a wide selection of flowers and gifts — including bouquets, wedding and event arrangements, sympathy flowers.</a:t>
            </a:r>
          </a:p>
          <a:p>
            <a:pPr marL="0" indent="0">
              <a:buNone/>
            </a:pPr>
            <a:br>
              <a:rPr lang="en-US" sz="3400" dirty="0"/>
            </a:br>
            <a:r>
              <a:rPr lang="en-US" sz="3400" dirty="0"/>
              <a:t>Green Haven Florists focuses on eco-friendly practices such as reducing waste, using recyclable packaging, and sourcing flowers from local and seasonal growers.</a:t>
            </a:r>
          </a:p>
          <a:p>
            <a:pPr marL="0" indent="0">
              <a:buNone/>
            </a:pPr>
            <a:br>
              <a:rPr lang="en-US" sz="3400" dirty="0"/>
            </a:br>
            <a:r>
              <a:rPr lang="en-US" sz="3400" dirty="0"/>
              <a:t>The shop is known for its friendly service, attention to detail, and ability to provide bespoke floral designs that meet individual customer needs.</a:t>
            </a:r>
          </a:p>
          <a:p>
            <a:pPr marL="0" indent="0">
              <a:buNone/>
            </a:pPr>
            <a:br>
              <a:rPr lang="en-US" sz="3400" dirty="0"/>
            </a:br>
            <a:r>
              <a:rPr lang="en-US" sz="3400" dirty="0"/>
              <a:t>Operating in a competitive market with rising costs and online competition, Green Haven Florists aims to strengthen its problem-solving and decision-making strategies to grow sustainably and stay ahead in the local floral industry.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Problems Green Haven Florist 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755010"/>
            <a:ext cx="10515600" cy="6384022"/>
          </a:xfrm>
        </p:spPr>
        <p:txBody>
          <a:bodyPr>
            <a:normAutofit/>
          </a:bodyPr>
          <a:lstStyle/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/>
              <a:t>Root Problem</a:t>
            </a:r>
          </a:p>
          <a:p>
            <a:r>
              <a:rPr lang="en-US" dirty="0"/>
              <a:t>Green Haven Florists is facing a </a:t>
            </a:r>
            <a:r>
              <a:rPr lang="en-US" b="1" dirty="0"/>
              <a:t>30% decline in in-store sales</a:t>
            </a:r>
            <a:r>
              <a:rPr lang="en-US" dirty="0"/>
              <a:t>, which is affecting overall revenue and business sustainability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Reasons: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/>
              <a:t>Increased competition from supermarkets and online flower retailers offering cheaper prices and convenient delivery(external factor)</a:t>
            </a:r>
            <a:br>
              <a:rPr lang="en-US" dirty="0"/>
            </a:br>
            <a:br>
              <a:rPr lang="en-US" dirty="0"/>
            </a:br>
            <a:r>
              <a:rPr lang="en-US" dirty="0"/>
              <a:t>. Outdated marketing strategies and a lack of online visibility, making it harder for new customers to find the shop.(internal factor 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764285"/>
              </p:ext>
            </p:extLst>
          </p:nvPr>
        </p:nvGraphicFramePr>
        <p:xfrm>
          <a:off x="1450829" y="855264"/>
          <a:ext cx="8722091" cy="503380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60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85576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7403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553844">
                <a:tc>
                  <a:txBody>
                    <a:bodyPr/>
                    <a:lstStyle/>
                    <a:p>
                      <a:r>
                        <a:rPr lang="en-GB" dirty="0"/>
                        <a:t>30 % decrease in the store sales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Norwich  </a:t>
                      </a:r>
                      <a:br>
                        <a:rPr lang="en-GB" dirty="0"/>
                      </a:br>
                      <a:r>
                        <a:rPr lang="en-GB" dirty="0"/>
                        <a:t>green haven florist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the last 6 months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Everyone </a:t>
                      </a:r>
                      <a:br>
                        <a:rPr lang="en-GB" dirty="0"/>
                      </a:br>
                      <a:r>
                        <a:rPr lang="en-GB" dirty="0"/>
                        <a:t>from the owners </a:t>
                      </a:r>
                      <a:br>
                        <a:rPr lang="en-GB" dirty="0"/>
                      </a:br>
                      <a:r>
                        <a:rPr lang="en-GB" dirty="0"/>
                        <a:t>over to employers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Prices </a:t>
                      </a:r>
                      <a:br>
                        <a:rPr lang="en-GB" dirty="0"/>
                      </a:br>
                      <a:r>
                        <a:rPr lang="en-GB" dirty="0"/>
                        <a:t>and lack of online services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serious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They are losing 30% </a:t>
                      </a:r>
                      <a:br>
                        <a:rPr lang="en-GB" dirty="0"/>
                      </a:b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34342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900" dirty="0"/>
                        <a:t>More customers are buying flowers online or from supermarkets that offer lower prices and convenient delivery options.</a:t>
                      </a:r>
                      <a:endParaRPr lang="en-GB" sz="9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The shop is based in Norwich </a:t>
                      </a:r>
                      <a:r>
                        <a:rPr lang="en-GB" dirty="0" err="1"/>
                        <a:t>uk</a:t>
                      </a:r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200" dirty="0"/>
                        <a:t>Its been noticed every day lees costumer coming in the store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Everyone will be affected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/>
                        <a:t>Supermarkets are offering for less the product and other shops are offering online delivery and services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/>
                        <a:t>Its important because they are losing clients every day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This is a big percentage and its not ignore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8846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8846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 5W2H model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749" y="1339063"/>
            <a:ext cx="10515600" cy="46506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1600" dirty="0"/>
              <a:t>Tool to analyze </a:t>
            </a:r>
            <a:r>
              <a:rPr lang="en-US" sz="1600" b="1" dirty="0"/>
              <a:t>external factors</a:t>
            </a:r>
            <a:r>
              <a:rPr lang="en-US" sz="1600" dirty="0"/>
              <a:t> affecting a business: Political, Economic, Social, Technological, Environmental, Legal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Used for </a:t>
            </a:r>
            <a:r>
              <a:rPr lang="en-US" sz="1600" b="1" dirty="0"/>
              <a:t>strategic planning, risk management, market entry</a:t>
            </a:r>
            <a:r>
              <a:rPr lang="en-US" sz="1600" dirty="0"/>
              <a:t>, and </a:t>
            </a:r>
            <a:r>
              <a:rPr lang="en-US" sz="1600" b="1" dirty="0"/>
              <a:t>industry comparison</a:t>
            </a:r>
            <a:r>
              <a:rPr lang="en-US" sz="1600" dirty="0"/>
              <a:t>.</a:t>
            </a:r>
            <a:br>
              <a:rPr lang="en-US" sz="1600" dirty="0"/>
            </a:br>
            <a:br>
              <a:rPr lang="en-US" sz="1600" dirty="0"/>
            </a:br>
            <a:r>
              <a:rPr lang="en-US" altLang="en-US" sz="1600" dirty="0">
                <a:latin typeface="Arial" panose="020B0604020202020204" pitchFamily="34" charset="0"/>
              </a:rPr>
              <a:t>Simple, structured, and </a:t>
            </a:r>
            <a:r>
              <a:rPr lang="en-US" altLang="en-US" sz="1600" b="1" dirty="0">
                <a:latin typeface="Arial" panose="020B0604020202020204" pitchFamily="34" charset="0"/>
              </a:rPr>
              <a:t>comprehensive</a:t>
            </a:r>
            <a:r>
              <a:rPr lang="en-US" altLang="en-US" sz="1600" dirty="0">
                <a:latin typeface="Arial" panose="020B0604020202020204" pitchFamily="34" charset="0"/>
              </a:rPr>
              <a:t>.</a:t>
            </a: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Helps </a:t>
            </a:r>
            <a:r>
              <a:rPr lang="en-US" altLang="en-US" sz="1600" b="1" dirty="0">
                <a:latin typeface="Arial" panose="020B0604020202020204" pitchFamily="34" charset="0"/>
              </a:rPr>
              <a:t>anticipate opportunities and threats</a:t>
            </a:r>
            <a:br>
              <a:rPr lang="en-US" altLang="en-US" sz="1600" b="1" dirty="0">
                <a:latin typeface="Arial" panose="020B0604020202020204" pitchFamily="34" charset="0"/>
              </a:rPr>
            </a:br>
            <a:br>
              <a:rPr lang="en-US" altLang="en-US" sz="1600" b="1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Descriptive, not analytical.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Static, general, and </a:t>
            </a:r>
            <a:r>
              <a:rPr lang="en-US" altLang="en-US" sz="2000" b="1" dirty="0">
                <a:latin typeface="Arial" panose="020B0604020202020204" pitchFamily="34" charset="0"/>
              </a:rPr>
              <a:t>subjective</a:t>
            </a:r>
            <a:r>
              <a:rPr lang="en-US" altLang="en-US" sz="2000" dirty="0">
                <a:latin typeface="Arial" panose="020B0604020202020204" pitchFamily="34" charset="0"/>
              </a:rPr>
              <a:t> </a:t>
            </a:r>
            <a:br>
              <a:rPr lang="en-US" sz="1600" dirty="0"/>
            </a:br>
            <a:br>
              <a:rPr lang="en-US" sz="1600" dirty="0"/>
            </a:br>
            <a:r>
              <a:rPr lang="en-US" altLang="en-US" sz="800" dirty="0">
                <a:latin typeface="Arial" panose="020B0604020202020204" pitchFamily="34" charset="0"/>
              </a:rPr>
              <a:t>Gupta, A. (2013) </a:t>
            </a:r>
            <a:r>
              <a:rPr lang="en-US" altLang="en-US" sz="800" i="1" dirty="0">
                <a:latin typeface="Arial" panose="020B0604020202020204" pitchFamily="34" charset="0"/>
              </a:rPr>
              <a:t>Int. Journal of Modern Social Sciences</a:t>
            </a:r>
            <a:r>
              <a:rPr lang="en-US" altLang="en-US" sz="800" dirty="0">
                <a:latin typeface="Arial" panose="020B0604020202020204" pitchFamily="34" charset="0"/>
              </a:rPr>
              <a:t>, 2(1), pp. 34–43.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800" dirty="0">
                <a:latin typeface="Arial" panose="020B0604020202020204" pitchFamily="34" charset="0"/>
              </a:rPr>
              <a:t>Johnson, G. et al. (2017) </a:t>
            </a:r>
            <a:r>
              <a:rPr lang="en-US" altLang="en-US" sz="800" i="1" dirty="0">
                <a:latin typeface="Arial" panose="020B0604020202020204" pitchFamily="34" charset="0"/>
              </a:rPr>
              <a:t>Exploring Strategy</a:t>
            </a:r>
            <a:r>
              <a:rPr lang="en-US" altLang="en-US" sz="800" dirty="0">
                <a:latin typeface="Arial" panose="020B0604020202020204" pitchFamily="34" charset="0"/>
              </a:rPr>
              <a:t>. Pearson.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800" dirty="0">
                <a:latin typeface="Arial" panose="020B0604020202020204" pitchFamily="34" charset="0"/>
              </a:rPr>
              <a:t>Yüksel, I. (2012) </a:t>
            </a:r>
            <a:r>
              <a:rPr lang="en-US" altLang="en-US" sz="800" i="1" dirty="0">
                <a:latin typeface="Arial" panose="020B0604020202020204" pitchFamily="34" charset="0"/>
              </a:rPr>
              <a:t>Int. Journal of Business and Management</a:t>
            </a:r>
            <a:r>
              <a:rPr lang="en-US" altLang="en-US" sz="800" dirty="0">
                <a:latin typeface="Arial" panose="020B0604020202020204" pitchFamily="34" charset="0"/>
              </a:rPr>
              <a:t>, 7(24), pp. 52–66</a:t>
            </a:r>
            <a:br>
              <a:rPr lang="en-US" sz="2800" dirty="0"/>
            </a:br>
            <a:br>
              <a:rPr lang="en-US" sz="2800" dirty="0"/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C2C42DE6-C593-FD88-4008-402ACDDF0E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813" y="737859"/>
            <a:ext cx="32893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832558"/>
              </p:ext>
            </p:extLst>
          </p:nvPr>
        </p:nvGraphicFramePr>
        <p:xfrm>
          <a:off x="898570" y="1150263"/>
          <a:ext cx="9782355" cy="3889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Local council rules about waste and recycling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Support from government for small eco-</a:t>
                      </a:r>
                      <a:r>
                        <a:rPr lang="en-GB" sz="1400" b="1" dirty="0" err="1"/>
                        <a:t>frndly</a:t>
                      </a:r>
                      <a:r>
                        <a:rPr lang="en-GB" sz="1400" b="1" dirty="0"/>
                        <a:t> business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Rising cost of imported flowers affect pricing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Local economy influences costumer spending on luxury items like flowers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Growing interest in sustainable and </a:t>
                      </a:r>
                      <a:r>
                        <a:rPr lang="en-GB" sz="1400" b="1" dirty="0" err="1"/>
                        <a:t>localkly</a:t>
                      </a:r>
                      <a:r>
                        <a:rPr lang="en-GB" sz="1400" b="1" dirty="0"/>
                        <a:t> sourced products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Demand for flowers for events like birthday wedding </a:t>
                      </a:r>
                      <a:r>
                        <a:rPr lang="en-GB" sz="1400" b="1" dirty="0" err="1"/>
                        <a:t>ec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ordering and delivery system for more costumers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Social media marketing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err="1"/>
                        <a:t>Helth</a:t>
                      </a:r>
                      <a:r>
                        <a:rPr lang="en-GB" sz="1400" b="1" dirty="0"/>
                        <a:t> and safety rules for handling plants and  chemicals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Costumer protection laws for online and in store sales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Reduce plastic </a:t>
                      </a:r>
                      <a:r>
                        <a:rPr lang="en-GB" sz="1400" b="1" dirty="0" err="1"/>
                        <a:t>oackaging</a:t>
                      </a:r>
                      <a:r>
                        <a:rPr lang="en-GB" sz="1400" b="1" dirty="0"/>
                        <a:t> and waste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Seasonal changes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78820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critique of the Cause-and-Effect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532" y="1006679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business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possible reasons for a problem.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Helps teams to consider a wide range of factors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Its used in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factories,hospitals,schools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offices.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Find root causes , easy to use ,helps solve problems faster.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 model does not show which problem is more important , relies on opinion and may miss hidden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ccauses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14C354D-C32D-24EA-DA77-F98AD66DBA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80150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181073" y="1809001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623083" y="231888"/>
            <a:ext cx="102876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Ishikawa diagram</a:t>
            </a: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0E6309-B50C-065B-4BB9-831C6816F152}"/>
              </a:ext>
            </a:extLst>
          </p:cNvPr>
          <p:cNvSpPr txBox="1"/>
          <p:nvPr/>
        </p:nvSpPr>
        <p:spPr>
          <a:xfrm>
            <a:off x="2416029" y="2407640"/>
            <a:ext cx="1610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Poor marketing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43C85E-EC5D-2433-B03A-E501A423D6BC}"/>
              </a:ext>
            </a:extLst>
          </p:cNvPr>
          <p:cNvSpPr/>
          <p:nvPr/>
        </p:nvSpPr>
        <p:spPr>
          <a:xfrm>
            <a:off x="6003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F651DEC-6012-AED0-0DA3-9C4299F28956}"/>
              </a:ext>
            </a:extLst>
          </p:cNvPr>
          <p:cNvSpPr/>
          <p:nvPr/>
        </p:nvSpPr>
        <p:spPr>
          <a:xfrm>
            <a:off x="2712333" y="2745951"/>
            <a:ext cx="1742886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 loyalty program </a:t>
            </a:r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ADE0AB-C65E-FE09-A38C-ACF7C972E597}"/>
              </a:ext>
            </a:extLst>
          </p:cNvPr>
          <p:cNvSpPr/>
          <p:nvPr/>
        </p:nvSpPr>
        <p:spPr>
          <a:xfrm>
            <a:off x="2265988" y="3071571"/>
            <a:ext cx="2442079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 special offers and discounts</a:t>
            </a:r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5734795-D178-98ED-61C4-515D099FE2D0}"/>
              </a:ext>
            </a:extLst>
          </p:cNvPr>
          <p:cNvSpPr/>
          <p:nvPr/>
        </p:nvSpPr>
        <p:spPr>
          <a:xfrm>
            <a:off x="4261672" y="2413540"/>
            <a:ext cx="1118988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Slow website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F0ED8A-B3C0-8C80-6C13-F0DE191ABB06}"/>
              </a:ext>
            </a:extLst>
          </p:cNvPr>
          <p:cNvSpPr/>
          <p:nvPr/>
        </p:nvSpPr>
        <p:spPr>
          <a:xfrm>
            <a:off x="4407561" y="2708020"/>
            <a:ext cx="1401602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Old cash register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3F2A733-53D4-C636-1A8E-65421FA721FF}"/>
              </a:ext>
            </a:extLst>
          </p:cNvPr>
          <p:cNvSpPr/>
          <p:nvPr/>
        </p:nvSpPr>
        <p:spPr>
          <a:xfrm>
            <a:off x="4708067" y="3183189"/>
            <a:ext cx="1707647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Poor use of social media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2BE3A2-A4AD-AA4E-7ECD-4A0A16FB591F}"/>
              </a:ext>
            </a:extLst>
          </p:cNvPr>
          <p:cNvSpPr/>
          <p:nvPr/>
        </p:nvSpPr>
        <p:spPr>
          <a:xfrm>
            <a:off x="5446369" y="2267901"/>
            <a:ext cx="1521570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Bad costumer service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5869E6B-A944-2DC3-B1F8-3C537B226378}"/>
              </a:ext>
            </a:extLst>
          </p:cNvPr>
          <p:cNvSpPr/>
          <p:nvPr/>
        </p:nvSpPr>
        <p:spPr>
          <a:xfrm>
            <a:off x="5766901" y="2665785"/>
            <a:ext cx="1231876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Not enough staff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C540968-EF22-CEB6-28EC-E8A9FCDEE9AF}"/>
              </a:ext>
            </a:extLst>
          </p:cNvPr>
          <p:cNvSpPr/>
          <p:nvPr/>
        </p:nvSpPr>
        <p:spPr>
          <a:xfrm>
            <a:off x="5953470" y="2988881"/>
            <a:ext cx="1390188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Staff not motivated</a:t>
            </a:r>
            <a:endParaRPr lang="en-US" sz="1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CEFD24C-D763-ECCA-F82D-73B54EE432BB}"/>
              </a:ext>
            </a:extLst>
          </p:cNvPr>
          <p:cNvSpPr/>
          <p:nvPr/>
        </p:nvSpPr>
        <p:spPr>
          <a:xfrm rot="19613919">
            <a:off x="2491080" y="4170516"/>
            <a:ext cx="244490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Limited variety of items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BE8EA7-CDAD-0767-D919-9BD3AB328D0E}"/>
              </a:ext>
            </a:extLst>
          </p:cNvPr>
          <p:cNvSpPr/>
          <p:nvPr/>
        </p:nvSpPr>
        <p:spPr>
          <a:xfrm rot="18854095">
            <a:off x="4299837" y="4122138"/>
            <a:ext cx="2060628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 costumer feedback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7FE9D4-D8B7-B365-4677-7A5EC4728A72}"/>
              </a:ext>
            </a:extLst>
          </p:cNvPr>
          <p:cNvSpPr/>
          <p:nvPr/>
        </p:nvSpPr>
        <p:spPr>
          <a:xfrm rot="18852388">
            <a:off x="4284564" y="4133317"/>
            <a:ext cx="1371388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Not tracking sales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871F214-8703-9394-1626-8E07B231D708}"/>
              </a:ext>
            </a:extLst>
          </p:cNvPr>
          <p:cNvSpPr/>
          <p:nvPr/>
        </p:nvSpPr>
        <p:spPr>
          <a:xfrm rot="19076842">
            <a:off x="5442242" y="4089045"/>
            <a:ext cx="210249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 much competition nearby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6663C4-0663-E9AD-EF99-F4FD56B2BE2A}"/>
              </a:ext>
            </a:extLst>
          </p:cNvPr>
          <p:cNvSpPr/>
          <p:nvPr/>
        </p:nvSpPr>
        <p:spPr>
          <a:xfrm>
            <a:off x="7988531" y="2213396"/>
            <a:ext cx="1446950" cy="224676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30% decrease on sales in store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B791054-E9FE-867C-3FE8-7270356D6851}"/>
              </a:ext>
            </a:extLst>
          </p:cNvPr>
          <p:cNvSpPr/>
          <p:nvPr/>
        </p:nvSpPr>
        <p:spPr>
          <a:xfrm>
            <a:off x="679198" y="5884479"/>
            <a:ext cx="967572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en-US" sz="1400" b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Lean Outside the Box.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(n.d.). </a:t>
            </a:r>
            <a:r>
              <a:rPr lang="en-US" altLang="en-US" sz="1400" i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Ishikawa Fishbone Diagrams: A Proven Method for Problem-Solving.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3" tooltip="https://leanoutsidethebox.com/ishikawa-fishbone-diagrams?utm_source=chatgpt.com"/>
              </a:rPr>
              <a:t>leanoutsidethebox.com</a:t>
            </a:r>
            <a:endParaRPr lang="en-US" altLang="en-US" sz="1400" dirty="0">
              <a:solidFill>
                <a:srgbClr val="24242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E6301BC-ECEF-B45A-17F6-F6783E1B0B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1139" y="3161786"/>
            <a:ext cx="12139584" cy="138499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b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Indeed Editorial Team.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(n.d.). </a:t>
            </a:r>
            <a:r>
              <a:rPr lang="en-US" altLang="en-US" sz="1400" i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What is cause and effect analysis?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2" tooltip="https://uk.indeed.com/career-advice/career-development/cause-and-effect-analysis?utm_source=chatgpt.com"/>
              </a:rPr>
              <a:t>Indeed UK</a:t>
            </a:r>
            <a:endParaRPr lang="en-US" altLang="en-US" sz="1400" dirty="0">
              <a:solidFill>
                <a:srgbClr val="24242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b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Robert Kurek.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(n.d.). </a:t>
            </a:r>
            <a:r>
              <a:rPr lang="en-US" altLang="en-US" sz="1400" i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Quality Tools: Cause and Effect Diagram (Fishbone, Ishikawa).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3" tooltip="https://www.robertkurek.com/post/quality-tools-cause-and-effect-diagram-fishbone-ishikawa?utm_source=chatgpt.com"/>
              </a:rPr>
              <a:t>robertkurek.com</a:t>
            </a:r>
            <a:endParaRPr lang="en-US" altLang="en-US" sz="1400" dirty="0">
              <a:solidFill>
                <a:srgbClr val="24242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b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Lean Outside the Box.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(n.d.). </a:t>
            </a:r>
            <a:r>
              <a:rPr lang="en-US" altLang="en-US" sz="1400" i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Ishikawa Fishbone Diagrams: A Proven Method for Problem-Solving.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4" tooltip="https://leanoutsidethebox.com/ishikawa-fishbone-diagrams?utm_source=chatgpt.com"/>
              </a:rPr>
              <a:t>leanoutsidethebox.com</a:t>
            </a:r>
            <a:endParaRPr lang="en-US" altLang="en-US" sz="1400" dirty="0">
              <a:solidFill>
                <a:srgbClr val="24242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b="1" dirty="0" err="1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iSixSigma</a:t>
            </a:r>
            <a:r>
              <a:rPr lang="en-US" altLang="en-US" sz="1400" b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(n.d.). </a:t>
            </a:r>
            <a:r>
              <a:rPr lang="en-US" altLang="en-US" sz="1400" i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Mistakes When Using Fishbone (Ishikawa) Diagrams.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5" tooltip="https://www.isixsigma.com/ask-tools-techniques/mistakes-when-using-fishbone-ishikawa-diagrams?utm_source=chatgpt.com"/>
              </a:rPr>
              <a:t>isixsigma.com</a:t>
            </a:r>
            <a:endParaRPr lang="en-US" altLang="en-US" sz="1400" dirty="0">
              <a:solidFill>
                <a:srgbClr val="242424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b="1" dirty="0" err="1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TapRooT</a:t>
            </a:r>
            <a:r>
              <a:rPr lang="en-US" altLang="en-US" sz="1400" b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®.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(n.d.). </a:t>
            </a:r>
            <a:r>
              <a:rPr lang="en-US" altLang="en-US" sz="1400" i="1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Fishbone Diagram Root Cause Analysis – Pros &amp; Cons.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 </a:t>
            </a:r>
            <a:r>
              <a:rPr lang="en-US" altLang="en-US" sz="1400" dirty="0">
                <a:solidFill>
                  <a:srgbClr val="242424"/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6" tooltip="https://taproot.com/fishbone-diagram-root-cause-analysis-pros-cons?utm_source=chatgpt.com"/>
              </a:rPr>
              <a:t>taproot.com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85200E-3C11-8CD1-EA97-72063F022C3A}"/>
              </a:ext>
            </a:extLst>
          </p:cNvPr>
          <p:cNvSpPr/>
          <p:nvPr/>
        </p:nvSpPr>
        <p:spPr>
          <a:xfrm>
            <a:off x="610250" y="1238588"/>
            <a:ext cx="21650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3350</TotalTime>
  <Words>945</Words>
  <Application>Microsoft Office PowerPoint</Application>
  <PresentationFormat>Widescreen</PresentationFormat>
  <Paragraphs>122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Segoe UI</vt:lpstr>
      <vt:lpstr>Wingdings</vt:lpstr>
      <vt:lpstr>Office Theme</vt:lpstr>
      <vt:lpstr>                                  Introduction</vt:lpstr>
      <vt:lpstr>                       Green Havan Florists overview</vt:lpstr>
      <vt:lpstr>Problems Green Haven Florist </vt:lpstr>
      <vt:lpstr>PowerPoint Presentation</vt:lpstr>
      <vt:lpstr>PESTEL Framework critique</vt:lpstr>
      <vt:lpstr>  PESTEL Framework   </vt:lpstr>
      <vt:lpstr>critique of the Cause-and-Effect</vt:lpstr>
      <vt:lpstr>PowerPoint Presentation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Anelis Codin (2436396)</cp:lastModifiedBy>
  <cp:revision>88</cp:revision>
  <dcterms:created xsi:type="dcterms:W3CDTF">2024-01-29T11:42:05Z</dcterms:created>
  <dcterms:modified xsi:type="dcterms:W3CDTF">2025-10-12T19:27:10Z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