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1" r:id="rId16"/>
    <p:sldId id="270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Objects="1">
      <p:cViewPr varScale="1">
        <p:scale>
          <a:sx n="86" d="100"/>
          <a:sy n="86" d="100"/>
        </p:scale>
        <p:origin x="30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Game of diadems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Royal Economies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9429951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Financing the empire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Controversy about the nature of the ancient economy</a:t>
            </a:r>
          </a:p>
          <a:p>
            <a:r>
              <a:rPr lang="en-GB" dirty="0" smtClean="0"/>
              <a:t>Finley</a:t>
            </a:r>
          </a:p>
          <a:p>
            <a:r>
              <a:rPr lang="en-GB" dirty="0" smtClean="0"/>
              <a:t>Pollard</a:t>
            </a:r>
          </a:p>
          <a:p>
            <a:r>
              <a:rPr lang="en-GB" dirty="0" smtClean="0"/>
              <a:t>Did ancient market economies exist?</a:t>
            </a:r>
          </a:p>
          <a:p>
            <a:r>
              <a:rPr lang="en-GB" dirty="0" smtClean="0"/>
              <a:t>Slavery societies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0404948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Relatively little connected and long term economic data from the ancient world</a:t>
            </a:r>
          </a:p>
          <a:p>
            <a:r>
              <a:rPr lang="en-GB" dirty="0" smtClean="0"/>
              <a:t>Notable exceptions </a:t>
            </a:r>
          </a:p>
          <a:p>
            <a:pPr lvl="1"/>
            <a:r>
              <a:rPr lang="en-GB" dirty="0" smtClean="0"/>
              <a:t>Slave freedom purchases</a:t>
            </a:r>
          </a:p>
          <a:p>
            <a:pPr lvl="1"/>
            <a:r>
              <a:rPr lang="en-GB" dirty="0" smtClean="0"/>
              <a:t>Babylonian commodities (Babylonian Astronomical Diaries) (about 400 years of data)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7606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Understanding Ancient 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Ps.-Aristotle </a:t>
            </a:r>
            <a:r>
              <a:rPr lang="en-GB" i="1" dirty="0" err="1" smtClean="0"/>
              <a:t>Oikonomika</a:t>
            </a:r>
            <a:r>
              <a:rPr lang="en-GB" dirty="0" smtClean="0"/>
              <a:t> (in particular Book 2)</a:t>
            </a:r>
          </a:p>
          <a:p>
            <a:r>
              <a:rPr lang="en-GB" dirty="0" smtClean="0"/>
              <a:t>"First we will look at the royal economy. This exercises power over four aspects: relating to coinage, things that can be sent out, goods that can be brought in, and to expenditure." – 2.2 Aperghis translation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63820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Royal Revenue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846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OF REVENUE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Revenue from Land</a:t>
            </a:r>
          </a:p>
          <a:p>
            <a:pPr lvl="1"/>
            <a:r>
              <a:rPr lang="en-GB" dirty="0" err="1" smtClean="0"/>
              <a:t>Mnesimachos</a:t>
            </a:r>
            <a:r>
              <a:rPr lang="en-GB" dirty="0" smtClean="0"/>
              <a:t> inscription (see handout) – land grants from </a:t>
            </a:r>
            <a:r>
              <a:rPr lang="en-GB" dirty="0" err="1" smtClean="0"/>
              <a:t>Antigonos</a:t>
            </a:r>
            <a:r>
              <a:rPr lang="en-GB" dirty="0" smtClean="0"/>
              <a:t> </a:t>
            </a:r>
            <a:r>
              <a:rPr lang="en-GB" dirty="0" err="1" smtClean="0"/>
              <a:t>Monopthalmos</a:t>
            </a:r>
            <a:r>
              <a:rPr lang="en-GB" dirty="0" smtClean="0"/>
              <a:t> and annual tribute assessed on each</a:t>
            </a:r>
          </a:p>
          <a:p>
            <a:pPr lvl="1"/>
            <a:r>
              <a:rPr lang="en-GB" i="1" dirty="0" err="1" smtClean="0"/>
              <a:t>Ekphorion</a:t>
            </a:r>
            <a:r>
              <a:rPr lang="en-GB" dirty="0" smtClean="0"/>
              <a:t> – fixed amount of tribute assessed on land</a:t>
            </a:r>
          </a:p>
          <a:p>
            <a:pPr marL="0" indent="0">
              <a:buNone/>
            </a:pPr>
            <a:r>
              <a:rPr lang="en-GB" dirty="0" smtClean="0"/>
              <a:t>"What I am suggesting, then, as a possibility is that the </a:t>
            </a:r>
            <a:r>
              <a:rPr lang="en-GB" dirty="0" err="1" smtClean="0"/>
              <a:t>Achaemenid</a:t>
            </a:r>
            <a:r>
              <a:rPr lang="en-GB" dirty="0" smtClean="0"/>
              <a:t> administration assessed the land in terms of the values of the quantities of major commodities which they estimated could be produced in a normal harvest. The number of animals – principally sheep and goats – in a given region was also taken into account and the system may have been uniform empire wide. Annual tribute was then calculated at one-twelfth the total assessed value." Aperghis , 142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03758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Rents on Royal 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Kings were major land holders</a:t>
            </a:r>
          </a:p>
          <a:p>
            <a:pPr lvl="1"/>
            <a:r>
              <a:rPr lang="en-GB" dirty="0" smtClean="0"/>
              <a:t>Different classes of land</a:t>
            </a:r>
          </a:p>
          <a:p>
            <a:pPr lvl="1"/>
            <a:r>
              <a:rPr lang="en-GB" dirty="0" smtClean="0"/>
              <a:t>Villages/</a:t>
            </a:r>
            <a:r>
              <a:rPr lang="en-GB" i="1" dirty="0" err="1" smtClean="0"/>
              <a:t>laoi</a:t>
            </a:r>
            <a:r>
              <a:rPr lang="en-GB" dirty="0" smtClean="0"/>
              <a:t> paid rent on the land – perhaps as high as 50% but generally variable (depending on both practical and political issues)</a:t>
            </a:r>
          </a:p>
          <a:p>
            <a:pPr lvl="1"/>
            <a:r>
              <a:rPr lang="en-GB" dirty="0" smtClean="0"/>
              <a:t>This rent could be transferred to new landowners (e.g. </a:t>
            </a:r>
            <a:r>
              <a:rPr lang="en-GB" dirty="0" err="1" smtClean="0"/>
              <a:t>Mnesimachos</a:t>
            </a:r>
            <a:r>
              <a:rPr lang="en-GB" dirty="0" smtClean="0"/>
              <a:t>) </a:t>
            </a:r>
          </a:p>
          <a:p>
            <a:pPr lvl="1"/>
            <a:r>
              <a:rPr lang="en-GB" dirty="0" err="1" smtClean="0"/>
              <a:t>Thse</a:t>
            </a:r>
            <a:r>
              <a:rPr lang="en-GB" dirty="0" smtClean="0"/>
              <a:t> new landowners would have then paid the tax based on this revenue</a:t>
            </a:r>
          </a:p>
        </p:txBody>
      </p:sp>
    </p:spTree>
    <p:extLst>
      <p:ext uri="{BB962C8B-B14F-4D97-AF65-F5344CB8AC3E}">
        <p14:creationId xmlns:p14="http://schemas.microsoft.com/office/powerpoint/2010/main" val="1901328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Kleroi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Land allotments</a:t>
            </a:r>
          </a:p>
          <a:p>
            <a:pPr marL="0" indent="0">
              <a:buNone/>
            </a:pPr>
            <a:endParaRPr lang="en-GB" dirty="0" smtClean="0"/>
          </a:p>
          <a:p>
            <a:pPr>
              <a:buFont typeface="Arial" charset="0"/>
              <a:buChar char="•"/>
            </a:pPr>
            <a:r>
              <a:rPr lang="en-GB" dirty="0" smtClean="0"/>
              <a:t>Often tied to military service</a:t>
            </a:r>
          </a:p>
          <a:p>
            <a:pPr>
              <a:buFont typeface="Arial" charset="0"/>
              <a:buChar char="•"/>
            </a:pPr>
            <a:r>
              <a:rPr lang="en-GB" dirty="0" smtClean="0"/>
              <a:t>Still often taxed, but often at lower rates than other types of land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48825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City land/TEMPLE 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Concept of spear-won land suggest all land belongs to the king</a:t>
            </a:r>
          </a:p>
          <a:p>
            <a:r>
              <a:rPr lang="en-GB" dirty="0" smtClean="0"/>
              <a:t>Granted back to cities with the expectation of taxation</a:t>
            </a:r>
          </a:p>
          <a:p>
            <a:r>
              <a:rPr lang="en-GB" dirty="0" smtClean="0"/>
              <a:t>Difference between </a:t>
            </a:r>
            <a:r>
              <a:rPr lang="en-GB" i="1" dirty="0" err="1" smtClean="0"/>
              <a:t>phoros</a:t>
            </a:r>
            <a:r>
              <a:rPr lang="en-GB" dirty="0"/>
              <a:t> </a:t>
            </a:r>
            <a:r>
              <a:rPr lang="en-GB" dirty="0" smtClean="0"/>
              <a:t>("tribute") and </a:t>
            </a:r>
            <a:r>
              <a:rPr lang="en-GB" i="1" dirty="0" err="1" smtClean="0"/>
              <a:t>suntaxis</a:t>
            </a:r>
            <a:r>
              <a:rPr lang="en-GB" dirty="0" smtClean="0"/>
              <a:t> ("contribution")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7814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General tax rates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1/12 of value of the silver value of the harvest</a:t>
            </a:r>
          </a:p>
          <a:p>
            <a:r>
              <a:rPr lang="en-GB" dirty="0" smtClean="0"/>
              <a:t>1/10th (</a:t>
            </a:r>
            <a:r>
              <a:rPr lang="en-GB" i="1" dirty="0" err="1" smtClean="0"/>
              <a:t>dekate</a:t>
            </a:r>
            <a:r>
              <a:rPr lang="en-GB" dirty="0" smtClean="0"/>
              <a:t>)</a:t>
            </a:r>
          </a:p>
          <a:p>
            <a:r>
              <a:rPr lang="en-GB" dirty="0" smtClean="0"/>
              <a:t>1/8th of the harvest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46698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Natural 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Mines</a:t>
            </a:r>
          </a:p>
          <a:p>
            <a:r>
              <a:rPr lang="en-GB" dirty="0" smtClean="0"/>
              <a:t>Forests</a:t>
            </a:r>
          </a:p>
          <a:p>
            <a:r>
              <a:rPr lang="en-GB" dirty="0" smtClean="0"/>
              <a:t>Salt (and salt pans) </a:t>
            </a:r>
          </a:p>
          <a:p>
            <a:r>
              <a:rPr lang="en-GB" dirty="0" smtClean="0"/>
              <a:t>Water</a:t>
            </a:r>
          </a:p>
          <a:p>
            <a:r>
              <a:rPr lang="en-GB" dirty="0" smtClean="0"/>
              <a:t>Other (dyes, specific minerals, etc.)</a:t>
            </a:r>
          </a:p>
          <a:p>
            <a:r>
              <a:rPr lang="en-GB" dirty="0" smtClean="0"/>
              <a:t>Pasture rights (renting of royal owned grazing land)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85346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Market taxes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Import and export taxes</a:t>
            </a:r>
          </a:p>
          <a:p>
            <a:r>
              <a:rPr lang="en-GB" dirty="0" smtClean="0"/>
              <a:t>Port fees</a:t>
            </a:r>
          </a:p>
          <a:p>
            <a:r>
              <a:rPr lang="en-GB" dirty="0" smtClean="0"/>
              <a:t>Tolls</a:t>
            </a:r>
          </a:p>
          <a:p>
            <a:r>
              <a:rPr lang="en-GB" dirty="0" smtClean="0"/>
              <a:t>Sales tax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74376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Head taxes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Epikephalaion</a:t>
            </a:r>
            <a:r>
              <a:rPr lang="en-GB" dirty="0" smtClean="0"/>
              <a:t> (head tax)</a:t>
            </a:r>
          </a:p>
          <a:p>
            <a:r>
              <a:rPr lang="en-GB" dirty="0" err="1" smtClean="0"/>
              <a:t>Cheironaxion</a:t>
            </a:r>
            <a:r>
              <a:rPr lang="en-GB" dirty="0" smtClean="0"/>
              <a:t> (artisan tax)</a:t>
            </a:r>
          </a:p>
          <a:p>
            <a:r>
              <a:rPr lang="en-GB" dirty="0" smtClean="0"/>
              <a:t>Wreath/Crown (</a:t>
            </a:r>
            <a:r>
              <a:rPr lang="en-GB" dirty="0" err="1" smtClean="0"/>
              <a:t>stephana</a:t>
            </a:r>
            <a:r>
              <a:rPr lang="en-GB" dirty="0"/>
              <a:t> </a:t>
            </a:r>
            <a:r>
              <a:rPr lang="en-GB" dirty="0" smtClean="0"/>
              <a:t>or </a:t>
            </a:r>
            <a:r>
              <a:rPr lang="en-GB" dirty="0" err="1" smtClean="0"/>
              <a:t>stephanitikos</a:t>
            </a:r>
            <a:r>
              <a:rPr lang="en-GB" dirty="0" smtClean="0"/>
              <a:t> </a:t>
            </a:r>
            <a:r>
              <a:rPr lang="en-GB" dirty="0" err="1" smtClean="0"/>
              <a:t>phoros</a:t>
            </a:r>
            <a:r>
              <a:rPr lang="en-GB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3536858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revenue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Plunder</a:t>
            </a:r>
          </a:p>
          <a:p>
            <a:r>
              <a:rPr lang="en-GB" dirty="0" smtClean="0"/>
              <a:t>Indemnities</a:t>
            </a:r>
          </a:p>
          <a:p>
            <a:r>
              <a:rPr lang="en-GB" dirty="0" smtClean="0"/>
              <a:t>Sale of surpluses (when taxes were paid in kind and had already covered requirements)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67355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Royal Expenditure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Seleukid Example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35802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Army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It is possible the </a:t>
            </a:r>
            <a:r>
              <a:rPr lang="en-GB" dirty="0" err="1" smtClean="0"/>
              <a:t>Seleukid</a:t>
            </a:r>
            <a:r>
              <a:rPr lang="en-GB" dirty="0" smtClean="0"/>
              <a:t> could raise at least 70-80,000 troops at a time</a:t>
            </a:r>
          </a:p>
          <a:p>
            <a:r>
              <a:rPr lang="en-GB" dirty="0" smtClean="0"/>
              <a:t> Aperghis estimates a </a:t>
            </a:r>
            <a:r>
              <a:rPr lang="en-GB" dirty="0"/>
              <a:t>'</a:t>
            </a:r>
            <a:r>
              <a:rPr lang="en-GB" dirty="0" smtClean="0"/>
              <a:t>standing army' of 35,000 'regulars' + 15,000 mercenaries + garrisons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-241" t="8900" r="241" b="56983"/>
          <a:stretch/>
        </p:blipFill>
        <p:spPr>
          <a:xfrm>
            <a:off x="24384" y="914400"/>
            <a:ext cx="8735542" cy="312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18655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55067" y="539106"/>
            <a:ext cx="8610600" cy="1293028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SELEUKiD</a:t>
            </a:r>
            <a:r>
              <a:rPr lang="en-GB" dirty="0" smtClean="0"/>
              <a:t> Navy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Little evidence for a navy in the Mediterranean  before </a:t>
            </a:r>
            <a:r>
              <a:rPr lang="en-GB" dirty="0" err="1" smtClean="0"/>
              <a:t>Antiochos</a:t>
            </a:r>
            <a:r>
              <a:rPr lang="en-GB" dirty="0" smtClean="0"/>
              <a:t> III</a:t>
            </a:r>
          </a:p>
          <a:p>
            <a:r>
              <a:rPr lang="en-GB" dirty="0" smtClean="0"/>
              <a:t>40 decked + 60 open warships (+ some smaller ones)</a:t>
            </a:r>
          </a:p>
          <a:p>
            <a:r>
              <a:rPr lang="en-GB" dirty="0" smtClean="0"/>
              <a:t>20,000 - 25,000  men (~200 per ship for open ~300 for decked)</a:t>
            </a:r>
          </a:p>
          <a:p>
            <a:r>
              <a:rPr lang="en-GB" dirty="0" smtClean="0"/>
              <a:t>Forces in the Persian Gulf but of unknown number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41760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Garrisons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Serving across the empire</a:t>
            </a:r>
          </a:p>
          <a:p>
            <a:r>
              <a:rPr lang="en-GB" dirty="0" smtClean="0"/>
              <a:t>Drawn from various places (e.g. Jewish garrison from Babylon sent to Phrygia by </a:t>
            </a:r>
            <a:r>
              <a:rPr lang="en-GB" dirty="0" err="1" smtClean="0"/>
              <a:t>Antiochos</a:t>
            </a:r>
            <a:r>
              <a:rPr lang="en-GB" dirty="0" smtClean="0"/>
              <a:t>  III)</a:t>
            </a:r>
          </a:p>
          <a:p>
            <a:r>
              <a:rPr lang="en-GB" dirty="0" smtClean="0"/>
              <a:t>Aperghis estimates numbers under normal conditions of ~20,000-30,000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9384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Infantry ~ 5-6 obols per day (~ 1 drachm)</a:t>
            </a:r>
          </a:p>
          <a:p>
            <a:r>
              <a:rPr lang="en-GB" dirty="0" err="1" smtClean="0"/>
              <a:t>Cavalary</a:t>
            </a:r>
            <a:r>
              <a:rPr lang="en-GB" dirty="0" smtClean="0"/>
              <a:t> 10-12 obols per day (~ 2 drachmas)</a:t>
            </a:r>
          </a:p>
          <a:p>
            <a:r>
              <a:rPr lang="en-GB" dirty="0" smtClean="0"/>
              <a:t>2 obols per day for rations</a:t>
            </a:r>
          </a:p>
          <a:p>
            <a:r>
              <a:rPr lang="en-GB" dirty="0" smtClean="0"/>
              <a:t>7,000 – 8,000 talents  per year in 'peace time' (add an extra 2-3k for major campaigns)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500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Royal Officials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Ptolemaic governor receives 10 minas a day</a:t>
            </a:r>
          </a:p>
          <a:p>
            <a:r>
              <a:rPr lang="en-GB" dirty="0" smtClean="0"/>
              <a:t>Staff receives 1 mina a day</a:t>
            </a:r>
          </a:p>
          <a:p>
            <a:r>
              <a:rPr lang="en-GB" dirty="0" smtClean="0"/>
              <a:t>Payment in land grants?</a:t>
            </a:r>
          </a:p>
          <a:p>
            <a:endParaRPr lang="en-GB" dirty="0"/>
          </a:p>
          <a:p>
            <a:r>
              <a:rPr lang="en-GB" dirty="0" smtClean="0"/>
              <a:t>Total for empire ~ 2,000 – 3,000 talents per year (Aperghis very rough estimate)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9424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Running the court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2,000-5,000 talents per year (very rough estimate!)</a:t>
            </a:r>
          </a:p>
          <a:p>
            <a:r>
              <a:rPr lang="en-GB" dirty="0" err="1" smtClean="0"/>
              <a:t>Athen</a:t>
            </a:r>
            <a:r>
              <a:rPr lang="en-GB" dirty="0" smtClean="0"/>
              <a:t>. 4.145a says Persian king spent 20 or 30 talents a day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37920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Royal Gifts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Grants to temples</a:t>
            </a:r>
          </a:p>
          <a:p>
            <a:r>
              <a:rPr lang="en-GB" dirty="0" smtClean="0"/>
              <a:t>Grants to cities</a:t>
            </a:r>
          </a:p>
          <a:p>
            <a:r>
              <a:rPr lang="en-GB" dirty="0" smtClean="0"/>
              <a:t>Grants to individuals</a:t>
            </a:r>
          </a:p>
          <a:p>
            <a:r>
              <a:rPr lang="en-GB" dirty="0" smtClean="0"/>
              <a:t>~1000 talents a year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49357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Total Income/Expenditure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Estimate 14,000 – 20,000 talents per annum up to reign of </a:t>
            </a:r>
            <a:r>
              <a:rPr lang="en-GB" dirty="0" err="1" smtClean="0"/>
              <a:t>Antiochos</a:t>
            </a:r>
            <a:r>
              <a:rPr lang="en-GB" dirty="0" smtClean="0"/>
              <a:t> III</a:t>
            </a:r>
          </a:p>
          <a:p>
            <a:r>
              <a:rPr lang="en-GB" smtClean="0"/>
              <a:t>Estimate 10,000-13,000 </a:t>
            </a:r>
            <a:r>
              <a:rPr lang="en-GB" dirty="0" smtClean="0"/>
              <a:t>talents per annum up to the reign of </a:t>
            </a:r>
            <a:r>
              <a:rPr lang="en-GB" dirty="0" err="1" smtClean="0"/>
              <a:t>Antiochos</a:t>
            </a:r>
            <a:r>
              <a:rPr lang="en-GB" dirty="0" smtClean="0"/>
              <a:t> III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72071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482" t="9598" r="9474" b="24043"/>
          <a:stretch/>
        </p:blipFill>
        <p:spPr>
          <a:xfrm>
            <a:off x="1676399" y="1"/>
            <a:ext cx="8435339" cy="6748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34186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VaporTrail_16x9</Template>
  <TotalTime>1139</TotalTime>
  <Words>723</Words>
  <Application>Microsoft Office PowerPoint</Application>
  <PresentationFormat>Widescreen</PresentationFormat>
  <Paragraphs>102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7" baseType="lpstr">
      <vt:lpstr>Arial</vt:lpstr>
      <vt:lpstr>Century Gothic</vt:lpstr>
      <vt:lpstr>Vapor Trail</vt:lpstr>
      <vt:lpstr>Game of diadems</vt:lpstr>
      <vt:lpstr>Financing the empire</vt:lpstr>
      <vt:lpstr>Using data</vt:lpstr>
      <vt:lpstr>Understanding Ancient Views</vt:lpstr>
      <vt:lpstr>Royal Revenue</vt:lpstr>
      <vt:lpstr>SOURCES OF REVENUE</vt:lpstr>
      <vt:lpstr>Rents on Royal Land</vt:lpstr>
      <vt:lpstr>Kleroi</vt:lpstr>
      <vt:lpstr>City land/TEMPLE LAND</vt:lpstr>
      <vt:lpstr>General tax rates</vt:lpstr>
      <vt:lpstr>Natural resources</vt:lpstr>
      <vt:lpstr>Market taxes</vt:lpstr>
      <vt:lpstr>Head taxes</vt:lpstr>
      <vt:lpstr>Other revenue</vt:lpstr>
      <vt:lpstr>Royal Expenditure</vt:lpstr>
      <vt:lpstr>The Army</vt:lpstr>
      <vt:lpstr>The SELEUKiD Navy</vt:lpstr>
      <vt:lpstr>Garrisons</vt:lpstr>
      <vt:lpstr>Pay</vt:lpstr>
      <vt:lpstr>Royal Officials</vt:lpstr>
      <vt:lpstr>Running the court</vt:lpstr>
      <vt:lpstr>Royal Gifts</vt:lpstr>
      <vt:lpstr>Total Income/Expenditure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Kyle Erickson</dc:creator>
  <cp:lastModifiedBy>Kyle Erickson</cp:lastModifiedBy>
  <cp:revision>118</cp:revision>
  <dcterms:created xsi:type="dcterms:W3CDTF">2015-10-17T16:55:10Z</dcterms:created>
  <dcterms:modified xsi:type="dcterms:W3CDTF">2018-10-22T16:57:56Z</dcterms:modified>
</cp:coreProperties>
</file>