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8" r:id="rId1"/>
  </p:sldMasterIdLst>
  <p:sldIdLst>
    <p:sldId id="263" r:id="rId2"/>
    <p:sldId id="256" r:id="rId3"/>
    <p:sldId id="257" r:id="rId4"/>
    <p:sldId id="266" r:id="rId5"/>
    <p:sldId id="267" r:id="rId6"/>
    <p:sldId id="258" r:id="rId7"/>
    <p:sldId id="259" r:id="rId8"/>
    <p:sldId id="264" r:id="rId9"/>
    <p:sldId id="260" r:id="rId10"/>
    <p:sldId id="261" r:id="rId11"/>
    <p:sldId id="262"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67" d="100"/>
          <a:sy n="67" d="100"/>
        </p:scale>
        <p:origin x="604"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63A1C593-65D0-4073-BCC9-577B9352EA97}" type="datetimeFigureOut">
              <a:rPr lang="en-US" smtClean="0"/>
              <a:t>2/15/2026</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451305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181838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20379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034356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407572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905042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523894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18246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305209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278848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863798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526030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4795682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3A1C593-65D0-4073-BCC9-577B9352EA97}"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125987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3A1C593-65D0-4073-BCC9-577B9352EA97}"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894008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253949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067276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63A1C593-65D0-4073-BCC9-577B9352EA97}" type="datetimeFigureOut">
              <a:rPr lang="en-US" smtClean="0"/>
              <a:t>2/15/2026</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269200592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igital.nhs.uk/data-and-information/publications/statistical/smoking-drinking-and-drug-use-among-young-people-in-england/2023/part-1-smoking-prevalence-and-consumpti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9C8BD4-95D6-D6F7-6BAE-B523C064D4D7}"/>
              </a:ext>
            </a:extLst>
          </p:cNvPr>
          <p:cNvSpPr>
            <a:spLocks noGrp="1"/>
          </p:cNvSpPr>
          <p:nvPr>
            <p:ph type="title"/>
          </p:nvPr>
        </p:nvSpPr>
        <p:spPr>
          <a:xfrm>
            <a:off x="1154956" y="2071396"/>
            <a:ext cx="4351023" cy="2890073"/>
          </a:xfrm>
        </p:spPr>
        <p:txBody>
          <a:bodyPr/>
          <a:lstStyle/>
          <a:p>
            <a:r>
              <a:rPr lang="en-GB" dirty="0">
                <a:solidFill>
                  <a:schemeClr val="bg1"/>
                </a:solidFill>
              </a:rPr>
              <a:t>PRACTICE BASED RESEARCH</a:t>
            </a:r>
          </a:p>
        </p:txBody>
      </p:sp>
      <p:sp>
        <p:nvSpPr>
          <p:cNvPr id="5" name="Text Placeholder 4">
            <a:extLst>
              <a:ext uri="{FF2B5EF4-FFF2-40B4-BE49-F238E27FC236}">
                <a16:creationId xmlns:a16="http://schemas.microsoft.com/office/drawing/2014/main" id="{32AFEAD1-4A99-3894-1F80-CE852E246A00}"/>
              </a:ext>
            </a:extLst>
          </p:cNvPr>
          <p:cNvSpPr>
            <a:spLocks noGrp="1"/>
          </p:cNvSpPr>
          <p:nvPr>
            <p:ph type="body" idx="1"/>
          </p:nvPr>
        </p:nvSpPr>
        <p:spPr>
          <a:xfrm>
            <a:off x="6419462" y="1343608"/>
            <a:ext cx="5066522" cy="4506686"/>
          </a:xfrm>
        </p:spPr>
        <p:txBody>
          <a:bodyPr>
            <a:normAutofit/>
          </a:bodyPr>
          <a:lstStyle/>
          <a:p>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Student Name: Drashti </a:t>
            </a:r>
            <a:r>
              <a:rPr lang="en-GB" sz="1800" b="1" kern="100" dirty="0" err="1">
                <a:solidFill>
                  <a:schemeClr val="tx1"/>
                </a:solidFill>
                <a:latin typeface="Arial" panose="020B0604020202020204" pitchFamily="34" charset="0"/>
                <a:ea typeface="ADLaM Display" panose="02010000000000000000" pitchFamily="2" charset="0"/>
                <a:cs typeface="Arial" panose="020B0604020202020204" pitchFamily="34" charset="0"/>
              </a:rPr>
              <a:t>patel</a:t>
            </a:r>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        </a:t>
            </a:r>
          </a:p>
          <a:p>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Student ID:  2439716    </a:t>
            </a:r>
            <a:r>
              <a:rPr lang="en-GB" sz="1800" kern="100" dirty="0">
                <a:solidFill>
                  <a:schemeClr val="tx1"/>
                </a:solidFill>
                <a:latin typeface="Arial" panose="020B0604020202020204" pitchFamily="34" charset="0"/>
                <a:ea typeface="ADLaM Display" panose="02010000000000000000" pitchFamily="2" charset="0"/>
                <a:cs typeface="Arial" panose="020B0604020202020204" pitchFamily="34" charset="0"/>
              </a:rPr>
              <a:t>   </a:t>
            </a:r>
          </a:p>
          <a:p>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Module code</a:t>
            </a:r>
            <a:r>
              <a:rPr lang="en-GB" sz="1800" kern="100" dirty="0">
                <a:solidFill>
                  <a:schemeClr val="tx1"/>
                </a:solidFill>
                <a:latin typeface="Arial" panose="020B0604020202020204" pitchFamily="34" charset="0"/>
                <a:ea typeface="ADLaM Display" panose="02010000000000000000" pitchFamily="2" charset="0"/>
                <a:cs typeface="Arial" panose="020B0604020202020204" pitchFamily="34" charset="0"/>
              </a:rPr>
              <a:t>: </a:t>
            </a:r>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lchs7008</a:t>
            </a:r>
            <a:r>
              <a:rPr lang="en-GB" sz="1800" kern="100" dirty="0">
                <a:solidFill>
                  <a:schemeClr val="tx1"/>
                </a:solidFill>
                <a:latin typeface="Arial" panose="020B0604020202020204" pitchFamily="34" charset="0"/>
                <a:ea typeface="ADLaM Display" panose="02010000000000000000" pitchFamily="2" charset="0"/>
                <a:cs typeface="Arial" panose="020B0604020202020204" pitchFamily="34" charset="0"/>
              </a:rPr>
              <a:t>   </a:t>
            </a:r>
            <a:r>
              <a:rPr lang="en-US" sz="1800" kern="100" dirty="0">
                <a:solidFill>
                  <a:schemeClr val="tx1"/>
                </a:solidFill>
                <a:latin typeface="Arial" panose="020B0604020202020204" pitchFamily="34" charset="0"/>
                <a:ea typeface="ADLaM Display" panose="02010000000000000000" pitchFamily="2" charset="0"/>
                <a:cs typeface="Arial" panose="020B0604020202020204" pitchFamily="34" charset="0"/>
              </a:rPr>
              <a:t>   </a:t>
            </a:r>
          </a:p>
          <a:p>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Lecture Name: </a:t>
            </a:r>
            <a:r>
              <a:rPr lang="en-GB" sz="1800" b="1" kern="100" dirty="0" err="1">
                <a:solidFill>
                  <a:schemeClr val="tx1"/>
                </a:solidFill>
                <a:latin typeface="Arial" panose="020B0604020202020204" pitchFamily="34" charset="0"/>
                <a:ea typeface="ADLaM Display" panose="02010000000000000000" pitchFamily="2" charset="0"/>
                <a:cs typeface="Arial" panose="020B0604020202020204" pitchFamily="34" charset="0"/>
              </a:rPr>
              <a:t>dr</a:t>
            </a:r>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 </a:t>
            </a:r>
            <a:r>
              <a:rPr lang="en-GB" sz="1800" b="1" kern="100" dirty="0" err="1">
                <a:solidFill>
                  <a:schemeClr val="tx1"/>
                </a:solidFill>
                <a:latin typeface="Arial" panose="020B0604020202020204" pitchFamily="34" charset="0"/>
                <a:ea typeface="ADLaM Display" panose="02010000000000000000" pitchFamily="2" charset="0"/>
                <a:cs typeface="Arial" panose="020B0604020202020204" pitchFamily="34" charset="0"/>
              </a:rPr>
              <a:t>zeno</a:t>
            </a:r>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 </a:t>
            </a:r>
            <a:r>
              <a:rPr lang="en-GB" sz="1800" b="1" kern="100" dirty="0" err="1">
                <a:solidFill>
                  <a:schemeClr val="tx1"/>
                </a:solidFill>
                <a:latin typeface="Arial" panose="020B0604020202020204" pitchFamily="34" charset="0"/>
                <a:ea typeface="ADLaM Display" panose="02010000000000000000" pitchFamily="2" charset="0"/>
                <a:cs typeface="Arial" panose="020B0604020202020204" pitchFamily="34" charset="0"/>
              </a:rPr>
              <a:t>leung</a:t>
            </a:r>
            <a:r>
              <a:rPr lang="en-GB" sz="18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       </a:t>
            </a:r>
          </a:p>
          <a:p>
            <a:r>
              <a:rPr lang="en-US" sz="1800" b="1" dirty="0" err="1">
                <a:solidFill>
                  <a:schemeClr val="tx1"/>
                </a:solidFill>
                <a:latin typeface="Arial" panose="020B0604020202020204" pitchFamily="34" charset="0"/>
                <a:ea typeface="ADLaM Display" panose="02010000000000000000" pitchFamily="2" charset="0"/>
                <a:cs typeface="Arial" panose="020B0604020202020204" pitchFamily="34" charset="0"/>
              </a:rPr>
              <a:t>Programme</a:t>
            </a:r>
            <a:r>
              <a:rPr lang="en-US" sz="1800" b="1" dirty="0">
                <a:solidFill>
                  <a:schemeClr val="tx1"/>
                </a:solidFill>
                <a:latin typeface="Arial" panose="020B0604020202020204" pitchFamily="34" charset="0"/>
                <a:ea typeface="ADLaM Display" panose="02010000000000000000" pitchFamily="2" charset="0"/>
                <a:cs typeface="Arial" panose="020B0604020202020204" pitchFamily="34" charset="0"/>
              </a:rPr>
              <a:t>: MSc in Public Health and Social Care</a:t>
            </a:r>
            <a:endParaRPr lang="en-GB" sz="1800" b="1" dirty="0">
              <a:solidFill>
                <a:schemeClr val="tx1"/>
              </a:solidFill>
            </a:endParaRPr>
          </a:p>
        </p:txBody>
      </p:sp>
    </p:spTree>
    <p:extLst>
      <p:ext uri="{BB962C8B-B14F-4D97-AF65-F5344CB8AC3E}">
        <p14:creationId xmlns:p14="http://schemas.microsoft.com/office/powerpoint/2010/main" val="2522087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6CE3EAE-806C-4E7B-A488-876752177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Oval 18">
            <a:extLst>
              <a:ext uri="{FF2B5EF4-FFF2-40B4-BE49-F238E27FC236}">
                <a16:creationId xmlns:a16="http://schemas.microsoft.com/office/drawing/2014/main" id="{834478A1-1CB1-4FD1-B6CC-D6830657A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4FE86CB6-F0BE-49A6-80C4-818FD4FCB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5">
            <a:extLst>
              <a:ext uri="{FF2B5EF4-FFF2-40B4-BE49-F238E27FC236}">
                <a16:creationId xmlns:a16="http://schemas.microsoft.com/office/drawing/2014/main" id="{10407C14-94AC-4705-AA56-537871C30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263767" y="411712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5" name="Freeform 5">
            <a:extLst>
              <a:ext uri="{FF2B5EF4-FFF2-40B4-BE49-F238E27FC236}">
                <a16:creationId xmlns:a16="http://schemas.microsoft.com/office/drawing/2014/main" id="{F628C334-2D10-4CEE-BAEF-C9CFB49C9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800000">
            <a:off x="457200" y="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7" name="Freeform 5">
            <a:extLst>
              <a:ext uri="{FF2B5EF4-FFF2-40B4-BE49-F238E27FC236}">
                <a16:creationId xmlns:a16="http://schemas.microsoft.com/office/drawing/2014/main" id="{34F7D70F-5AAF-4272-AE65-4A2C73A13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ctrTitle"/>
          </p:nvPr>
        </p:nvSpPr>
        <p:spPr>
          <a:xfrm>
            <a:off x="610402" y="4337586"/>
            <a:ext cx="10893095" cy="1589481"/>
          </a:xfrm>
        </p:spPr>
        <p:txBody>
          <a:bodyPr>
            <a:normAutofit/>
          </a:bodyPr>
          <a:lstStyle/>
          <a:p>
            <a:pPr>
              <a:lnSpc>
                <a:spcPct val="90000"/>
              </a:lnSpc>
            </a:pPr>
            <a:r>
              <a:rPr lang="en-GB" sz="2800" b="1" dirty="0">
                <a:solidFill>
                  <a:schemeClr val="bg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The role of public health campaigns in reducing the prevalence of tobacco use among teenagers in the UK: Systematic review</a:t>
            </a:r>
            <a:endParaRPr lang="en-US" sz="2800" b="1" dirty="0">
              <a:solidFill>
                <a:schemeClr val="bg1"/>
              </a:solidFill>
            </a:endParaRPr>
          </a:p>
        </p:txBody>
      </p:sp>
      <p:pic>
        <p:nvPicPr>
          <p:cNvPr id="5" name="Picture 2" descr="A crucial step in curbing youth tobacco and nicotine use | News">
            <a:extLst>
              <a:ext uri="{FF2B5EF4-FFF2-40B4-BE49-F238E27FC236}">
                <a16:creationId xmlns:a16="http://schemas.microsoft.com/office/drawing/2014/main" id="{9CB30C7B-A6D2-A4AE-89D4-5D38CFD15B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1110" y="473338"/>
            <a:ext cx="5448111" cy="3439617"/>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4" name="Picture 4" descr="Youth Initiatives | Campaign for ...">
            <a:extLst>
              <a:ext uri="{FF2B5EF4-FFF2-40B4-BE49-F238E27FC236}">
                <a16:creationId xmlns:a16="http://schemas.microsoft.com/office/drawing/2014/main" id="{EFEDDE29-A9DE-C97C-3B45-33DD9AEA7B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73596" y="473338"/>
            <a:ext cx="5168823" cy="3439617"/>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6DF9B5BE-F531-4301-81F9-7BEBF4E71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13DC-780F-AA67-CA5D-88F5B7CE26A1}"/>
              </a:ext>
            </a:extLst>
          </p:cNvPr>
          <p:cNvSpPr>
            <a:spLocks noGrp="1"/>
          </p:cNvSpPr>
          <p:nvPr>
            <p:ph type="title"/>
          </p:nvPr>
        </p:nvSpPr>
        <p:spPr/>
        <p:txBody>
          <a:bodyPr/>
          <a:lstStyle/>
          <a:p>
            <a:r>
              <a:rPr lang="en-GB"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GB" b="1" dirty="0">
              <a:solidFill>
                <a:schemeClr val="bg1"/>
              </a:solidFill>
            </a:endParaRPr>
          </a:p>
        </p:txBody>
      </p:sp>
      <p:sp>
        <p:nvSpPr>
          <p:cNvPr id="3" name="Content Placeholder 2">
            <a:extLst>
              <a:ext uri="{FF2B5EF4-FFF2-40B4-BE49-F238E27FC236}">
                <a16:creationId xmlns:a16="http://schemas.microsoft.com/office/drawing/2014/main" id="{323FBE84-497D-32C3-574C-5CDF99B18224}"/>
              </a:ext>
            </a:extLst>
          </p:cNvPr>
          <p:cNvSpPr>
            <a:spLocks noGrp="1"/>
          </p:cNvSpPr>
          <p:nvPr>
            <p:ph idx="1"/>
          </p:nvPr>
        </p:nvSpPr>
        <p:spPr>
          <a:xfrm>
            <a:off x="3559628" y="2603499"/>
            <a:ext cx="8013539" cy="3813629"/>
          </a:xfrm>
        </p:spPr>
        <p:txBody>
          <a:bodyPr>
            <a:normAutofit/>
          </a:bodyPr>
          <a:lstStyle/>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Tobacco use among teenagers remains a significant public health concern in the UK, contributing to long-term health inequalities and preventable disease (Weerakoon, 2023).</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Public health campaigns have been widely implemented to reduce smoking initiation and promote cessation among young people (East et al, 2024).</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Despite policy efforts, including mass media campaigns and school-based interventions, teenage smoking persists in certain population groups (Tinner et al, 2022).</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 systematic review is necessary to critically evaluate the effectiveness of public health campaigns in reducing tobacco use among UK teenagers.</a:t>
            </a:r>
          </a:p>
        </p:txBody>
      </p:sp>
      <p:pic>
        <p:nvPicPr>
          <p:cNvPr id="3074" name="Picture 2" descr="We are facing a teen vaping epidemic ...">
            <a:extLst>
              <a:ext uri="{FF2B5EF4-FFF2-40B4-BE49-F238E27FC236}">
                <a16:creationId xmlns:a16="http://schemas.microsoft.com/office/drawing/2014/main" id="{698D6ED2-2A39-7A11-0DB1-2F6086B04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832" y="2367644"/>
            <a:ext cx="2705100" cy="3652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4883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0428-3A86-88AA-6C5A-789362499A5A}"/>
              </a:ext>
            </a:extLst>
          </p:cNvPr>
          <p:cNvSpPr>
            <a:spLocks noGrp="1"/>
          </p:cNvSpPr>
          <p:nvPr>
            <p:ph type="title"/>
          </p:nvPr>
        </p:nvSpPr>
        <p:spPr/>
        <p:txBody>
          <a:bodyPr/>
          <a:lstStyle/>
          <a:p>
            <a:r>
              <a:rPr lang="en-GB" b="1" u="sng" dirty="0">
                <a:solidFill>
                  <a:schemeClr val="bg1"/>
                </a:solidFill>
              </a:rPr>
              <a:t>Background of the Study</a:t>
            </a:r>
            <a:endParaRPr lang="en-GB" u="sng" dirty="0">
              <a:solidFill>
                <a:schemeClr val="bg1"/>
              </a:solidFill>
            </a:endParaRPr>
          </a:p>
        </p:txBody>
      </p:sp>
      <p:sp>
        <p:nvSpPr>
          <p:cNvPr id="3" name="Content Placeholder 2">
            <a:extLst>
              <a:ext uri="{FF2B5EF4-FFF2-40B4-BE49-F238E27FC236}">
                <a16:creationId xmlns:a16="http://schemas.microsoft.com/office/drawing/2014/main" id="{8F5CF9F7-7556-CD25-4160-12A29C9CF9DD}"/>
              </a:ext>
            </a:extLst>
          </p:cNvPr>
          <p:cNvSpPr>
            <a:spLocks noGrp="1"/>
          </p:cNvSpPr>
          <p:nvPr>
            <p:ph idx="1"/>
          </p:nvPr>
        </p:nvSpPr>
        <p:spPr>
          <a:xfrm>
            <a:off x="930728" y="2603499"/>
            <a:ext cx="9993085" cy="3780971"/>
          </a:xfrm>
        </p:spPr>
        <p:txBody>
          <a:bodyPr>
            <a:normAutofit/>
          </a:bodyPr>
          <a:lstStyle/>
          <a:p>
            <a:pPr algn="just"/>
            <a:r>
              <a:rPr lang="en-GB" dirty="0"/>
              <a:t>A public health campaign is a coordinated set of communication and policy-driven activities designed to influence knowledge, attitudes, and behaviours to improve population health outcomes (Palmer, 2022).</a:t>
            </a:r>
          </a:p>
          <a:p>
            <a:pPr algn="just"/>
            <a:r>
              <a:rPr lang="en-GB" dirty="0"/>
              <a:t>In the UK context, public health campaigns targeting tobacco use have been delivered through national initiatives led by organisations such as Public Health England and, currently, the Office for Health Improvement and Disparities, alongside NHS-supported programmes (Chu et al, 2019).</a:t>
            </a:r>
          </a:p>
          <a:p>
            <a:pPr algn="just"/>
            <a:r>
              <a:rPr lang="en-GB" dirty="0"/>
              <a:t>UK anti-smoking campaigns, including initiatives like Stoptober, use mass media, school-based education, digital platforms, and community outreach to discourage smoking initiation and promote cessation among young people (Kuipers et al, 2020).</a:t>
            </a:r>
          </a:p>
          <a:p>
            <a:pPr marL="0" indent="0" algn="just">
              <a:buNone/>
            </a:pPr>
            <a:endParaRPr lang="en-GB" dirty="0"/>
          </a:p>
        </p:txBody>
      </p:sp>
    </p:spTree>
    <p:extLst>
      <p:ext uri="{BB962C8B-B14F-4D97-AF65-F5344CB8AC3E}">
        <p14:creationId xmlns:p14="http://schemas.microsoft.com/office/powerpoint/2010/main" val="136198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BBDB9-5046-9C76-AA05-5540855B4B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1C7FF8-758B-C601-A2FF-CAEDF779E4A3}"/>
              </a:ext>
            </a:extLst>
          </p:cNvPr>
          <p:cNvSpPr>
            <a:spLocks noGrp="1"/>
          </p:cNvSpPr>
          <p:nvPr>
            <p:ph type="title"/>
          </p:nvPr>
        </p:nvSpPr>
        <p:spPr/>
        <p:txBody>
          <a:bodyPr/>
          <a:lstStyle/>
          <a:p>
            <a:r>
              <a:rPr lang="en-GB" b="1" u="sng" dirty="0">
                <a:solidFill>
                  <a:schemeClr val="bg1"/>
                </a:solidFill>
              </a:rPr>
              <a:t>Background of the Study</a:t>
            </a:r>
            <a:endParaRPr lang="en-GB" u="sng" dirty="0">
              <a:solidFill>
                <a:schemeClr val="bg1"/>
              </a:solidFill>
            </a:endParaRPr>
          </a:p>
        </p:txBody>
      </p:sp>
      <p:sp>
        <p:nvSpPr>
          <p:cNvPr id="3" name="Content Placeholder 2">
            <a:extLst>
              <a:ext uri="{FF2B5EF4-FFF2-40B4-BE49-F238E27FC236}">
                <a16:creationId xmlns:a16="http://schemas.microsoft.com/office/drawing/2014/main" id="{C7143E3A-B80F-81DD-355D-92589E49F59C}"/>
              </a:ext>
            </a:extLst>
          </p:cNvPr>
          <p:cNvSpPr>
            <a:spLocks noGrp="1"/>
          </p:cNvSpPr>
          <p:nvPr>
            <p:ph idx="1"/>
          </p:nvPr>
        </p:nvSpPr>
        <p:spPr>
          <a:xfrm>
            <a:off x="538481" y="2603500"/>
            <a:ext cx="7518400" cy="3416300"/>
          </a:xfrm>
        </p:spPr>
        <p:txBody>
          <a:bodyPr>
            <a:normAutofit/>
          </a:bodyPr>
          <a:lstStyle/>
          <a:p>
            <a:pPr algn="just"/>
            <a:r>
              <a:rPr lang="en-GB" dirty="0"/>
              <a:t>These campaigns are reinforced by broader UK tobacco control policies such as smoke-free legislation, plain packaging regulations, and age-of-sale restrictions, creating a comprehensive strategy aimed at reducing teenage smoking prevalence (Kuipers et al, 2020).</a:t>
            </a:r>
          </a:p>
          <a:p>
            <a:pPr algn="just"/>
            <a:r>
              <a:rPr lang="en-GB" dirty="0"/>
              <a:t>Evaluating the effectiveness of public health campaigns within the UK is essential for understanding their impact on smoking initiation, cessation, and attitudes toward tobacco among teenagers, and for informing evidence-based improvements in future interventions (Chu et al, 2019).</a:t>
            </a:r>
          </a:p>
        </p:txBody>
      </p:sp>
      <p:pic>
        <p:nvPicPr>
          <p:cNvPr id="1028" name="Picture 4" descr="Curbing teen smoking key to tobacco control: experts - Xinhua |  English.news.cn">
            <a:extLst>
              <a:ext uri="{FF2B5EF4-FFF2-40B4-BE49-F238E27FC236}">
                <a16:creationId xmlns:a16="http://schemas.microsoft.com/office/drawing/2014/main" id="{1046B178-262F-A444-A247-8959305481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70938" y="2603500"/>
            <a:ext cx="2676525" cy="3123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575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CEC5-BA9A-1C4A-1A48-55944193BBF5}"/>
              </a:ext>
            </a:extLst>
          </p:cNvPr>
          <p:cNvSpPr>
            <a:spLocks noGrp="1"/>
          </p:cNvSpPr>
          <p:nvPr>
            <p:ph type="title"/>
          </p:nvPr>
        </p:nvSpPr>
        <p:spPr/>
        <p:txBody>
          <a:bodyPr/>
          <a:lstStyle/>
          <a:p>
            <a:r>
              <a:rPr lang="en-GB"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Prevalence</a:t>
            </a:r>
            <a:endParaRPr lang="en-GB" b="1" dirty="0">
              <a:solidFill>
                <a:schemeClr val="bg1"/>
              </a:solidFill>
            </a:endParaRPr>
          </a:p>
        </p:txBody>
      </p:sp>
      <p:sp>
        <p:nvSpPr>
          <p:cNvPr id="3" name="Content Placeholder 2">
            <a:extLst>
              <a:ext uri="{FF2B5EF4-FFF2-40B4-BE49-F238E27FC236}">
                <a16:creationId xmlns:a16="http://schemas.microsoft.com/office/drawing/2014/main" id="{126FF163-9EC1-2FA1-E0A4-DD81052F7847}"/>
              </a:ext>
            </a:extLst>
          </p:cNvPr>
          <p:cNvSpPr>
            <a:spLocks noGrp="1"/>
          </p:cNvSpPr>
          <p:nvPr>
            <p:ph idx="1"/>
          </p:nvPr>
        </p:nvSpPr>
        <p:spPr>
          <a:xfrm>
            <a:off x="375557" y="2400300"/>
            <a:ext cx="11430000" cy="4245429"/>
          </a:xfrm>
        </p:spPr>
        <p:txBody>
          <a:bodyPr>
            <a:normAutofit/>
          </a:bodyPr>
          <a:lstStyle/>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Most adult smokers in the UK report first trying smoking before the age of 18, and a significant proportion of 11- to 15-year-olds have experimented with cigarettes, with approximately 6% currently identified as regular smokers (NHS England, 2024)</a:t>
            </a:r>
            <a:r>
              <a:rPr lang="en-GB" b="1" dirty="0">
                <a:solidFill>
                  <a:schemeClr val="tx1"/>
                </a:solidFill>
                <a:latin typeface="Arial" panose="020B0604020202020204" pitchFamily="34" charset="0"/>
                <a:cs typeface="Arial" panose="020B0604020202020204" pitchFamily="34" charset="0"/>
              </a:rPr>
              <a:t>.</a:t>
            </a:r>
            <a:endParaRPr lang="en-GB" dirty="0">
              <a:solidFill>
                <a:schemeClr val="tx1"/>
              </a:solidFill>
              <a:latin typeface="Arial" panose="020B0604020202020204" pitchFamily="34" charset="0"/>
              <a:cs typeface="Arial" panose="020B0604020202020204" pitchFamily="34" charset="0"/>
            </a:endParaRP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Recent national surveys indicate that approximately 5–10% of teenagers aged 15 years in the UK are regular smokers, though rates vary by region and socioeconomic background.</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E-cigarette use is increasingly common among youth: 20% of 11–17-year-olds (around 1.1 million) have tried vaping, and about 7% currently vape, with around 160,000 vaping daily (Anyanwu et al, 2020).</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Although regular cigarette smoking among 11–15-year-olds remains low at less than 1%, current use of e-cigarettes in this age group rose from about 4% in 2014 to around 9% in 2023, showing a notable increase over time (Pinho-Gomes et al, 2023).</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Tobacco use in adolescence is associated with increased risks of respiratory disease, cardiovascular conditions, and long-term addiction, affecting thousands of young people annually (Sinha and Haider, 2024).</a:t>
            </a:r>
          </a:p>
        </p:txBody>
      </p:sp>
    </p:spTree>
    <p:extLst>
      <p:ext uri="{BB962C8B-B14F-4D97-AF65-F5344CB8AC3E}">
        <p14:creationId xmlns:p14="http://schemas.microsoft.com/office/powerpoint/2010/main" val="709477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EDCAC-5614-7F48-7C07-9ADF98BE8573}"/>
              </a:ext>
            </a:extLst>
          </p:cNvPr>
          <p:cNvSpPr>
            <a:spLocks noGrp="1"/>
          </p:cNvSpPr>
          <p:nvPr>
            <p:ph type="title"/>
          </p:nvPr>
        </p:nvSpPr>
        <p:spPr/>
        <p:txBody>
          <a:bodyPr/>
          <a:lstStyle/>
          <a:p>
            <a:r>
              <a:rPr lang="en-GB" b="1" u="sng">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Question and Aim</a:t>
            </a:r>
            <a:endParaRPr lang="en-GB" b="1" dirty="0">
              <a:solidFill>
                <a:schemeClr val="bg1"/>
              </a:solidFill>
            </a:endParaRPr>
          </a:p>
        </p:txBody>
      </p:sp>
      <p:sp>
        <p:nvSpPr>
          <p:cNvPr id="3" name="Content Placeholder 2">
            <a:extLst>
              <a:ext uri="{FF2B5EF4-FFF2-40B4-BE49-F238E27FC236}">
                <a16:creationId xmlns:a16="http://schemas.microsoft.com/office/drawing/2014/main" id="{3424A95F-3F95-8CAC-0C05-B800BA6751FF}"/>
              </a:ext>
            </a:extLst>
          </p:cNvPr>
          <p:cNvSpPr>
            <a:spLocks noGrp="1"/>
          </p:cNvSpPr>
          <p:nvPr>
            <p:ph idx="1"/>
          </p:nvPr>
        </p:nvSpPr>
        <p:spPr>
          <a:xfrm>
            <a:off x="1154955" y="2603500"/>
            <a:ext cx="6617445" cy="3416300"/>
          </a:xfrm>
        </p:spPr>
        <p:txBody>
          <a:bodyPr>
            <a:normAutofit/>
          </a:bodyPr>
          <a:lstStyle/>
          <a:p>
            <a:pPr algn="just"/>
            <a:r>
              <a:rPr lang="en-GB" b="1" dirty="0">
                <a:solidFill>
                  <a:schemeClr val="tx1"/>
                </a:solidFill>
                <a:latin typeface="Arial" panose="020B0604020202020204" pitchFamily="34" charset="0"/>
                <a:cs typeface="Arial" panose="020B0604020202020204" pitchFamily="34" charset="0"/>
              </a:rPr>
              <a:t>Research Question </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How effective are public health campaigns in reducing the prevalence of tobacco use among teenagers in the UK?</a:t>
            </a:r>
          </a:p>
          <a:p>
            <a:pPr algn="just"/>
            <a:r>
              <a:rPr lang="en-GB" b="1" dirty="0">
                <a:solidFill>
                  <a:schemeClr val="tx1"/>
                </a:solidFill>
                <a:latin typeface="Arial" panose="020B0604020202020204" pitchFamily="34" charset="0"/>
                <a:cs typeface="Arial" panose="020B0604020202020204" pitchFamily="34" charset="0"/>
              </a:rPr>
              <a:t>Aim </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To systematically review and evaluate the effectiveness of public health campaigns in reducing tobacco use among teenagers in the UK.</a:t>
            </a:r>
          </a:p>
          <a:p>
            <a:pPr marL="0" indent="0">
              <a:buNone/>
            </a:pPr>
            <a:endParaRPr lang="en-GB" dirty="0"/>
          </a:p>
        </p:txBody>
      </p:sp>
      <p:pic>
        <p:nvPicPr>
          <p:cNvPr id="1028" name="Picture 4" descr="Aim Word Stock Illustrations – 9,722 ...">
            <a:extLst>
              <a:ext uri="{FF2B5EF4-FFF2-40B4-BE49-F238E27FC236}">
                <a16:creationId xmlns:a16="http://schemas.microsoft.com/office/drawing/2014/main" id="{C8CC0B6B-144F-F707-0407-6D4F520884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5687" y="2879953"/>
            <a:ext cx="3869192" cy="3004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8539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273F1-5B6B-112C-1A48-EEE14F6554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02C763-7789-75B4-429F-31234E20BB68}"/>
              </a:ext>
            </a:extLst>
          </p:cNvPr>
          <p:cNvSpPr>
            <a:spLocks noGrp="1"/>
          </p:cNvSpPr>
          <p:nvPr>
            <p:ph type="title"/>
          </p:nvPr>
        </p:nvSpPr>
        <p:spPr/>
        <p:txBody>
          <a:bodyPr/>
          <a:lstStyle/>
          <a:p>
            <a:r>
              <a:rPr lang="en-GB"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Objectives</a:t>
            </a:r>
            <a:endParaRPr lang="en-GB" b="1" dirty="0">
              <a:solidFill>
                <a:schemeClr val="bg1"/>
              </a:solidFill>
            </a:endParaRPr>
          </a:p>
        </p:txBody>
      </p:sp>
      <p:sp>
        <p:nvSpPr>
          <p:cNvPr id="3" name="Content Placeholder 2">
            <a:extLst>
              <a:ext uri="{FF2B5EF4-FFF2-40B4-BE49-F238E27FC236}">
                <a16:creationId xmlns:a16="http://schemas.microsoft.com/office/drawing/2014/main" id="{EC33E32C-6E34-7E88-AF21-459F840879D4}"/>
              </a:ext>
            </a:extLst>
          </p:cNvPr>
          <p:cNvSpPr>
            <a:spLocks noGrp="1"/>
          </p:cNvSpPr>
          <p:nvPr>
            <p:ph idx="1"/>
          </p:nvPr>
        </p:nvSpPr>
        <p:spPr>
          <a:xfrm>
            <a:off x="506186" y="2603500"/>
            <a:ext cx="6678385" cy="3416300"/>
          </a:xfrm>
        </p:spPr>
        <p:txBody>
          <a:bodyPr>
            <a:normAutofit/>
          </a:bodyPr>
          <a:lstStyle/>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To identify and critically appraise existing UK-based public health campaigns targeting teenage tobacco use.</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To assess the impact of these campaigns on smoking initiation, cessation, and attitudes towards tobacco among teenagers in the UK.</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To identify gaps in the current evidence and provide recommendations for improving future public health interventions.</a:t>
            </a:r>
          </a:p>
          <a:p>
            <a:endParaRPr lang="en-GB" dirty="0"/>
          </a:p>
        </p:txBody>
      </p:sp>
      <p:pic>
        <p:nvPicPr>
          <p:cNvPr id="2050" name="Picture 2" descr="How to Define Your Research Objectives and Questions | MRTS Consulting LTD">
            <a:extLst>
              <a:ext uri="{FF2B5EF4-FFF2-40B4-BE49-F238E27FC236}">
                <a16:creationId xmlns:a16="http://schemas.microsoft.com/office/drawing/2014/main" id="{5369F104-2BAE-D9F2-32A9-FA3544E3A7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45829" y="2432957"/>
            <a:ext cx="4457699" cy="3298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1355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B399-D41B-21D5-050F-0AE41551575F}"/>
              </a:ext>
            </a:extLst>
          </p:cNvPr>
          <p:cNvSpPr>
            <a:spLocks noGrp="1"/>
          </p:cNvSpPr>
          <p:nvPr>
            <p:ph type="title"/>
          </p:nvPr>
        </p:nvSpPr>
        <p:spPr/>
        <p:txBody>
          <a:bodyPr/>
          <a:lstStyle/>
          <a:p>
            <a:r>
              <a:rPr lang="en-GB"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Rationale of the Study</a:t>
            </a:r>
            <a:endParaRPr lang="en-GB" b="1" dirty="0">
              <a:solidFill>
                <a:schemeClr val="bg1"/>
              </a:solidFill>
            </a:endParaRPr>
          </a:p>
        </p:txBody>
      </p:sp>
      <p:sp>
        <p:nvSpPr>
          <p:cNvPr id="3" name="Content Placeholder 2">
            <a:extLst>
              <a:ext uri="{FF2B5EF4-FFF2-40B4-BE49-F238E27FC236}">
                <a16:creationId xmlns:a16="http://schemas.microsoft.com/office/drawing/2014/main" id="{1BEBA7CD-589C-7E55-0B33-F4B10A5AB019}"/>
              </a:ext>
            </a:extLst>
          </p:cNvPr>
          <p:cNvSpPr>
            <a:spLocks noGrp="1"/>
          </p:cNvSpPr>
          <p:nvPr>
            <p:ph idx="1"/>
          </p:nvPr>
        </p:nvSpPr>
        <p:spPr>
          <a:xfrm>
            <a:off x="737118" y="2603500"/>
            <a:ext cx="10328988" cy="3416300"/>
          </a:xfrm>
        </p:spPr>
        <p:txBody>
          <a:bodyPr>
            <a:normAutofit/>
          </a:bodyPr>
          <a:lstStyle/>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Teenage tobacco use remains a preventable cause of morbidity and mortality, highlighting the need to assess the effectiveness of current public health campaigns (Simmons and Gray, 2025).</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There is growing concern about the rise of e-cigarette use and its potential impact on traditional tobacco smoking trends among young people (</a:t>
            </a:r>
            <a:r>
              <a:rPr lang="en-GB" dirty="0" err="1">
                <a:solidFill>
                  <a:schemeClr val="tx1"/>
                </a:solidFill>
                <a:latin typeface="Arial" panose="020B0604020202020204" pitchFamily="34" charset="0"/>
                <a:cs typeface="Arial" panose="020B0604020202020204" pitchFamily="34" charset="0"/>
              </a:rPr>
              <a:t>Krompiewski</a:t>
            </a:r>
            <a:r>
              <a:rPr lang="en-GB" dirty="0">
                <a:solidFill>
                  <a:schemeClr val="tx1"/>
                </a:solidFill>
                <a:latin typeface="Arial" panose="020B0604020202020204" pitchFamily="34" charset="0"/>
                <a:cs typeface="Arial" panose="020B0604020202020204" pitchFamily="34" charset="0"/>
              </a:rPr>
              <a:t> et al, 2024).</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Existing literature presents mixed findings regarding the long-term effectiveness of mass media and school-based anti-smoking campaigns (Sánchez-Franco et al, 2024).</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 systematic review will provide consolidated, evidence-based insights to inform future public health strategies and policy development in the UK (Sánchez-Franco et al, 2024).</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This research is original in its focused evaluation of UK-based public health campaigns targeting teenagers specifically, incorporating recent evidence and emerging trends.</a:t>
            </a:r>
          </a:p>
        </p:txBody>
      </p:sp>
    </p:spTree>
    <p:extLst>
      <p:ext uri="{BB962C8B-B14F-4D97-AF65-F5344CB8AC3E}">
        <p14:creationId xmlns:p14="http://schemas.microsoft.com/office/powerpoint/2010/main" val="3069508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3578C-7021-57DF-074D-0FACD26C9005}"/>
              </a:ext>
            </a:extLst>
          </p:cNvPr>
          <p:cNvSpPr>
            <a:spLocks noGrp="1"/>
          </p:cNvSpPr>
          <p:nvPr>
            <p:ph type="title"/>
          </p:nvPr>
        </p:nvSpPr>
        <p:spPr/>
        <p:txBody>
          <a:bodyPr/>
          <a:lstStyle/>
          <a:p>
            <a:r>
              <a:rPr lang="en-GB" u="sng" dirty="0">
                <a:solidFill>
                  <a:schemeClr val="bg1"/>
                </a:solidFill>
                <a:effectLst>
                  <a:outerShdw blurRad="38100" dist="38100" dir="2700000" algn="tl">
                    <a:srgbClr val="000000">
                      <a:alpha val="43137"/>
                    </a:srgbClr>
                  </a:outerShdw>
                </a:effectLst>
                <a:latin typeface="Amasis MT Pro Black" panose="02040A04050005020304" pitchFamily="18" charset="0"/>
              </a:rPr>
              <a:t>Research Impact</a:t>
            </a:r>
            <a:endParaRPr lang="en-GB" dirty="0">
              <a:solidFill>
                <a:schemeClr val="bg1"/>
              </a:solidFill>
            </a:endParaRPr>
          </a:p>
        </p:txBody>
      </p:sp>
      <p:sp>
        <p:nvSpPr>
          <p:cNvPr id="3" name="Content Placeholder 2">
            <a:extLst>
              <a:ext uri="{FF2B5EF4-FFF2-40B4-BE49-F238E27FC236}">
                <a16:creationId xmlns:a16="http://schemas.microsoft.com/office/drawing/2014/main" id="{A6FE2ED7-0F70-2CEF-DA9B-631442718EDB}"/>
              </a:ext>
            </a:extLst>
          </p:cNvPr>
          <p:cNvSpPr>
            <a:spLocks noGrp="1"/>
          </p:cNvSpPr>
          <p:nvPr>
            <p:ph idx="1"/>
          </p:nvPr>
        </p:nvSpPr>
        <p:spPr>
          <a:xfrm>
            <a:off x="528320" y="2476500"/>
            <a:ext cx="9001967" cy="3873500"/>
          </a:xfrm>
        </p:spPr>
        <p:txBody>
          <a:bodyPr>
            <a:normAutofit/>
          </a:bodyPr>
          <a:lstStyle/>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 findings will support the development of more effective, evidence-based public health campaigns targeting teenagers (Alli and Dada, 2024).</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 research will inform policymakers in designing strategies to further reduce youth smoking rates and address health inequalities (Fattahi, 2023).</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Public health and social care professionals will benefit from clearer guidance on best practices for tobacco prevention programmes (</a:t>
            </a:r>
            <a:r>
              <a:rPr lang="en-GB" dirty="0" err="1">
                <a:solidFill>
                  <a:schemeClr val="tx1"/>
                </a:solidFill>
                <a:latin typeface="Arial" panose="020B0604020202020204" pitchFamily="34" charset="0"/>
                <a:cs typeface="Arial" panose="020B0604020202020204" pitchFamily="34" charset="0"/>
              </a:rPr>
              <a:t>Erhabor</a:t>
            </a:r>
            <a:r>
              <a:rPr lang="en-GB" dirty="0">
                <a:solidFill>
                  <a:schemeClr val="tx1"/>
                </a:solidFill>
                <a:latin typeface="Arial" panose="020B0604020202020204" pitchFamily="34" charset="0"/>
                <a:cs typeface="Arial" panose="020B0604020202020204" pitchFamily="34" charset="0"/>
              </a:rPr>
              <a:t> et al, 2023).</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The study may contribute to improved allocation of resources toward interventions with proven effectiveness (Patil et al, 2022).</a:t>
            </a:r>
          </a:p>
          <a:p>
            <a:pPr marL="171450" lvl="0" indent="-1714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Ultimately, the research aims to reduce teenage tobacco use, improving long-term health outcomes and reducing the burden on UK healthcare services (Brose et al, 2026).</a:t>
            </a:r>
          </a:p>
        </p:txBody>
      </p:sp>
      <p:pic>
        <p:nvPicPr>
          <p:cNvPr id="6" name="Picture 8" descr="World No Tobacco Day :: Behance">
            <a:extLst>
              <a:ext uri="{FF2B5EF4-FFF2-40B4-BE49-F238E27FC236}">
                <a16:creationId xmlns:a16="http://schemas.microsoft.com/office/drawing/2014/main" id="{C8F26FD6-C273-E2B9-555B-E2A16B3E47E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0576" b="24280"/>
          <a:stretch>
            <a:fillRect/>
          </a:stretch>
        </p:blipFill>
        <p:spPr bwMode="auto">
          <a:xfrm>
            <a:off x="9692640" y="2377440"/>
            <a:ext cx="2346960" cy="351536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83C29A-8DAC-5AEA-1B57-6AB46484FFA8}"/>
              </a:ext>
            </a:extLst>
          </p:cNvPr>
          <p:cNvSpPr txBox="1"/>
          <p:nvPr/>
        </p:nvSpPr>
        <p:spPr>
          <a:xfrm>
            <a:off x="9530288" y="6134557"/>
            <a:ext cx="2346960" cy="338554"/>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(Vishwajit Rane, 2025)</a:t>
            </a:r>
          </a:p>
        </p:txBody>
      </p:sp>
    </p:spTree>
    <p:extLst>
      <p:ext uri="{BB962C8B-B14F-4D97-AF65-F5344CB8AC3E}">
        <p14:creationId xmlns:p14="http://schemas.microsoft.com/office/powerpoint/2010/main" val="2835094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3845D-34A9-A713-1DD0-BEE961B83A2C}"/>
              </a:ext>
            </a:extLst>
          </p:cNvPr>
          <p:cNvSpPr>
            <a:spLocks noGrp="1"/>
          </p:cNvSpPr>
          <p:nvPr>
            <p:ph type="title"/>
          </p:nvPr>
        </p:nvSpPr>
        <p:spPr/>
        <p:txBody>
          <a:bodyPr/>
          <a:lstStyle/>
          <a:p>
            <a:r>
              <a:rPr lang="en-GB"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 list</a:t>
            </a:r>
            <a:endParaRPr lang="en-GB" sz="16600" dirty="0">
              <a:solidFill>
                <a:schemeClr val="bg1"/>
              </a:solidFill>
            </a:endParaRPr>
          </a:p>
        </p:txBody>
      </p:sp>
      <p:sp>
        <p:nvSpPr>
          <p:cNvPr id="3" name="Content Placeholder 2">
            <a:extLst>
              <a:ext uri="{FF2B5EF4-FFF2-40B4-BE49-F238E27FC236}">
                <a16:creationId xmlns:a16="http://schemas.microsoft.com/office/drawing/2014/main" id="{B4C77E9F-07F8-48AD-F1D2-3A1BA30A5AA5}"/>
              </a:ext>
            </a:extLst>
          </p:cNvPr>
          <p:cNvSpPr>
            <a:spLocks noGrp="1"/>
          </p:cNvSpPr>
          <p:nvPr>
            <p:ph idx="1"/>
          </p:nvPr>
        </p:nvSpPr>
        <p:spPr>
          <a:xfrm>
            <a:off x="274320" y="2296160"/>
            <a:ext cx="11389360" cy="4246880"/>
          </a:xfrm>
        </p:spPr>
        <p:txBody>
          <a:bodyPr>
            <a:noAutofit/>
          </a:bodyPr>
          <a:lstStyle/>
          <a:p>
            <a:pPr marL="171450" indent="-171450" algn="just">
              <a:buFont typeface="Arial" panose="020B0604020202020204" pitchFamily="34" charset="0"/>
              <a:buChar char="•"/>
            </a:pPr>
            <a:r>
              <a:rPr lang="en-GB" sz="900" dirty="0">
                <a:solidFill>
                  <a:schemeClr val="dk1"/>
                </a:solidFill>
                <a:latin typeface="Arial" panose="020B0604020202020204" pitchFamily="34" charset="0"/>
                <a:cs typeface="Arial" panose="020B0604020202020204" pitchFamily="34" charset="0"/>
              </a:rPr>
              <a:t>Anyanwu, P.E., Craig, P., </a:t>
            </a:r>
            <a:r>
              <a:rPr lang="en-GB" sz="900" dirty="0" err="1">
                <a:solidFill>
                  <a:schemeClr val="dk1"/>
                </a:solidFill>
                <a:latin typeface="Arial" panose="020B0604020202020204" pitchFamily="34" charset="0"/>
                <a:cs typeface="Arial" panose="020B0604020202020204" pitchFamily="34" charset="0"/>
              </a:rPr>
              <a:t>Katikireddi</a:t>
            </a:r>
            <a:r>
              <a:rPr lang="en-GB" sz="900" dirty="0">
                <a:solidFill>
                  <a:schemeClr val="dk1"/>
                </a:solidFill>
                <a:latin typeface="Arial" panose="020B0604020202020204" pitchFamily="34" charset="0"/>
                <a:cs typeface="Arial" panose="020B0604020202020204" pitchFamily="34" charset="0"/>
              </a:rPr>
              <a:t>, S.V. and Green, M.J., (2020). Impact of UK tobacco control policies on inequalities in youth smoking uptake: a natural experiment study. </a:t>
            </a:r>
            <a:r>
              <a:rPr lang="en-GB" sz="900" i="1" dirty="0">
                <a:solidFill>
                  <a:schemeClr val="dk1"/>
                </a:solidFill>
                <a:latin typeface="Arial" panose="020B0604020202020204" pitchFamily="34" charset="0"/>
                <a:cs typeface="Arial" panose="020B0604020202020204" pitchFamily="34" charset="0"/>
              </a:rPr>
              <a:t>Nicotine &amp; Tobacco Research</a:t>
            </a:r>
            <a:r>
              <a:rPr lang="en-GB" sz="900" dirty="0">
                <a:solidFill>
                  <a:schemeClr val="dk1"/>
                </a:solidFill>
                <a:latin typeface="Arial" panose="020B0604020202020204" pitchFamily="34" charset="0"/>
                <a:cs typeface="Arial" panose="020B0604020202020204" pitchFamily="34" charset="0"/>
              </a:rPr>
              <a:t>, </a:t>
            </a:r>
            <a:r>
              <a:rPr lang="en-GB" sz="900" i="1" dirty="0">
                <a:solidFill>
                  <a:schemeClr val="dk1"/>
                </a:solidFill>
                <a:latin typeface="Arial" panose="020B0604020202020204" pitchFamily="34" charset="0"/>
                <a:cs typeface="Arial" panose="020B0604020202020204" pitchFamily="34" charset="0"/>
              </a:rPr>
              <a:t>22</a:t>
            </a:r>
            <a:r>
              <a:rPr lang="en-GB" sz="900" dirty="0">
                <a:solidFill>
                  <a:schemeClr val="dk1"/>
                </a:solidFill>
                <a:latin typeface="Arial" panose="020B0604020202020204" pitchFamily="34" charset="0"/>
                <a:cs typeface="Arial" panose="020B0604020202020204" pitchFamily="34" charset="0"/>
              </a:rPr>
              <a:t>(11), pp.1973-1980.</a:t>
            </a:r>
          </a:p>
          <a:p>
            <a:pPr marL="171450" indent="-171450" algn="just">
              <a:buFont typeface="Arial" panose="020B0604020202020204" pitchFamily="34" charset="0"/>
              <a:buChar char="•"/>
            </a:pPr>
            <a:r>
              <a:rPr lang="en-GB" sz="900" dirty="0">
                <a:solidFill>
                  <a:schemeClr val="dk1"/>
                </a:solidFill>
                <a:latin typeface="Arial" panose="020B0604020202020204" pitchFamily="34" charset="0"/>
                <a:cs typeface="Arial" panose="020B0604020202020204" pitchFamily="34" charset="0"/>
              </a:rPr>
              <a:t>Alli, O.I. and Dada, S.A., (2024). Global advances in tobacco control policies: A review of evidence, implementation models, and public health outcomes. </a:t>
            </a:r>
            <a:r>
              <a:rPr lang="en-GB" sz="900" i="1" dirty="0">
                <a:solidFill>
                  <a:schemeClr val="dk1"/>
                </a:solidFill>
                <a:latin typeface="Arial" panose="020B0604020202020204" pitchFamily="34" charset="0"/>
                <a:cs typeface="Arial" panose="020B0604020202020204" pitchFamily="34" charset="0"/>
              </a:rPr>
              <a:t>International Journal of Multidisciplinary Research and Growth Evaluation</a:t>
            </a:r>
            <a:r>
              <a:rPr lang="en-GB" sz="900" dirty="0">
                <a:solidFill>
                  <a:schemeClr val="dk1"/>
                </a:solidFill>
                <a:latin typeface="Arial" panose="020B0604020202020204" pitchFamily="34" charset="0"/>
                <a:cs typeface="Arial" panose="020B0604020202020204" pitchFamily="34" charset="0"/>
              </a:rPr>
              <a:t>, </a:t>
            </a:r>
            <a:r>
              <a:rPr lang="en-GB" sz="900" i="1" dirty="0">
                <a:solidFill>
                  <a:schemeClr val="dk1"/>
                </a:solidFill>
                <a:latin typeface="Arial" panose="020B0604020202020204" pitchFamily="34" charset="0"/>
                <a:cs typeface="Arial" panose="020B0604020202020204" pitchFamily="34" charset="0"/>
              </a:rPr>
              <a:t>5</a:t>
            </a:r>
            <a:r>
              <a:rPr lang="en-GB" sz="900" dirty="0">
                <a:solidFill>
                  <a:schemeClr val="dk1"/>
                </a:solidFill>
                <a:latin typeface="Arial" panose="020B0604020202020204" pitchFamily="34" charset="0"/>
                <a:cs typeface="Arial" panose="020B0604020202020204" pitchFamily="34" charset="0"/>
              </a:rPr>
              <a:t>(6), pp.1456-1461.</a:t>
            </a:r>
          </a:p>
          <a:p>
            <a:pPr marL="171450" indent="-171450" algn="just">
              <a:buFont typeface="Arial" panose="020B0604020202020204" pitchFamily="34" charset="0"/>
              <a:buChar char="•"/>
            </a:pPr>
            <a:r>
              <a:rPr lang="en-GB" sz="900" dirty="0">
                <a:solidFill>
                  <a:schemeClr val="dk1"/>
                </a:solidFill>
                <a:latin typeface="Arial" panose="020B0604020202020204" pitchFamily="34" charset="0"/>
                <a:cs typeface="Arial" panose="020B0604020202020204" pitchFamily="34" charset="0"/>
              </a:rPr>
              <a:t>Brose, L., Bunce, L. and Cheeseman, H., (2026). Prevalence of nicotine pouch use among youth and adults in Great Britain—analysis of cross-sectional, nationally representative surveys. </a:t>
            </a:r>
            <a:r>
              <a:rPr lang="en-GB" sz="900" i="1" dirty="0">
                <a:solidFill>
                  <a:schemeClr val="dk1"/>
                </a:solidFill>
                <a:latin typeface="Arial" panose="020B0604020202020204" pitchFamily="34" charset="0"/>
                <a:cs typeface="Arial" panose="020B0604020202020204" pitchFamily="34" charset="0"/>
              </a:rPr>
              <a:t>Nicotine and Tobacco Research</a:t>
            </a:r>
            <a:r>
              <a:rPr lang="en-GB" sz="900" dirty="0">
                <a:solidFill>
                  <a:schemeClr val="dk1"/>
                </a:solidFill>
                <a:latin typeface="Arial" panose="020B0604020202020204" pitchFamily="34" charset="0"/>
                <a:cs typeface="Arial" panose="020B0604020202020204" pitchFamily="34" charset="0"/>
              </a:rPr>
              <a:t>, </a:t>
            </a:r>
            <a:r>
              <a:rPr lang="en-GB" sz="900" i="1" dirty="0">
                <a:solidFill>
                  <a:schemeClr val="dk1"/>
                </a:solidFill>
                <a:latin typeface="Arial" panose="020B0604020202020204" pitchFamily="34" charset="0"/>
                <a:cs typeface="Arial" panose="020B0604020202020204" pitchFamily="34" charset="0"/>
              </a:rPr>
              <a:t>28</a:t>
            </a:r>
            <a:r>
              <a:rPr lang="en-GB" sz="900" dirty="0">
                <a:solidFill>
                  <a:schemeClr val="dk1"/>
                </a:solidFill>
                <a:latin typeface="Arial" panose="020B0604020202020204" pitchFamily="34" charset="0"/>
                <a:cs typeface="Arial" panose="020B0604020202020204" pitchFamily="34" charset="0"/>
              </a:rPr>
              <a:t>(2), pp.213-222.</a:t>
            </a:r>
          </a:p>
          <a:p>
            <a:pPr marL="171450" indent="-171450" algn="just">
              <a:buFont typeface="Arial" panose="020B0604020202020204" pitchFamily="34" charset="0"/>
              <a:buChar char="•"/>
            </a:pPr>
            <a:r>
              <a:rPr lang="en-GB" sz="900" dirty="0"/>
              <a:t>Chu, K.H., Colditz, J., Malik, M., Yates, T. and Primack, B., (2019). Identifying key target audiences for public health campaigns: Leveraging machine learning in the case of hookah tobacco smoking. </a:t>
            </a:r>
            <a:r>
              <a:rPr lang="en-GB" sz="900" i="1" dirty="0"/>
              <a:t>Journal of Medical Internet Research</a:t>
            </a:r>
            <a:r>
              <a:rPr lang="en-GB" sz="900" dirty="0"/>
              <a:t>, </a:t>
            </a:r>
            <a:r>
              <a:rPr lang="en-GB" sz="900" i="1" dirty="0"/>
              <a:t>21</a:t>
            </a:r>
            <a:r>
              <a:rPr lang="en-GB" sz="900" dirty="0"/>
              <a:t>(7), p.e12443.</a:t>
            </a:r>
            <a:endParaRPr lang="en-GB" sz="900" dirty="0">
              <a:solidFill>
                <a:schemeClr val="dk1"/>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err="1">
                <a:solidFill>
                  <a:schemeClr val="dk1"/>
                </a:solidFill>
                <a:latin typeface="Arial" panose="020B0604020202020204" pitchFamily="34" charset="0"/>
                <a:cs typeface="Arial" panose="020B0604020202020204" pitchFamily="34" charset="0"/>
              </a:rPr>
              <a:t>Erhabor</a:t>
            </a:r>
            <a:r>
              <a:rPr lang="en-GB" sz="900" dirty="0">
                <a:solidFill>
                  <a:schemeClr val="dk1"/>
                </a:solidFill>
                <a:latin typeface="Arial" panose="020B0604020202020204" pitchFamily="34" charset="0"/>
                <a:cs typeface="Arial" panose="020B0604020202020204" pitchFamily="34" charset="0"/>
              </a:rPr>
              <a:t>, J., Boakye, E., Osuji, N., </a:t>
            </a:r>
            <a:r>
              <a:rPr lang="en-GB" sz="900" dirty="0" err="1">
                <a:solidFill>
                  <a:schemeClr val="dk1"/>
                </a:solidFill>
                <a:latin typeface="Arial" panose="020B0604020202020204" pitchFamily="34" charset="0"/>
                <a:cs typeface="Arial" panose="020B0604020202020204" pitchFamily="34" charset="0"/>
              </a:rPr>
              <a:t>Obisesan</a:t>
            </a:r>
            <a:r>
              <a:rPr lang="en-GB" sz="900" dirty="0">
                <a:solidFill>
                  <a:schemeClr val="dk1"/>
                </a:solidFill>
                <a:latin typeface="Arial" panose="020B0604020202020204" pitchFamily="34" charset="0"/>
                <a:cs typeface="Arial" panose="020B0604020202020204" pitchFamily="34" charset="0"/>
              </a:rPr>
              <a:t>, O., Osei, A.D., </a:t>
            </a:r>
            <a:r>
              <a:rPr lang="en-GB" sz="900" dirty="0" err="1">
                <a:solidFill>
                  <a:schemeClr val="dk1"/>
                </a:solidFill>
                <a:latin typeface="Arial" panose="020B0604020202020204" pitchFamily="34" charset="0"/>
                <a:cs typeface="Arial" panose="020B0604020202020204" pitchFamily="34" charset="0"/>
              </a:rPr>
              <a:t>Mirbolouk</a:t>
            </a:r>
            <a:r>
              <a:rPr lang="en-GB" sz="900" dirty="0">
                <a:solidFill>
                  <a:schemeClr val="dk1"/>
                </a:solidFill>
                <a:latin typeface="Arial" panose="020B0604020202020204" pitchFamily="34" charset="0"/>
                <a:cs typeface="Arial" panose="020B0604020202020204" pitchFamily="34" charset="0"/>
              </a:rPr>
              <a:t>, H., Stokes, A.C., </a:t>
            </a:r>
            <a:r>
              <a:rPr lang="en-GB" sz="900" dirty="0" err="1">
                <a:solidFill>
                  <a:schemeClr val="dk1"/>
                </a:solidFill>
                <a:latin typeface="Arial" panose="020B0604020202020204" pitchFamily="34" charset="0"/>
                <a:cs typeface="Arial" panose="020B0604020202020204" pitchFamily="34" charset="0"/>
              </a:rPr>
              <a:t>Dzaye</a:t>
            </a:r>
            <a:r>
              <a:rPr lang="en-GB" sz="900" dirty="0">
                <a:solidFill>
                  <a:schemeClr val="dk1"/>
                </a:solidFill>
                <a:latin typeface="Arial" panose="020B0604020202020204" pitchFamily="34" charset="0"/>
                <a:cs typeface="Arial" panose="020B0604020202020204" pitchFamily="34" charset="0"/>
              </a:rPr>
              <a:t>, O., El-</a:t>
            </a:r>
            <a:r>
              <a:rPr lang="en-GB" sz="900" dirty="0" err="1">
                <a:solidFill>
                  <a:schemeClr val="dk1"/>
                </a:solidFill>
                <a:latin typeface="Arial" panose="020B0604020202020204" pitchFamily="34" charset="0"/>
                <a:cs typeface="Arial" panose="020B0604020202020204" pitchFamily="34" charset="0"/>
              </a:rPr>
              <a:t>Shahawy</a:t>
            </a:r>
            <a:r>
              <a:rPr lang="en-GB" sz="900" dirty="0">
                <a:solidFill>
                  <a:schemeClr val="dk1"/>
                </a:solidFill>
                <a:latin typeface="Arial" panose="020B0604020202020204" pitchFamily="34" charset="0"/>
                <a:cs typeface="Arial" panose="020B0604020202020204" pitchFamily="34" charset="0"/>
              </a:rPr>
              <a:t>, O., Rodriguez, C.J. and Hirsch, G.A., (2023). Psychosocial stressors and current e-cigarette use in the youth risk </a:t>
            </a:r>
            <a:r>
              <a:rPr lang="en-GB" sz="900" dirty="0" err="1">
                <a:solidFill>
                  <a:schemeClr val="dk1"/>
                </a:solidFill>
                <a:latin typeface="Arial" panose="020B0604020202020204" pitchFamily="34" charset="0"/>
                <a:cs typeface="Arial" panose="020B0604020202020204" pitchFamily="34" charset="0"/>
              </a:rPr>
              <a:t>behavior</a:t>
            </a:r>
            <a:r>
              <a:rPr lang="en-GB" sz="900" dirty="0">
                <a:solidFill>
                  <a:schemeClr val="dk1"/>
                </a:solidFill>
                <a:latin typeface="Arial" panose="020B0604020202020204" pitchFamily="34" charset="0"/>
                <a:cs typeface="Arial" panose="020B0604020202020204" pitchFamily="34" charset="0"/>
              </a:rPr>
              <a:t> survey. </a:t>
            </a:r>
            <a:r>
              <a:rPr lang="en-GB" sz="900" i="1" dirty="0">
                <a:solidFill>
                  <a:schemeClr val="dk1"/>
                </a:solidFill>
                <a:latin typeface="Arial" panose="020B0604020202020204" pitchFamily="34" charset="0"/>
                <a:cs typeface="Arial" panose="020B0604020202020204" pitchFamily="34" charset="0"/>
              </a:rPr>
              <a:t>BMC public health</a:t>
            </a:r>
            <a:r>
              <a:rPr lang="en-GB" sz="900" dirty="0">
                <a:solidFill>
                  <a:schemeClr val="dk1"/>
                </a:solidFill>
                <a:latin typeface="Arial" panose="020B0604020202020204" pitchFamily="34" charset="0"/>
                <a:cs typeface="Arial" panose="020B0604020202020204" pitchFamily="34" charset="0"/>
              </a:rPr>
              <a:t>, </a:t>
            </a:r>
            <a:r>
              <a:rPr lang="en-GB" sz="900" i="1" dirty="0">
                <a:solidFill>
                  <a:schemeClr val="dk1"/>
                </a:solidFill>
                <a:latin typeface="Arial" panose="020B0604020202020204" pitchFamily="34" charset="0"/>
                <a:cs typeface="Arial" panose="020B0604020202020204" pitchFamily="34" charset="0"/>
              </a:rPr>
              <a:t>23</a:t>
            </a:r>
            <a:r>
              <a:rPr lang="en-GB" sz="900" dirty="0">
                <a:solidFill>
                  <a:schemeClr val="dk1"/>
                </a:solidFill>
                <a:latin typeface="Arial" panose="020B0604020202020204" pitchFamily="34" charset="0"/>
                <a:cs typeface="Arial" panose="020B0604020202020204" pitchFamily="34" charset="0"/>
              </a:rPr>
              <a:t>(1), p.1080.</a:t>
            </a:r>
          </a:p>
          <a:p>
            <a:pPr marL="171450" indent="-171450" algn="just">
              <a:buFont typeface="Arial" panose="020B0604020202020204" pitchFamily="34" charset="0"/>
              <a:buChar char="•"/>
            </a:pPr>
            <a:r>
              <a:rPr lang="en-GB" sz="900" dirty="0">
                <a:solidFill>
                  <a:schemeClr val="dk1"/>
                </a:solidFill>
                <a:latin typeface="Arial" panose="020B0604020202020204" pitchFamily="34" charset="0"/>
                <a:cs typeface="Arial" panose="020B0604020202020204" pitchFamily="34" charset="0"/>
              </a:rPr>
              <a:t>East, K., Taylor, E., </a:t>
            </a:r>
            <a:r>
              <a:rPr lang="en-GB" sz="900" dirty="0" err="1">
                <a:solidFill>
                  <a:schemeClr val="dk1"/>
                </a:solidFill>
                <a:latin typeface="Arial" panose="020B0604020202020204" pitchFamily="34" charset="0"/>
                <a:cs typeface="Arial" panose="020B0604020202020204" pitchFamily="34" charset="0"/>
              </a:rPr>
              <a:t>Simonavičius</a:t>
            </a:r>
            <a:r>
              <a:rPr lang="en-GB" sz="900" dirty="0">
                <a:solidFill>
                  <a:schemeClr val="dk1"/>
                </a:solidFill>
                <a:latin typeface="Arial" panose="020B0604020202020204" pitchFamily="34" charset="0"/>
                <a:cs typeface="Arial" panose="020B0604020202020204" pitchFamily="34" charset="0"/>
              </a:rPr>
              <a:t>, E., Nottage, M., Reid, J.L., Burkhalter, R., Brose, L., Wackowski, O.A., Liber, A.C., McNeill, A. and Hammond, D., (2024). Noticing education campaigns or public health messages about vaping among youth in the United States, Canada and England from 2018 to 2022. </a:t>
            </a:r>
            <a:r>
              <a:rPr lang="en-GB" sz="900" i="1" dirty="0">
                <a:solidFill>
                  <a:schemeClr val="dk1"/>
                </a:solidFill>
                <a:latin typeface="Arial" panose="020B0604020202020204" pitchFamily="34" charset="0"/>
                <a:cs typeface="Arial" panose="020B0604020202020204" pitchFamily="34" charset="0"/>
              </a:rPr>
              <a:t>Health Education Research</a:t>
            </a:r>
            <a:r>
              <a:rPr lang="en-GB" sz="900" dirty="0">
                <a:solidFill>
                  <a:schemeClr val="dk1"/>
                </a:solidFill>
                <a:latin typeface="Arial" panose="020B0604020202020204" pitchFamily="34" charset="0"/>
                <a:cs typeface="Arial" panose="020B0604020202020204" pitchFamily="34" charset="0"/>
              </a:rPr>
              <a:t>, </a:t>
            </a:r>
            <a:r>
              <a:rPr lang="en-GB" sz="900" i="1" dirty="0">
                <a:solidFill>
                  <a:schemeClr val="dk1"/>
                </a:solidFill>
                <a:latin typeface="Arial" panose="020B0604020202020204" pitchFamily="34" charset="0"/>
                <a:cs typeface="Arial" panose="020B0604020202020204" pitchFamily="34" charset="0"/>
              </a:rPr>
              <a:t>39</a:t>
            </a:r>
            <a:r>
              <a:rPr lang="en-GB" sz="900" dirty="0">
                <a:solidFill>
                  <a:schemeClr val="dk1"/>
                </a:solidFill>
                <a:latin typeface="Arial" panose="020B0604020202020204" pitchFamily="34" charset="0"/>
                <a:cs typeface="Arial" panose="020B0604020202020204" pitchFamily="34" charset="0"/>
              </a:rPr>
              <a:t>(1), pp.12-28.</a:t>
            </a:r>
          </a:p>
          <a:p>
            <a:pPr marL="171450" indent="-171450" algn="just">
              <a:buFont typeface="Arial" panose="020B0604020202020204" pitchFamily="34" charset="0"/>
              <a:buChar char="•"/>
            </a:pPr>
            <a:r>
              <a:rPr lang="en-GB" sz="900" dirty="0">
                <a:solidFill>
                  <a:schemeClr val="dk1"/>
                </a:solidFill>
                <a:latin typeface="Arial" panose="020B0604020202020204" pitchFamily="34" charset="0"/>
                <a:cs typeface="Arial" panose="020B0604020202020204" pitchFamily="34" charset="0"/>
              </a:rPr>
              <a:t>Fattahi, E., (2023). Smokeless Tobacco Use and Health Inequity: </a:t>
            </a:r>
            <a:r>
              <a:rPr lang="en-GB" sz="900" dirty="0" err="1">
                <a:solidFill>
                  <a:schemeClr val="dk1"/>
                </a:solidFill>
                <a:latin typeface="Arial" panose="020B0604020202020204" pitchFamily="34" charset="0"/>
                <a:cs typeface="Arial" panose="020B0604020202020204" pitchFamily="34" charset="0"/>
              </a:rPr>
              <a:t>Unraveling</a:t>
            </a:r>
            <a:r>
              <a:rPr lang="en-GB" sz="900" dirty="0">
                <a:solidFill>
                  <a:schemeClr val="dk1"/>
                </a:solidFill>
                <a:latin typeface="Arial" panose="020B0604020202020204" pitchFamily="34" charset="0"/>
                <a:cs typeface="Arial" panose="020B0604020202020204" pitchFamily="34" charset="0"/>
              </a:rPr>
              <a:t> the Mechanisms. In </a:t>
            </a:r>
            <a:r>
              <a:rPr lang="en-GB" sz="900" i="1" dirty="0">
                <a:solidFill>
                  <a:schemeClr val="dk1"/>
                </a:solidFill>
                <a:latin typeface="Arial" panose="020B0604020202020204" pitchFamily="34" charset="0"/>
                <a:cs typeface="Arial" panose="020B0604020202020204" pitchFamily="34" charset="0"/>
              </a:rPr>
              <a:t>Health Inequality-A Comprehensive Exploration</a:t>
            </a:r>
            <a:r>
              <a:rPr lang="en-GB" sz="900" dirty="0">
                <a:solidFill>
                  <a:schemeClr val="dk1"/>
                </a:solidFill>
                <a:latin typeface="Arial" panose="020B0604020202020204" pitchFamily="34" charset="0"/>
                <a:cs typeface="Arial" panose="020B0604020202020204" pitchFamily="34" charset="0"/>
              </a:rPr>
              <a:t>. </a:t>
            </a:r>
            <a:r>
              <a:rPr lang="en-GB" sz="900" dirty="0" err="1">
                <a:solidFill>
                  <a:schemeClr val="dk1"/>
                </a:solidFill>
                <a:latin typeface="Arial" panose="020B0604020202020204" pitchFamily="34" charset="0"/>
                <a:cs typeface="Arial" panose="020B0604020202020204" pitchFamily="34" charset="0"/>
              </a:rPr>
              <a:t>IntechOpen</a:t>
            </a:r>
            <a:r>
              <a:rPr lang="en-GB" sz="900" dirty="0">
                <a:solidFill>
                  <a:schemeClr val="dk1"/>
                </a:solidFill>
                <a:latin typeface="Arial" panose="020B0604020202020204" pitchFamily="34" charset="0"/>
                <a:cs typeface="Arial" panose="020B0604020202020204" pitchFamily="34" charset="0"/>
              </a:rPr>
              <a:t>.</a:t>
            </a:r>
          </a:p>
          <a:p>
            <a:pPr marL="171450" indent="-171450" algn="just">
              <a:buFont typeface="Arial" panose="020B0604020202020204" pitchFamily="34" charset="0"/>
              <a:buChar char="•"/>
            </a:pPr>
            <a:r>
              <a:rPr lang="en-GB" sz="900" dirty="0" err="1">
                <a:solidFill>
                  <a:schemeClr val="dk1"/>
                </a:solidFill>
                <a:latin typeface="Arial" panose="020B0604020202020204" pitchFamily="34" charset="0"/>
                <a:cs typeface="Arial" panose="020B0604020202020204" pitchFamily="34" charset="0"/>
              </a:rPr>
              <a:t>Krompiewski</a:t>
            </a:r>
            <a:r>
              <a:rPr lang="en-GB" sz="900" dirty="0">
                <a:solidFill>
                  <a:schemeClr val="dk1"/>
                </a:solidFill>
                <a:latin typeface="Arial" panose="020B0604020202020204" pitchFamily="34" charset="0"/>
                <a:cs typeface="Arial" panose="020B0604020202020204" pitchFamily="34" charset="0"/>
              </a:rPr>
              <a:t>, M., </a:t>
            </a:r>
            <a:r>
              <a:rPr lang="en-GB" sz="900" dirty="0" err="1">
                <a:solidFill>
                  <a:schemeClr val="dk1"/>
                </a:solidFill>
                <a:latin typeface="Arial" panose="020B0604020202020204" pitchFamily="34" charset="0"/>
                <a:cs typeface="Arial" panose="020B0604020202020204" pitchFamily="34" charset="0"/>
              </a:rPr>
              <a:t>Miśkiewicz</a:t>
            </a:r>
            <a:r>
              <a:rPr lang="en-GB" sz="900" dirty="0">
                <a:solidFill>
                  <a:schemeClr val="dk1"/>
                </a:solidFill>
                <a:latin typeface="Arial" panose="020B0604020202020204" pitchFamily="34" charset="0"/>
                <a:cs typeface="Arial" panose="020B0604020202020204" pitchFamily="34" charset="0"/>
              </a:rPr>
              <a:t>, M., Ptak, J., Noga, R., Marcinkowska, J., Herc, A., </a:t>
            </a:r>
            <a:r>
              <a:rPr lang="en-GB" sz="900" dirty="0" err="1">
                <a:solidFill>
                  <a:schemeClr val="dk1"/>
                </a:solidFill>
                <a:latin typeface="Arial" panose="020B0604020202020204" pitchFamily="34" charset="0"/>
                <a:cs typeface="Arial" panose="020B0604020202020204" pitchFamily="34" charset="0"/>
              </a:rPr>
              <a:t>Koczkodon</a:t>
            </a:r>
            <a:r>
              <a:rPr lang="en-GB" sz="900" dirty="0">
                <a:solidFill>
                  <a:schemeClr val="dk1"/>
                </a:solidFill>
                <a:latin typeface="Arial" panose="020B0604020202020204" pitchFamily="34" charset="0"/>
                <a:cs typeface="Arial" panose="020B0604020202020204" pitchFamily="34" charset="0"/>
              </a:rPr>
              <a:t>, K., Teska, V., </a:t>
            </a:r>
            <a:r>
              <a:rPr lang="en-GB" sz="900" dirty="0" err="1">
                <a:solidFill>
                  <a:schemeClr val="dk1"/>
                </a:solidFill>
                <a:latin typeface="Arial" panose="020B0604020202020204" pitchFamily="34" charset="0"/>
                <a:cs typeface="Arial" panose="020B0604020202020204" pitchFamily="34" charset="0"/>
              </a:rPr>
              <a:t>Perłowski</a:t>
            </a:r>
            <a:r>
              <a:rPr lang="en-GB" sz="900" dirty="0">
                <a:solidFill>
                  <a:schemeClr val="dk1"/>
                </a:solidFill>
                <a:latin typeface="Arial" panose="020B0604020202020204" pitchFamily="34" charset="0"/>
                <a:cs typeface="Arial" panose="020B0604020202020204" pitchFamily="34" charset="0"/>
              </a:rPr>
              <a:t>, J. and Sawczuk, M., (2024). The effect of rising e-cigarette usage among young people on public health and physical activity. </a:t>
            </a:r>
            <a:r>
              <a:rPr lang="en-GB" sz="900" i="1" dirty="0">
                <a:solidFill>
                  <a:schemeClr val="dk1"/>
                </a:solidFill>
                <a:latin typeface="Arial" panose="020B0604020202020204" pitchFamily="34" charset="0"/>
                <a:cs typeface="Arial" panose="020B0604020202020204" pitchFamily="34" charset="0"/>
              </a:rPr>
              <a:t>Quality in Sport</a:t>
            </a:r>
            <a:r>
              <a:rPr lang="en-GB" sz="900" dirty="0">
                <a:solidFill>
                  <a:schemeClr val="dk1"/>
                </a:solidFill>
                <a:latin typeface="Arial" panose="020B0604020202020204" pitchFamily="34" charset="0"/>
                <a:cs typeface="Arial" panose="020B0604020202020204" pitchFamily="34" charset="0"/>
              </a:rPr>
              <a:t>, </a:t>
            </a:r>
            <a:r>
              <a:rPr lang="en-GB" sz="900" i="1" dirty="0">
                <a:solidFill>
                  <a:schemeClr val="dk1"/>
                </a:solidFill>
                <a:latin typeface="Arial" panose="020B0604020202020204" pitchFamily="34" charset="0"/>
                <a:cs typeface="Arial" panose="020B0604020202020204" pitchFamily="34" charset="0"/>
              </a:rPr>
              <a:t>23</a:t>
            </a:r>
            <a:r>
              <a:rPr lang="en-GB" sz="900" dirty="0">
                <a:solidFill>
                  <a:schemeClr val="dk1"/>
                </a:solidFill>
                <a:latin typeface="Arial" panose="020B0604020202020204" pitchFamily="34" charset="0"/>
                <a:cs typeface="Arial" panose="020B0604020202020204" pitchFamily="34" charset="0"/>
              </a:rPr>
              <a:t>, pp.54839-54839.</a:t>
            </a:r>
          </a:p>
          <a:p>
            <a:pPr marL="171450" indent="-171450" algn="just">
              <a:buFont typeface="Arial" panose="020B0604020202020204" pitchFamily="34" charset="0"/>
              <a:buChar char="•"/>
            </a:pPr>
            <a:r>
              <a:rPr lang="en-GB" sz="900" dirty="0"/>
              <a:t>Kuipers, M.A., West, R., Beard, E.V. and Brown, J., (2020). Impact of the “Stoptober” smoking cessation campaign in England from 2012 to 2017: a </a:t>
            </a:r>
            <a:r>
              <a:rPr lang="en-GB" sz="900" dirty="0" err="1"/>
              <a:t>quasiexperimental</a:t>
            </a:r>
            <a:r>
              <a:rPr lang="en-GB" sz="900" dirty="0"/>
              <a:t> repeat cross-sectional study. </a:t>
            </a:r>
            <a:r>
              <a:rPr lang="en-GB" sz="900" i="1" dirty="0"/>
              <a:t>Nicotine and Tobacco Research</a:t>
            </a:r>
            <a:r>
              <a:rPr lang="en-GB" sz="900" dirty="0"/>
              <a:t>, </a:t>
            </a:r>
            <a:r>
              <a:rPr lang="en-GB" sz="900" i="1" dirty="0"/>
              <a:t>22</a:t>
            </a:r>
            <a:r>
              <a:rPr lang="en-GB" sz="900" dirty="0"/>
              <a:t>(9), pp.1453-1459.</a:t>
            </a:r>
            <a:endParaRPr lang="en-GB" sz="900" dirty="0">
              <a:solidFill>
                <a:schemeClr val="dk1"/>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chemeClr val="dk1"/>
                </a:solidFill>
                <a:latin typeface="Arial" panose="020B0604020202020204" pitchFamily="34" charset="0"/>
                <a:cs typeface="Arial" panose="020B0604020202020204" pitchFamily="34" charset="0"/>
              </a:rPr>
              <a:t>NHS England (2024), </a:t>
            </a:r>
            <a:r>
              <a:rPr lang="en-GB" sz="900" u="sng" dirty="0">
                <a:solidFill>
                  <a:schemeClr val="dk1"/>
                </a:solidFill>
                <a:latin typeface="Arial" panose="020B0604020202020204" pitchFamily="34" charset="0"/>
                <a:cs typeface="Arial" panose="020B0604020202020204" pitchFamily="34" charset="0"/>
                <a:hlinkClick r:id="rId2"/>
              </a:rPr>
              <a:t>https://digital.nhs.uk/data-and-information/publications/statistical/smoking-drinking-and-drug-use-among-young-people-in-england/2023/part-1-smoking-prevalence-and-consumption</a:t>
            </a:r>
            <a:endParaRPr lang="en-GB" sz="900" dirty="0">
              <a:solidFill>
                <a:schemeClr val="dk1"/>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900" dirty="0">
                <a:solidFill>
                  <a:schemeClr val="dk1"/>
                </a:solidFill>
                <a:latin typeface="Arial" panose="020B0604020202020204" pitchFamily="34" charset="0"/>
                <a:cs typeface="Arial" panose="020B0604020202020204" pitchFamily="34" charset="0"/>
              </a:rPr>
              <a:t>Patil, S., </a:t>
            </a:r>
            <a:r>
              <a:rPr lang="en-GB" sz="900" dirty="0" err="1">
                <a:solidFill>
                  <a:schemeClr val="dk1"/>
                </a:solidFill>
                <a:latin typeface="Arial" panose="020B0604020202020204" pitchFamily="34" charset="0"/>
                <a:cs typeface="Arial" panose="020B0604020202020204" pitchFamily="34" charset="0"/>
              </a:rPr>
              <a:t>Fageeh</a:t>
            </a:r>
            <a:r>
              <a:rPr lang="en-GB" sz="900" dirty="0">
                <a:solidFill>
                  <a:schemeClr val="dk1"/>
                </a:solidFill>
                <a:latin typeface="Arial" panose="020B0604020202020204" pitchFamily="34" charset="0"/>
                <a:cs typeface="Arial" panose="020B0604020202020204" pitchFamily="34" charset="0"/>
              </a:rPr>
              <a:t>, H.N., Mushtaq, S., Ajmal, M., </a:t>
            </a:r>
            <a:r>
              <a:rPr lang="en-GB" sz="900" dirty="0" err="1">
                <a:solidFill>
                  <a:schemeClr val="dk1"/>
                </a:solidFill>
                <a:latin typeface="Arial" panose="020B0604020202020204" pitchFamily="34" charset="0"/>
                <a:cs typeface="Arial" panose="020B0604020202020204" pitchFamily="34" charset="0"/>
              </a:rPr>
              <a:t>Chalikkandy</a:t>
            </a:r>
            <a:r>
              <a:rPr lang="en-GB" sz="900" dirty="0">
                <a:solidFill>
                  <a:schemeClr val="dk1"/>
                </a:solidFill>
                <a:latin typeface="Arial" panose="020B0604020202020204" pitchFamily="34" charset="0"/>
                <a:cs typeface="Arial" panose="020B0604020202020204" pitchFamily="34" charset="0"/>
              </a:rPr>
              <a:t>, S.N., Ashi, H., Ahmad, Z.H., Khan, S.S., </a:t>
            </a:r>
            <a:r>
              <a:rPr lang="en-GB" sz="900" dirty="0" err="1">
                <a:solidFill>
                  <a:schemeClr val="dk1"/>
                </a:solidFill>
                <a:latin typeface="Arial" panose="020B0604020202020204" pitchFamily="34" charset="0"/>
                <a:cs typeface="Arial" panose="020B0604020202020204" pitchFamily="34" charset="0"/>
              </a:rPr>
              <a:t>Khanagar</a:t>
            </a:r>
            <a:r>
              <a:rPr lang="en-GB" sz="900" dirty="0">
                <a:solidFill>
                  <a:schemeClr val="dk1"/>
                </a:solidFill>
                <a:latin typeface="Arial" panose="020B0604020202020204" pitchFamily="34" charset="0"/>
                <a:cs typeface="Arial" panose="020B0604020202020204" pitchFamily="34" charset="0"/>
              </a:rPr>
              <a:t>, S., Varadarajan, S. and Sarode, S.C., (2022). Prevalence of electronic cigarette usage among medical students in Saudi Arabia–A systematic review. </a:t>
            </a:r>
            <a:r>
              <a:rPr lang="en-GB" sz="900" i="1" dirty="0">
                <a:solidFill>
                  <a:schemeClr val="dk1"/>
                </a:solidFill>
                <a:latin typeface="Arial" panose="020B0604020202020204" pitchFamily="34" charset="0"/>
                <a:cs typeface="Arial" panose="020B0604020202020204" pitchFamily="34" charset="0"/>
              </a:rPr>
              <a:t>Nigerian Journal of Clinical Practice</a:t>
            </a:r>
            <a:r>
              <a:rPr lang="en-GB" sz="900" dirty="0">
                <a:solidFill>
                  <a:schemeClr val="dk1"/>
                </a:solidFill>
                <a:latin typeface="Arial" panose="020B0604020202020204" pitchFamily="34" charset="0"/>
                <a:cs typeface="Arial" panose="020B0604020202020204" pitchFamily="34" charset="0"/>
              </a:rPr>
              <a:t>, </a:t>
            </a:r>
            <a:r>
              <a:rPr lang="en-GB" sz="900" i="1" dirty="0">
                <a:solidFill>
                  <a:schemeClr val="dk1"/>
                </a:solidFill>
                <a:latin typeface="Arial" panose="020B0604020202020204" pitchFamily="34" charset="0"/>
                <a:cs typeface="Arial" panose="020B0604020202020204" pitchFamily="34" charset="0"/>
              </a:rPr>
              <a:t>25</a:t>
            </a:r>
            <a:r>
              <a:rPr lang="en-GB" sz="900" dirty="0">
                <a:solidFill>
                  <a:schemeClr val="dk1"/>
                </a:solidFill>
                <a:latin typeface="Arial" panose="020B0604020202020204" pitchFamily="34" charset="0"/>
                <a:cs typeface="Arial" panose="020B0604020202020204" pitchFamily="34" charset="0"/>
              </a:rPr>
              <a:t>(6), pp.765-772.</a:t>
            </a:r>
          </a:p>
        </p:txBody>
      </p:sp>
    </p:spTree>
    <p:extLst>
      <p:ext uri="{BB962C8B-B14F-4D97-AF65-F5344CB8AC3E}">
        <p14:creationId xmlns:p14="http://schemas.microsoft.com/office/powerpoint/2010/main" val="3070876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770DCA-09FE-DD41-7ACE-CC3E766482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C49444-C801-A1A7-186C-CD586F69D2B7}"/>
              </a:ext>
            </a:extLst>
          </p:cNvPr>
          <p:cNvSpPr>
            <a:spLocks noGrp="1"/>
          </p:cNvSpPr>
          <p:nvPr>
            <p:ph type="title"/>
          </p:nvPr>
        </p:nvSpPr>
        <p:spPr/>
        <p:txBody>
          <a:bodyPr/>
          <a:lstStyle/>
          <a:p>
            <a:r>
              <a:rPr lang="en-GB"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 list</a:t>
            </a:r>
            <a:endParaRPr lang="en-GB" sz="16600" dirty="0">
              <a:solidFill>
                <a:schemeClr val="bg1"/>
              </a:solidFill>
            </a:endParaRPr>
          </a:p>
        </p:txBody>
      </p:sp>
      <p:sp>
        <p:nvSpPr>
          <p:cNvPr id="3" name="Content Placeholder 2">
            <a:extLst>
              <a:ext uri="{FF2B5EF4-FFF2-40B4-BE49-F238E27FC236}">
                <a16:creationId xmlns:a16="http://schemas.microsoft.com/office/drawing/2014/main" id="{4845A3BD-1A80-7B94-1944-A798AE14640E}"/>
              </a:ext>
            </a:extLst>
          </p:cNvPr>
          <p:cNvSpPr>
            <a:spLocks noGrp="1"/>
          </p:cNvSpPr>
          <p:nvPr>
            <p:ph idx="1"/>
          </p:nvPr>
        </p:nvSpPr>
        <p:spPr>
          <a:xfrm>
            <a:off x="681135" y="2603500"/>
            <a:ext cx="10179698" cy="3416300"/>
          </a:xfrm>
        </p:spPr>
        <p:txBody>
          <a:bodyPr>
            <a:normAutofit/>
          </a:bodyPr>
          <a:lstStyle/>
          <a:p>
            <a:pPr marL="171450" indent="-171450" algn="just">
              <a:buFont typeface="Arial" panose="020B0604020202020204" pitchFamily="34" charset="0"/>
              <a:buChar char="•"/>
            </a:pPr>
            <a:r>
              <a:rPr lang="en-GB" sz="1000" dirty="0"/>
              <a:t>Palmer, S.J</a:t>
            </a:r>
            <a:r>
              <a:rPr lang="en-GB" sz="1000"/>
              <a:t>., (2022). </a:t>
            </a:r>
            <a:r>
              <a:rPr lang="en-GB" sz="1000" dirty="0"/>
              <a:t>Effectiveness—and not—of public health campaigns. </a:t>
            </a:r>
            <a:r>
              <a:rPr lang="en-GB" sz="1000" i="1" dirty="0"/>
              <a:t>British Journal of Healthcare Assistants</a:t>
            </a:r>
            <a:r>
              <a:rPr lang="en-GB" sz="1000" dirty="0"/>
              <a:t>, </a:t>
            </a:r>
            <a:r>
              <a:rPr lang="en-GB" sz="1000" i="1" dirty="0"/>
              <a:t>16</a:t>
            </a:r>
            <a:r>
              <a:rPr lang="en-GB" sz="1000" dirty="0"/>
              <a:t>(11), pp.496-500.</a:t>
            </a:r>
            <a:endParaRPr lang="en-GB" sz="1000" dirty="0">
              <a:solidFill>
                <a:schemeClr val="dk1"/>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00" dirty="0">
                <a:solidFill>
                  <a:schemeClr val="dk1"/>
                </a:solidFill>
                <a:latin typeface="Arial" panose="020B0604020202020204" pitchFamily="34" charset="0"/>
                <a:cs typeface="Arial" panose="020B0604020202020204" pitchFamily="34" charset="0"/>
              </a:rPr>
              <a:t>Pinho-Gomes, A.C., Santos, J.A., Jones, A., </a:t>
            </a:r>
            <a:r>
              <a:rPr lang="en-GB" sz="1000" dirty="0" err="1">
                <a:solidFill>
                  <a:schemeClr val="dk1"/>
                </a:solidFill>
                <a:latin typeface="Arial" panose="020B0604020202020204" pitchFamily="34" charset="0"/>
                <a:cs typeface="Arial" panose="020B0604020202020204" pitchFamily="34" charset="0"/>
              </a:rPr>
              <a:t>Thout</a:t>
            </a:r>
            <a:r>
              <a:rPr lang="en-GB" sz="1000" dirty="0">
                <a:solidFill>
                  <a:schemeClr val="dk1"/>
                </a:solidFill>
                <a:latin typeface="Arial" panose="020B0604020202020204" pitchFamily="34" charset="0"/>
                <a:cs typeface="Arial" panose="020B0604020202020204" pitchFamily="34" charset="0"/>
              </a:rPr>
              <a:t>, S.R. and Pettigrew, S., (2023). E-cigarette attitudes and behaviours amongst 15-30-year-olds in the UK. </a:t>
            </a:r>
            <a:r>
              <a:rPr lang="en-GB" sz="1000" i="1" dirty="0">
                <a:solidFill>
                  <a:schemeClr val="dk1"/>
                </a:solidFill>
                <a:latin typeface="Arial" panose="020B0604020202020204" pitchFamily="34" charset="0"/>
                <a:cs typeface="Arial" panose="020B0604020202020204" pitchFamily="34" charset="0"/>
              </a:rPr>
              <a:t>Journal of Public Health</a:t>
            </a:r>
            <a:r>
              <a:rPr lang="en-GB" sz="1000" dirty="0">
                <a:solidFill>
                  <a:schemeClr val="dk1"/>
                </a:solidFill>
                <a:latin typeface="Arial" panose="020B0604020202020204" pitchFamily="34" charset="0"/>
                <a:cs typeface="Arial" panose="020B0604020202020204" pitchFamily="34" charset="0"/>
              </a:rPr>
              <a:t>, </a:t>
            </a:r>
            <a:r>
              <a:rPr lang="en-GB" sz="1000" i="1" dirty="0">
                <a:solidFill>
                  <a:schemeClr val="dk1"/>
                </a:solidFill>
                <a:latin typeface="Arial" panose="020B0604020202020204" pitchFamily="34" charset="0"/>
                <a:cs typeface="Arial" panose="020B0604020202020204" pitchFamily="34" charset="0"/>
              </a:rPr>
              <a:t>45</a:t>
            </a:r>
            <a:r>
              <a:rPr lang="en-GB" sz="1000" dirty="0">
                <a:solidFill>
                  <a:schemeClr val="dk1"/>
                </a:solidFill>
                <a:latin typeface="Arial" panose="020B0604020202020204" pitchFamily="34" charset="0"/>
                <a:cs typeface="Arial" panose="020B0604020202020204" pitchFamily="34" charset="0"/>
              </a:rPr>
              <a:t>(4), pp.e763-e775.</a:t>
            </a:r>
          </a:p>
          <a:p>
            <a:pPr marL="171450" indent="-171450" algn="just">
              <a:buFont typeface="Arial" panose="020B0604020202020204" pitchFamily="34" charset="0"/>
              <a:buChar char="•"/>
            </a:pPr>
            <a:r>
              <a:rPr lang="en-GB" sz="1000" dirty="0">
                <a:solidFill>
                  <a:schemeClr val="dk1"/>
                </a:solidFill>
                <a:latin typeface="Arial" panose="020B0604020202020204" pitchFamily="34" charset="0"/>
                <a:cs typeface="Arial" panose="020B0604020202020204" pitchFamily="34" charset="0"/>
              </a:rPr>
              <a:t>Sánchez-Franco, S., Montgomery, S.C., Torres-Narvaez, E.S., Ramírez, A.M., Murray, J.M., Tate, C., Llorente, B., Bauld, L., Hunter, R.F., Kee, F. and Sarmiento, O.L., (2024). How do adolescent smoking prevention interventions work in different contextual settings? A qualitative comparative study between the UK and Colombia. </a:t>
            </a:r>
            <a:r>
              <a:rPr lang="en-GB" sz="1000" i="1" dirty="0">
                <a:solidFill>
                  <a:schemeClr val="dk1"/>
                </a:solidFill>
                <a:latin typeface="Arial" panose="020B0604020202020204" pitchFamily="34" charset="0"/>
                <a:cs typeface="Arial" panose="020B0604020202020204" pitchFamily="34" charset="0"/>
              </a:rPr>
              <a:t>International journal of </a:t>
            </a:r>
            <a:r>
              <a:rPr lang="en-GB" sz="1000" i="1" dirty="0" err="1">
                <a:solidFill>
                  <a:schemeClr val="dk1"/>
                </a:solidFill>
                <a:latin typeface="Arial" panose="020B0604020202020204" pitchFamily="34" charset="0"/>
                <a:cs typeface="Arial" panose="020B0604020202020204" pitchFamily="34" charset="0"/>
              </a:rPr>
              <a:t>behavioral</a:t>
            </a:r>
            <a:r>
              <a:rPr lang="en-GB" sz="1000" i="1" dirty="0">
                <a:solidFill>
                  <a:schemeClr val="dk1"/>
                </a:solidFill>
                <a:latin typeface="Arial" panose="020B0604020202020204" pitchFamily="34" charset="0"/>
                <a:cs typeface="Arial" panose="020B0604020202020204" pitchFamily="34" charset="0"/>
              </a:rPr>
              <a:t> medicine</a:t>
            </a:r>
            <a:r>
              <a:rPr lang="en-GB" sz="1000" dirty="0">
                <a:solidFill>
                  <a:schemeClr val="dk1"/>
                </a:solidFill>
                <a:latin typeface="Arial" panose="020B0604020202020204" pitchFamily="34" charset="0"/>
                <a:cs typeface="Arial" panose="020B0604020202020204" pitchFamily="34" charset="0"/>
              </a:rPr>
              <a:t>, </a:t>
            </a:r>
            <a:r>
              <a:rPr lang="en-GB" sz="1000" i="1" dirty="0">
                <a:solidFill>
                  <a:schemeClr val="dk1"/>
                </a:solidFill>
                <a:latin typeface="Arial" panose="020B0604020202020204" pitchFamily="34" charset="0"/>
                <a:cs typeface="Arial" panose="020B0604020202020204" pitchFamily="34" charset="0"/>
              </a:rPr>
              <a:t>31</a:t>
            </a:r>
            <a:r>
              <a:rPr lang="en-GB" sz="1000" dirty="0">
                <a:solidFill>
                  <a:schemeClr val="dk1"/>
                </a:solidFill>
                <a:latin typeface="Arial" panose="020B0604020202020204" pitchFamily="34" charset="0"/>
                <a:cs typeface="Arial" panose="020B0604020202020204" pitchFamily="34" charset="0"/>
              </a:rPr>
              <a:t>(5), pp.691-704.</a:t>
            </a:r>
          </a:p>
          <a:p>
            <a:pPr marL="171450" indent="-171450" algn="just">
              <a:buFont typeface="Arial" panose="020B0604020202020204" pitchFamily="34" charset="0"/>
              <a:buChar char="•"/>
            </a:pPr>
            <a:r>
              <a:rPr lang="en-GB" sz="1000" dirty="0">
                <a:solidFill>
                  <a:schemeClr val="dk1"/>
                </a:solidFill>
                <a:latin typeface="Arial" panose="020B0604020202020204" pitchFamily="34" charset="0"/>
                <a:cs typeface="Arial" panose="020B0604020202020204" pitchFamily="34" charset="0"/>
              </a:rPr>
              <a:t>Simmons, V.N. and Gray, J.E., (2025). From success to sustained action: Tobacco control must remain a priority. </a:t>
            </a:r>
            <a:r>
              <a:rPr lang="en-GB" sz="1000" i="1" dirty="0">
                <a:solidFill>
                  <a:schemeClr val="dk1"/>
                </a:solidFill>
                <a:latin typeface="Arial" panose="020B0604020202020204" pitchFamily="34" charset="0"/>
                <a:cs typeface="Arial" panose="020B0604020202020204" pitchFamily="34" charset="0"/>
              </a:rPr>
              <a:t>CA: A Cancer Journal for Clinicians</a:t>
            </a:r>
            <a:r>
              <a:rPr lang="en-GB" sz="1000" dirty="0">
                <a:solidFill>
                  <a:schemeClr val="dk1"/>
                </a:solidFill>
                <a:latin typeface="Arial" panose="020B0604020202020204" pitchFamily="34" charset="0"/>
                <a:cs typeface="Arial" panose="020B0604020202020204" pitchFamily="34" charset="0"/>
              </a:rPr>
              <a:t>, </a:t>
            </a:r>
            <a:r>
              <a:rPr lang="en-GB" sz="1000" i="1" dirty="0">
                <a:solidFill>
                  <a:schemeClr val="dk1"/>
                </a:solidFill>
                <a:latin typeface="Arial" panose="020B0604020202020204" pitchFamily="34" charset="0"/>
                <a:cs typeface="Arial" panose="020B0604020202020204" pitchFamily="34" charset="0"/>
              </a:rPr>
              <a:t>75</a:t>
            </a:r>
            <a:r>
              <a:rPr lang="en-GB" sz="1000" dirty="0">
                <a:solidFill>
                  <a:schemeClr val="dk1"/>
                </a:solidFill>
                <a:latin typeface="Arial" panose="020B0604020202020204" pitchFamily="34" charset="0"/>
                <a:cs typeface="Arial" panose="020B0604020202020204" pitchFamily="34" charset="0"/>
              </a:rPr>
              <a:t>(3), pp.180-182.</a:t>
            </a:r>
          </a:p>
          <a:p>
            <a:pPr marL="171450" indent="-171450" algn="just">
              <a:buFont typeface="Arial" panose="020B0604020202020204" pitchFamily="34" charset="0"/>
              <a:buChar char="•"/>
            </a:pPr>
            <a:r>
              <a:rPr lang="en-GB" sz="1000" dirty="0">
                <a:solidFill>
                  <a:schemeClr val="dk1"/>
                </a:solidFill>
                <a:latin typeface="Arial" panose="020B0604020202020204" pitchFamily="34" charset="0"/>
                <a:cs typeface="Arial" panose="020B0604020202020204" pitchFamily="34" charset="0"/>
              </a:rPr>
              <a:t>Sinha, S.K. and Haider, M.N., (2024). Tobacco and health effects. </a:t>
            </a:r>
            <a:r>
              <a:rPr lang="en-GB" sz="1000" i="1" dirty="0">
                <a:solidFill>
                  <a:schemeClr val="dk1"/>
                </a:solidFill>
                <a:latin typeface="Arial" panose="020B0604020202020204" pitchFamily="34" charset="0"/>
                <a:cs typeface="Arial" panose="020B0604020202020204" pitchFamily="34" charset="0"/>
              </a:rPr>
              <a:t>TOBACCO &amp; PUBLIC HEALTH: Tobacco and Community Well-being: A Worldwide Health Crisis</a:t>
            </a:r>
            <a:r>
              <a:rPr lang="en-GB" sz="1000" dirty="0">
                <a:solidFill>
                  <a:schemeClr val="dk1"/>
                </a:solidFill>
                <a:latin typeface="Arial" panose="020B0604020202020204" pitchFamily="34" charset="0"/>
                <a:cs typeface="Arial" panose="020B0604020202020204" pitchFamily="34" charset="0"/>
              </a:rPr>
              <a:t>, </a:t>
            </a:r>
            <a:r>
              <a:rPr lang="en-GB" sz="1000" i="1" dirty="0">
                <a:solidFill>
                  <a:schemeClr val="dk1"/>
                </a:solidFill>
                <a:latin typeface="Arial" panose="020B0604020202020204" pitchFamily="34" charset="0"/>
                <a:cs typeface="Arial" panose="020B0604020202020204" pitchFamily="34" charset="0"/>
              </a:rPr>
              <a:t>101</a:t>
            </a:r>
            <a:r>
              <a:rPr lang="en-GB" sz="1000" dirty="0">
                <a:solidFill>
                  <a:schemeClr val="dk1"/>
                </a:solidFill>
                <a:latin typeface="Arial" panose="020B0604020202020204" pitchFamily="34" charset="0"/>
                <a:cs typeface="Arial" panose="020B0604020202020204" pitchFamily="34" charset="0"/>
              </a:rPr>
              <a:t>.</a:t>
            </a:r>
          </a:p>
          <a:p>
            <a:pPr marL="171450" indent="-171450" algn="just">
              <a:buFont typeface="Arial" panose="020B0604020202020204" pitchFamily="34" charset="0"/>
              <a:buChar char="•"/>
            </a:pPr>
            <a:r>
              <a:rPr lang="en-GB" sz="1000" dirty="0">
                <a:solidFill>
                  <a:schemeClr val="dk1"/>
                </a:solidFill>
                <a:latin typeface="Arial" panose="020B0604020202020204" pitchFamily="34" charset="0"/>
                <a:cs typeface="Arial" panose="020B0604020202020204" pitchFamily="34" charset="0"/>
              </a:rPr>
              <a:t>Tinner, L., Palmer, J.C., Lloyd, E.C., Caldwell, D.M., MacArthur, G.J., Dias, K., Langford, R., </a:t>
            </a:r>
            <a:r>
              <a:rPr lang="en-GB" sz="1000" dirty="0" err="1">
                <a:solidFill>
                  <a:schemeClr val="dk1"/>
                </a:solidFill>
                <a:latin typeface="Arial" panose="020B0604020202020204" pitchFamily="34" charset="0"/>
                <a:cs typeface="Arial" panose="020B0604020202020204" pitchFamily="34" charset="0"/>
              </a:rPr>
              <a:t>Redmore</a:t>
            </a:r>
            <a:r>
              <a:rPr lang="en-GB" sz="1000" dirty="0">
                <a:solidFill>
                  <a:schemeClr val="dk1"/>
                </a:solidFill>
                <a:latin typeface="Arial" panose="020B0604020202020204" pitchFamily="34" charset="0"/>
                <a:cs typeface="Arial" panose="020B0604020202020204" pitchFamily="34" charset="0"/>
              </a:rPr>
              <a:t>, J., Wittkop, L., Watkins, S.H. and Hickman, M., (2022). Individual-, family-and school-based interventions to prevent multiple risk behaviours relating to alcohol, tobacco and drug use in young people aged 8-25 years: a systematic review and meta-analysis. </a:t>
            </a:r>
            <a:r>
              <a:rPr lang="en-GB" sz="1000" i="1" dirty="0">
                <a:solidFill>
                  <a:schemeClr val="dk1"/>
                </a:solidFill>
                <a:latin typeface="Arial" panose="020B0604020202020204" pitchFamily="34" charset="0"/>
                <a:cs typeface="Arial" panose="020B0604020202020204" pitchFamily="34" charset="0"/>
              </a:rPr>
              <a:t>BMC Public Health</a:t>
            </a:r>
            <a:r>
              <a:rPr lang="en-GB" sz="1000" dirty="0">
                <a:solidFill>
                  <a:schemeClr val="dk1"/>
                </a:solidFill>
                <a:latin typeface="Arial" panose="020B0604020202020204" pitchFamily="34" charset="0"/>
                <a:cs typeface="Arial" panose="020B0604020202020204" pitchFamily="34" charset="0"/>
              </a:rPr>
              <a:t>, </a:t>
            </a:r>
            <a:r>
              <a:rPr lang="en-GB" sz="1000" i="1" dirty="0">
                <a:solidFill>
                  <a:schemeClr val="dk1"/>
                </a:solidFill>
                <a:latin typeface="Arial" panose="020B0604020202020204" pitchFamily="34" charset="0"/>
                <a:cs typeface="Arial" panose="020B0604020202020204" pitchFamily="34" charset="0"/>
              </a:rPr>
              <a:t>22</a:t>
            </a:r>
            <a:r>
              <a:rPr lang="en-GB" sz="1000" dirty="0">
                <a:solidFill>
                  <a:schemeClr val="dk1"/>
                </a:solidFill>
                <a:latin typeface="Arial" panose="020B0604020202020204" pitchFamily="34" charset="0"/>
                <a:cs typeface="Arial" panose="020B0604020202020204" pitchFamily="34" charset="0"/>
              </a:rPr>
              <a:t>(1), p.1111.</a:t>
            </a:r>
          </a:p>
          <a:p>
            <a:pPr marL="171450" indent="-171450" algn="just">
              <a:buFont typeface="Arial" panose="020B0604020202020204" pitchFamily="34" charset="0"/>
              <a:buChar char="•"/>
            </a:pPr>
            <a:r>
              <a:rPr lang="en-GB" sz="1000" dirty="0">
                <a:solidFill>
                  <a:schemeClr val="dk1"/>
                </a:solidFill>
                <a:latin typeface="Arial" panose="020B0604020202020204" pitchFamily="34" charset="0"/>
                <a:cs typeface="Arial" panose="020B0604020202020204" pitchFamily="34" charset="0"/>
              </a:rPr>
              <a:t>Weerakoon, T., (2023). Tobacco Dependency in the United Kingdom: Prevalence, Risk Factors, Interventions, Disparities, and Policy Implications. </a:t>
            </a:r>
            <a:r>
              <a:rPr lang="en-GB" sz="1000" i="1" dirty="0" err="1">
                <a:solidFill>
                  <a:schemeClr val="dk1"/>
                </a:solidFill>
                <a:latin typeface="Arial" panose="020B0604020202020204" pitchFamily="34" charset="0"/>
                <a:cs typeface="Arial" panose="020B0604020202020204" pitchFamily="34" charset="0"/>
              </a:rPr>
              <a:t>medRxiv</a:t>
            </a:r>
            <a:r>
              <a:rPr lang="en-GB" sz="1000" dirty="0">
                <a:solidFill>
                  <a:schemeClr val="dk1"/>
                </a:solidFill>
                <a:latin typeface="Arial" panose="020B0604020202020204" pitchFamily="34" charset="0"/>
                <a:cs typeface="Arial" panose="020B0604020202020204" pitchFamily="34" charset="0"/>
              </a:rPr>
              <a:t>, pp.2023-09.</a:t>
            </a:r>
          </a:p>
        </p:txBody>
      </p:sp>
    </p:spTree>
    <p:extLst>
      <p:ext uri="{BB962C8B-B14F-4D97-AF65-F5344CB8AC3E}">
        <p14:creationId xmlns:p14="http://schemas.microsoft.com/office/powerpoint/2010/main" val="21875932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CUSTOM 1">
      <a:majorFont>
        <a:latin typeface="Arial Black"/>
        <a:ea typeface=""/>
        <a:cs typeface=""/>
      </a:majorFont>
      <a:minorFont>
        <a:latin typeface="Arial"/>
        <a:ea typeface=""/>
        <a:cs typeface=""/>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44</TotalTime>
  <Words>1965</Words>
  <Application>Microsoft Office PowerPoint</Application>
  <PresentationFormat>Widescreen</PresentationFormat>
  <Paragraphs>67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ADLaM Display</vt:lpstr>
      <vt:lpstr>Amasis MT Pro Black</vt:lpstr>
      <vt:lpstr>Arial</vt:lpstr>
      <vt:lpstr>Arial Black</vt:lpstr>
      <vt:lpstr>Wingdings 3</vt:lpstr>
      <vt:lpstr>Ion Boardroom</vt:lpstr>
      <vt:lpstr>PRACTICE BASED RESEARCH</vt:lpstr>
      <vt:lpstr>The role of public health campaigns in reducing the prevalence of tobacco use among teenagers in the UK: Systematic review</vt:lpstr>
      <vt:lpstr>Introduction</vt:lpstr>
      <vt:lpstr>Background of the Study</vt:lpstr>
      <vt:lpstr>Background of the Study</vt:lpstr>
      <vt:lpstr>Prevalence</vt:lpstr>
      <vt:lpstr>Research Question and Aim</vt:lpstr>
      <vt:lpstr>Research Objectives</vt:lpstr>
      <vt:lpstr>Rationale of the Study</vt:lpstr>
      <vt:lpstr>Research Impact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Drashti Akshay Patel</dc:creator>
  <cp:lastModifiedBy>Drashti Akshay Patel</cp:lastModifiedBy>
  <cp:revision>17</cp:revision>
  <dcterms:created xsi:type="dcterms:W3CDTF">2025-07-23T00:59:00Z</dcterms:created>
  <dcterms:modified xsi:type="dcterms:W3CDTF">2026-02-15T13:56:09Z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ies>
</file>