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60"/>
  </p:notesMasterIdLst>
  <p:sldIdLst>
    <p:sldId id="292" r:id="rId9"/>
    <p:sldId id="294" r:id="rId10"/>
    <p:sldId id="1183" r:id="rId11"/>
    <p:sldId id="1091" r:id="rId12"/>
    <p:sldId id="1220" r:id="rId13"/>
    <p:sldId id="1221" r:id="rId14"/>
    <p:sldId id="1186" r:id="rId15"/>
    <p:sldId id="1222" r:id="rId16"/>
    <p:sldId id="1251" r:id="rId17"/>
    <p:sldId id="1252" r:id="rId18"/>
    <p:sldId id="1185" r:id="rId19"/>
    <p:sldId id="1187" r:id="rId20"/>
    <p:sldId id="1188" r:id="rId21"/>
    <p:sldId id="1223" r:id="rId22"/>
    <p:sldId id="1247" r:id="rId23"/>
    <p:sldId id="1192" r:id="rId24"/>
    <p:sldId id="1224" r:id="rId25"/>
    <p:sldId id="1225" r:id="rId26"/>
    <p:sldId id="1226" r:id="rId27"/>
    <p:sldId id="1227" r:id="rId28"/>
    <p:sldId id="1228" r:id="rId29"/>
    <p:sldId id="1229" r:id="rId30"/>
    <p:sldId id="1230" r:id="rId31"/>
    <p:sldId id="1231" r:id="rId32"/>
    <p:sldId id="1232" r:id="rId33"/>
    <p:sldId id="1233" r:id="rId34"/>
    <p:sldId id="1234" r:id="rId35"/>
    <p:sldId id="1235" r:id="rId36"/>
    <p:sldId id="1236" r:id="rId37"/>
    <p:sldId id="1237" r:id="rId38"/>
    <p:sldId id="1238" r:id="rId39"/>
    <p:sldId id="1239" r:id="rId40"/>
    <p:sldId id="1240" r:id="rId41"/>
    <p:sldId id="1241" r:id="rId42"/>
    <p:sldId id="1242" r:id="rId43"/>
    <p:sldId id="1243" r:id="rId44"/>
    <p:sldId id="1248" r:id="rId45"/>
    <p:sldId id="1249" r:id="rId46"/>
    <p:sldId id="1193" r:id="rId47"/>
    <p:sldId id="1250" r:id="rId48"/>
    <p:sldId id="1253" r:id="rId49"/>
    <p:sldId id="1245" r:id="rId50"/>
    <p:sldId id="1254" r:id="rId51"/>
    <p:sldId id="1255" r:id="rId52"/>
    <p:sldId id="1256" r:id="rId53"/>
    <p:sldId id="1258" r:id="rId54"/>
    <p:sldId id="1257" r:id="rId55"/>
    <p:sldId id="1244" r:id="rId56"/>
    <p:sldId id="1246" r:id="rId57"/>
    <p:sldId id="1259" r:id="rId58"/>
    <p:sldId id="1184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>
        <p:scale>
          <a:sx n="59" d="100"/>
          <a:sy n="59" d="100"/>
        </p:scale>
        <p:origin x="2418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3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373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183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729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8549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1866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811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6839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8400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8783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9938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everyone agrees that quality should be the third criterion. We could argue that if we meet and adhere to the scope of a project then quality should be reflected in all other aspects of the triangle.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5404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9953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971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9901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7642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6077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7720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2235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3222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3829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6999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39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8181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1901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95305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2307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72228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8714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25321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69501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46862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69444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77226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1831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14842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85892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48437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46935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53705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5938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98695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64110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74666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95687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127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msl.edu/~sauterv/analysis/488_f02_papers/ProjMgmt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wmf"/><Relationship Id="rId5" Type="http://schemas.openxmlformats.org/officeDocument/2006/relationships/image" Target="../media/image12.emf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Projects and</a:t>
            </a:r>
          </a:p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 Management</a:t>
            </a:r>
          </a:p>
          <a:p>
            <a:endParaRPr lang="en-GB" sz="2400" b="1" i="1" dirty="0"/>
          </a:p>
          <a:p>
            <a:r>
              <a:rPr lang="en-GB" sz="3200" b="1" i="1" dirty="0"/>
              <a:t>Module Name: Group Project</a:t>
            </a:r>
          </a:p>
          <a:p>
            <a:r>
              <a:rPr lang="en-GB" sz="3200" b="1" i="1" dirty="0"/>
              <a:t>Module Code: ACBA4014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09"/>
            <a:ext cx="6702251" cy="86980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Definition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868024"/>
          </a:xfrm>
        </p:spPr>
        <p:txBody>
          <a:bodyPr/>
          <a:lstStyle/>
          <a:p>
            <a:pPr marL="0" lvl="0" indent="0"/>
            <a:endParaRPr lang="en-GB" sz="2400" dirty="0">
              <a:solidFill>
                <a:schemeClr val="accent1"/>
              </a:solidFill>
            </a:endParaRPr>
          </a:p>
          <a:p>
            <a:pPr marL="0" lvl="0" indent="0" algn="l"/>
            <a:r>
              <a:rPr lang="en-US" sz="3200" b="1" dirty="0">
                <a:solidFill>
                  <a:schemeClr val="tx1"/>
                </a:solidFill>
              </a:rPr>
              <a:t>Q. What is a project?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Research and record the definition of a project.</a:t>
            </a:r>
          </a:p>
        </p:txBody>
      </p:sp>
    </p:spTree>
    <p:extLst>
      <p:ext uri="{BB962C8B-B14F-4D97-AF65-F5344CB8AC3E}">
        <p14:creationId xmlns:p14="http://schemas.microsoft.com/office/powerpoint/2010/main" val="170196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Definition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581800"/>
            <a:ext cx="11394989" cy="4665168"/>
          </a:xfrm>
        </p:spPr>
        <p:txBody>
          <a:bodyPr/>
          <a:lstStyle/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  <a:p>
            <a:pPr marL="0" lvl="0" indent="0"/>
            <a:endParaRPr lang="en-GB" sz="2400" dirty="0">
              <a:solidFill>
                <a:schemeClr val="accent1"/>
              </a:solidFill>
            </a:endParaRPr>
          </a:p>
          <a:p>
            <a:pPr marL="0" lvl="0" indent="0"/>
            <a:r>
              <a:rPr lang="en-US" sz="3200" b="1" dirty="0">
                <a:solidFill>
                  <a:schemeClr val="tx1"/>
                </a:solidFill>
              </a:rPr>
              <a:t>“</a:t>
            </a:r>
            <a:r>
              <a:rPr lang="en-US" sz="3200" b="1" i="1" dirty="0">
                <a:solidFill>
                  <a:schemeClr val="tx1"/>
                </a:solidFill>
              </a:rPr>
              <a:t>A planned undertaking of related activities to reach an objective that has a beginning and an end.”[1]</a:t>
            </a:r>
          </a:p>
          <a:p>
            <a:pPr marL="0" lvl="0" indent="0"/>
            <a:endParaRPr lang="en-GB" sz="2800" dirty="0">
              <a:solidFill>
                <a:schemeClr val="tx1"/>
              </a:solidFill>
            </a:endParaRPr>
          </a:p>
          <a:p>
            <a:pPr marL="0" lvl="0" indent="0"/>
            <a:r>
              <a:rPr lang="en-GB" sz="3200" b="1" dirty="0">
                <a:solidFill>
                  <a:schemeClr val="tx1"/>
                </a:solidFill>
              </a:rPr>
              <a:t>A temporary endeavour undertaken to create a unique product, service, or result. It is characterised by specific goals. It has a defined beginning and end. It has constraints on time, resources and budget.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E5821E-757A-7107-77F4-A731400E2BE7}"/>
              </a:ext>
            </a:extLst>
          </p:cNvPr>
          <p:cNvSpPr txBox="1"/>
          <p:nvPr/>
        </p:nvSpPr>
        <p:spPr>
          <a:xfrm>
            <a:off x="2560320" y="5704658"/>
            <a:ext cx="73318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[1] </a:t>
            </a:r>
            <a:r>
              <a:rPr lang="en-US" sz="1200" dirty="0" err="1">
                <a:solidFill>
                  <a:srgbClr val="FFC000"/>
                </a:solidFill>
              </a:rPr>
              <a:t>Maserang</a:t>
            </a:r>
            <a:r>
              <a:rPr lang="en-US" sz="1200" dirty="0">
                <a:solidFill>
                  <a:srgbClr val="FFC000"/>
                </a:solidFill>
              </a:rPr>
              <a:t>, S, ‘MSIS488: Systems Analysis &amp; Design’, 2002, </a:t>
            </a:r>
            <a:r>
              <a:rPr lang="en-GB" sz="1200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Project Management: Tools &amp; Techniques (umsl.edu)</a:t>
            </a:r>
            <a:endParaRPr lang="en-GB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Definition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581800"/>
            <a:ext cx="11394989" cy="4665168"/>
          </a:xfrm>
        </p:spPr>
        <p:txBody>
          <a:bodyPr/>
          <a:lstStyle/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tx1"/>
                </a:solidFill>
              </a:rPr>
              <a:t>A project:</a:t>
            </a:r>
          </a:p>
          <a:p>
            <a:pPr marL="743010" lvl="1" indent="-342900"/>
            <a:r>
              <a:rPr lang="en-US" sz="3200" dirty="0">
                <a:solidFill>
                  <a:schemeClr val="tx1"/>
                </a:solidFill>
              </a:rPr>
              <a:t>Has a beginning and an end.</a:t>
            </a:r>
          </a:p>
          <a:p>
            <a:pPr marL="743010" lvl="1" indent="-342900"/>
            <a:r>
              <a:rPr lang="en-US" sz="3200" dirty="0"/>
              <a:t>Has limited resources.</a:t>
            </a:r>
          </a:p>
          <a:p>
            <a:pPr marL="743010" lvl="1" indent="-342900"/>
            <a:r>
              <a:rPr lang="en-US" sz="3200" dirty="0">
                <a:solidFill>
                  <a:schemeClr val="tx1"/>
                </a:solidFill>
              </a:rPr>
              <a:t>Follows a planned, organized method to meet its objectives.</a:t>
            </a:r>
          </a:p>
          <a:p>
            <a:pPr marL="743010" lvl="1" indent="-342900"/>
            <a:r>
              <a:rPr lang="en-US" sz="3200" dirty="0"/>
              <a:t>Has specific goals of quality and performance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Every project is unique.[2]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E5821E-757A-7107-77F4-A731400E2BE7}"/>
              </a:ext>
            </a:extLst>
          </p:cNvPr>
          <p:cNvSpPr txBox="1"/>
          <p:nvPr/>
        </p:nvSpPr>
        <p:spPr>
          <a:xfrm>
            <a:off x="2560320" y="5704658"/>
            <a:ext cx="73318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FFC000"/>
                </a:solidFill>
              </a:rPr>
              <a:t>[2] https://www.pm4dev.com/pm4dev-blog/entry/definitions-of-project-and-project-management.html</a:t>
            </a:r>
          </a:p>
        </p:txBody>
      </p:sp>
    </p:spTree>
    <p:extLst>
      <p:ext uri="{BB962C8B-B14F-4D97-AF65-F5344CB8AC3E}">
        <p14:creationId xmlns:p14="http://schemas.microsoft.com/office/powerpoint/2010/main" val="1051266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Vs Process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505" y="1107502"/>
            <a:ext cx="11394989" cy="4478871"/>
          </a:xfrm>
        </p:spPr>
        <p:txBody>
          <a:bodyPr/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chemeClr val="tx1"/>
                </a:solidFill>
              </a:rPr>
              <a:t>Tasks vary little from day to day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chemeClr val="tx1"/>
                </a:solidFill>
              </a:rPr>
              <a:t>On going work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chemeClr val="tx1"/>
                </a:solidFill>
              </a:rPr>
              <a:t>Task fit in with the functional boundaries of the organisation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588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Criteria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478871"/>
          </a:xfrm>
        </p:spPr>
        <p:txBody>
          <a:bodyPr/>
          <a:lstStyle/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Any non-repetitive task One-off task </a:t>
            </a:r>
          </a:p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A low-volume, high-variety activity</a:t>
            </a:r>
          </a:p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A temporary endeavour</a:t>
            </a:r>
          </a:p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Any activity with a start and finish</a:t>
            </a:r>
          </a:p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Specific deliverables </a:t>
            </a:r>
          </a:p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Time restrictions </a:t>
            </a:r>
          </a:p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Many tasks </a:t>
            </a:r>
          </a:p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Multi-function teams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26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Characteristics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478871"/>
          </a:xfrm>
        </p:spPr>
        <p:txBody>
          <a:bodyPr/>
          <a:lstStyle/>
          <a:p>
            <a:pPr algn="l" fontAlgn="auto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>
                <a:solidFill>
                  <a:schemeClr val="tx1"/>
                </a:solidFill>
              </a:rPr>
              <a:t>Objectives:</a:t>
            </a:r>
          </a:p>
          <a:p>
            <a:pPr lvl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dirty="0"/>
              <a:t>A project is a set of related tasks that are coordinated to achieve a specific objective in a given time limit.</a:t>
            </a:r>
          </a:p>
          <a:p>
            <a:pPr lvl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dirty="0"/>
              <a:t>Each objective has a specific goal to reach.</a:t>
            </a:r>
            <a:endParaRPr lang="en-GB" altLang="en-US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Schedule:</a:t>
            </a:r>
          </a:p>
          <a:p>
            <a:pPr marL="857310" lvl="1" indent="-457200"/>
            <a:r>
              <a:rPr lang="en-GB" dirty="0"/>
              <a:t>A point in time when a task must be accomplished.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Resource Constraints:</a:t>
            </a:r>
          </a:p>
          <a:p>
            <a:pPr marL="857310" lvl="1" indent="-457200"/>
            <a:r>
              <a:rPr lang="en-GB" dirty="0">
                <a:solidFill>
                  <a:schemeClr val="tx1"/>
                </a:solidFill>
              </a:rPr>
              <a:t>Time limits.</a:t>
            </a:r>
          </a:p>
          <a:p>
            <a:pPr marL="857310" lvl="1" indent="-457200"/>
            <a:r>
              <a:rPr lang="en-GB" dirty="0">
                <a:solidFill>
                  <a:schemeClr val="tx1"/>
                </a:solidFill>
              </a:rPr>
              <a:t>Facilities and equipment</a:t>
            </a:r>
          </a:p>
          <a:p>
            <a:pPr marL="857310" lvl="1" indent="-457200"/>
            <a:r>
              <a:rPr lang="en-GB" dirty="0"/>
              <a:t>Materials</a:t>
            </a:r>
          </a:p>
          <a:p>
            <a:pPr marL="857310" lvl="1" indent="-457200"/>
            <a:r>
              <a:rPr lang="en-GB" dirty="0"/>
              <a:t>Labour and personnel – Projects typically involve many people, </a:t>
            </a:r>
            <a:r>
              <a:rPr lang="en-GB" b="1" dirty="0"/>
              <a:t>a team</a:t>
            </a:r>
            <a:r>
              <a:rPr lang="en-GB" dirty="0"/>
              <a:t>.</a:t>
            </a:r>
          </a:p>
          <a:p>
            <a:pPr marL="857310" lvl="1" indent="-457200"/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46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The Early Days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306286"/>
            <a:ext cx="9013530" cy="4362994"/>
          </a:xfrm>
        </p:spPr>
        <p:txBody>
          <a:bodyPr/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Programming was seen as an “art”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Vast salaries were paid to the mysterious people who could program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Programs were written by one or two people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Emphasis was on “clever tricks” to get required performance out of available hardware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5923EC-EB8F-30AC-6177-BF744858FA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4629" y="-1"/>
            <a:ext cx="2917371" cy="573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857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Progression of Software Development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306286"/>
            <a:ext cx="9013530" cy="4362994"/>
          </a:xfrm>
        </p:spPr>
        <p:txBody>
          <a:bodyPr/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The success of early (1960’s) software developments led to an increasing demand for larger and more complex systems.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US" altLang="en-US" sz="3600" dirty="0"/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But early software developers were surprised to discover that the techniques they had developed for programming small projects just did not work on larger and more complex projects.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5923EC-EB8F-30AC-6177-BF744858FA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4629" y="-1"/>
            <a:ext cx="2917371" cy="573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38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Early Development Problems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627632"/>
            <a:ext cx="9062515" cy="3710775"/>
          </a:xfrm>
        </p:spPr>
        <p:txBody>
          <a:bodyPr/>
          <a:lstStyle/>
          <a:p>
            <a:pPr marL="571500" indent="-571500" algn="l">
              <a:spcAft>
                <a:spcPct val="2000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chemeClr val="tx1"/>
                </a:solidFill>
              </a:rPr>
              <a:t>Schedules slipped.</a:t>
            </a:r>
          </a:p>
          <a:p>
            <a:pPr marL="571500" indent="-571500" algn="l">
              <a:spcAft>
                <a:spcPct val="2000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chemeClr val="tx1"/>
                </a:solidFill>
              </a:rPr>
              <a:t>Budgets over-ran.</a:t>
            </a:r>
          </a:p>
          <a:p>
            <a:pPr marL="571500" indent="-571500" algn="l">
              <a:spcAft>
                <a:spcPct val="2000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chemeClr val="tx1"/>
                </a:solidFill>
              </a:rPr>
              <a:t>Users dissatisfied.</a:t>
            </a:r>
          </a:p>
          <a:p>
            <a:pPr marL="571500" indent="-571500" algn="l">
              <a:spcAft>
                <a:spcPct val="2000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chemeClr val="tx1"/>
                </a:solidFill>
              </a:rPr>
              <a:t>Software that was delivered did not solve the problem for which it was intended.</a:t>
            </a:r>
          </a:p>
          <a:p>
            <a:pPr marL="457200" indent="-457200" algn="l">
              <a:spcAft>
                <a:spcPct val="2000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solidFill>
                  <a:schemeClr val="tx1"/>
                </a:solidFill>
              </a:rPr>
              <a:t>Software that was initially “successful” was often found later to be unmaintainable</a:t>
            </a:r>
            <a:endParaRPr lang="en-GB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7F1B14-BFE0-618B-6E56-931468846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1763" y="0"/>
            <a:ext cx="2920237" cy="573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49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Problems and Solutions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294799"/>
          </a:xfrm>
        </p:spPr>
        <p:txBody>
          <a:bodyPr/>
          <a:lstStyle/>
          <a:p>
            <a:pPr marL="0" indent="0" algn="l"/>
            <a:r>
              <a:rPr lang="en-US" sz="3200" b="1" dirty="0">
                <a:solidFill>
                  <a:schemeClr val="tx1"/>
                </a:solidFill>
              </a:rPr>
              <a:t>It may be helpful to consider project management under three headings: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3200" dirty="0" err="1">
                <a:solidFill>
                  <a:schemeClr val="tx1"/>
                </a:solidFill>
              </a:rPr>
              <a:t>Organisation</a:t>
            </a:r>
            <a:r>
              <a:rPr lang="en-US" sz="3200" dirty="0">
                <a:solidFill>
                  <a:schemeClr val="tx1"/>
                </a:solidFill>
              </a:rPr>
              <a:t>:</a:t>
            </a:r>
          </a:p>
          <a:p>
            <a:pPr marL="857310" lvl="1" indent="-457200"/>
            <a:r>
              <a:rPr lang="en-US" sz="3600" dirty="0">
                <a:solidFill>
                  <a:schemeClr val="tx1"/>
                </a:solidFill>
              </a:rPr>
              <a:t>Allocating responsibilities.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Plans:</a:t>
            </a:r>
          </a:p>
          <a:p>
            <a:pPr marL="857310" lvl="1" indent="-457200"/>
            <a:r>
              <a:rPr lang="en-US" sz="3600" dirty="0">
                <a:solidFill>
                  <a:schemeClr val="tx1"/>
                </a:solidFill>
              </a:rPr>
              <a:t>Co-ordinating activities.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Controls:</a:t>
            </a:r>
          </a:p>
          <a:p>
            <a:pPr marL="857310" lvl="1" indent="-457200"/>
            <a:r>
              <a:rPr lang="en-US" sz="3600" dirty="0">
                <a:solidFill>
                  <a:schemeClr val="tx1"/>
                </a:solidFill>
              </a:rPr>
              <a:t>Monitoring progress and quality.</a:t>
            </a:r>
          </a:p>
        </p:txBody>
      </p:sp>
    </p:spTree>
    <p:extLst>
      <p:ext uri="{BB962C8B-B14F-4D97-AF65-F5344CB8AC3E}">
        <p14:creationId xmlns:p14="http://schemas.microsoft.com/office/powerpoint/2010/main" val="2322607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The Project Triangle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133EFC7D-A2DC-3366-E26E-9334152025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5178" y="1199111"/>
            <a:ext cx="4959974" cy="39117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5FF4DA-BF47-0E88-8EB1-4ECFF74CCC38}"/>
              </a:ext>
            </a:extLst>
          </p:cNvPr>
          <p:cNvSpPr txBox="1"/>
          <p:nvPr/>
        </p:nvSpPr>
        <p:spPr>
          <a:xfrm>
            <a:off x="5715879" y="1214019"/>
            <a:ext cx="591094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If time, money, or what your project accomplished were unlimited, you wouldn't need to do project management.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Most projects have a specific time limit, budget (budget: The estimated cost of a project that you establish in Project with your baseline plan.), and scope. </a:t>
            </a:r>
          </a:p>
        </p:txBody>
      </p:sp>
    </p:spTree>
    <p:extLst>
      <p:ext uri="{BB962C8B-B14F-4D97-AF65-F5344CB8AC3E}">
        <p14:creationId xmlns:p14="http://schemas.microsoft.com/office/powerpoint/2010/main" val="3516327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02251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The Project Triangle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3A859F-5F79-4F43-91D8-77B048302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307646"/>
            <a:ext cx="4816929" cy="4170651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AE2A88-9E03-5292-0885-09CC4BE31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6928" y="1379702"/>
            <a:ext cx="7184572" cy="4098595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It is this combination of elements (time, money, and scope) that we refer to as the project triangle.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These competing elements are sometimes referred to as the triple constraints of a project.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Understanding the project triangle will allow you to make better choices when you need to make tradeoffs.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073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</a:t>
            </a:r>
          </a:p>
          <a:p>
            <a:r>
              <a:rPr lang="en-GB" sz="4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London Ambulance</a:t>
            </a:r>
          </a:p>
          <a:p>
            <a:r>
              <a:rPr lang="en-GB" sz="4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Service –</a:t>
            </a:r>
          </a:p>
          <a:p>
            <a:r>
              <a:rPr lang="en-GB" sz="4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Command and Control</a:t>
            </a:r>
          </a:p>
          <a:p>
            <a:r>
              <a:rPr lang="en-GB" sz="4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System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3024772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62567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Problems to solve:</a:t>
            </a:r>
          </a:p>
          <a:p>
            <a:pPr marL="1081147" lvl="1" indent="-571500">
              <a:defRPr/>
            </a:pPr>
            <a:r>
              <a:rPr lang="en-GB" sz="3200" dirty="0">
                <a:solidFill>
                  <a:schemeClr val="tx1"/>
                </a:solidFill>
              </a:rPr>
              <a:t>Complex Scheduling:</a:t>
            </a:r>
          </a:p>
          <a:p>
            <a:pPr marL="1538347" lvl="2" indent="-571500">
              <a:defRPr/>
            </a:pPr>
            <a:r>
              <a:rPr lang="en-GB" sz="2800" dirty="0">
                <a:solidFill>
                  <a:schemeClr val="tx1"/>
                </a:solidFill>
              </a:rPr>
              <a:t>300 emergency ambulances</a:t>
            </a:r>
          </a:p>
          <a:p>
            <a:pPr marL="1538347" lvl="2" indent="-571500">
              <a:defRPr/>
            </a:pPr>
            <a:r>
              <a:rPr lang="en-GB" sz="2800" dirty="0"/>
              <a:t>&gt;400 patient transport service vehicles</a:t>
            </a:r>
          </a:p>
          <a:p>
            <a:pPr marL="1538347" lvl="2" indent="-571500">
              <a:defRPr/>
            </a:pPr>
            <a:r>
              <a:rPr lang="en-GB" sz="2800" dirty="0">
                <a:solidFill>
                  <a:schemeClr val="tx1"/>
                </a:solidFill>
              </a:rPr>
              <a:t>326 paramedics</a:t>
            </a:r>
          </a:p>
          <a:p>
            <a:pPr marL="1538347" lvl="2" indent="-571500">
              <a:defRPr/>
            </a:pPr>
            <a:r>
              <a:rPr lang="en-GB" sz="2800" dirty="0"/>
              <a:t>1,33 – 1,600 emergency calls per day</a:t>
            </a:r>
          </a:p>
          <a:p>
            <a:pPr marL="1081147" lvl="1" indent="-571500">
              <a:defRPr/>
            </a:pPr>
            <a:r>
              <a:rPr lang="en-GB" sz="3200" dirty="0">
                <a:solidFill>
                  <a:schemeClr val="tx1"/>
                </a:solidFill>
              </a:rPr>
              <a:t>Disastrous staff morale:</a:t>
            </a:r>
          </a:p>
          <a:p>
            <a:pPr marL="1538347" lvl="2" indent="-571500">
              <a:defRPr/>
            </a:pPr>
            <a:r>
              <a:rPr lang="en-GB" sz="2800" dirty="0">
                <a:solidFill>
                  <a:schemeClr val="tx1"/>
                </a:solidFill>
              </a:rPr>
              <a:t>Minimal investment in training and equipment</a:t>
            </a:r>
          </a:p>
          <a:p>
            <a:pPr marL="1538347" lvl="2" indent="-571500">
              <a:defRPr/>
            </a:pPr>
            <a:r>
              <a:rPr lang="en-GB" sz="2800" dirty="0"/>
              <a:t>National pay dispute in 1990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18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62567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Problems to solve:</a:t>
            </a:r>
          </a:p>
          <a:p>
            <a:pPr marL="1081147" lvl="1" indent="-571500">
              <a:defRPr/>
            </a:pPr>
            <a:r>
              <a:rPr lang="en-GB" sz="3200" dirty="0">
                <a:solidFill>
                  <a:schemeClr val="tx1"/>
                </a:solidFill>
              </a:rPr>
              <a:t>Poor management morale:</a:t>
            </a:r>
          </a:p>
          <a:p>
            <a:pPr marL="1538347" lvl="2" indent="-571500">
              <a:defRPr/>
            </a:pPr>
            <a:r>
              <a:rPr lang="en-GB" sz="2800" dirty="0">
                <a:solidFill>
                  <a:schemeClr val="tx1"/>
                </a:solidFill>
              </a:rPr>
              <a:t>Staff resistant to change</a:t>
            </a:r>
          </a:p>
          <a:p>
            <a:pPr marL="1538347" lvl="2" indent="-571500">
              <a:defRPr/>
            </a:pPr>
            <a:r>
              <a:rPr lang="en-GB" sz="2800" dirty="0"/>
              <a:t>Government reforms of Health Service</a:t>
            </a:r>
          </a:p>
          <a:p>
            <a:pPr marL="1538347" lvl="2" indent="-571500">
              <a:defRPr/>
            </a:pPr>
            <a:r>
              <a:rPr lang="en-GB" sz="2800" dirty="0">
                <a:solidFill>
                  <a:schemeClr val="tx1"/>
                </a:solidFill>
              </a:rPr>
              <a:t>53 out of 268 managers removed (~20%)</a:t>
            </a:r>
          </a:p>
          <a:p>
            <a:pPr marL="1538347" lvl="2" indent="-571500">
              <a:defRPr/>
            </a:pPr>
            <a:r>
              <a:rPr lang="en-GB" sz="2800" dirty="0"/>
              <a:t>1,33 – 1,600 emergency calls per day</a:t>
            </a:r>
          </a:p>
          <a:p>
            <a:pPr marL="1081147" lvl="1" indent="-571500">
              <a:defRPr/>
            </a:pPr>
            <a:r>
              <a:rPr lang="en-GB" sz="3200" dirty="0">
                <a:solidFill>
                  <a:schemeClr val="tx1"/>
                </a:solidFill>
              </a:rPr>
              <a:t>Attempts at computerisation:</a:t>
            </a:r>
          </a:p>
          <a:p>
            <a:pPr marL="1538347" lvl="2" indent="-571500">
              <a:defRPr/>
            </a:pPr>
            <a:r>
              <a:rPr lang="en-GB" sz="2800" dirty="0">
                <a:solidFill>
                  <a:schemeClr val="tx1"/>
                </a:solidFill>
              </a:rPr>
              <a:t>Attempts began in early 1980’s and abandoned in 1990</a:t>
            </a:r>
          </a:p>
          <a:p>
            <a:pPr marL="1538347" lvl="2" indent="-571500">
              <a:defRPr/>
            </a:pPr>
            <a:r>
              <a:rPr lang="en-GB" sz="2800" dirty="0">
                <a:solidFill>
                  <a:schemeClr val="tx1"/>
                </a:solidFill>
              </a:rPr>
              <a:t>Total cost £7.5 million</a:t>
            </a:r>
          </a:p>
        </p:txBody>
      </p:sp>
    </p:spTree>
    <p:extLst>
      <p:ext uri="{BB962C8B-B14F-4D97-AF65-F5344CB8AC3E}">
        <p14:creationId xmlns:p14="http://schemas.microsoft.com/office/powerpoint/2010/main" val="4034110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62567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The existing system:</a:t>
            </a:r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6A2DCB-CB68-3916-AB0E-1FC23484F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821" y="3710607"/>
            <a:ext cx="1437968" cy="1719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68047E-7C00-C028-490B-A309F670C4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440" y="1043607"/>
            <a:ext cx="1447523" cy="1375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cxnSp>
        <p:nvCxnSpPr>
          <p:cNvPr id="6" name="AutoShape 5">
            <a:extLst>
              <a:ext uri="{FF2B5EF4-FFF2-40B4-BE49-F238E27FC236}">
                <a16:creationId xmlns:a16="http://schemas.microsoft.com/office/drawing/2014/main" id="{32943895-B628-4616-810E-983E6AD1E48E}"/>
              </a:ext>
            </a:extLst>
          </p:cNvPr>
          <p:cNvCxnSpPr>
            <a:cxnSpLocks noChangeShapeType="1"/>
            <a:stCxn id="5" idx="2"/>
          </p:cNvCxnSpPr>
          <p:nvPr/>
        </p:nvCxnSpPr>
        <p:spPr bwMode="auto">
          <a:xfrm flipH="1">
            <a:off x="4598201" y="2419470"/>
            <a:ext cx="1" cy="1219994"/>
          </a:xfrm>
          <a:prstGeom prst="straightConnector1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1F9DA897-B1A1-FE3B-B0AA-7442D78B2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lum brigh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544" b="-2507"/>
          <a:stretch>
            <a:fillRect/>
          </a:stretch>
        </p:blipFill>
        <p:spPr bwMode="auto">
          <a:xfrm>
            <a:off x="5000178" y="2186607"/>
            <a:ext cx="2407760" cy="1758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cxnSp>
        <p:nvCxnSpPr>
          <p:cNvPr id="8" name="AutoShape 7">
            <a:extLst>
              <a:ext uri="{FF2B5EF4-FFF2-40B4-BE49-F238E27FC236}">
                <a16:creationId xmlns:a16="http://schemas.microsoft.com/office/drawing/2014/main" id="{A193364E-C102-46CB-B4BD-C66DCB56B5BD}"/>
              </a:ext>
            </a:extLst>
          </p:cNvPr>
          <p:cNvCxnSpPr>
            <a:cxnSpLocks noChangeShapeType="1"/>
            <a:stCxn id="2" idx="3"/>
            <a:endCxn id="7" idx="2"/>
          </p:cNvCxnSpPr>
          <p:nvPr/>
        </p:nvCxnSpPr>
        <p:spPr bwMode="auto">
          <a:xfrm flipV="1">
            <a:off x="5318789" y="3944654"/>
            <a:ext cx="885269" cy="625868"/>
          </a:xfrm>
          <a:prstGeom prst="bentConnector2">
            <a:avLst/>
          </a:prstGeom>
          <a:noFill/>
          <a:ln w="57150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0B815988-F7DC-605A-9035-FB12A869ED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3666" y="1119808"/>
            <a:ext cx="1342422" cy="1277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C180941-CD57-D73B-04F5-B596AC084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9609" y="2605708"/>
            <a:ext cx="1342422" cy="1277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A7EB917-8CE9-A7B7-5C20-9B16C137F3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2271" y="4091608"/>
            <a:ext cx="1342422" cy="1277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8833183-8CBD-99E2-88BE-C505574EB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611" y="1705004"/>
            <a:ext cx="1500927" cy="1076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E2A4598-4240-021B-CBD7-E953A4993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610" y="3678053"/>
            <a:ext cx="1500927" cy="1076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cxnSp>
        <p:nvCxnSpPr>
          <p:cNvPr id="14" name="AutoShape 13">
            <a:extLst>
              <a:ext uri="{FF2B5EF4-FFF2-40B4-BE49-F238E27FC236}">
                <a16:creationId xmlns:a16="http://schemas.microsoft.com/office/drawing/2014/main" id="{6D22F712-61E7-4475-98EC-8D4C6C565A71}"/>
              </a:ext>
            </a:extLst>
          </p:cNvPr>
          <p:cNvCxnSpPr>
            <a:cxnSpLocks noChangeShapeType="1"/>
            <a:stCxn id="7" idx="3"/>
            <a:endCxn id="12" idx="1"/>
          </p:cNvCxnSpPr>
          <p:nvPr/>
        </p:nvCxnSpPr>
        <p:spPr bwMode="auto">
          <a:xfrm flipV="1">
            <a:off x="7407938" y="2243166"/>
            <a:ext cx="632673" cy="822465"/>
          </a:xfrm>
          <a:prstGeom prst="bentConnector3">
            <a:avLst>
              <a:gd name="adj1" fmla="val 50000"/>
            </a:avLst>
          </a:prstGeom>
          <a:noFill/>
          <a:ln w="57150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" name="AutoShape 14">
            <a:extLst>
              <a:ext uri="{FF2B5EF4-FFF2-40B4-BE49-F238E27FC236}">
                <a16:creationId xmlns:a16="http://schemas.microsoft.com/office/drawing/2014/main" id="{C19E0561-C58F-4E06-94E3-B6B8EACC60E6}"/>
              </a:ext>
            </a:extLst>
          </p:cNvPr>
          <p:cNvCxnSpPr>
            <a:cxnSpLocks noChangeShapeType="1"/>
            <a:stCxn id="7" idx="3"/>
            <a:endCxn id="13" idx="1"/>
          </p:cNvCxnSpPr>
          <p:nvPr/>
        </p:nvCxnSpPr>
        <p:spPr bwMode="auto">
          <a:xfrm>
            <a:off x="7407938" y="3065631"/>
            <a:ext cx="632672" cy="1150584"/>
          </a:xfrm>
          <a:prstGeom prst="bentConnector3">
            <a:avLst>
              <a:gd name="adj1" fmla="val 50000"/>
            </a:avLst>
          </a:prstGeom>
          <a:noFill/>
          <a:ln w="57150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6" name="AutoShape 15">
            <a:extLst>
              <a:ext uri="{FF2B5EF4-FFF2-40B4-BE49-F238E27FC236}">
                <a16:creationId xmlns:a16="http://schemas.microsoft.com/office/drawing/2014/main" id="{51D28EAB-06E2-4470-9E64-34756FF2945A}"/>
              </a:ext>
            </a:extLst>
          </p:cNvPr>
          <p:cNvCxnSpPr>
            <a:cxnSpLocks noChangeShapeType="1"/>
            <a:stCxn id="12" idx="3"/>
            <a:endCxn id="9" idx="1"/>
          </p:cNvCxnSpPr>
          <p:nvPr/>
        </p:nvCxnSpPr>
        <p:spPr bwMode="auto">
          <a:xfrm flipV="1">
            <a:off x="9541538" y="1758773"/>
            <a:ext cx="772128" cy="484393"/>
          </a:xfrm>
          <a:prstGeom prst="bentConnector3">
            <a:avLst>
              <a:gd name="adj1" fmla="val 50000"/>
            </a:avLst>
          </a:prstGeom>
          <a:noFill/>
          <a:ln w="57150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AutoShape 16">
            <a:extLst>
              <a:ext uri="{FF2B5EF4-FFF2-40B4-BE49-F238E27FC236}">
                <a16:creationId xmlns:a16="http://schemas.microsoft.com/office/drawing/2014/main" id="{B7CBF2B1-5CEB-4467-A7B5-83DE733C917D}"/>
              </a:ext>
            </a:extLst>
          </p:cNvPr>
          <p:cNvCxnSpPr>
            <a:cxnSpLocks noChangeShapeType="1"/>
            <a:stCxn id="12" idx="3"/>
            <a:endCxn id="10" idx="1"/>
          </p:cNvCxnSpPr>
          <p:nvPr/>
        </p:nvCxnSpPr>
        <p:spPr bwMode="auto">
          <a:xfrm>
            <a:off x="9541538" y="2243166"/>
            <a:ext cx="758071" cy="1001507"/>
          </a:xfrm>
          <a:prstGeom prst="bentConnector3">
            <a:avLst>
              <a:gd name="adj1" fmla="val 50000"/>
            </a:avLst>
          </a:prstGeom>
          <a:noFill/>
          <a:ln w="57150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" name="AutoShape 17">
            <a:extLst>
              <a:ext uri="{FF2B5EF4-FFF2-40B4-BE49-F238E27FC236}">
                <a16:creationId xmlns:a16="http://schemas.microsoft.com/office/drawing/2014/main" id="{4388EC66-24A4-4715-8940-A86331E6FCB7}"/>
              </a:ext>
            </a:extLst>
          </p:cNvPr>
          <p:cNvCxnSpPr>
            <a:cxnSpLocks noChangeShapeType="1"/>
            <a:stCxn id="13" idx="3"/>
            <a:endCxn id="11" idx="1"/>
          </p:cNvCxnSpPr>
          <p:nvPr/>
        </p:nvCxnSpPr>
        <p:spPr bwMode="auto">
          <a:xfrm>
            <a:off x="9541537" y="4216215"/>
            <a:ext cx="790734" cy="514358"/>
          </a:xfrm>
          <a:prstGeom prst="bentConnector3">
            <a:avLst>
              <a:gd name="adj1" fmla="val 50000"/>
            </a:avLst>
          </a:prstGeom>
          <a:noFill/>
          <a:ln w="57150">
            <a:solidFill>
              <a:schemeClr val="tx1"/>
            </a:solidFill>
            <a:miter lim="800000"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9" name="Text Box 18">
            <a:extLst>
              <a:ext uri="{FF2B5EF4-FFF2-40B4-BE49-F238E27FC236}">
                <a16:creationId xmlns:a16="http://schemas.microsoft.com/office/drawing/2014/main" id="{0EB9CF63-0026-4E47-8558-66C2AC4183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24920" y="5432646"/>
            <a:ext cx="1899313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400" dirty="0"/>
              <a:t>Control Assistant</a:t>
            </a:r>
          </a:p>
        </p:txBody>
      </p:sp>
      <p:sp>
        <p:nvSpPr>
          <p:cNvPr id="20" name="Text Box 19">
            <a:extLst>
              <a:ext uri="{FF2B5EF4-FFF2-40B4-BE49-F238E27FC236}">
                <a16:creationId xmlns:a16="http://schemas.microsoft.com/office/drawing/2014/main" id="{E6654A33-965A-45EE-8719-C8B0E26DB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0292" y="1311103"/>
            <a:ext cx="2083323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400" b="1" dirty="0"/>
              <a:t>Resource Allocator</a:t>
            </a:r>
          </a:p>
        </p:txBody>
      </p:sp>
      <p:sp>
        <p:nvSpPr>
          <p:cNvPr id="21" name="Text Box 20">
            <a:extLst>
              <a:ext uri="{FF2B5EF4-FFF2-40B4-BE49-F238E27FC236}">
                <a16:creationId xmlns:a16="http://schemas.microsoft.com/office/drawing/2014/main" id="{B5B3916C-0214-4A19-BDE2-09748DF6F0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33434" y="5444674"/>
            <a:ext cx="159746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400" b="1" dirty="0"/>
              <a:t>Ambulance Crews</a:t>
            </a:r>
          </a:p>
        </p:txBody>
      </p:sp>
    </p:spTree>
    <p:extLst>
      <p:ext uri="{BB962C8B-B14F-4D97-AF65-F5344CB8AC3E}">
        <p14:creationId xmlns:p14="http://schemas.microsoft.com/office/powerpoint/2010/main" val="1641644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43608"/>
            <a:ext cx="11394989" cy="462567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The project initiation:</a:t>
            </a:r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2DBC129-5906-D058-E5DE-95E0A61584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2928" y="1188720"/>
            <a:ext cx="9377973" cy="462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365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51214"/>
            <a:ext cx="11394989" cy="4118065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The project requirements: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LAS required a system able to support:</a:t>
            </a:r>
          </a:p>
          <a:p>
            <a:pPr marL="966847" lvl="2" indent="0">
              <a:defRPr/>
            </a:pPr>
            <a:r>
              <a:rPr lang="en-US" sz="2800" dirty="0"/>
              <a:t>I</a:t>
            </a:r>
            <a:r>
              <a:rPr lang="en-US" sz="2800" dirty="0">
                <a:solidFill>
                  <a:schemeClr val="tx1"/>
                </a:solidFill>
              </a:rPr>
              <a:t>nput &amp; verification of call and incident details,</a:t>
            </a:r>
          </a:p>
          <a:p>
            <a:pPr marL="966847" lvl="2" indent="0">
              <a:defRPr/>
            </a:pPr>
            <a:r>
              <a:rPr lang="en-US" sz="2800" dirty="0"/>
              <a:t>S</a:t>
            </a:r>
            <a:r>
              <a:rPr lang="en-US" sz="2800" dirty="0">
                <a:solidFill>
                  <a:schemeClr val="tx1"/>
                </a:solidFill>
              </a:rPr>
              <a:t>election of most suitable ambulances,</a:t>
            </a:r>
          </a:p>
          <a:p>
            <a:pPr marL="966847" lvl="2" indent="0">
              <a:defRPr/>
            </a:pPr>
            <a:r>
              <a:rPr lang="en-US" sz="2800" dirty="0"/>
              <a:t>C</a:t>
            </a:r>
            <a:r>
              <a:rPr lang="en-US" sz="2800" dirty="0">
                <a:solidFill>
                  <a:schemeClr val="tx1"/>
                </a:solidFill>
              </a:rPr>
              <a:t>ommunication of incident details to selected ambulances, and</a:t>
            </a:r>
          </a:p>
          <a:p>
            <a:pPr marL="966847" lvl="2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Forward planning to place vehicles and staff at positions where they are most likely to be required.</a:t>
            </a:r>
          </a:p>
          <a:p>
            <a:pPr marL="509647" lvl="1" indent="0">
              <a:defRPr/>
            </a:pP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030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51214"/>
            <a:ext cx="11394989" cy="4118065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The system requirements: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The system must comprise of:</a:t>
            </a:r>
          </a:p>
          <a:p>
            <a:pPr marL="966847" lvl="2" indent="0">
              <a:defRPr/>
            </a:pPr>
            <a:r>
              <a:rPr lang="en-US" sz="2800" dirty="0"/>
              <a:t>C</a:t>
            </a:r>
            <a:r>
              <a:rPr lang="en-US" sz="2800" dirty="0">
                <a:solidFill>
                  <a:schemeClr val="tx1"/>
                </a:solidFill>
              </a:rPr>
              <a:t>omputer-aided dispatch hardware and software,</a:t>
            </a:r>
          </a:p>
          <a:p>
            <a:pPr marL="966847" lvl="2" indent="0">
              <a:defRPr/>
            </a:pPr>
            <a:r>
              <a:rPr lang="en-US" sz="2800" dirty="0"/>
              <a:t>G</a:t>
            </a:r>
            <a:r>
              <a:rPr lang="en-US" sz="2800" dirty="0">
                <a:solidFill>
                  <a:schemeClr val="tx1"/>
                </a:solidFill>
              </a:rPr>
              <a:t>azetteer and mapping software,</a:t>
            </a:r>
          </a:p>
          <a:p>
            <a:pPr marL="966847" lvl="2" indent="0">
              <a:defRPr/>
            </a:pPr>
            <a:r>
              <a:rPr lang="en-US" sz="2800" dirty="0"/>
              <a:t>C</a:t>
            </a:r>
            <a:r>
              <a:rPr lang="en-US" sz="2800" dirty="0">
                <a:solidFill>
                  <a:schemeClr val="tx1"/>
                </a:solidFill>
              </a:rPr>
              <a:t>ommunications interface,</a:t>
            </a:r>
          </a:p>
          <a:p>
            <a:pPr marL="966847" lvl="2" indent="0">
              <a:defRPr/>
            </a:pPr>
            <a:r>
              <a:rPr lang="en-US" sz="2800" dirty="0"/>
              <a:t>R</a:t>
            </a:r>
            <a:r>
              <a:rPr lang="en-US" sz="2800" dirty="0">
                <a:solidFill>
                  <a:schemeClr val="tx1"/>
                </a:solidFill>
              </a:rPr>
              <a:t>adio system to connect control centers with ambulances,</a:t>
            </a:r>
          </a:p>
          <a:p>
            <a:pPr marL="966847" lvl="2" indent="0">
              <a:defRPr/>
            </a:pPr>
            <a:r>
              <a:rPr lang="en-US" sz="2800" dirty="0"/>
              <a:t>M</a:t>
            </a:r>
            <a:r>
              <a:rPr lang="en-US" sz="2800" dirty="0">
                <a:solidFill>
                  <a:schemeClr val="tx1"/>
                </a:solidFill>
              </a:rPr>
              <a:t>obile data terminals in ambulances, and</a:t>
            </a:r>
          </a:p>
          <a:p>
            <a:pPr marL="966847" lvl="2" indent="0">
              <a:defRPr/>
            </a:pPr>
            <a:r>
              <a:rPr lang="en-US" sz="2800" dirty="0"/>
              <a:t>A</a:t>
            </a:r>
            <a:r>
              <a:rPr lang="en-US" sz="2800" dirty="0">
                <a:solidFill>
                  <a:schemeClr val="tx1"/>
                </a:solidFill>
              </a:rPr>
              <a:t>utomatic vehicle location system.</a:t>
            </a:r>
          </a:p>
          <a:p>
            <a:pPr marL="509647" lvl="1" indent="0">
              <a:defRPr/>
            </a:pP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955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51214"/>
            <a:ext cx="11394989" cy="4118065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Responses to tender requests: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 &gt; 30 companies responded!</a:t>
            </a:r>
          </a:p>
          <a:p>
            <a:pPr marL="509647" lvl="1" indent="0">
              <a:defRPr/>
            </a:pPr>
            <a:r>
              <a:rPr lang="en-US" sz="3200" dirty="0"/>
              <a:t> M</a:t>
            </a:r>
            <a:r>
              <a:rPr lang="en-US" sz="3200" dirty="0">
                <a:solidFill>
                  <a:schemeClr val="tx1"/>
                </a:solidFill>
              </a:rPr>
              <a:t>any were concerned about the short timescale and low budget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 Eventually, 17 companies submitted proposals to provide all or part of system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 No proposal was considered that did not meet the timescale and all the functional requirements.</a:t>
            </a:r>
          </a:p>
          <a:p>
            <a:pPr marL="509647" lvl="1" indent="0">
              <a:defRPr/>
            </a:pP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21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51214"/>
            <a:ext cx="11394989" cy="4118065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The winning consortium: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/>
              <a:t>A w</a:t>
            </a:r>
            <a:r>
              <a:rPr lang="en-US" sz="3200" dirty="0">
                <a:solidFill>
                  <a:schemeClr val="tx1"/>
                </a:solidFill>
              </a:rPr>
              <a:t>inning consortium consisted of:</a:t>
            </a:r>
          </a:p>
          <a:p>
            <a:pPr marL="966847" lvl="2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Apricot (U.K. systems house)</a:t>
            </a:r>
          </a:p>
          <a:p>
            <a:pPr marL="966847" lvl="2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Systems Options (small software company)</a:t>
            </a:r>
          </a:p>
          <a:p>
            <a:pPr marL="966847" lvl="2" indent="0">
              <a:defRPr/>
            </a:pPr>
            <a:r>
              <a:rPr lang="en-US" sz="2800" dirty="0" err="1">
                <a:solidFill>
                  <a:schemeClr val="tx1"/>
                </a:solidFill>
              </a:rPr>
              <a:t>Datatrak</a:t>
            </a:r>
            <a:r>
              <a:rPr lang="en-US" sz="2800" dirty="0">
                <a:solidFill>
                  <a:schemeClr val="tx1"/>
                </a:solidFill>
              </a:rPr>
              <a:t> (vehicle location specialists)</a:t>
            </a:r>
          </a:p>
          <a:p>
            <a:pPr marL="966847" lvl="2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Their bid was £937,463</a:t>
            </a:r>
          </a:p>
          <a:p>
            <a:pPr marL="966847" lvl="2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Some £700,000 less than any other bid</a:t>
            </a:r>
          </a:p>
          <a:p>
            <a:pPr marL="966847" lvl="2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No one queried this...</a:t>
            </a:r>
          </a:p>
          <a:p>
            <a:pPr marL="509647" lvl="1" indent="0">
              <a:defRPr/>
            </a:pP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313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51214"/>
            <a:ext cx="11394989" cy="4118065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Some concerns: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6B107B-F71D-A924-DBC2-E7C6B7139D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3204" y="1551214"/>
            <a:ext cx="9465592" cy="466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12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51214"/>
            <a:ext cx="11394989" cy="4118065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Development begins….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82D999-6086-ADD3-23A4-7B250DA247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9801" y="68240"/>
            <a:ext cx="6068944" cy="6721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380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End-users, problems begin….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Lack of end-user consultation in setting initial requirements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Project seen as attempt to force change in long-held working practices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Training was </a:t>
            </a:r>
            <a:r>
              <a:rPr lang="en-US" sz="3200" dirty="0" err="1">
                <a:solidFill>
                  <a:schemeClr val="tx1"/>
                </a:solidFill>
              </a:rPr>
              <a:t>compartmentalised</a:t>
            </a:r>
            <a:r>
              <a:rPr lang="en-US" sz="3200" dirty="0">
                <a:solidFill>
                  <a:schemeClr val="tx1"/>
                </a:solidFill>
              </a:rPr>
              <a:t>, so that end-users did not understand the full system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Training was undertaken too early, resulting in “skills decay”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752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Delays!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Delays in delivery of radio interface specifications and protocols to Systems Options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Led to delays in delivery of software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Until early December 1991, original target was still believed to be possible</a:t>
            </a:r>
          </a:p>
          <a:p>
            <a:pPr marL="509647" lvl="1" indent="0">
              <a:defRPr/>
            </a:pPr>
            <a:r>
              <a:rPr lang="en-US" sz="3200" dirty="0">
                <a:solidFill>
                  <a:schemeClr val="tx1"/>
                </a:solidFill>
              </a:rPr>
              <a:t>From mid-December 1991, no one believed it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447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00" y="1518557"/>
            <a:ext cx="3592443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Mistakes are made: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5A6BAA-E810-0753-F005-03E2058298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960723"/>
            <a:ext cx="4505204" cy="4936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288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Initial Deployment: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F1E2E5-E812-10DD-8EAC-CE5396D957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3327" y="1518557"/>
            <a:ext cx="8670531" cy="434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72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Problems identified: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289A13-0A29-75BA-C112-AF3EB7456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2299" y="1327368"/>
            <a:ext cx="9029701" cy="453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228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9029701" cy="909451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Problem Reports: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8A08BF-F0A4-8769-3449-0AB3F7E13C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745" y="588882"/>
            <a:ext cx="5151566" cy="5651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47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43701" cy="158034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The live system: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1E384A-2F01-A652-24F8-D342CF9262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3700" y="134157"/>
            <a:ext cx="5187201" cy="5780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664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656089" cy="158034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Problems continue…</a:t>
            </a:r>
          </a:p>
          <a:p>
            <a:pPr marL="509647" lvl="1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Some crews took the wrong vehicle out</a:t>
            </a:r>
          </a:p>
          <a:p>
            <a:pPr marL="509647" lvl="1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Some crews failed to respond to the computer-generated instructions</a:t>
            </a:r>
          </a:p>
          <a:p>
            <a:pPr marL="509647" lvl="1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This led to difficulty in finding an ambulance to assign to an incident</a:t>
            </a:r>
          </a:p>
          <a:p>
            <a:pPr marL="509647" lvl="1" indent="0">
              <a:defRPr/>
            </a:pPr>
            <a:r>
              <a:rPr lang="en-US" sz="2800" dirty="0"/>
              <a:t>M</a:t>
            </a:r>
            <a:r>
              <a:rPr lang="en-US" sz="2800" dirty="0">
                <a:solidFill>
                  <a:schemeClr val="tx1"/>
                </a:solidFill>
              </a:rPr>
              <a:t>ultiple vehicles sent to some incidents</a:t>
            </a:r>
          </a:p>
          <a:p>
            <a:pPr marL="509647" lvl="1" indent="0">
              <a:defRPr/>
            </a:pPr>
            <a:r>
              <a:rPr lang="en-US" sz="2800" dirty="0"/>
              <a:t>N</a:t>
            </a:r>
            <a:r>
              <a:rPr lang="en-US" sz="2800" dirty="0">
                <a:solidFill>
                  <a:schemeClr val="tx1"/>
                </a:solidFill>
              </a:rPr>
              <a:t>o vehicles sent to others</a:t>
            </a:r>
          </a:p>
          <a:p>
            <a:pPr marL="509647" lvl="1" indent="0">
              <a:defRPr/>
            </a:pPr>
            <a:r>
              <a:rPr lang="en-US" sz="2800" dirty="0"/>
              <a:t>D</a:t>
            </a:r>
            <a:r>
              <a:rPr lang="en-US" sz="2800" dirty="0">
                <a:solidFill>
                  <a:schemeClr val="tx1"/>
                </a:solidFill>
              </a:rPr>
              <a:t>uplicate incidents were not identified, leading to further duplication of effort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179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76358" cy="158034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Problems continue…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E9C5B58-E79C-72C7-FD7C-BDC607137B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3072" y="134157"/>
            <a:ext cx="5317830" cy="5779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061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76358" cy="158034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GB" sz="3200" b="1" dirty="0">
                <a:solidFill>
                  <a:schemeClr val="tx1"/>
                </a:solidFill>
              </a:rPr>
              <a:t>Consequences: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C0F5DD-8615-B1C7-2E84-C19ACC27E2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5211" y="1616528"/>
            <a:ext cx="8901577" cy="445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846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76358" cy="158034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</a:t>
            </a:r>
            <a:r>
              <a:rPr lang="en-GB" sz="4000" b="1" dirty="0" err="1">
                <a:solidFill>
                  <a:schemeClr val="accent1">
                    <a:lumMod val="50000"/>
                  </a:schemeClr>
                </a:solidFill>
              </a:rPr>
              <a:t>ase</a:t>
            </a: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 Study – London Ambulance Service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US" sz="3200" b="1" dirty="0">
                <a:solidFill>
                  <a:schemeClr val="tx1"/>
                </a:solidFill>
              </a:rPr>
              <a:t>Problems and crisis November 1992:</a:t>
            </a:r>
            <a:endParaRPr lang="en-US" sz="2800" dirty="0">
              <a:solidFill>
                <a:schemeClr val="tx1"/>
              </a:solidFill>
            </a:endParaRPr>
          </a:p>
          <a:p>
            <a:pPr marL="509647" lvl="1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After about a week of almost successful operation, the system slowed dramatically and then locked up completely</a:t>
            </a:r>
          </a:p>
          <a:p>
            <a:pPr marL="509647" lvl="1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Attempts to reboot failed</a:t>
            </a:r>
          </a:p>
          <a:p>
            <a:pPr marL="509647" lvl="1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Reverted to completely manual system</a:t>
            </a:r>
          </a:p>
          <a:p>
            <a:pPr marL="509647" lvl="1" indent="0">
              <a:defRPr/>
            </a:pPr>
            <a:r>
              <a:rPr lang="en-US" sz="2800" dirty="0">
                <a:solidFill>
                  <a:schemeClr val="tx1"/>
                </a:solidFill>
              </a:rPr>
              <a:t>Systems Options investigated the fault</a:t>
            </a:r>
          </a:p>
          <a:p>
            <a:pPr marL="509647" lvl="1" indent="0">
              <a:defRPr/>
            </a:pPr>
            <a:r>
              <a:rPr lang="en-US" sz="2800" dirty="0"/>
              <a:t>T</a:t>
            </a:r>
            <a:r>
              <a:rPr lang="en-US" sz="2800" dirty="0">
                <a:solidFill>
                  <a:schemeClr val="tx1"/>
                </a:solidFill>
              </a:rPr>
              <a:t>raced to a small memory problem</a:t>
            </a:r>
          </a:p>
          <a:p>
            <a:pPr marL="509647" lvl="1" indent="0">
              <a:defRPr/>
            </a:pPr>
            <a:r>
              <a:rPr lang="en-US" sz="2800" dirty="0"/>
              <a:t>L</a:t>
            </a:r>
            <a:r>
              <a:rPr lang="en-US" sz="2800" dirty="0">
                <a:solidFill>
                  <a:schemeClr val="tx1"/>
                </a:solidFill>
              </a:rPr>
              <a:t>ater </a:t>
            </a:r>
            <a:r>
              <a:rPr lang="en-US" sz="2800" dirty="0" err="1">
                <a:solidFill>
                  <a:schemeClr val="tx1"/>
                </a:solidFill>
              </a:rPr>
              <a:t>criticised</a:t>
            </a:r>
            <a:r>
              <a:rPr lang="en-US" sz="2800" dirty="0">
                <a:solidFill>
                  <a:schemeClr val="tx1"/>
                </a:solidFill>
              </a:rPr>
              <a:t> for use of Visual Basic/focus on graphical user interface</a:t>
            </a: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532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796143"/>
            <a:ext cx="5042202" cy="3539427"/>
          </a:xfrm>
        </p:spPr>
        <p:txBody>
          <a:bodyPr/>
          <a:lstStyle/>
          <a:p>
            <a:r>
              <a: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 Management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25916651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09"/>
            <a:ext cx="6702251" cy="86980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Management Definition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868024"/>
          </a:xfrm>
        </p:spPr>
        <p:txBody>
          <a:bodyPr/>
          <a:lstStyle/>
          <a:p>
            <a:pPr marL="0" lvl="0" indent="0"/>
            <a:endParaRPr lang="en-GB" sz="2400" dirty="0">
              <a:solidFill>
                <a:schemeClr val="accent1"/>
              </a:solidFill>
            </a:endParaRPr>
          </a:p>
          <a:p>
            <a:pPr marL="0" lvl="0" indent="0" algn="l"/>
            <a:r>
              <a:rPr lang="en-US" sz="3200" b="1" dirty="0">
                <a:solidFill>
                  <a:schemeClr val="tx1"/>
                </a:solidFill>
              </a:rPr>
              <a:t>Q. What is a project management?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Research and record the definition of a project management.</a:t>
            </a:r>
          </a:p>
        </p:txBody>
      </p:sp>
    </p:spTree>
    <p:extLst>
      <p:ext uri="{BB962C8B-B14F-4D97-AF65-F5344CB8AC3E}">
        <p14:creationId xmlns:p14="http://schemas.microsoft.com/office/powerpoint/2010/main" val="1029126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Project Management Definition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421296"/>
            <a:ext cx="11394989" cy="4247984"/>
          </a:xfrm>
        </p:spPr>
        <p:txBody>
          <a:bodyPr/>
          <a:lstStyle/>
          <a:p>
            <a:pPr marL="457200" lvl="1" indent="0" algn="ctr" fontAlgn="auto">
              <a:lnSpc>
                <a:spcPct val="80000"/>
              </a:lnSpc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US" altLang="en-US" sz="3600" b="1" dirty="0"/>
              <a:t>A controlled process of initiating, planning, executing, and closing down a project.</a:t>
            </a:r>
          </a:p>
          <a:p>
            <a:pPr marL="457200" lvl="1" indent="0" algn="ctr" fontAlgn="auto">
              <a:lnSpc>
                <a:spcPct val="80000"/>
              </a:lnSpc>
              <a:buClr>
                <a:schemeClr val="accent1">
                  <a:lumMod val="75000"/>
                </a:schemeClr>
              </a:buClr>
              <a:buNone/>
              <a:defRPr/>
            </a:pPr>
            <a:endParaRPr lang="en-GB" sz="3600" dirty="0">
              <a:solidFill>
                <a:schemeClr val="tx1"/>
              </a:solidFill>
            </a:endParaRPr>
          </a:p>
          <a:p>
            <a:pPr algn="l" fontAlgn="auto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IEEE provide this definition:</a:t>
            </a:r>
          </a:p>
          <a:p>
            <a:pPr fontAlgn="auto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None/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	“Software project management is the process of planning, staffing, monitoring, controlling and leading a software project.”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9304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Project Management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943100"/>
            <a:ext cx="8637972" cy="3726180"/>
          </a:xfrm>
        </p:spPr>
        <p:txBody>
          <a:bodyPr/>
          <a:lstStyle/>
          <a:p>
            <a:pPr marL="457200" lvl="1" indent="0" algn="ctr" fontAlgn="auto">
              <a:lnSpc>
                <a:spcPct val="80000"/>
              </a:lnSpc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US" altLang="en-US" sz="3600" dirty="0"/>
              <a:t>Many software development projects fail because of problems with their management rather than technical problems.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5923EC-EB8F-30AC-6177-BF744858FA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4629" y="-1"/>
            <a:ext cx="2917371" cy="573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249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Two Aspects to a Development Project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436914"/>
            <a:ext cx="8637972" cy="4232366"/>
          </a:xfrm>
        </p:spPr>
        <p:txBody>
          <a:bodyPr/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Technical aspects: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 err="1"/>
              <a:t>Focussing</a:t>
            </a:r>
            <a:r>
              <a:rPr lang="en-US" altLang="en-US" sz="3200" dirty="0"/>
              <a:t> directly on the development task.</a:t>
            </a:r>
          </a:p>
          <a:p>
            <a:pPr marL="914400" lvl="2" indent="0">
              <a:lnSpc>
                <a:spcPct val="80000"/>
              </a:lnSpc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sz="3200" dirty="0"/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Managerial aspects: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 err="1"/>
              <a:t>Focussing</a:t>
            </a:r>
            <a:r>
              <a:rPr lang="en-US" altLang="en-US" sz="3200" dirty="0"/>
              <a:t> on performing the development task within the resource constraints.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5923EC-EB8F-30AC-6177-BF744858FA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4629" y="-1"/>
            <a:ext cx="2917371" cy="573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627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76358" cy="158034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US" sz="3200" b="1" dirty="0">
                <a:solidFill>
                  <a:schemeClr val="tx1"/>
                </a:solidFill>
              </a:rPr>
              <a:t>What does it involve:</a:t>
            </a:r>
            <a:endParaRPr lang="en-US" sz="2800" dirty="0">
              <a:solidFill>
                <a:schemeClr val="tx1"/>
              </a:solidFill>
            </a:endParaRP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54D5B3-6265-618C-F70E-8467D03F33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1029" y="1518557"/>
            <a:ext cx="9033946" cy="4535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860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Successful Project Management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421296"/>
            <a:ext cx="11394989" cy="4247984"/>
          </a:xfrm>
        </p:spPr>
        <p:txBody>
          <a:bodyPr/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600" dirty="0"/>
              <a:t>In order to conduct a successful project we must understand: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US" altLang="en-US" sz="3600" dirty="0"/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scope of work to be done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risk to be incurred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resources to be required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tasks to be accomplished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06517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Successful Project Management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421296"/>
            <a:ext cx="11394989" cy="4247984"/>
          </a:xfrm>
        </p:spPr>
        <p:txBody>
          <a:bodyPr/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b="1" dirty="0"/>
              <a:t>In order to conduct a successful project, we must understand: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US" altLang="en-US" sz="3600" dirty="0"/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scope of work to be done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risk to be incurred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resources to be required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tasks to be accomplished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milestones to be tracked 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effort to be expended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The schedule to be followed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US" altLang="en-US" sz="3200" dirty="0"/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08173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Successful Project Management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421296"/>
            <a:ext cx="11394989" cy="4247984"/>
          </a:xfrm>
        </p:spPr>
        <p:txBody>
          <a:bodyPr/>
          <a:lstStyle/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b="1" dirty="0"/>
              <a:t>So that this understanding can be gained, project management:</a:t>
            </a:r>
          </a:p>
          <a:p>
            <a:pPr lvl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US" altLang="en-US" sz="3200" b="1" dirty="0"/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Begins before technical work starts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Continues as the software evolves from conception into reality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Culminates when the software retires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US" altLang="en-US" sz="3200" dirty="0"/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993363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Five Common Problems in Development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9DA845-0538-2115-2BB4-9EA64B6B21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6186" y="1177766"/>
            <a:ext cx="9098443" cy="456023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C5923EC-EB8F-30AC-6177-BF744858FA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4629" y="-1"/>
            <a:ext cx="2917371" cy="573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532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Reasons for projects failure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421296"/>
            <a:ext cx="11394989" cy="4247984"/>
          </a:xfrm>
        </p:spPr>
        <p:txBody>
          <a:bodyPr/>
          <a:lstStyle/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Poor control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Over ambitious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Underestimated (keen to impress?)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Inadequate/poor staffing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Politics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Financial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US" altLang="en-US" sz="3200" dirty="0"/>
              <a:t>Poor judgement</a:t>
            </a:r>
          </a:p>
          <a:p>
            <a:pPr lvl="2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US" altLang="en-US" sz="3200" dirty="0"/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262198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76358" cy="158034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US" sz="3200" b="1" dirty="0">
                <a:solidFill>
                  <a:schemeClr val="tx1"/>
                </a:solidFill>
              </a:rPr>
              <a:t>Key takeaways:</a:t>
            </a:r>
            <a:endParaRPr lang="en-US" sz="2800" dirty="0">
              <a:solidFill>
                <a:schemeClr val="tx1"/>
              </a:solidFill>
            </a:endParaRP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217012-0E8C-B7C6-FD3F-8DB0D0B914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1230" y="42585"/>
            <a:ext cx="5443082" cy="595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566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11509514" cy="909451"/>
          </a:xfrm>
        </p:spPr>
        <p:txBody>
          <a:bodyPr>
            <a:normAutofit/>
          </a:bodyPr>
          <a:lstStyle/>
          <a:p>
            <a:r>
              <a:rPr lang="en-GB" sz="4000" b="1" dirty="0"/>
              <a:t>What should have happened with LAS</a:t>
            </a:r>
            <a:endParaRPr 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421296"/>
            <a:ext cx="11394989" cy="4247984"/>
          </a:xfrm>
        </p:spPr>
        <p:txBody>
          <a:bodyPr/>
          <a:lstStyle/>
          <a:p>
            <a:pPr algn="l"/>
            <a:r>
              <a:rPr lang="en-GB" sz="3600" b="1" dirty="0">
                <a:solidFill>
                  <a:schemeClr val="tx1"/>
                </a:solidFill>
              </a:rPr>
              <a:t>Information Systems Project Management:</a:t>
            </a:r>
          </a:p>
          <a:p>
            <a:pPr algn="l"/>
            <a:r>
              <a:rPr lang="en-US" sz="3200" dirty="0">
                <a:solidFill>
                  <a:schemeClr val="tx1"/>
                </a:solidFill>
              </a:rPr>
              <a:t>Project manager:</a:t>
            </a:r>
          </a:p>
          <a:p>
            <a:pPr lvl="1"/>
            <a:r>
              <a:rPr lang="en-US" sz="2800" dirty="0">
                <a:solidFill>
                  <a:schemeClr val="tx1"/>
                </a:solidFill>
              </a:rPr>
              <a:t>Systems analyst with management and leadership skills responsible for leading project initiation, planning, execution, and closedown.</a:t>
            </a:r>
          </a:p>
          <a:p>
            <a:pPr lvl="1"/>
            <a:endParaRPr lang="en-US" sz="2800" dirty="0">
              <a:solidFill>
                <a:schemeClr val="tx1"/>
              </a:solidFill>
            </a:endParaRPr>
          </a:p>
          <a:p>
            <a:pPr algn="l"/>
            <a:r>
              <a:rPr lang="en-US" sz="3200" dirty="0">
                <a:solidFill>
                  <a:schemeClr val="tx1"/>
                </a:solidFill>
              </a:rPr>
              <a:t>Deliverable:</a:t>
            </a:r>
          </a:p>
          <a:p>
            <a:pPr lvl="1"/>
            <a:r>
              <a:rPr lang="en-US" sz="2800" dirty="0">
                <a:solidFill>
                  <a:schemeClr val="tx1"/>
                </a:solidFill>
              </a:rPr>
              <a:t>The end product of an SDLC phase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/>
              <a:t>role.</a:t>
            </a:r>
          </a:p>
        </p:txBody>
      </p:sp>
    </p:spTree>
    <p:extLst>
      <p:ext uri="{BB962C8B-B14F-4D97-AF65-F5344CB8AC3E}">
        <p14:creationId xmlns:p14="http://schemas.microsoft.com/office/powerpoint/2010/main" val="2735007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7"/>
            <a:ext cx="6776358" cy="158034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518557"/>
            <a:ext cx="11394989" cy="4150722"/>
          </a:xfrm>
        </p:spPr>
        <p:txBody>
          <a:bodyPr/>
          <a:lstStyle/>
          <a:p>
            <a:pPr marL="109537" indent="0" algn="l">
              <a:defRPr/>
            </a:pPr>
            <a:r>
              <a:rPr lang="en-US" sz="3200" b="1" dirty="0">
                <a:solidFill>
                  <a:schemeClr val="tx1"/>
                </a:solidFill>
              </a:rPr>
              <a:t>What does it involve:</a:t>
            </a:r>
            <a:endParaRPr lang="en-US" sz="2800" dirty="0">
              <a:solidFill>
                <a:schemeClr val="tx1"/>
              </a:solidFill>
            </a:endParaRPr>
          </a:p>
          <a:p>
            <a:pPr marL="109537" indent="0" algn="l">
              <a:defRPr/>
            </a:pPr>
            <a:endParaRPr lang="en-GB" sz="3200" b="1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54D5B3-6265-618C-F70E-8467D03F33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1029" y="1518557"/>
            <a:ext cx="9033946" cy="4535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759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5314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d2ec016d-25cf-4c07-aa6b-c53e267faa6f"/>
    <ds:schemaRef ds:uri="9902240c-f584-4322-946e-7b0be23bca91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1720</Words>
  <Application>Microsoft Office PowerPoint</Application>
  <PresentationFormat>Widescreen</PresentationFormat>
  <Paragraphs>321</Paragraphs>
  <Slides>51</Slides>
  <Notes>46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51</vt:i4>
      </vt:variant>
    </vt:vector>
  </HeadingPairs>
  <TitlesOfParts>
    <vt:vector size="60" baseType="lpstr">
      <vt:lpstr>Arial</vt:lpstr>
      <vt:lpstr>Calibri</vt:lpstr>
      <vt:lpstr>Calibri Light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Project Definition</vt:lpstr>
      <vt:lpstr>Project Definition</vt:lpstr>
      <vt:lpstr>Project Definition</vt:lpstr>
      <vt:lpstr>Project Vs Process</vt:lpstr>
      <vt:lpstr>Project Criteria</vt:lpstr>
      <vt:lpstr>Project Characteristics</vt:lpstr>
      <vt:lpstr>The Early Days</vt:lpstr>
      <vt:lpstr>Progression of Software Development</vt:lpstr>
      <vt:lpstr>Early Development Problems</vt:lpstr>
      <vt:lpstr>Problems and Solutions</vt:lpstr>
      <vt:lpstr>The Project Triangle</vt:lpstr>
      <vt:lpstr>The Project Triangle</vt:lpstr>
      <vt:lpstr>PowerPoint Presentation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Case Study – London Ambulance Service</vt:lpstr>
      <vt:lpstr>PowerPoint Presentation</vt:lpstr>
      <vt:lpstr>Project Management Definition</vt:lpstr>
      <vt:lpstr>Project Management Definition</vt:lpstr>
      <vt:lpstr>Project Management</vt:lpstr>
      <vt:lpstr>Two Aspects to a Development Project</vt:lpstr>
      <vt:lpstr>Project Management</vt:lpstr>
      <vt:lpstr>Successful Project Management</vt:lpstr>
      <vt:lpstr>Successful Project Management</vt:lpstr>
      <vt:lpstr>Successful Project Management</vt:lpstr>
      <vt:lpstr>Five Common Problems in Development</vt:lpstr>
      <vt:lpstr>Reasons for projects failure</vt:lpstr>
      <vt:lpstr>Project Management</vt:lpstr>
      <vt:lpstr>What should have happened with LAS</vt:lpstr>
      <vt:lpstr>Project Management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Mark Huntly</cp:lastModifiedBy>
  <cp:revision>119</cp:revision>
  <dcterms:created xsi:type="dcterms:W3CDTF">2021-03-05T06:07:01Z</dcterms:created>
  <dcterms:modified xsi:type="dcterms:W3CDTF">2024-06-03T15:41:18Z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