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816" r:id="rId2"/>
  </p:sldMasterIdLst>
  <p:notesMasterIdLst>
    <p:notesMasterId r:id="rId16"/>
  </p:notesMasterIdLst>
  <p:sldIdLst>
    <p:sldId id="256" r:id="rId3"/>
    <p:sldId id="276" r:id="rId4"/>
    <p:sldId id="261" r:id="rId5"/>
    <p:sldId id="259" r:id="rId6"/>
    <p:sldId id="257" r:id="rId7"/>
    <p:sldId id="273" r:id="rId8"/>
    <p:sldId id="277" r:id="rId9"/>
    <p:sldId id="262" r:id="rId10"/>
    <p:sldId id="279" r:id="rId11"/>
    <p:sldId id="280" r:id="rId12"/>
    <p:sldId id="266" r:id="rId13"/>
    <p:sldId id="267" r:id="rId14"/>
    <p:sldId id="25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37" autoAdjust="0"/>
    <p:restoredTop sz="93787" autoAdjust="0"/>
  </p:normalViewPr>
  <p:slideViewPr>
    <p:cSldViewPr snapToGrid="0">
      <p:cViewPr>
        <p:scale>
          <a:sx n="123" d="100"/>
          <a:sy n="123" d="100"/>
        </p:scale>
        <p:origin x="344" y="-29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9D4AB8-6033-4DD4-89FC-F72D6499B9B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BAB9F82-5101-42C4-877D-DBEE15292774}">
      <dgm:prSet/>
      <dgm:spPr/>
      <dgm:t>
        <a:bodyPr/>
        <a:lstStyle/>
        <a:p>
          <a:r>
            <a:rPr lang="en-GB" dirty="0"/>
            <a:t>Nature : Genetic inheritance </a:t>
          </a:r>
        </a:p>
      </dgm:t>
    </dgm:pt>
    <dgm:pt modelId="{49DD9D4B-DE31-4F8D-A3A5-19017A195A62}" type="parTrans" cxnId="{4BDDED5C-F465-43BE-8399-2F2F2293986F}">
      <dgm:prSet/>
      <dgm:spPr/>
      <dgm:t>
        <a:bodyPr/>
        <a:lstStyle/>
        <a:p>
          <a:endParaRPr lang="en-US"/>
        </a:p>
      </dgm:t>
    </dgm:pt>
    <dgm:pt modelId="{2AF7AE9F-3D26-4BFE-B2B2-9EEDDD21F889}" type="sibTrans" cxnId="{4BDDED5C-F465-43BE-8399-2F2F2293986F}">
      <dgm:prSet/>
      <dgm:spPr/>
      <dgm:t>
        <a:bodyPr/>
        <a:lstStyle/>
        <a:p>
          <a:endParaRPr lang="en-US"/>
        </a:p>
      </dgm:t>
    </dgm:pt>
    <dgm:pt modelId="{62235A67-5850-43F2-820C-245FBBECE5EE}">
      <dgm:prSet/>
      <dgm:spPr/>
      <dgm:t>
        <a:bodyPr/>
        <a:lstStyle/>
        <a:p>
          <a:r>
            <a:rPr lang="en-GB" dirty="0"/>
            <a:t>Nurture : environmental factors </a:t>
          </a:r>
        </a:p>
      </dgm:t>
    </dgm:pt>
    <dgm:pt modelId="{57631204-4718-46CA-BAC4-17F15298EB1B}" type="parTrans" cxnId="{9A50A3E9-5F53-4DE6-B1E9-42F191B90629}">
      <dgm:prSet/>
      <dgm:spPr/>
      <dgm:t>
        <a:bodyPr/>
        <a:lstStyle/>
        <a:p>
          <a:endParaRPr lang="en-US"/>
        </a:p>
      </dgm:t>
    </dgm:pt>
    <dgm:pt modelId="{9A7597C1-341D-4339-832B-06EB80271725}" type="sibTrans" cxnId="{9A50A3E9-5F53-4DE6-B1E9-42F191B90629}">
      <dgm:prSet/>
      <dgm:spPr/>
      <dgm:t>
        <a:bodyPr/>
        <a:lstStyle/>
        <a:p>
          <a:endParaRPr lang="en-US"/>
        </a:p>
      </dgm:t>
    </dgm:pt>
    <dgm:pt modelId="{9D171793-F89C-4398-9C71-C0298C09D4CE}" type="pres">
      <dgm:prSet presAssocID="{259D4AB8-6033-4DD4-89FC-F72D6499B9B8}" presName="root" presStyleCnt="0">
        <dgm:presLayoutVars>
          <dgm:dir/>
          <dgm:resizeHandles val="exact"/>
        </dgm:presLayoutVars>
      </dgm:prSet>
      <dgm:spPr/>
    </dgm:pt>
    <dgm:pt modelId="{518976DF-6AE9-4E82-829E-16A924B67C01}" type="pres">
      <dgm:prSet presAssocID="{9BAB9F82-5101-42C4-877D-DBEE15292774}" presName="compNode" presStyleCnt="0"/>
      <dgm:spPr/>
    </dgm:pt>
    <dgm:pt modelId="{94F9BFEE-04A3-47E7-B523-D294031919F4}" type="pres">
      <dgm:prSet presAssocID="{9BAB9F82-5101-42C4-877D-DBEE1529277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D12FECC0-6176-4941-8009-3405B0B36E7F}" type="pres">
      <dgm:prSet presAssocID="{9BAB9F82-5101-42C4-877D-DBEE15292774}" presName="spaceRect" presStyleCnt="0"/>
      <dgm:spPr/>
    </dgm:pt>
    <dgm:pt modelId="{728D8ABB-BA65-45C5-914D-B431ADE2E688}" type="pres">
      <dgm:prSet presAssocID="{9BAB9F82-5101-42C4-877D-DBEE15292774}" presName="textRect" presStyleLbl="revTx" presStyleIdx="0" presStyleCnt="2">
        <dgm:presLayoutVars>
          <dgm:chMax val="1"/>
          <dgm:chPref val="1"/>
        </dgm:presLayoutVars>
      </dgm:prSet>
      <dgm:spPr/>
    </dgm:pt>
    <dgm:pt modelId="{90A0FC3E-C992-463E-8815-0C0217FE4BAF}" type="pres">
      <dgm:prSet presAssocID="{2AF7AE9F-3D26-4BFE-B2B2-9EEDDD21F889}" presName="sibTrans" presStyleCnt="0"/>
      <dgm:spPr/>
    </dgm:pt>
    <dgm:pt modelId="{ED21456E-BE3A-4A08-9D7C-56478EA3E682}" type="pres">
      <dgm:prSet presAssocID="{62235A67-5850-43F2-820C-245FBBECE5EE}" presName="compNode" presStyleCnt="0"/>
      <dgm:spPr/>
    </dgm:pt>
    <dgm:pt modelId="{0DEFED7C-9E44-447A-8DA0-10D9079D46E6}" type="pres">
      <dgm:prSet presAssocID="{62235A67-5850-43F2-820C-245FBBECE5E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E524F3BD-F1FD-43CC-80D9-2EC74D3D9D4F}" type="pres">
      <dgm:prSet presAssocID="{62235A67-5850-43F2-820C-245FBBECE5EE}" presName="spaceRect" presStyleCnt="0"/>
      <dgm:spPr/>
    </dgm:pt>
    <dgm:pt modelId="{F11DEDAD-6D08-4308-8592-4F80972DE941}" type="pres">
      <dgm:prSet presAssocID="{62235A67-5850-43F2-820C-245FBBECE5EE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CC28B05-AB1B-4809-99EF-4B60557CA155}" type="presOf" srcId="{259D4AB8-6033-4DD4-89FC-F72D6499B9B8}" destId="{9D171793-F89C-4398-9C71-C0298C09D4CE}" srcOrd="0" destOrd="0" presId="urn:microsoft.com/office/officeart/2018/2/layout/IconLabelList"/>
    <dgm:cxn modelId="{2139361E-F3BD-46A4-8742-BCA512D95926}" type="presOf" srcId="{9BAB9F82-5101-42C4-877D-DBEE15292774}" destId="{728D8ABB-BA65-45C5-914D-B431ADE2E688}" srcOrd="0" destOrd="0" presId="urn:microsoft.com/office/officeart/2018/2/layout/IconLabelList"/>
    <dgm:cxn modelId="{4BDDED5C-F465-43BE-8399-2F2F2293986F}" srcId="{259D4AB8-6033-4DD4-89FC-F72D6499B9B8}" destId="{9BAB9F82-5101-42C4-877D-DBEE15292774}" srcOrd="0" destOrd="0" parTransId="{49DD9D4B-DE31-4F8D-A3A5-19017A195A62}" sibTransId="{2AF7AE9F-3D26-4BFE-B2B2-9EEDDD21F889}"/>
    <dgm:cxn modelId="{4FE7A276-527F-41AC-BF7F-2C4E8B80544B}" type="presOf" srcId="{62235A67-5850-43F2-820C-245FBBECE5EE}" destId="{F11DEDAD-6D08-4308-8592-4F80972DE941}" srcOrd="0" destOrd="0" presId="urn:microsoft.com/office/officeart/2018/2/layout/IconLabelList"/>
    <dgm:cxn modelId="{9A50A3E9-5F53-4DE6-B1E9-42F191B90629}" srcId="{259D4AB8-6033-4DD4-89FC-F72D6499B9B8}" destId="{62235A67-5850-43F2-820C-245FBBECE5EE}" srcOrd="1" destOrd="0" parTransId="{57631204-4718-46CA-BAC4-17F15298EB1B}" sibTransId="{9A7597C1-341D-4339-832B-06EB80271725}"/>
    <dgm:cxn modelId="{1D869EBB-BC04-4E22-8B69-B3079A03AF6D}" type="presParOf" srcId="{9D171793-F89C-4398-9C71-C0298C09D4CE}" destId="{518976DF-6AE9-4E82-829E-16A924B67C01}" srcOrd="0" destOrd="0" presId="urn:microsoft.com/office/officeart/2018/2/layout/IconLabelList"/>
    <dgm:cxn modelId="{4CB97387-6490-4FF6-8AD4-39D1BEA5BAE3}" type="presParOf" srcId="{518976DF-6AE9-4E82-829E-16A924B67C01}" destId="{94F9BFEE-04A3-47E7-B523-D294031919F4}" srcOrd="0" destOrd="0" presId="urn:microsoft.com/office/officeart/2018/2/layout/IconLabelList"/>
    <dgm:cxn modelId="{EDFD341C-DBF1-4ABB-87BC-7E79A3EE0295}" type="presParOf" srcId="{518976DF-6AE9-4E82-829E-16A924B67C01}" destId="{D12FECC0-6176-4941-8009-3405B0B36E7F}" srcOrd="1" destOrd="0" presId="urn:microsoft.com/office/officeart/2018/2/layout/IconLabelList"/>
    <dgm:cxn modelId="{6DF068DC-0DEE-4943-9EB0-1DEDF1393F56}" type="presParOf" srcId="{518976DF-6AE9-4E82-829E-16A924B67C01}" destId="{728D8ABB-BA65-45C5-914D-B431ADE2E688}" srcOrd="2" destOrd="0" presId="urn:microsoft.com/office/officeart/2018/2/layout/IconLabelList"/>
    <dgm:cxn modelId="{6DA059CF-0DEB-47C8-B094-22FEA2D2C145}" type="presParOf" srcId="{9D171793-F89C-4398-9C71-C0298C09D4CE}" destId="{90A0FC3E-C992-463E-8815-0C0217FE4BAF}" srcOrd="1" destOrd="0" presId="urn:microsoft.com/office/officeart/2018/2/layout/IconLabelList"/>
    <dgm:cxn modelId="{23096218-D2B6-4402-B5E0-F59AB19020FD}" type="presParOf" srcId="{9D171793-F89C-4398-9C71-C0298C09D4CE}" destId="{ED21456E-BE3A-4A08-9D7C-56478EA3E682}" srcOrd="2" destOrd="0" presId="urn:microsoft.com/office/officeart/2018/2/layout/IconLabelList"/>
    <dgm:cxn modelId="{62FB5B6F-9EFE-4FDE-825A-7D95DB4A225E}" type="presParOf" srcId="{ED21456E-BE3A-4A08-9D7C-56478EA3E682}" destId="{0DEFED7C-9E44-447A-8DA0-10D9079D46E6}" srcOrd="0" destOrd="0" presId="urn:microsoft.com/office/officeart/2018/2/layout/IconLabelList"/>
    <dgm:cxn modelId="{3631D8A6-E024-4669-B2A8-2D3794EC4E2D}" type="presParOf" srcId="{ED21456E-BE3A-4A08-9D7C-56478EA3E682}" destId="{E524F3BD-F1FD-43CC-80D9-2EC74D3D9D4F}" srcOrd="1" destOrd="0" presId="urn:microsoft.com/office/officeart/2018/2/layout/IconLabelList"/>
    <dgm:cxn modelId="{C4C35CFE-5E68-4363-924E-524A97F96E7B}" type="presParOf" srcId="{ED21456E-BE3A-4A08-9D7C-56478EA3E682}" destId="{F11DEDAD-6D08-4308-8592-4F80972DE94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F9BFEE-04A3-47E7-B523-D294031919F4}">
      <dsp:nvSpPr>
        <dsp:cNvPr id="0" name=""/>
        <dsp:cNvSpPr/>
      </dsp:nvSpPr>
      <dsp:spPr>
        <a:xfrm>
          <a:off x="1953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8D8ABB-BA65-45C5-914D-B431ADE2E688}">
      <dsp:nvSpPr>
        <dsp:cNvPr id="0" name=""/>
        <dsp:cNvSpPr/>
      </dsp:nvSpPr>
      <dsp:spPr>
        <a:xfrm>
          <a:off x="765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Nature : Genetic inheritance </a:t>
          </a:r>
        </a:p>
      </dsp:txBody>
      <dsp:txXfrm>
        <a:off x="765914" y="2943510"/>
        <a:ext cx="4320000" cy="720000"/>
      </dsp:txXfrm>
    </dsp:sp>
    <dsp:sp modelId="{0DEFED7C-9E44-447A-8DA0-10D9079D46E6}">
      <dsp:nvSpPr>
        <dsp:cNvPr id="0" name=""/>
        <dsp:cNvSpPr/>
      </dsp:nvSpPr>
      <dsp:spPr>
        <a:xfrm>
          <a:off x="7029914" y="5292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1DEDAD-6D08-4308-8592-4F80972DE941}">
      <dsp:nvSpPr>
        <dsp:cNvPr id="0" name=""/>
        <dsp:cNvSpPr/>
      </dsp:nvSpPr>
      <dsp:spPr>
        <a:xfrm>
          <a:off x="5841914" y="2943510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Nurture : environmental factors </a:t>
          </a:r>
        </a:p>
      </dsp:txBody>
      <dsp:txXfrm>
        <a:off x="5841914" y="2943510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73FDC-E180-44A4-B083-3FD2045AAD15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477FB-547C-4314-8FFE-E0B8E8C662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73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03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4761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654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463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4609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9477FB-547C-4314-8FFE-E0B8E8C6624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960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615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17753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2433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478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6207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9214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322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3686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42060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8142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234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56864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50072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27662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48540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47529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17975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1669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45039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7038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46181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7818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92283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1D7A5-2DBA-4098-BA51-EF2C4EE56CD1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DEF02E3-1265-497B-834E-15DA8B155AD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4699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bowlby.html" TargetMode="External"/><Relationship Id="rId3" Type="http://schemas.openxmlformats.org/officeDocument/2006/relationships/hyperlink" Target="https://www.apa.org/education-career/guide/subfields/developmental" TargetMode="External"/><Relationship Id="rId7" Type="http://schemas.openxmlformats.org/officeDocument/2006/relationships/hyperlink" Target="https://positivepsychology.com/attachment-theory/#bowlbys-attachment-theory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cambspborochildrenshealth.nhs.uk/child-development-and-growing-up/milestones/3-years/" TargetMode="External"/><Relationship Id="rId5" Type="http://schemas.openxmlformats.org/officeDocument/2006/relationships/hyperlink" Target="https://www.buckshealthcare.nhs.uk/cyp/pifs/development-guide-from-3-to-5-years/" TargetMode="External"/><Relationship Id="rId10" Type="http://schemas.openxmlformats.org/officeDocument/2006/relationships/hyperlink" Target="https://online-learning-college.com/knowledge-hub/gcses/gcse-psychology-help/nature-vs-nurture/" TargetMode="External"/><Relationship Id="rId4" Type="http://schemas.openxmlformats.org/officeDocument/2006/relationships/hyperlink" Target="https://www.journals.kmanpub.com/index.php/jppr/article/download/1049/2698/9217#:~:text=Critics%20point%20out%20that%20individual,and%20nurture%20in%20human%20development" TargetMode="External"/><Relationship Id="rId9" Type="http://schemas.openxmlformats.org/officeDocument/2006/relationships/hyperlink" Target="https://en.wikipedia.org/wiki/John_Bowlb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1948" y="1536396"/>
            <a:ext cx="8820676" cy="1006868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LCHS4010</a:t>
            </a: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Individual  Presentation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2036" y="3429000"/>
            <a:ext cx="9460588" cy="270531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Programme: Certificate of Higher Education in Health and Social Care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Cleonice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Vicente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b="0" i="0" u="none" strike="noStrike" dirty="0">
                <a:solidFill>
                  <a:srgbClr val="24213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2418585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Bianca Sanfilippo</a:t>
            </a:r>
          </a:p>
          <a:p>
            <a:pPr algn="l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BFDDE-2C8C-5A39-6F9A-52BDE9328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Acknowledgement of the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6A52-6E3E-BE67-A347-56E7595A8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3896"/>
            <a:ext cx="10515600" cy="472306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3200" dirty="0"/>
              <a:t>I acknowledge the use of Grammarly (https://www.grammarly.com/) on date </a:t>
            </a:r>
          </a:p>
          <a:p>
            <a:pPr marL="0" indent="0">
              <a:buNone/>
            </a:pPr>
            <a:r>
              <a:rPr lang="en-GB" sz="3200" dirty="0"/>
              <a:t>to support to check my work using the prompt(s): </a:t>
            </a:r>
          </a:p>
          <a:p>
            <a:pPr marL="0" indent="0">
              <a:buNone/>
            </a:pPr>
            <a:endParaRPr lang="en-GB" sz="3200" dirty="0"/>
          </a:p>
          <a:p>
            <a:pPr marL="514350" indent="-514350">
              <a:buAutoNum type="arabicPeriod"/>
            </a:pPr>
            <a:r>
              <a:rPr lang="en-GB" sz="3200" dirty="0"/>
              <a:t>Please check the following text for readability, grammar and syntax.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</p:txBody>
      </p:sp>
    </p:spTree>
    <p:extLst>
      <p:ext uri="{BB962C8B-B14F-4D97-AF65-F5344CB8AC3E}">
        <p14:creationId xmlns:p14="http://schemas.microsoft.com/office/powerpoint/2010/main" val="32416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0AA8E-62BA-F719-DFA8-7090D20F5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 fontScale="90000"/>
          </a:bodyPr>
          <a:lstStyle/>
          <a:p>
            <a:r>
              <a:rPr lang="en-GB" sz="4100" b="1">
                <a:solidFill>
                  <a:schemeClr val="tx1">
                    <a:lumMod val="85000"/>
                    <a:lumOff val="15000"/>
                  </a:schemeClr>
                </a:solidFill>
              </a:rPr>
              <a:t>Psychology &amp; Developmental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B32BE-DA3E-783F-312A-524C523AA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7511" y="1957617"/>
            <a:ext cx="8722454" cy="401443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Whitney"/>
              </a:rPr>
              <a:t> </a:t>
            </a:r>
            <a:r>
              <a:rPr lang="en-GB" sz="24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Whitney"/>
              </a:rPr>
              <a:t>“Psychologists examine the relationships between brain function and behaviour, and the environment and behaviour”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Whitney"/>
              </a:rPr>
              <a:t>.</a:t>
            </a:r>
            <a:r>
              <a:rPr lang="en-GB" sz="24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Whitney"/>
              </a:rPr>
              <a:t> (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American Psychological Association,2013)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Whitney"/>
              </a:rPr>
              <a:t> </a:t>
            </a:r>
          </a:p>
          <a:p>
            <a:endParaRPr lang="en-GB" sz="2400" b="0" i="0" u="none" strike="noStrike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Whitney"/>
            </a:endParaRPr>
          </a:p>
          <a:p>
            <a:endParaRPr lang="en-GB" sz="2400" b="0" i="0" u="none" strike="noStrike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Whitney"/>
            </a:endParaRPr>
          </a:p>
          <a:p>
            <a:r>
              <a:rPr lang="en-GB" sz="24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Whitney"/>
              </a:rPr>
              <a:t>“Developmental psychologists focus on human growth and changes across the lifespan, including physical, cognitive, social, intellectual, perceptual, personality and emotional growth”. (</a:t>
            </a:r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American Psychological Association,2014)</a:t>
            </a:r>
          </a:p>
        </p:txBody>
      </p:sp>
    </p:spTree>
    <p:extLst>
      <p:ext uri="{BB962C8B-B14F-4D97-AF65-F5344CB8AC3E}">
        <p14:creationId xmlns:p14="http://schemas.microsoft.com/office/powerpoint/2010/main" val="725223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61219-33B6-3C5A-2579-84D627BE7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Early childhood 3-5 - Amira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07B191-106A-80C5-C9A4-A2891C7F0F16}"/>
              </a:ext>
            </a:extLst>
          </p:cNvPr>
          <p:cNvSpPr txBox="1"/>
          <p:nvPr/>
        </p:nvSpPr>
        <p:spPr>
          <a:xfrm>
            <a:off x="1922316" y="1853754"/>
            <a:ext cx="892579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Helvetica Neue" panose="02000503000000020004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Helvetica Neue" panose="02000503000000020004" pitchFamily="2" charset="0"/>
              </a:rPr>
              <a:t>Amira (age 3) shows separation anxiety, does not communication much and has difficulty engaging in group play.</a:t>
            </a:r>
            <a:endParaRPr lang="en-GB" sz="2400" dirty="0">
              <a:latin typeface="Helvetica Neue" panose="02000503000000020004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Helvetica Neue" panose="02000503000000020004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Helvetica Neue" panose="02000503000000020004" pitchFamily="2" charset="0"/>
              </a:rPr>
              <a:t>Early childhood from 3 to 5 i</a:t>
            </a:r>
            <a:r>
              <a:rPr lang="en-GB" sz="2400" dirty="0">
                <a:effectLst/>
                <a:latin typeface="Helvetica Neue" panose="02000503000000020004" pitchFamily="2" charset="0"/>
              </a:rPr>
              <a:t>s a time of rapid language, social and emotional development.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Helvetica Neue" panose="02000503000000020004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231F20"/>
                </a:solidFill>
                <a:effectLst/>
                <a:latin typeface="Frutiger LT"/>
              </a:rPr>
              <a:t>“Children do not usually experience separation anxiety but may still cry when travelling to preschool or nursery.” (NHS,2021) </a:t>
            </a:r>
            <a:endParaRPr lang="en-GB" dirty="0">
              <a:latin typeface="Helvetica Neue" panose="02000503000000020004" pitchFamily="2" charset="0"/>
            </a:endParaRPr>
          </a:p>
          <a:p>
            <a:endParaRPr lang="en-GB" dirty="0">
              <a:latin typeface="Helvetica Neue" panose="02000503000000020004" pitchFamily="2" charset="0"/>
            </a:endParaRPr>
          </a:p>
          <a:p>
            <a:endParaRPr lang="en-GB" dirty="0"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2967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4ACDC-72FD-A35B-7599-C4F5A3D2A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481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Developmental changes in early childhood (Amira) </a:t>
            </a:r>
            <a:br>
              <a:rPr lang="en-GB" b="1" dirty="0"/>
            </a:br>
            <a:endParaRPr lang="en-GB" b="1" dirty="0"/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D2CFF457-6CF2-396B-ABFF-1602B7646F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2819379"/>
              </p:ext>
            </p:extLst>
          </p:nvPr>
        </p:nvGraphicFramePr>
        <p:xfrm>
          <a:off x="706582" y="1188218"/>
          <a:ext cx="10538482" cy="52687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55072">
                  <a:extLst>
                    <a:ext uri="{9D8B030D-6E8A-4147-A177-3AD203B41FA5}">
                      <a16:colId xmlns:a16="http://schemas.microsoft.com/office/drawing/2014/main" val="543263264"/>
                    </a:ext>
                  </a:extLst>
                </a:gridCol>
                <a:gridCol w="5483410">
                  <a:extLst>
                    <a:ext uri="{9D8B030D-6E8A-4147-A177-3AD203B41FA5}">
                      <a16:colId xmlns:a16="http://schemas.microsoft.com/office/drawing/2014/main" val="2522799924"/>
                    </a:ext>
                  </a:extLst>
                </a:gridCol>
              </a:tblGrid>
              <a:tr h="885773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Physical Development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Intellectual/Language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4513337"/>
                  </a:ext>
                </a:extLst>
              </a:tr>
              <a:tr h="194510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Walk on tip toes when shown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can catch things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climb obstacles or furniture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say own name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Counts to ten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Tell what happened when looking at pictures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4111229"/>
                  </a:ext>
                </a:extLst>
              </a:tr>
              <a:tr h="578613"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5305541"/>
                  </a:ext>
                </a:extLst>
              </a:tr>
              <a:tr h="1813726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feel anxious or jealous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(NHS, 2021)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Understand sharing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Play with other children and take turns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98512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347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89DC-83E9-5716-5E13-90F793E57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 dirty="0"/>
              <a:t>John Bowlby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F4633C2-B7A4-4C16-A9A4-6FB49DA38D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344" y="1944547"/>
            <a:ext cx="6585994" cy="402594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Arial" panose="020B0604020202020204" pitchFamily="34" charset="0"/>
              </a:rPr>
              <a:t>Born 26 February 1907, died 2 September 1990.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British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psychiatrist</a:t>
            </a:r>
            <a:r>
              <a:rPr lang="en-GB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and psychoanalyst.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Born in London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</a:rPr>
              <a:t>Had a remarkable </a:t>
            </a:r>
            <a:r>
              <a:rPr lang="en-GB" b="0" i="0" strike="noStrike" dirty="0">
                <a:effectLst/>
                <a:latin typeface="Arial" panose="020B0604020202020204" pitchFamily="34" charset="0"/>
              </a:rPr>
              <a:t>interest in child development and  </a:t>
            </a:r>
            <a:r>
              <a:rPr lang="en-GB" dirty="0">
                <a:latin typeface="Arial" panose="020B0604020202020204" pitchFamily="34" charset="0"/>
              </a:rPr>
              <a:t>his </a:t>
            </a:r>
            <a:r>
              <a:rPr lang="en-GB" b="0" i="0" strike="noStrike" dirty="0">
                <a:effectLst/>
                <a:latin typeface="Arial" panose="020B0604020202020204" pitchFamily="34" charset="0"/>
              </a:rPr>
              <a:t>progressive work in attachment theory.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 descr="About The Bowlby Centre - The John Bowlby Centre">
            <a:extLst>
              <a:ext uri="{FF2B5EF4-FFF2-40B4-BE49-F238E27FC236}">
                <a16:creationId xmlns:a16="http://schemas.microsoft.com/office/drawing/2014/main" id="{579D45A0-1EDB-E316-1F54-4F33310406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3406"/>
          <a:stretch>
            <a:fillRect/>
          </a:stretch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7645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BFCAE-A30F-8D2D-2283-F5065457D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272" y="2155371"/>
            <a:ext cx="416675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/>
              <a:t>Bowlby’s theory of attachment </a:t>
            </a:r>
            <a:endParaRPr lang="en-US" sz="3600" b="1" kern="1200" dirty="0"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EC435E7-2F69-D2A0-4F08-FCD1310EE5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8033" y="677795"/>
            <a:ext cx="6134031" cy="4600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52288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03B50-2993-1C6F-573C-A9BAAD2A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/>
              <a:t>Apply the theory to Amira’s situation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C0E659-83BA-011C-382A-226018127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881" y="2017058"/>
            <a:ext cx="5962785" cy="458544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>
                <a:effectLst/>
                <a:latin typeface="Helvetica Neue" panose="02000503000000020004" pitchFamily="2" charset="0"/>
              </a:rPr>
              <a:t>Amira’s high anxiety when separated from carers suggests that she may not yet feel secure in the nursery, as proposed by Bowlby (1969).</a:t>
            </a:r>
          </a:p>
          <a:p>
            <a:pPr marL="0" indent="0">
              <a:buNone/>
            </a:pPr>
            <a:endParaRPr lang="en-GB" sz="2000" dirty="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latin typeface="Helvetica Neue" panose="02000503000000020004" pitchFamily="2" charset="0"/>
              </a:rPr>
              <a:t>Amira needs consistent, sensitive relationships in nursery to feel safe enough to explore, talk and play. </a:t>
            </a:r>
          </a:p>
          <a:p>
            <a:pPr marL="0" indent="0">
              <a:buNone/>
            </a:pPr>
            <a:endParaRPr lang="en-GB" sz="2000" dirty="0"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GB" sz="2000" dirty="0"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GB" sz="2000" dirty="0"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GB" sz="2000" dirty="0"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2000" dirty="0">
                <a:latin typeface="Helvetica Neue" panose="02000503000000020004" pitchFamily="2" charset="0"/>
              </a:rPr>
              <a:t>(McLeod,2025)</a:t>
            </a:r>
            <a:endParaRPr lang="en-GB" sz="2000" dirty="0"/>
          </a:p>
        </p:txBody>
      </p:sp>
      <p:pic>
        <p:nvPicPr>
          <p:cNvPr id="8" name="Picture 7" descr="Child toys in a room">
            <a:extLst>
              <a:ext uri="{FF2B5EF4-FFF2-40B4-BE49-F238E27FC236}">
                <a16:creationId xmlns:a16="http://schemas.microsoft.com/office/drawing/2014/main" id="{437394DC-DFE4-EF0F-CBFF-ABCBA9F8C9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995" r="11968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36796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B6303-CAF0-EE3D-9A29-43F027957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tx1">
                    <a:lumMod val="85000"/>
                    <a:lumOff val="15000"/>
                  </a:schemeClr>
                </a:solidFill>
              </a:rPr>
              <a:t>Propose practical strategies or interventions for Amira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452F9-05E9-043B-0D4E-0F6CE76E5E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person - one consistent adult builds a trusting relationship with Amira.( Bowlby, 1969)</a:t>
            </a: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Helvetica Neue" panose="02000503000000020004" pitchFamily="2" charset="0"/>
              </a:rPr>
              <a:t>S</a:t>
            </a: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Helvetica Neue" panose="02000503000000020004" pitchFamily="2" charset="0"/>
              </a:rPr>
              <a:t>ettling in gradually – shorter sessions with </a:t>
            </a: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Helvetica Neue" panose="02000503000000020004" pitchFamily="2" charset="0"/>
              </a:rPr>
              <a:t>parents </a:t>
            </a: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Helvetica Neue" panose="02000503000000020004" pitchFamily="2" charset="0"/>
              </a:rPr>
              <a:t>present at first, then brief, planned separations to reduce anxiety. </a:t>
            </a:r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latin typeface="Helvetica Neue" panose="02000503000000020004" pitchFamily="2" charset="0"/>
              </a:rPr>
              <a:t>(Bowlby, 1969)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Helvetica Neue" panose="02000503000000020004" pitchFamily="2" charset="0"/>
              </a:rPr>
              <a:t>Language support – use simple language, play-based activities to encourage Amira to express herself.</a:t>
            </a:r>
          </a:p>
          <a:p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effectLst/>
              <a:latin typeface="Helvetica Neue" panose="02000503000000020004" pitchFamily="2" charset="0"/>
            </a:endParaRPr>
          </a:p>
          <a:p>
            <a:endParaRPr lang="en-GB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369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8A36-34CF-EF83-5CF7-0B85DC70D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‘Nature and Nurture’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F01007-EAF3-D89E-05D3-929760B01D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612287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44913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24276-2A27-CE9E-F12D-84FC6C250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/>
              <a:t>Critical Evaluation of Bowlby’s attachment theory. </a:t>
            </a:r>
            <a:endParaRPr lang="en-GB" sz="4000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CBB395-7647-A660-58CD-12A3E496F5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1700730"/>
              </p:ext>
            </p:extLst>
          </p:nvPr>
        </p:nvGraphicFramePr>
        <p:xfrm>
          <a:off x="1207906" y="1958253"/>
          <a:ext cx="9846948" cy="3895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23474">
                  <a:extLst>
                    <a:ext uri="{9D8B030D-6E8A-4147-A177-3AD203B41FA5}">
                      <a16:colId xmlns:a16="http://schemas.microsoft.com/office/drawing/2014/main" val="414531455"/>
                    </a:ext>
                  </a:extLst>
                </a:gridCol>
                <a:gridCol w="4923474">
                  <a:extLst>
                    <a:ext uri="{9D8B030D-6E8A-4147-A177-3AD203B41FA5}">
                      <a16:colId xmlns:a16="http://schemas.microsoft.com/office/drawing/2014/main" val="3932381930"/>
                    </a:ext>
                  </a:extLst>
                </a:gridCol>
              </a:tblGrid>
              <a:tr h="514422"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Strengths </a:t>
                      </a:r>
                    </a:p>
                  </a:txBody>
                  <a:tcPr marL="83516" marR="83516"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chemeClr val="tx1"/>
                          </a:solidFill>
                        </a:rPr>
                        <a:t>Limitations </a:t>
                      </a:r>
                    </a:p>
                  </a:txBody>
                  <a:tcPr marL="83516" marR="83516"/>
                </a:tc>
                <a:extLst>
                  <a:ext uri="{0D108BD9-81ED-4DB2-BD59-A6C34878D82A}">
                    <a16:rowId xmlns:a16="http://schemas.microsoft.com/office/drawing/2014/main" val="3773198479"/>
                  </a:ext>
                </a:extLst>
              </a:tr>
              <a:tr h="337740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u="none" strike="noStrike" kern="1200" dirty="0">
                          <a:solidFill>
                            <a:schemeClr val="dk1"/>
                          </a:solidFill>
                          <a:effectLst/>
                        </a:rPr>
                        <a:t>Highlights stability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b="0" u="none" strike="noStrike" kern="120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b="0" u="none" strike="noStrike" kern="1200" dirty="0">
                        <a:solidFill>
                          <a:schemeClr val="dk1"/>
                        </a:solidFill>
                        <a:effectLst/>
                      </a:endParaRP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</a:rPr>
                        <a:t>Strong influence on childcare practice and policies such as key person systems and promoting stable caregiving. 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(McLeod,2025)</a:t>
                      </a:r>
                    </a:p>
                  </a:txBody>
                  <a:tcPr marL="83516" marR="83516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Neglects the role of other caregivers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Focus mostly on environmental factors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GB" sz="1800" b="0" dirty="0">
                          <a:solidFill>
                            <a:srgbClr val="000000"/>
                          </a:solidFill>
                          <a:effectLst/>
                        </a:rPr>
                        <a:t>(Mehdi, 2023)</a:t>
                      </a:r>
                      <a:endParaRPr lang="en-GB" dirty="0"/>
                    </a:p>
                  </a:txBody>
                  <a:tcPr marL="83516" marR="83516"/>
                </a:tc>
                <a:extLst>
                  <a:ext uri="{0D108BD9-81ED-4DB2-BD59-A6C34878D82A}">
                    <a16:rowId xmlns:a16="http://schemas.microsoft.com/office/drawing/2014/main" val="3120634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072321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48E24-A4D0-87D3-742B-C24116390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5B0CC-4B0C-3B67-5BC6-215AE0D61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Helvetica Neue" panose="02000503000000020004" pitchFamily="2" charset="0"/>
              </a:rPr>
              <a:t>Bowlby’s attachment theory helps explain Amira’s separation anxiety, limited communication and difficulties in group play.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Helvetica Neue" panose="02000503000000020004" pitchFamily="2" charset="0"/>
            </a:endParaRPr>
          </a:p>
          <a:p>
            <a:r>
              <a:rPr lang="en-GB" sz="200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Helvetica Neue" panose="02000503000000020004" pitchFamily="2" charset="0"/>
              </a:rPr>
              <a:t>Highlights the importance of consistent, nurturing relationships in early years health and social care settings.</a:t>
            </a:r>
          </a:p>
          <a:p>
            <a:endParaRPr lang="en-GB" sz="2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1249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149B5-45EA-F517-ABA2-0BC235B22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3972" y="0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/>
              <a:t>Reference list 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5852DE1-6988-DEFA-736C-C49DC5B396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842954" cy="3750367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1400" dirty="0">
              <a:hlinkClick r:id="rId3"/>
            </a:endParaRPr>
          </a:p>
          <a:p>
            <a:r>
              <a:rPr lang="en-GB" sz="1400" dirty="0"/>
              <a:t>American Psychological Association (2014) 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Developmental Psychology Applied Available at: </a:t>
            </a:r>
            <a:r>
              <a:rPr lang="en-GB" sz="1400" dirty="0">
                <a:hlinkClick r:id="rId3"/>
              </a:rPr>
              <a:t>https://www.apa.org/education-career/guide/subfields/developmental</a:t>
            </a:r>
            <a:r>
              <a:rPr lang="en-GB" sz="1400" dirty="0"/>
              <a:t> (Accessed: 15 November 2025)</a:t>
            </a:r>
          </a:p>
          <a:p>
            <a:r>
              <a:rPr lang="en-GB" sz="1400" dirty="0">
                <a:solidFill>
                  <a:srgbClr val="000000"/>
                </a:solidFill>
                <a:latin typeface="Helvetica" pitchFamily="2" charset="0"/>
              </a:rPr>
              <a:t>Mehdi Abadi, P. (2023). Critique of attachment theory: A positive psychology perspective. </a:t>
            </a:r>
            <a:r>
              <a:rPr lang="en-GB" sz="1400" i="1" dirty="0">
                <a:solidFill>
                  <a:srgbClr val="000000"/>
                </a:solidFill>
                <a:latin typeface="TimesNewRomanPS-ItalicMT"/>
              </a:rPr>
              <a:t>Journal of Personality and Psychosomatic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400" i="1" dirty="0">
                <a:solidFill>
                  <a:srgbClr val="000000"/>
                </a:solidFill>
                <a:latin typeface="TimesNewRomanPS-ItalicMT"/>
              </a:rPr>
              <a:t>Research, 1</a:t>
            </a:r>
            <a:r>
              <a:rPr lang="en-GB" sz="1400" dirty="0">
                <a:solidFill>
                  <a:srgbClr val="000000"/>
                </a:solidFill>
                <a:latin typeface="Helvetica" pitchFamily="2" charset="0"/>
              </a:rPr>
              <a:t>(2), 1-6. Available at:</a:t>
            </a:r>
            <a:r>
              <a:rPr lang="en-GB" sz="1400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GB" sz="1400" dirty="0">
                <a:hlinkClick r:id="rId4"/>
              </a:rPr>
              <a:t>https://www.journals.kmanpub.com/index.php/jppr/article/download/1049/2698/9217#:~:text=Critics%20point%20out%20that%20individual,and%20nurture%20in%20human%20development</a:t>
            </a:r>
            <a:r>
              <a:rPr lang="en-GB" sz="1400" dirty="0"/>
              <a:t>. (Accessed: 15 November 2025)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/>
          </a:p>
          <a:p>
            <a:r>
              <a:rPr lang="en-GB" sz="1400" dirty="0">
                <a:latin typeface="Helvetica Neue" panose="02000503000000020004" pitchFamily="2" charset="0"/>
              </a:rPr>
              <a:t>National Health Service (2021)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Development guide from 3 to 5 years </a:t>
            </a:r>
            <a:r>
              <a:rPr lang="en-GB" sz="1400" dirty="0">
                <a:latin typeface="Helvetica Neue" panose="02000503000000020004" pitchFamily="2" charset="0"/>
              </a:rPr>
              <a:t>Available at: </a:t>
            </a:r>
            <a:r>
              <a:rPr lang="en-GB" sz="1400" dirty="0">
                <a:latin typeface="Helvetica Neue" panose="02000503000000020004" pitchFamily="2" charset="0"/>
                <a:hlinkClick r:id="rId5"/>
              </a:rPr>
              <a:t>https://www.buckshealthcare.nhs.uk/cyp/pifs/development-guide-from-3-to-5-years/</a:t>
            </a:r>
            <a:r>
              <a:rPr lang="en-GB" sz="1400" dirty="0">
                <a:latin typeface="Helvetica Neue" panose="02000503000000020004" pitchFamily="2" charset="0"/>
              </a:rPr>
              <a:t> (Accessed: 15 November 2025)</a:t>
            </a:r>
          </a:p>
          <a:p>
            <a:r>
              <a:rPr lang="en-GB" sz="1400" dirty="0"/>
              <a:t>National Health Service (2025) </a:t>
            </a:r>
            <a:r>
              <a:rPr lang="en-GB" sz="140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3-year developmental milestones </a:t>
            </a:r>
            <a:r>
              <a:rPr lang="en-GB" sz="1400" dirty="0"/>
              <a:t>Available: </a:t>
            </a:r>
            <a:r>
              <a:rPr lang="en-GB" sz="1400" dirty="0">
                <a:hlinkClick r:id="rId6"/>
              </a:rPr>
              <a:t>https://cambspborochildrenshealth.nhs.uk/child-development-and-growing-up/milestones/3-years/</a:t>
            </a:r>
            <a:r>
              <a:rPr lang="en-GB" sz="1400" dirty="0"/>
              <a:t> (Accessed: 15 November 2025)</a:t>
            </a:r>
            <a:br>
              <a:rPr lang="en-GB" sz="1400" dirty="0">
                <a:effectLst/>
                <a:latin typeface="Helvetica Neue" panose="02000503000000020004" pitchFamily="2" charset="0"/>
              </a:rPr>
            </a:br>
            <a:endParaRPr lang="en-GB" sz="1400" dirty="0">
              <a:effectLst/>
              <a:latin typeface="Helvetica Neue" panose="02000503000000020004" pitchFamily="2" charset="0"/>
            </a:endParaRPr>
          </a:p>
          <a:p>
            <a:r>
              <a:rPr lang="en-GB" sz="140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Psychology (2024) </a:t>
            </a:r>
            <a:r>
              <a:rPr lang="en-GB" sz="1400" i="1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Attachment Theory, Bowlby’s Stages &amp; Attachment Styles </a:t>
            </a:r>
            <a:r>
              <a:rPr lang="en-GB" sz="1400" dirty="0">
                <a:effectLst/>
                <a:latin typeface="Helvetica Neue" panose="02000503000000020004" pitchFamily="2" charset="0"/>
              </a:rPr>
              <a:t>Available at: </a:t>
            </a:r>
            <a:r>
              <a:rPr lang="en-GB" sz="1400" dirty="0">
                <a:hlinkClick r:id="rId7"/>
              </a:rPr>
              <a:t>https://positivepsychology.com/attachment-theory/#bowlbys-attachment-theory</a:t>
            </a:r>
            <a:r>
              <a:rPr lang="en-GB" sz="1400" dirty="0"/>
              <a:t> ( Accessed: 15 November 2025)</a:t>
            </a:r>
          </a:p>
          <a:p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Simply psychology(2025)  </a:t>
            </a:r>
            <a:r>
              <a:rPr lang="en-GB" sz="1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Bowlby’s Attachment Theory </a:t>
            </a:r>
            <a:r>
              <a:rPr lang="en-GB" sz="1400" dirty="0"/>
              <a:t>Available at: </a:t>
            </a:r>
            <a:r>
              <a:rPr lang="en-GB" sz="1400" dirty="0">
                <a:hlinkClick r:id="rId8"/>
              </a:rPr>
              <a:t>https://www.simplypsychology.org/bowlby.html</a:t>
            </a:r>
            <a:r>
              <a:rPr lang="en-GB" sz="1400" dirty="0"/>
              <a:t> (Accessed: 15 November 2025)</a:t>
            </a:r>
          </a:p>
          <a:p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</a:rPr>
              <a:t>Wikipedia, the free Encyclopaedia (2025) </a:t>
            </a:r>
            <a:r>
              <a:rPr lang="en-GB" sz="1400" i="1" dirty="0">
                <a:solidFill>
                  <a:srgbClr val="202122"/>
                </a:solidFill>
                <a:latin typeface="Arial" panose="020B0604020202020204" pitchFamily="34" charset="0"/>
              </a:rPr>
              <a:t>John Bowlby</a:t>
            </a:r>
            <a:r>
              <a:rPr lang="en-GB" sz="1400" dirty="0">
                <a:solidFill>
                  <a:srgbClr val="202122"/>
                </a:solidFill>
                <a:latin typeface="Arial" panose="020B0604020202020204" pitchFamily="34" charset="0"/>
              </a:rPr>
              <a:t> </a:t>
            </a:r>
            <a:r>
              <a:rPr lang="en-GB" sz="1400" dirty="0"/>
              <a:t>Available at: </a:t>
            </a:r>
            <a:r>
              <a:rPr lang="en-GB" sz="1400" dirty="0">
                <a:hlinkClick r:id="rId9"/>
              </a:rPr>
              <a:t>https://en.wikipedia.org/wiki/John_Bowlby</a:t>
            </a:r>
            <a:r>
              <a:rPr lang="en-GB" sz="1400" dirty="0"/>
              <a:t> (Accessed: 15 November 2025)</a:t>
            </a:r>
          </a:p>
          <a:p>
            <a:r>
              <a:rPr lang="en-GB" sz="1400" dirty="0"/>
              <a:t>Online Learning College (2022</a:t>
            </a:r>
            <a:r>
              <a:rPr lang="en-GB" sz="1400" i="1" dirty="0"/>
              <a:t>) Nature vs Nurture </a:t>
            </a:r>
            <a:r>
              <a:rPr lang="en-GB" sz="1400" dirty="0"/>
              <a:t>Available at: </a:t>
            </a:r>
            <a:r>
              <a:rPr lang="en-GB" sz="1400" dirty="0">
                <a:hlinkClick r:id="rId10"/>
              </a:rPr>
              <a:t>https://online-learning-college.com/knowledge-hub/gcses/gcse-psychology-help/nature-vs-nurture/</a:t>
            </a:r>
            <a:r>
              <a:rPr lang="en-GB" sz="1400" dirty="0"/>
              <a:t> (Accessed: 15 November 2025)</a:t>
            </a:r>
          </a:p>
        </p:txBody>
      </p:sp>
    </p:spTree>
    <p:extLst>
      <p:ext uri="{BB962C8B-B14F-4D97-AF65-F5344CB8AC3E}">
        <p14:creationId xmlns:p14="http://schemas.microsoft.com/office/powerpoint/2010/main" val="179040973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1_Gallery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1853</TotalTime>
  <Words>918</Words>
  <Application>Microsoft Macintosh PowerPoint</Application>
  <PresentationFormat>Widescreen</PresentationFormat>
  <Paragraphs>109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4" baseType="lpstr">
      <vt:lpstr>Arial</vt:lpstr>
      <vt:lpstr>Calibri</vt:lpstr>
      <vt:lpstr>Frutiger LT</vt:lpstr>
      <vt:lpstr>Gill Sans MT</vt:lpstr>
      <vt:lpstr>Helvetica</vt:lpstr>
      <vt:lpstr>Helvetica Neue</vt:lpstr>
      <vt:lpstr>Times New Roman</vt:lpstr>
      <vt:lpstr>TimesNewRomanPS-ItalicMT</vt:lpstr>
      <vt:lpstr>Whitney</vt:lpstr>
      <vt:lpstr>Gallery</vt:lpstr>
      <vt:lpstr>1_Gallery</vt:lpstr>
      <vt:lpstr>Psychology in Health and Social Care LCHS4010  Assessment 1: Individual  Presentation </vt:lpstr>
      <vt:lpstr>Acknowledgement of the use of AI</vt:lpstr>
      <vt:lpstr>Psychology &amp; Developmental Psychology</vt:lpstr>
      <vt:lpstr>Early childhood 3-5 - Amira</vt:lpstr>
      <vt:lpstr>Developmental changes in early childhood (Amira)  </vt:lpstr>
      <vt:lpstr>John Bowlby </vt:lpstr>
      <vt:lpstr>Bowlby’s theory of attachment </vt:lpstr>
      <vt:lpstr>Apply the theory to Amira’s situation</vt:lpstr>
      <vt:lpstr>Propose practical strategies or interventions for Amira </vt:lpstr>
      <vt:lpstr>‘Nature and Nurture’</vt:lpstr>
      <vt:lpstr>Critical Evaluation of Bowlby’s attachment theory. </vt:lpstr>
      <vt:lpstr>Conclusion: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Sanfilippo</dc:creator>
  <cp:lastModifiedBy>Tania Gomes</cp:lastModifiedBy>
  <cp:revision>51</cp:revision>
  <dcterms:created xsi:type="dcterms:W3CDTF">2023-06-15T09:39:33Z</dcterms:created>
  <dcterms:modified xsi:type="dcterms:W3CDTF">2025-11-16T01:50:38Z</dcterms:modified>
</cp:coreProperties>
</file>