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9"/>
  </p:notesMasterIdLst>
  <p:sldIdLst>
    <p:sldId id="256" r:id="rId7"/>
    <p:sldId id="262" r:id="rId8"/>
    <p:sldId id="259" r:id="rId9"/>
    <p:sldId id="296" r:id="rId10"/>
    <p:sldId id="363" r:id="rId11"/>
    <p:sldId id="364" r:id="rId12"/>
    <p:sldId id="344" r:id="rId13"/>
    <p:sldId id="264" r:id="rId14"/>
    <p:sldId id="265" r:id="rId15"/>
    <p:sldId id="268" r:id="rId16"/>
    <p:sldId id="370" r:id="rId17"/>
    <p:sldId id="279" r:id="rId18"/>
    <p:sldId id="291" r:id="rId19"/>
    <p:sldId id="368" r:id="rId20"/>
    <p:sldId id="270" r:id="rId21"/>
    <p:sldId id="273" r:id="rId22"/>
    <p:sldId id="360" r:id="rId23"/>
    <p:sldId id="339" r:id="rId24"/>
    <p:sldId id="340" r:id="rId25"/>
    <p:sldId id="351" r:id="rId26"/>
    <p:sldId id="341" r:id="rId27"/>
    <p:sldId id="290" r:id="rId28"/>
    <p:sldId id="275" r:id="rId29"/>
    <p:sldId id="336" r:id="rId30"/>
    <p:sldId id="347" r:id="rId31"/>
    <p:sldId id="348" r:id="rId32"/>
    <p:sldId id="342" r:id="rId33"/>
    <p:sldId id="350" r:id="rId34"/>
    <p:sldId id="337" r:id="rId35"/>
    <p:sldId id="274" r:id="rId36"/>
    <p:sldId id="280" r:id="rId37"/>
    <p:sldId id="356" r:id="rId38"/>
    <p:sldId id="371" r:id="rId39"/>
    <p:sldId id="372" r:id="rId40"/>
    <p:sldId id="324" r:id="rId41"/>
    <p:sldId id="357" r:id="rId42"/>
    <p:sldId id="286" r:id="rId43"/>
    <p:sldId id="354" r:id="rId44"/>
    <p:sldId id="288" r:id="rId45"/>
    <p:sldId id="358" r:id="rId46"/>
    <p:sldId id="284" r:id="rId47"/>
    <p:sldId id="283" r:id="rId48"/>
    <p:sldId id="319" r:id="rId49"/>
    <p:sldId id="365" r:id="rId50"/>
    <p:sldId id="330" r:id="rId51"/>
    <p:sldId id="332" r:id="rId52"/>
    <p:sldId id="327" r:id="rId53"/>
    <p:sldId id="331" r:id="rId54"/>
    <p:sldId id="289" r:id="rId55"/>
    <p:sldId id="323" r:id="rId56"/>
    <p:sldId id="322" r:id="rId57"/>
    <p:sldId id="369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1BC237-9949-4F8B-B2A6-D020FB37CECD}" v="7" dt="2025-09-29T08:41:02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02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8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  <p:sldLayoutId id="2147483733" r:id="rId5"/>
    <p:sldLayoutId id="214748373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hyperlink" Target="https://librarysearch.uwtsd.ac.uk/discovery/fulldisplay?docid=alma99100436002502421&amp;context=L&amp;vid=44WHELF_UWTSD:44WHELF_UWTSD_VU1&amp;lang=en&amp;search_scope=Search_ELEC&amp;adaptor=Local%20Search%20Engine&amp;tab=Everything&amp;query=any,contains,cite%20them%20right&amp;offset=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1.png"/><Relationship Id="rId4" Type="http://schemas.openxmlformats.org/officeDocument/2006/relationships/hyperlink" Target="https://libguides.leedsbeckett.ac.uk/home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https://moodle.uwtsd.ac.uk/mod/page/view.php?id=475604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/libguides.ucd.ie/harvardstyle/sameauthosameyear" TargetMode="Externa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00436002502421&amp;context=L&amp;vid=44WHELF_UWTSD:44WHELF_UWTSD_VU1&amp;lang=en&amp;search_scope=MyInst_and_CI&amp;adaptor=Local%20Search%20Engine&amp;tab=Everything&amp;query=any,contains,Cite%20them%20right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digitalservices.uwtsd.ac.uk/wp-content/uploads/2025/09/Havard-en_v1.5-V1.pdf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mailto:l.ellis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Emily Wild</a:t>
            </a:r>
          </a:p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 for WISA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0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session will cover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0630" y="2026910"/>
            <a:ext cx="5465272" cy="317080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Why referencing is important.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When you need to reference.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How to construct references</a:t>
            </a:r>
            <a:r>
              <a:rPr lang="en-GB" sz="3200" dirty="0"/>
              <a:t>.</a:t>
            </a:r>
          </a:p>
        </p:txBody>
      </p:sp>
      <p:pic>
        <p:nvPicPr>
          <p:cNvPr id="12" name="Picture 11" descr="A picture containing text, shelf, book, room&#10;&#10;Description automatically generated">
            <a:extLst>
              <a:ext uri="{FF2B5EF4-FFF2-40B4-BE49-F238E27FC236}">
                <a16:creationId xmlns:a16="http://schemas.microsoft.com/office/drawing/2014/main" id="{8FB53ECC-1395-6F4B-E404-87588A6C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614" y="1576564"/>
            <a:ext cx="4651363" cy="429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2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548311" y="4258943"/>
            <a:ext cx="217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294" y="1767127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356988" y="4258942"/>
            <a:ext cx="2242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3031722" y="4258942"/>
            <a:ext cx="2072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63512" y="4383563"/>
            <a:ext cx="1482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44733" y="4258942"/>
            <a:ext cx="1482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 you need to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Calibri "/>
              </a:rPr>
              <a:t>Reference </a:t>
            </a:r>
            <a:r>
              <a:rPr lang="en-GB" sz="2400" b="1" dirty="0">
                <a:latin typeface="Calibri "/>
              </a:rPr>
              <a:t>every time </a:t>
            </a:r>
            <a:r>
              <a:rPr lang="en-GB" sz="2400" dirty="0">
                <a:latin typeface="Calibri "/>
              </a:rPr>
              <a:t> you quote, paraphrase or summarise somebody else’s ideas in your work.</a:t>
            </a:r>
          </a:p>
          <a:p>
            <a:pPr marL="0" indent="0">
              <a:buNone/>
            </a:pPr>
            <a:endParaRPr lang="en-GB" sz="2400" dirty="0">
              <a:latin typeface="Calibri "/>
            </a:endParaRPr>
          </a:p>
          <a:p>
            <a:pPr marL="0" indent="0">
              <a:buNone/>
            </a:pPr>
            <a:r>
              <a:rPr lang="en-GB" sz="2400" dirty="0">
                <a:latin typeface="Calibri "/>
              </a:rPr>
              <a:t>This includes images or data – for example photographs, illustrations, diagrams, graphs and tables.</a:t>
            </a:r>
          </a:p>
          <a:p>
            <a:pPr marL="0" indent="0">
              <a:buNone/>
            </a:pPr>
            <a:endParaRPr lang="en-GB" sz="2400" b="1" dirty="0">
              <a:latin typeface="Calibri "/>
            </a:endParaRPr>
          </a:p>
          <a:p>
            <a:pPr marL="0" indent="0">
              <a:buNone/>
            </a:pPr>
            <a:r>
              <a:rPr lang="en-GB" sz="2400" b="1" dirty="0">
                <a:latin typeface="Calibri "/>
              </a:rPr>
              <a:t>The exception is for ‘Common Knowledge’ which includes:</a:t>
            </a:r>
            <a:endParaRPr lang="en-GB" sz="2400" dirty="0">
              <a:latin typeface="Calibri "/>
            </a:endParaRP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“Facts, dates, events and information widely known by the general public or someone studying or working in a particular subject field”. </a:t>
            </a: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(Pears and Shields, 2016)</a:t>
            </a:r>
          </a:p>
        </p:txBody>
      </p:sp>
    </p:spTree>
    <p:extLst>
      <p:ext uri="{BB962C8B-B14F-4D97-AF65-F5344CB8AC3E}">
        <p14:creationId xmlns:p14="http://schemas.microsoft.com/office/powerpoint/2010/main" val="16020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981924" cy="4574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well as books and journal articles you can reference anything that informs your work, these can include: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Images, exhibitions, photographs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Dance performances, theatre shows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Video games, computer programs, mobile apps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Lectures, personal communications, emails, conversations… etc.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Check ‘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Cite them right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’ or the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UWTSD Referencing Guide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more guidance.</a:t>
            </a:r>
          </a:p>
        </p:txBody>
      </p:sp>
    </p:spTree>
    <p:extLst>
      <p:ext uri="{BB962C8B-B14F-4D97-AF65-F5344CB8AC3E}">
        <p14:creationId xmlns:p14="http://schemas.microsoft.com/office/powerpoint/2010/main" val="1384228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8"/>
            <a:ext cx="528888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Consider a project manager, tasked with launching a new product for their company.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They would need to find experts with unique skills and knowledge to successfully take a product to market.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As a student, you are expected to locate relevant, academic, key sources (journals, books, websites, etc.) on 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81" y="1256200"/>
            <a:ext cx="6698019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 for your assignment enables you to include specialist knowledge and expertise in your assignment. 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a project manager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each expert’s contribution to the overall project. 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is where you provide  the </a:t>
            </a:r>
            <a:r>
              <a:rPr lang="en-GB" sz="2400" b="1" dirty="0"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latin typeface="Calibri"/>
                <a:ea typeface="Calibri"/>
                <a:cs typeface="Calibri"/>
              </a:rPr>
              <a:t> details of all the sources you have cited in your essay.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434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593669" y="822960"/>
            <a:ext cx="7318702" cy="4495123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350598" y="4319325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025892" y="5450682"/>
            <a:ext cx="45125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Search for and explore research, theories and ideas from different sources.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526961" y="1740843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7731143" y="5466788"/>
            <a:ext cx="46444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BF6C1-D8E0-FB1F-3B50-EA8278021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9B7B29AC-DD5C-4990-368A-9E17F70B4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1AE1A-1F6D-08BB-51BA-C4DBEDAEC687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CBE44D-417A-E8CD-F03F-3C0BB685AEDC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BDAFFD-A6CB-2A93-76E3-58805C83BE6D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B8F9839-C538-6F28-13D1-8004D0B341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42F395-0826-CF19-65A6-CF2C8CF9F582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C5D420-C66E-A87D-4DED-B8EF404BDF2E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28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someone else.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and narrative citations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 direct (short) quote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– 8 altogether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same author, in the same year,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7952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73650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sz="3200" dirty="0">
                <a:latin typeface="Calibri"/>
                <a:ea typeface="Calibri"/>
                <a:cs typeface="Calibri"/>
              </a:rPr>
              <a:t>    </a:t>
            </a:r>
            <a:endParaRPr lang="en-US" sz="3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sz="3200" dirty="0">
                <a:latin typeface="Calibri"/>
                <a:ea typeface="Calibri"/>
                <a:cs typeface="Calibri"/>
              </a:rPr>
              <a:t>   </a:t>
            </a:r>
            <a:endParaRPr lang="en-US" sz="32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sz="3200" dirty="0">
                <a:latin typeface="Calibri"/>
                <a:ea typeface="Calibri"/>
                <a:cs typeface="Calibri"/>
              </a:rPr>
              <a:t>  </a:t>
            </a:r>
            <a:endParaRPr lang="en-US" sz="3200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 sz="320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801" y="1394171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5409344" y="1821950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Place and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7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817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60279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What is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want to use a quotation or an idea from a source referenced in a work you have read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haven’t read the original, but have discovered it through a secondary source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known as ‘secondary referencing’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How do I do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citation: Bloggs (2004), cited in Smith (2007), loves chocolate.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 reference: Smith, J. (2007).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Musings from Chocolate Lovers.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Bicester: JFJ Press.</a:t>
            </a:r>
          </a:p>
        </p:txBody>
      </p:sp>
    </p:spTree>
    <p:extLst>
      <p:ext uri="{BB962C8B-B14F-4D97-AF65-F5344CB8AC3E}">
        <p14:creationId xmlns:p14="http://schemas.microsoft.com/office/powerpoint/2010/main" val="137441793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date available:</a:t>
            </a:r>
            <a:endParaRPr lang="en-US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want to include this in your work. If you decide to use it, include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author: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corporate author e.g.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BBC, NHS, CIPD or title (e.g. </a:t>
            </a:r>
            <a:r>
              <a:rPr lang="en-GB" b="1" i="1" dirty="0">
                <a:latin typeface="Calibri" panose="020F0502020204030204" pitchFamily="34" charset="0"/>
                <a:cs typeface="Calibri" panose="020F0502020204030204" pitchFamily="34" charset="0"/>
              </a:rPr>
              <a:t>Health of the nation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, 2011)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publications, same author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different years: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List chronologically</a:t>
            </a: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33036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0341" y="1459467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cite multiple works by the same author in the same year,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 lower-case letters after the publication date in your in-text citations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applies to 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type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553800" y="2660879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However, further intense research, </a:t>
            </a:r>
            <a:r>
              <a:rPr lang="en-GB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ty, city centre housing is not the answer 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(Wilmot, 2020b).</a:t>
            </a:r>
            <a:endParaRPr lang="en-GB" sz="1800" b="0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548028" y="4688607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Cite Them Right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73" r="1" b="18885"/>
          <a:stretch/>
        </p:blipFill>
        <p:spPr>
          <a:xfrm>
            <a:off x="813572" y="1405736"/>
            <a:ext cx="9745401" cy="4127366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698242" y="5682638"/>
            <a:ext cx="22673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cs typeface="Calibri Light"/>
                <a:hlinkClick r:id="rId3"/>
              </a:rPr>
              <a:t>Cite Them Right</a:t>
            </a:r>
            <a:endParaRPr lang="en-GB" sz="2400" b="1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04174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90789" y="3149524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Infoskills: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UWTSD’s Harvard  Referencing Handbook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  <a:hlinkClick r:id="rId7"/>
              </a:rPr>
              <a:t>TurnitIn</a:t>
            </a: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268297" y="1650063"/>
            <a:ext cx="4898492" cy="426889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502825" y="2040975"/>
            <a:ext cx="672563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emily.wild 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1697F56-6B1F-445A-C5F2-8DC9F1907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34BBBE-918F-D742-940C-398EEE736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3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253</TotalTime>
  <Words>3163</Words>
  <Application>Microsoft Office PowerPoint</Application>
  <PresentationFormat>Widescreen</PresentationFormat>
  <Paragraphs>397</Paragraphs>
  <Slides>52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52</vt:i4>
      </vt:variant>
    </vt:vector>
  </HeadingPairs>
  <TitlesOfParts>
    <vt:vector size="55" baseType="lpstr">
      <vt:lpstr>Office Theme</vt:lpstr>
      <vt:lpstr>Office Theme</vt:lpstr>
      <vt:lpstr>office theme</vt:lpstr>
      <vt:lpstr>Harvard Referencing </vt:lpstr>
      <vt:lpstr>What this session will cover</vt:lpstr>
      <vt:lpstr>Background</vt:lpstr>
      <vt:lpstr>Why we use referencing …</vt:lpstr>
      <vt:lpstr>When do you need to reference?</vt:lpstr>
      <vt:lpstr>What can you reference?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Integrating sources into your work</vt:lpstr>
      <vt:lpstr>Quoting v paraphrasing</vt:lpstr>
      <vt:lpstr>Example</vt:lpstr>
      <vt:lpstr>Parenthetical and narrative citations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 – 8 altogether</vt:lpstr>
      <vt:lpstr>Which citations are correct?</vt:lpstr>
      <vt:lpstr>Which citations are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Secondary referencing</vt:lpstr>
      <vt:lpstr>How to cite...</vt:lpstr>
      <vt:lpstr>Same author, same year</vt:lpstr>
      <vt:lpstr>Useful resources</vt:lpstr>
      <vt:lpstr>Useful resources</vt:lpstr>
      <vt:lpstr>Cite Them Right Database</vt:lpstr>
      <vt:lpstr>Useful resources</vt:lpstr>
      <vt:lpstr>Citation manager tools</vt:lpstr>
      <vt:lpstr>Useful resource links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Emily Wild</cp:lastModifiedBy>
  <cp:revision>1627</cp:revision>
  <dcterms:created xsi:type="dcterms:W3CDTF">2019-08-13T10:59:48Z</dcterms:created>
  <dcterms:modified xsi:type="dcterms:W3CDTF">2025-09-29T14:32:35Z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