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60" r:id="rId2"/>
    <p:sldId id="261" r:id="rId3"/>
    <p:sldId id="257" r:id="rId4"/>
    <p:sldId id="258" r:id="rId5"/>
  </p:sldIdLst>
  <p:sldSz cx="6858000" cy="12192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7C9E0E-94F3-2CE5-6AE3-6594D4A1E637}" v="31" dt="2026-03-08T22:18:07.121"/>
    <p1510:client id="{9AC99F3C-94EA-6D45-3EB7-1C86B60BE6B4}" v="462" dt="2026-03-08T20:53:20.845"/>
    <p1510:client id="{B4B89FA5-A231-2D36-B69D-D3D48722123B}" v="451" dt="2026-03-08T22:08:38.961"/>
    <p1510:client id="{C3DB6212-576E-19EC-D98C-96451834799A}" v="4" dt="2026-03-08T22:41:44.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dney Meshesha Batunde Williams (2321171)" userId="S::2321171@student.uwtsd.ac.uk::12b957c5-e880-4692-abbc-9c1fb2b7c29a" providerId="AD" clId="Web-{C3DB6212-576E-19EC-D98C-96451834799A}"/>
    <pc:docChg chg="modSld">
      <pc:chgData name="Sydney Meshesha Batunde Williams (2321171)" userId="S::2321171@student.uwtsd.ac.uk::12b957c5-e880-4692-abbc-9c1fb2b7c29a" providerId="AD" clId="Web-{C3DB6212-576E-19EC-D98C-96451834799A}" dt="2026-03-08T22:41:44.402" v="6" actId="20577"/>
      <pc:docMkLst>
        <pc:docMk/>
      </pc:docMkLst>
      <pc:sldChg chg="modSp">
        <pc:chgData name="Sydney Meshesha Batunde Williams (2321171)" userId="S::2321171@student.uwtsd.ac.uk::12b957c5-e880-4692-abbc-9c1fb2b7c29a" providerId="AD" clId="Web-{C3DB6212-576E-19EC-D98C-96451834799A}" dt="2026-03-08T22:41:44.402" v="6" actId="20577"/>
        <pc:sldMkLst>
          <pc:docMk/>
          <pc:sldMk cId="332772884" sldId="261"/>
        </pc:sldMkLst>
        <pc:spChg chg="mod">
          <ac:chgData name="Sydney Meshesha Batunde Williams (2321171)" userId="S::2321171@student.uwtsd.ac.uk::12b957c5-e880-4692-abbc-9c1fb2b7c29a" providerId="AD" clId="Web-{C3DB6212-576E-19EC-D98C-96451834799A}" dt="2026-03-08T22:41:44.402" v="6" actId="20577"/>
          <ac:spMkLst>
            <pc:docMk/>
            <pc:sldMk cId="332772884" sldId="261"/>
            <ac:spMk id="3" creationId="{D00A58A8-B54B-9D98-2A80-9C66B2413E8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381615" y="1581902"/>
            <a:ext cx="5619135" cy="6397522"/>
          </a:xfrm>
        </p:spPr>
        <p:txBody>
          <a:bodyPr anchor="t">
            <a:normAutofit/>
          </a:bodyPr>
          <a:lstStyle>
            <a:lvl1pPr algn="l">
              <a:defRPr sz="3038"/>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381615" y="7979424"/>
            <a:ext cx="3932874" cy="2316043"/>
          </a:xfrm>
        </p:spPr>
        <p:txBody>
          <a:bodyPr anchor="b">
            <a:normAutofit/>
          </a:bodyPr>
          <a:lstStyle>
            <a:lvl1pPr marL="0" indent="0" algn="l">
              <a:buNone/>
              <a:defRPr sz="1125"/>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3/8/2026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250505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3/8/2026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007469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402403" y="3039535"/>
            <a:ext cx="5980538" cy="5071532"/>
          </a:xfrm>
        </p:spPr>
        <p:txBody>
          <a:bodyPr anchor="b"/>
          <a:lstStyle>
            <a:lvl1pPr>
              <a:defRPr sz="3375"/>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402403" y="8159046"/>
            <a:ext cx="5980538" cy="2666999"/>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3/8/2026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553170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394107" y="1639282"/>
            <a:ext cx="6013837" cy="200520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402403" y="3784327"/>
            <a:ext cx="2983735" cy="6834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3471863" y="3784327"/>
            <a:ext cx="2936081" cy="6834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3/8/2026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172558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385812" y="1651819"/>
            <a:ext cx="5985003" cy="1353849"/>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402403" y="2988735"/>
            <a:ext cx="2971233" cy="1168400"/>
          </a:xfrm>
        </p:spPr>
        <p:txBody>
          <a:bodyPr anchor="b">
            <a:normAutofit/>
          </a:bodyPr>
          <a:lstStyle>
            <a:lvl1pPr marL="0" indent="0">
              <a:buNone/>
              <a:defRPr sz="900" b="1">
                <a:latin typeface="+mj-lt"/>
              </a:defRPr>
            </a:lvl1pPr>
            <a:lvl2pPr marL="257175" indent="0">
              <a:buNone/>
              <a:defRPr sz="900" b="1"/>
            </a:lvl2pPr>
            <a:lvl3pPr marL="514350" indent="0">
              <a:buNone/>
              <a:defRPr sz="900"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402403" y="4453467"/>
            <a:ext cx="2971233" cy="60867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3471863" y="2988735"/>
            <a:ext cx="2915543" cy="1168400"/>
          </a:xfrm>
        </p:spPr>
        <p:txBody>
          <a:bodyPr anchor="b">
            <a:normAutofit/>
          </a:bodyPr>
          <a:lstStyle>
            <a:lvl1pPr marL="0" indent="0">
              <a:buNone/>
              <a:defRPr sz="900" b="1">
                <a:latin typeface="+mj-lt"/>
              </a:defRPr>
            </a:lvl1pPr>
            <a:lvl2pPr marL="257175" indent="0">
              <a:buNone/>
              <a:defRPr sz="900" b="1"/>
            </a:lvl2pPr>
            <a:lvl3pPr marL="514350" indent="0">
              <a:buNone/>
              <a:defRPr sz="900"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3471863" y="4453467"/>
            <a:ext cx="2915543" cy="60867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3/8/2026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614599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3/8/2026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198093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3/8/2026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77256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381615" y="1389627"/>
            <a:ext cx="2302649" cy="2175026"/>
          </a:xfrm>
        </p:spPr>
        <p:txBody>
          <a:bodyPr anchor="b"/>
          <a:lstStyle>
            <a:lvl1pPr>
              <a:defRPr sz="18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2915543" y="1755423"/>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387146" y="4116440"/>
            <a:ext cx="2302649" cy="6317317"/>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3/8/2026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145148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384380" y="1896534"/>
            <a:ext cx="2308180" cy="2342263"/>
          </a:xfrm>
        </p:spPr>
        <p:txBody>
          <a:bodyPr anchor="b"/>
          <a:lstStyle>
            <a:lvl1pPr>
              <a:defRPr sz="18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2915543" y="1896533"/>
            <a:ext cx="3471863" cy="8523111"/>
          </a:xfrm>
        </p:spPr>
        <p:txBody>
          <a:bodyPr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384380" y="4538133"/>
            <a:ext cx="2308180" cy="5895623"/>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3/8/2026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19202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3/8/2026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674588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5198806" y="1774176"/>
            <a:ext cx="1321337" cy="886214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471487" y="1774174"/>
            <a:ext cx="4727319" cy="88621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3/8/2026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921708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394107" y="1639282"/>
            <a:ext cx="6013837" cy="243738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394107" y="4076669"/>
            <a:ext cx="6013837" cy="64641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4707815" y="11300179"/>
            <a:ext cx="1458334" cy="649111"/>
          </a:xfrm>
          <a:prstGeom prst="rect">
            <a:avLst/>
          </a:prstGeom>
        </p:spPr>
        <p:txBody>
          <a:bodyPr vert="horz" lIns="91440" tIns="45720" rIns="91440" bIns="45720" rtlCol="0" anchor="ctr"/>
          <a:lstStyle>
            <a:lvl1pPr algn="r">
              <a:defRPr sz="591">
                <a:solidFill>
                  <a:schemeClr val="tx1"/>
                </a:solidFill>
                <a:latin typeface="+mj-lt"/>
              </a:defRPr>
            </a:lvl1pPr>
          </a:lstStyle>
          <a:p>
            <a:fld id="{CD438618-DEE5-47CF-A8B2-A9E090D503CD}" type="datetimeFigureOut">
              <a:rPr lang="en-US" dirty="0"/>
              <a:t>3/8/2026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402403" y="11300179"/>
            <a:ext cx="2553596" cy="649111"/>
          </a:xfrm>
          <a:prstGeom prst="rect">
            <a:avLst/>
          </a:prstGeom>
        </p:spPr>
        <p:txBody>
          <a:bodyPr vert="horz" lIns="91440" tIns="45720" rIns="91440" bIns="45720" rtlCol="0" anchor="ctr"/>
          <a:lstStyle>
            <a:lvl1pPr algn="l">
              <a:defRPr sz="59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6141944" y="11300179"/>
            <a:ext cx="378199" cy="649111"/>
          </a:xfrm>
          <a:prstGeom prst="rect">
            <a:avLst/>
          </a:prstGeom>
        </p:spPr>
        <p:txBody>
          <a:bodyPr vert="horz" lIns="91440" tIns="45720" rIns="91440" bIns="45720" rtlCol="0" anchor="ctr"/>
          <a:lstStyle>
            <a:lvl1pPr algn="r">
              <a:defRPr sz="1013">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450056" y="1286933"/>
            <a:ext cx="5957888"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450056" y="10920500"/>
            <a:ext cx="595788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2820694"/>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840" userDrawn="1">
          <p15:clr>
            <a:srgbClr val="F26B43"/>
          </p15:clr>
        </p15:guide>
        <p15:guide id="2" pos="2160" userDrawn="1">
          <p15:clr>
            <a:srgbClr val="F26B43"/>
          </p15:clr>
        </p15:guide>
        <p15:guide id="3" orient="horz" pos="1195" userDrawn="1">
          <p15:clr>
            <a:srgbClr val="F26B43"/>
          </p15:clr>
        </p15:guide>
        <p15:guide id="4" orient="horz" pos="1621" userDrawn="1">
          <p15:clr>
            <a:srgbClr val="F26B43"/>
          </p15:clr>
        </p15:guide>
        <p15:guide id="5" pos="4037" userDrawn="1">
          <p15:clr>
            <a:srgbClr val="F26B43"/>
          </p15:clr>
        </p15:guide>
        <p15:guide id="6" pos="284" userDrawn="1">
          <p15:clr>
            <a:srgbClr val="F26B43"/>
          </p15:clr>
        </p15:guide>
        <p15:guide id="7" orient="horz" pos="6869" userDrawn="1">
          <p15:clr>
            <a:srgbClr val="F26B43"/>
          </p15:clr>
        </p15:guide>
        <p15:guide id="8" orient="horz" pos="811"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6B322F-DDED-9E3C-682D-07C2207604B3}"/>
              </a:ext>
            </a:extLst>
          </p:cNvPr>
          <p:cNvSpPr txBox="1"/>
          <p:nvPr/>
        </p:nvSpPr>
        <p:spPr>
          <a:xfrm>
            <a:off x="839011" y="6096000"/>
            <a:ext cx="577985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ea typeface="Arial"/>
                <a:cs typeface="Arial"/>
              </a:rPr>
              <a:t>STUDENT NAME </a:t>
            </a:r>
            <a:r>
              <a:rPr lang="en-US" sz="2400" b="1">
                <a:latin typeface="Arial"/>
                <a:ea typeface="Arial"/>
                <a:cs typeface="Arial"/>
              </a:rPr>
              <a:t>:Sydney Williams </a:t>
            </a:r>
            <a:endParaRPr lang="en-US" sz="2400" b="1">
              <a:latin typeface="Calisto MT" panose="02040603050505030304"/>
              <a:ea typeface="Arial"/>
              <a:cs typeface="Arial"/>
            </a:endParaRPr>
          </a:p>
          <a:p>
            <a:r>
              <a:rPr lang="en-US" b="1">
                <a:latin typeface="Arial"/>
                <a:ea typeface="Arial"/>
                <a:cs typeface="Arial"/>
              </a:rPr>
              <a:t>STUDENT NUMBER</a:t>
            </a:r>
            <a:r>
              <a:rPr lang="en-US" sz="2400" b="1">
                <a:latin typeface="Arial"/>
                <a:ea typeface="Arial"/>
                <a:cs typeface="Arial"/>
              </a:rPr>
              <a:t>:2321171</a:t>
            </a:r>
            <a:endParaRPr lang="en-US" sz="2400" b="1">
              <a:latin typeface="Calisto MT" panose="02040603050505030304"/>
              <a:ea typeface="Arial"/>
              <a:cs typeface="Arial"/>
            </a:endParaRPr>
          </a:p>
          <a:p>
            <a:r>
              <a:rPr lang="en-US" b="1">
                <a:latin typeface="Arial"/>
                <a:ea typeface="Arial"/>
                <a:cs typeface="Arial"/>
              </a:rPr>
              <a:t>COURSE TITLE</a:t>
            </a:r>
            <a:r>
              <a:rPr lang="en-US" sz="2400" b="1">
                <a:latin typeface="Arial"/>
                <a:ea typeface="Arial"/>
                <a:cs typeface="Arial"/>
              </a:rPr>
              <a:t>:BMHP 6029</a:t>
            </a:r>
            <a:endParaRPr lang="en-US" sz="2400" b="1">
              <a:latin typeface="Calisto MT" panose="02040603050505030304"/>
              <a:ea typeface="Arial"/>
              <a:cs typeface="Arial"/>
            </a:endParaRPr>
          </a:p>
          <a:p>
            <a:r>
              <a:rPr lang="en-US" b="1">
                <a:latin typeface="Arial"/>
                <a:ea typeface="Arial"/>
                <a:cs typeface="Arial"/>
              </a:rPr>
              <a:t>LECTUER NAME</a:t>
            </a:r>
            <a:r>
              <a:rPr lang="en-US" sz="2400" b="1">
                <a:latin typeface="Arial"/>
                <a:ea typeface="Arial"/>
                <a:cs typeface="Arial"/>
              </a:rPr>
              <a:t>:</a:t>
            </a:r>
            <a:r>
              <a:rPr lang="en-US" sz="2400" b="1">
                <a:solidFill>
                  <a:srgbClr val="000000"/>
                </a:solidFill>
                <a:latin typeface="Arial"/>
                <a:ea typeface="Roboto"/>
                <a:cs typeface="Arial"/>
              </a:rPr>
              <a:t> Neale</a:t>
            </a:r>
            <a:r>
              <a:rPr lang="en-US" sz="2400" b="1">
                <a:solidFill>
                  <a:srgbClr val="1D2125"/>
                </a:solidFill>
                <a:latin typeface="Roboto"/>
                <a:ea typeface="Roboto"/>
                <a:cs typeface="Roboto"/>
              </a:rPr>
              <a:t> Haddon </a:t>
            </a:r>
            <a:endParaRPr lang="en-US" sz="2400" b="1"/>
          </a:p>
          <a:p>
            <a:pPr algn="ctr"/>
            <a:endParaRPr lang="en-GB" sz="2400"/>
          </a:p>
        </p:txBody>
      </p:sp>
      <p:pic>
        <p:nvPicPr>
          <p:cNvPr id="5" name="Picture 4" descr="https://images.openai.com/static-rsc-3/UJI3YA7OmUAObnC6X0fnIg9jmt6KoaBPDXcVe81IUl6uoJznjCXiVEUBCO0I2Dhpcg55fYgaXw3Fw4Y0gppBu6wt_BtYPIBHHOabLQrugyc?purpose=fullsize&amp;v=1">
            <a:extLst>
              <a:ext uri="{FF2B5EF4-FFF2-40B4-BE49-F238E27FC236}">
                <a16:creationId xmlns:a16="http://schemas.microsoft.com/office/drawing/2014/main" id="{87DBD7B6-A29A-03B2-0C82-DEF62879FB88}"/>
              </a:ext>
            </a:extLst>
          </p:cNvPr>
          <p:cNvPicPr>
            <a:picLocks noChangeAspect="1"/>
          </p:cNvPicPr>
          <p:nvPr/>
        </p:nvPicPr>
        <p:blipFill>
          <a:blip r:embed="rId2"/>
          <a:stretch>
            <a:fillRect/>
          </a:stretch>
        </p:blipFill>
        <p:spPr>
          <a:xfrm>
            <a:off x="1084634" y="1663431"/>
            <a:ext cx="5029199" cy="3044757"/>
          </a:xfrm>
          <a:prstGeom prst="rect">
            <a:avLst/>
          </a:prstGeom>
        </p:spPr>
      </p:pic>
    </p:spTree>
    <p:extLst>
      <p:ext uri="{BB962C8B-B14F-4D97-AF65-F5344CB8AC3E}">
        <p14:creationId xmlns:p14="http://schemas.microsoft.com/office/powerpoint/2010/main" val="1062098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D65B3-7879-0ECF-D26A-84B13DC17717}"/>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375E11DB-4F39-0848-F3CD-8E3EDE241AD5}"/>
              </a:ext>
            </a:extLst>
          </p:cNvPr>
          <p:cNvSpPr txBox="1"/>
          <p:nvPr/>
        </p:nvSpPr>
        <p:spPr>
          <a:xfrm rot="-360000">
            <a:off x="3075133" y="7412299"/>
            <a:ext cx="19235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endParaRPr lang="en-GB"/>
          </a:p>
        </p:txBody>
      </p:sp>
      <p:sp>
        <p:nvSpPr>
          <p:cNvPr id="2" name="Title 1">
            <a:extLst>
              <a:ext uri="{FF2B5EF4-FFF2-40B4-BE49-F238E27FC236}">
                <a16:creationId xmlns:a16="http://schemas.microsoft.com/office/drawing/2014/main" id="{5D1DCA7E-0C35-0D8D-E187-2B17757A19AB}"/>
              </a:ext>
            </a:extLst>
          </p:cNvPr>
          <p:cNvSpPr>
            <a:spLocks noGrp="1"/>
          </p:cNvSpPr>
          <p:nvPr>
            <p:ph type="title"/>
          </p:nvPr>
        </p:nvSpPr>
        <p:spPr>
          <a:xfrm>
            <a:off x="471488" y="649112"/>
            <a:ext cx="5915025" cy="2393726"/>
          </a:xfrm>
        </p:spPr>
        <p:txBody>
          <a:bodyPr/>
          <a:lstStyle/>
          <a:p>
            <a:r>
              <a:rPr lang="en-GB" b="1">
                <a:highlight>
                  <a:srgbClr val="FFFF00"/>
                </a:highlight>
                <a:ea typeface="+mj-lt"/>
                <a:cs typeface="+mj-lt"/>
              </a:rPr>
              <a:t>BIPOLAR DISORDER: Classification, Power and Inequality</a:t>
            </a:r>
            <a:endParaRPr lang="en-US">
              <a:highlight>
                <a:srgbClr val="FFFF00"/>
              </a:highlight>
            </a:endParaRPr>
          </a:p>
        </p:txBody>
      </p:sp>
      <p:sp>
        <p:nvSpPr>
          <p:cNvPr id="3" name="Subtitle 2">
            <a:extLst>
              <a:ext uri="{FF2B5EF4-FFF2-40B4-BE49-F238E27FC236}">
                <a16:creationId xmlns:a16="http://schemas.microsoft.com/office/drawing/2014/main" id="{D00A58A8-B54B-9D98-2A80-9C66B2413E8E}"/>
              </a:ext>
            </a:extLst>
          </p:cNvPr>
          <p:cNvSpPr>
            <a:spLocks noGrp="1"/>
          </p:cNvSpPr>
          <p:nvPr>
            <p:ph idx="1"/>
          </p:nvPr>
        </p:nvSpPr>
        <p:spPr>
          <a:xfrm>
            <a:off x="6854" y="3041117"/>
            <a:ext cx="2235519" cy="4557616"/>
          </a:xfrm>
        </p:spPr>
        <p:txBody>
          <a:bodyPr vert="horz" lIns="91440" tIns="45720" rIns="91440" bIns="45720" rtlCol="0" anchor="t">
            <a:normAutofit fontScale="55000" lnSpcReduction="20000"/>
          </a:bodyPr>
          <a:lstStyle/>
          <a:p>
            <a:pPr algn="ctr"/>
            <a:r>
              <a:rPr lang="en-GB" b="1">
                <a:ea typeface="+mn-lt"/>
                <a:cs typeface="+mn-lt"/>
              </a:rPr>
              <a:t>Introduction </a:t>
            </a:r>
            <a:endParaRPr lang="en-GB" b="1"/>
          </a:p>
          <a:p>
            <a:pPr algn="ctr"/>
            <a:r>
              <a:rPr lang="en-GB" dirty="0">
                <a:ea typeface="+mn-lt"/>
                <a:cs typeface="+mn-lt"/>
              </a:rPr>
              <a:t>Bipolar disorder is a </a:t>
            </a:r>
            <a:r>
              <a:rPr lang="en-GB" b="1" dirty="0">
                <a:ea typeface="+mn-lt"/>
                <a:cs typeface="+mn-lt"/>
              </a:rPr>
              <a:t>chronic mood disorder</a:t>
            </a:r>
            <a:r>
              <a:rPr lang="en-GB" dirty="0">
                <a:ea typeface="+mn-lt"/>
                <a:cs typeface="+mn-lt"/>
              </a:rPr>
              <a:t> characterised by recurring episodes of </a:t>
            </a:r>
            <a:r>
              <a:rPr lang="en-GB" b="1" dirty="0">
                <a:ea typeface="+mn-lt"/>
                <a:cs typeface="+mn-lt"/>
              </a:rPr>
              <a:t>mania, </a:t>
            </a:r>
            <a:r>
              <a:rPr lang="en-GB" b="1">
                <a:ea typeface="+mn-lt"/>
                <a:cs typeface="+mn-lt"/>
              </a:rPr>
              <a:t>hypomania,</a:t>
            </a:r>
            <a:r>
              <a:rPr lang="en-GB" b="1" dirty="0">
                <a:ea typeface="+mn-lt"/>
                <a:cs typeface="+mn-lt"/>
              </a:rPr>
              <a:t> and depression</a:t>
            </a:r>
            <a:r>
              <a:rPr lang="en-GB" dirty="0">
                <a:ea typeface="+mn-lt"/>
                <a:cs typeface="+mn-lt"/>
              </a:rPr>
              <a:t>. The </a:t>
            </a:r>
            <a:r>
              <a:rPr lang="en-GB" b="1" dirty="0">
                <a:ea typeface="+mn-lt"/>
                <a:cs typeface="+mn-lt"/>
              </a:rPr>
              <a:t>International Classification of Diseases (ICD-11)</a:t>
            </a:r>
            <a:r>
              <a:rPr lang="en-GB" dirty="0">
                <a:ea typeface="+mn-lt"/>
                <a:cs typeface="+mn-lt"/>
              </a:rPr>
              <a:t>, implemented by the World Health Organization, provides the global diagnostic framework used to classify and record mental health conditions </a:t>
            </a:r>
            <a:r>
              <a:rPr lang="en-GB" b="1" dirty="0">
                <a:ea typeface="+mn-lt"/>
                <a:cs typeface="+mn-lt"/>
              </a:rPr>
              <a:t>(WHO, 2019)</a:t>
            </a:r>
            <a:r>
              <a:rPr lang="en-GB" dirty="0">
                <a:ea typeface="+mn-lt"/>
                <a:cs typeface="+mn-lt"/>
              </a:rPr>
              <a:t>.</a:t>
            </a:r>
            <a:endParaRPr lang="en-GB" b="1" dirty="0"/>
          </a:p>
          <a:p>
            <a:pPr algn="ctr"/>
            <a:r>
              <a:rPr lang="en-GB" dirty="0">
                <a:ea typeface="+mn-lt"/>
                <a:cs typeface="+mn-lt"/>
              </a:rPr>
              <a:t>While classification systems help standardise diagnosis across healthcare systems, understandings of bipolar disorder are also influenced by </a:t>
            </a:r>
            <a:r>
              <a:rPr lang="en-GB" b="1" dirty="0">
                <a:ea typeface="+mn-lt"/>
                <a:cs typeface="+mn-lt"/>
              </a:rPr>
              <a:t>historical developments, legal frameworks, social inequalities and cultural contexts</a:t>
            </a:r>
            <a:r>
              <a:rPr lang="en-GB" dirty="0">
                <a:ea typeface="+mn-lt"/>
                <a:cs typeface="+mn-lt"/>
              </a:rPr>
              <a:t> </a:t>
            </a:r>
            <a:r>
              <a:rPr lang="en-GB" b="1" dirty="0">
                <a:ea typeface="+mn-lt"/>
                <a:cs typeface="+mn-lt"/>
              </a:rPr>
              <a:t>(Pilgrim &amp; Rogers, 2014)</a:t>
            </a:r>
            <a:r>
              <a:rPr lang="en-GB" dirty="0">
                <a:ea typeface="+mn-lt"/>
                <a:cs typeface="+mn-lt"/>
              </a:rPr>
              <a:t>.</a:t>
            </a:r>
            <a:endParaRPr lang="en-GB" dirty="0"/>
          </a:p>
          <a:p>
            <a:pPr algn="ctr"/>
            <a:endParaRPr lang="en-GB" b="1" dirty="0"/>
          </a:p>
          <a:p>
            <a:pPr algn="ctr"/>
            <a:endParaRPr lang="en-GB" sz="1400"/>
          </a:p>
        </p:txBody>
      </p:sp>
      <p:sp>
        <p:nvSpPr>
          <p:cNvPr id="8" name="TextBox 7">
            <a:extLst>
              <a:ext uri="{FF2B5EF4-FFF2-40B4-BE49-F238E27FC236}">
                <a16:creationId xmlns:a16="http://schemas.microsoft.com/office/drawing/2014/main" id="{DDCAC2FD-D7E8-39BA-E214-FED7A3A5AAF6}"/>
              </a:ext>
            </a:extLst>
          </p:cNvPr>
          <p:cNvSpPr txBox="1"/>
          <p:nvPr/>
        </p:nvSpPr>
        <p:spPr>
          <a:xfrm>
            <a:off x="2253476" y="2899318"/>
            <a:ext cx="1942171" cy="5570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000" b="1"/>
              <a:t>ICD-11 defines bipolar disorder as an episodic mood disorder involving mood instability. </a:t>
            </a:r>
          </a:p>
          <a:p>
            <a:pPr rtl="0"/>
            <a:r>
              <a:rPr lang="en-US" sz="1000" b="1"/>
              <a:t>Mania </a:t>
            </a:r>
          </a:p>
          <a:p>
            <a:pPr rtl="0"/>
            <a:r>
              <a:rPr lang="en-US" sz="1000" b="1"/>
              <a:t>Elevated or irritable mood </a:t>
            </a:r>
          </a:p>
          <a:p>
            <a:pPr rtl="0"/>
            <a:r>
              <a:rPr lang="en-US" sz="1000" b="1"/>
              <a:t>Reduced need for sleep </a:t>
            </a:r>
          </a:p>
          <a:p>
            <a:pPr rtl="0"/>
            <a:r>
              <a:rPr lang="en-US" sz="1000" b="1"/>
              <a:t>Racing thoughts and pressured speech </a:t>
            </a:r>
          </a:p>
          <a:p>
            <a:pPr rtl="0"/>
            <a:r>
              <a:rPr lang="en-US" sz="1000" b="1"/>
              <a:t>Risk-taking behavior </a:t>
            </a:r>
          </a:p>
          <a:p>
            <a:pPr rtl="0"/>
            <a:r>
              <a:rPr lang="en-US" sz="1000" b="1"/>
              <a:t>Severe episodes may include psychosis </a:t>
            </a:r>
          </a:p>
          <a:p>
            <a:pPr rtl="0"/>
            <a:r>
              <a:rPr lang="en-US" sz="1000" b="1"/>
              <a:t>Hypomania </a:t>
            </a:r>
          </a:p>
          <a:p>
            <a:pPr rtl="0"/>
            <a:r>
              <a:rPr lang="en-US" sz="1000" b="1"/>
              <a:t>Similar symptoms but less severe </a:t>
            </a:r>
          </a:p>
          <a:p>
            <a:pPr rtl="0"/>
            <a:r>
              <a:rPr lang="en-US" sz="1000" b="1"/>
              <a:t>Shorter duration </a:t>
            </a:r>
          </a:p>
          <a:p>
            <a:pPr rtl="0"/>
            <a:r>
              <a:rPr lang="en-US" sz="1000" b="1"/>
              <a:t>Less functional impairment </a:t>
            </a:r>
          </a:p>
          <a:p>
            <a:pPr rtl="0"/>
            <a:r>
              <a:rPr lang="en-US" sz="1000" b="1"/>
              <a:t>Depression </a:t>
            </a:r>
          </a:p>
          <a:p>
            <a:pPr rtl="0"/>
            <a:r>
              <a:rPr lang="en-US" sz="1000" b="1"/>
              <a:t>Persistent sadness and low mood </a:t>
            </a:r>
          </a:p>
          <a:p>
            <a:pPr rtl="0"/>
            <a:r>
              <a:rPr lang="en-US" sz="1000" b="1"/>
              <a:t>Fatigue and reduced motivation </a:t>
            </a:r>
          </a:p>
          <a:p>
            <a:pPr rtl="0"/>
            <a:r>
              <a:rPr lang="en-US" sz="1000" b="1"/>
              <a:t>Cognitive difficulties (WHO 2019)</a:t>
            </a:r>
          </a:p>
          <a:p>
            <a:pPr rtl="0"/>
            <a:r>
              <a:rPr lang="en-US" sz="1000" b="1"/>
              <a:t>Suicidal ideation in severe cases </a:t>
            </a:r>
          </a:p>
          <a:p>
            <a:r>
              <a:rPr lang="en-US" sz="1000" b="1"/>
              <a:t>Bipolar disorder is highly heritable, yet diagnosis is still clinical because no definitive biomarkers exist (Goodwin &amp; Jamison, 2007).</a:t>
            </a:r>
          </a:p>
          <a:p>
            <a:endParaRPr lang="en-US" sz="1000"/>
          </a:p>
          <a:p>
            <a:endParaRPr lang="en-US"/>
          </a:p>
          <a:p>
            <a:pPr algn="ctr"/>
            <a:endParaRPr lang="en-GB"/>
          </a:p>
        </p:txBody>
      </p:sp>
      <p:sp>
        <p:nvSpPr>
          <p:cNvPr id="9" name="TextBox 8">
            <a:extLst>
              <a:ext uri="{FF2B5EF4-FFF2-40B4-BE49-F238E27FC236}">
                <a16:creationId xmlns:a16="http://schemas.microsoft.com/office/drawing/2014/main" id="{749B0C0F-6A61-1C99-75D6-C7B5FAB8517B}"/>
              </a:ext>
            </a:extLst>
          </p:cNvPr>
          <p:cNvSpPr txBox="1"/>
          <p:nvPr/>
        </p:nvSpPr>
        <p:spPr>
          <a:xfrm>
            <a:off x="4367461" y="5865859"/>
            <a:ext cx="2485894" cy="67864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900" b="1"/>
              <a:t>Historical Development and Medicalization</a:t>
            </a:r>
            <a:r>
              <a:rPr lang="en-US" sz="900"/>
              <a:t> </a:t>
            </a:r>
            <a:endParaRPr lang="en-US"/>
          </a:p>
          <a:p>
            <a:pPr rtl="0"/>
            <a:r>
              <a:rPr lang="en-US" sz="900"/>
              <a:t>The modern concept of bipolar disorder originates from Emil Kraepelin’s classification of manic-depressive illness(Goodwin &amp; Jamison, 2007). </a:t>
            </a:r>
          </a:p>
          <a:p>
            <a:pPr rtl="0"/>
            <a:r>
              <a:rPr lang="en-US" sz="900"/>
              <a:t>The discovery of lithium treatment significantly improved outcomes and strengthened biological explanations. (Geddes &amp; Miklowitz, 2013).</a:t>
            </a:r>
          </a:p>
          <a:p>
            <a:pPr rtl="0"/>
            <a:r>
              <a:rPr lang="en-US" sz="900"/>
              <a:t>However, sociologists argue that psychiatric expansion reflects medicalization, where human experiences become redefined as medical conditions. Classification systems therefore both enable treatment and expand institutional authority. (Conrad, 2007).</a:t>
            </a:r>
          </a:p>
          <a:p>
            <a:pPr rtl="0"/>
            <a:endParaRPr lang="en-US" sz="1600"/>
          </a:p>
          <a:p>
            <a:pPr rtl="0"/>
            <a:r>
              <a:rPr lang="en-US" sz="1400" b="1"/>
              <a:t>Law, Risk and Governance </a:t>
            </a:r>
          </a:p>
          <a:p>
            <a:pPr rtl="0"/>
            <a:r>
              <a:rPr lang="en-US" sz="900"/>
              <a:t>Mental health services have shifted from institutional care to community treatment. </a:t>
            </a:r>
          </a:p>
          <a:p>
            <a:pPr rtl="0"/>
            <a:r>
              <a:rPr lang="en-US" sz="900"/>
              <a:t>However, legal frameworks such as the Mental Health Act still allow compulsory detention when risk thresholds are reached. </a:t>
            </a:r>
          </a:p>
          <a:p>
            <a:pPr rtl="0"/>
            <a:r>
              <a:rPr lang="en-US" sz="900"/>
              <a:t>This creates a tension between: </a:t>
            </a:r>
          </a:p>
          <a:p>
            <a:pPr rtl="0"/>
            <a:r>
              <a:rPr lang="en-US" sz="900"/>
              <a:t>• Patient autonomy </a:t>
            </a:r>
          </a:p>
          <a:p>
            <a:pPr rtl="0"/>
            <a:r>
              <a:rPr lang="en-US" sz="900"/>
              <a:t>• Public safety and risk management </a:t>
            </a:r>
          </a:p>
          <a:p>
            <a:pPr rtl="0"/>
            <a:r>
              <a:rPr lang="en-US" sz="900"/>
              <a:t>Recovery-focused approaches promote empowerment, yet involuntary treatment remains possible. </a:t>
            </a:r>
          </a:p>
          <a:p>
            <a:pPr rtl="0"/>
            <a:endParaRPr lang="en-US"/>
          </a:p>
          <a:p>
            <a:pPr rtl="0"/>
            <a:r>
              <a:rPr lang="en-US" b="1"/>
              <a:t>Racialized Inequality </a:t>
            </a:r>
          </a:p>
          <a:p>
            <a:pPr rtl="0"/>
            <a:r>
              <a:rPr lang="en-US" sz="900"/>
              <a:t>Evidence from England shows disproportionate detention rates among Black individuals within mental health services. </a:t>
            </a:r>
          </a:p>
          <a:p>
            <a:pPr rtl="0"/>
            <a:r>
              <a:rPr lang="en-US" sz="900"/>
              <a:t>Researchers link these disparities to: </a:t>
            </a:r>
          </a:p>
          <a:p>
            <a:pPr rtl="0"/>
            <a:r>
              <a:rPr lang="en-US" sz="900"/>
              <a:t>Structural inequality </a:t>
            </a:r>
          </a:p>
          <a:p>
            <a:pPr rtl="0"/>
            <a:r>
              <a:rPr lang="en-US" sz="900"/>
              <a:t>Institutional bias </a:t>
            </a:r>
          </a:p>
          <a:p>
            <a:pPr rtl="0"/>
            <a:r>
              <a:rPr lang="en-US" sz="900"/>
              <a:t>Socioeconomic disadvantage </a:t>
            </a:r>
          </a:p>
          <a:p>
            <a:pPr rtl="0"/>
            <a:r>
              <a:rPr lang="en-US" sz="900"/>
              <a:t>Limited access to community care </a:t>
            </a:r>
          </a:p>
          <a:p>
            <a:pPr rtl="0"/>
            <a:r>
              <a:rPr lang="en-US" sz="900"/>
              <a:t>Intersectionality theory shows how race, gender and social class interact to influence mental health experiences. </a:t>
            </a:r>
          </a:p>
          <a:p>
            <a:endParaRPr lang="en-US" sz="900"/>
          </a:p>
          <a:p>
            <a:endParaRPr lang="en-US" sz="900"/>
          </a:p>
          <a:p>
            <a:endParaRPr lang="en-GB"/>
          </a:p>
        </p:txBody>
      </p:sp>
      <p:pic>
        <p:nvPicPr>
          <p:cNvPr id="10" name="Picture 9" descr="https://images.openai.com/static-rsc-3/g3GuRqG4o54cjUZ3rfAWy05MTJyuj7Q4s7AvmVREC1Uvmbt5TuFYQnaEtUlpZBSJQteXMIgW8J6mi_ouQEl_TBzVQMLxRexyW6RG77oEaY4?purpose=fullsize&amp;v=1">
            <a:extLst>
              <a:ext uri="{FF2B5EF4-FFF2-40B4-BE49-F238E27FC236}">
                <a16:creationId xmlns:a16="http://schemas.microsoft.com/office/drawing/2014/main" id="{51969CD0-4364-C20E-6BC1-A8AEF17FA099}"/>
              </a:ext>
            </a:extLst>
          </p:cNvPr>
          <p:cNvPicPr>
            <a:picLocks noChangeAspect="1"/>
          </p:cNvPicPr>
          <p:nvPr/>
        </p:nvPicPr>
        <p:blipFill>
          <a:blip r:embed="rId2"/>
          <a:stretch>
            <a:fillRect/>
          </a:stretch>
        </p:blipFill>
        <p:spPr>
          <a:xfrm>
            <a:off x="161693" y="7596372"/>
            <a:ext cx="4192857" cy="2723547"/>
          </a:xfrm>
          <a:prstGeom prst="rect">
            <a:avLst/>
          </a:prstGeom>
        </p:spPr>
      </p:pic>
      <p:pic>
        <p:nvPicPr>
          <p:cNvPr id="11" name="Picture 10" descr="https://images.openai.com/static-rsc-3/WPiOqbqRYnXJZZD_xwF_LdMHC2rzx5Y4Oe_bsK4-tvT6qkjaQFZO_dVcWPVPfmcm3sr859_ndNa8KOHcscWydbolNF3RYIoutTafF1mHQpQ?purpose=fullsize&amp;v=1">
            <a:extLst>
              <a:ext uri="{FF2B5EF4-FFF2-40B4-BE49-F238E27FC236}">
                <a16:creationId xmlns:a16="http://schemas.microsoft.com/office/drawing/2014/main" id="{2C4CADED-3A4A-E6A8-4C85-72A291A14673}"/>
              </a:ext>
            </a:extLst>
          </p:cNvPr>
          <p:cNvPicPr>
            <a:picLocks noChangeAspect="1"/>
          </p:cNvPicPr>
          <p:nvPr/>
        </p:nvPicPr>
        <p:blipFill>
          <a:blip r:embed="rId3"/>
          <a:stretch>
            <a:fillRect/>
          </a:stretch>
        </p:blipFill>
        <p:spPr>
          <a:xfrm>
            <a:off x="4529253" y="1991166"/>
            <a:ext cx="2167053" cy="2396407"/>
          </a:xfrm>
          <a:prstGeom prst="rect">
            <a:avLst/>
          </a:prstGeom>
        </p:spPr>
      </p:pic>
      <p:sp>
        <p:nvSpPr>
          <p:cNvPr id="12" name="TextBox 11">
            <a:extLst>
              <a:ext uri="{FF2B5EF4-FFF2-40B4-BE49-F238E27FC236}">
                <a16:creationId xmlns:a16="http://schemas.microsoft.com/office/drawing/2014/main" id="{2674B60C-F088-420F-B268-294958B86646}"/>
              </a:ext>
            </a:extLst>
          </p:cNvPr>
          <p:cNvSpPr txBox="1"/>
          <p:nvPr/>
        </p:nvSpPr>
        <p:spPr>
          <a:xfrm>
            <a:off x="4520891" y="5315415"/>
            <a:ext cx="233246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highlight>
                  <a:srgbClr val="C0C0C0"/>
                </a:highlight>
              </a:rPr>
              <a:t>The biopsychosocial model proves how biological, psychological, and social factors interact in bipolar disorder.</a:t>
            </a:r>
          </a:p>
          <a:p>
            <a:pPr algn="ctr"/>
            <a:endParaRPr lang="en-GB"/>
          </a:p>
        </p:txBody>
      </p:sp>
      <p:sp>
        <p:nvSpPr>
          <p:cNvPr id="4" name="Rectangle 3">
            <a:extLst>
              <a:ext uri="{FF2B5EF4-FFF2-40B4-BE49-F238E27FC236}">
                <a16:creationId xmlns:a16="http://schemas.microsoft.com/office/drawing/2014/main" id="{3E5AF5DA-3618-2763-9738-AF352BD2C379}"/>
              </a:ext>
            </a:extLst>
          </p:cNvPr>
          <p:cNvSpPr/>
          <p:nvPr/>
        </p:nvSpPr>
        <p:spPr>
          <a:xfrm>
            <a:off x="478878" y="10973040"/>
            <a:ext cx="2962731" cy="5827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t>Figure 1. Cycle of bipolar disorder illustrating transitions between euthymia, mania, hypomania and depressive episodes (Goodwin &amp; Jamison, 2007; WHO, 2019).</a:t>
            </a:r>
          </a:p>
        </p:txBody>
      </p:sp>
      <p:sp>
        <p:nvSpPr>
          <p:cNvPr id="5" name="Rectangle 4">
            <a:extLst>
              <a:ext uri="{FF2B5EF4-FFF2-40B4-BE49-F238E27FC236}">
                <a16:creationId xmlns:a16="http://schemas.microsoft.com/office/drawing/2014/main" id="{151C8050-BD95-FD17-B234-E075BA244736}"/>
              </a:ext>
            </a:extLst>
          </p:cNvPr>
          <p:cNvSpPr/>
          <p:nvPr/>
        </p:nvSpPr>
        <p:spPr>
          <a:xfrm>
            <a:off x="4036230" y="4396810"/>
            <a:ext cx="2658891" cy="7234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ea typeface="+mn-lt"/>
                <a:cs typeface="+mn-lt"/>
              </a:rPr>
              <a:t>Figure 2 :Health is influenced by biological, psychological, and social factors </a:t>
            </a:r>
            <a:r>
              <a:rPr lang="en-GB" sz="800" b="1">
                <a:ea typeface="+mn-lt"/>
                <a:cs typeface="+mn-lt"/>
              </a:rPr>
              <a:t>(Engel, 1977)</a:t>
            </a:r>
            <a:r>
              <a:rPr lang="en-GB" sz="800">
                <a:ea typeface="+mn-lt"/>
                <a:cs typeface="+mn-lt"/>
              </a:rPr>
              <a:t>.</a:t>
            </a:r>
            <a:endParaRPr lang="en-US" sz="800"/>
          </a:p>
          <a:p>
            <a:pPr algn="ctr"/>
            <a:r>
              <a:rPr lang="en-GB" sz="800" i="1">
                <a:ea typeface="+mn-lt"/>
                <a:cs typeface="+mn-lt"/>
              </a:rPr>
              <a:t>(George Engel introduced the biopsychosocial model.)</a:t>
            </a:r>
            <a:endParaRPr lang="en-GB" sz="800"/>
          </a:p>
          <a:p>
            <a:pPr algn="ctr"/>
            <a:endParaRPr lang="en-GB"/>
          </a:p>
        </p:txBody>
      </p:sp>
    </p:spTree>
    <p:extLst>
      <p:ext uri="{BB962C8B-B14F-4D97-AF65-F5344CB8AC3E}">
        <p14:creationId xmlns:p14="http://schemas.microsoft.com/office/powerpoint/2010/main" val="332772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A71BD-BD07-F993-D96B-D25ED285F740}"/>
              </a:ext>
            </a:extLst>
          </p:cNvPr>
          <p:cNvSpPr>
            <a:spLocks noGrp="1"/>
          </p:cNvSpPr>
          <p:nvPr>
            <p:ph type="title"/>
          </p:nvPr>
        </p:nvSpPr>
        <p:spPr>
          <a:xfrm>
            <a:off x="7662" y="270580"/>
            <a:ext cx="3115504" cy="1857131"/>
          </a:xfrm>
        </p:spPr>
        <p:txBody>
          <a:bodyPr>
            <a:normAutofit fontScale="90000"/>
          </a:bodyPr>
          <a:lstStyle/>
          <a:p>
            <a:pPr algn="ctr"/>
            <a:r>
              <a:rPr lang="en-GB" sz="1400" b="1" u="sng">
                <a:solidFill>
                  <a:srgbClr val="0A1A23"/>
                </a:solidFill>
                <a:ea typeface="+mj-lt"/>
                <a:cs typeface="+mj-lt"/>
              </a:rPr>
              <a:t>Treatment and Recovery </a:t>
            </a:r>
            <a:endParaRPr lang="en-US" sz="1400" b="1" u="sng"/>
          </a:p>
          <a:p>
            <a:pPr marL="285750" indent="-285750">
              <a:buFont typeface="Arial"/>
              <a:buChar char="•"/>
            </a:pPr>
            <a:r>
              <a:rPr lang="en-GB" sz="900" b="1">
                <a:solidFill>
                  <a:srgbClr val="0A1A23"/>
                </a:solidFill>
                <a:ea typeface="+mj-lt"/>
                <a:cs typeface="+mj-lt"/>
              </a:rPr>
              <a:t>Modern treatment combines biomedical and psychosocial approaches. </a:t>
            </a:r>
            <a:endParaRPr lang="en-GB" sz="900"/>
          </a:p>
          <a:p>
            <a:pPr marL="285750" indent="-285750">
              <a:buFont typeface="Arial"/>
              <a:buChar char="•"/>
            </a:pPr>
            <a:r>
              <a:rPr lang="en-GB" sz="900" b="1">
                <a:solidFill>
                  <a:srgbClr val="0A1A23"/>
                </a:solidFill>
                <a:ea typeface="+mj-lt"/>
                <a:cs typeface="+mj-lt"/>
              </a:rPr>
              <a:t>Key components include: </a:t>
            </a:r>
            <a:endParaRPr lang="en-GB" sz="900"/>
          </a:p>
          <a:p>
            <a:pPr marL="285750" indent="-285750">
              <a:buFont typeface="Arial"/>
              <a:buChar char="•"/>
            </a:pPr>
            <a:r>
              <a:rPr lang="en-GB" sz="900" b="1">
                <a:solidFill>
                  <a:srgbClr val="0A1A23"/>
                </a:solidFill>
                <a:ea typeface="+mj-lt"/>
                <a:cs typeface="+mj-lt"/>
              </a:rPr>
              <a:t>Mood stabilisers such as lithium (Geddes &amp; </a:t>
            </a:r>
            <a:r>
              <a:rPr lang="en-GB" sz="900" b="1" err="1">
                <a:solidFill>
                  <a:srgbClr val="0A1A23"/>
                </a:solidFill>
                <a:ea typeface="+mj-lt"/>
                <a:cs typeface="+mj-lt"/>
              </a:rPr>
              <a:t>Miklowitz</a:t>
            </a:r>
            <a:r>
              <a:rPr lang="en-GB" sz="900" b="1">
                <a:solidFill>
                  <a:srgbClr val="0A1A23"/>
                </a:solidFill>
                <a:ea typeface="+mj-lt"/>
                <a:cs typeface="+mj-lt"/>
              </a:rPr>
              <a:t>, 2013)</a:t>
            </a:r>
            <a:endParaRPr lang="en-GB" sz="900"/>
          </a:p>
          <a:p>
            <a:pPr marL="285750" indent="-285750">
              <a:buFont typeface="Arial"/>
              <a:buChar char="•"/>
            </a:pPr>
            <a:r>
              <a:rPr lang="en-GB" sz="900" b="1">
                <a:ea typeface="+mj-lt"/>
                <a:cs typeface="+mj-lt"/>
              </a:rPr>
              <a:t>Psychoeducation and relapse prevention Colom</a:t>
            </a:r>
            <a:r>
              <a:rPr lang="en-GB" sz="900" b="1">
                <a:solidFill>
                  <a:srgbClr val="0A1A23"/>
                </a:solidFill>
                <a:ea typeface="+mj-lt"/>
                <a:cs typeface="+mj-lt"/>
              </a:rPr>
              <a:t> et al., 2003)</a:t>
            </a:r>
            <a:endParaRPr lang="en-GB" sz="900"/>
          </a:p>
          <a:p>
            <a:pPr marL="285750" indent="-285750">
              <a:buFont typeface="Arial"/>
              <a:buChar char="•"/>
            </a:pPr>
            <a:r>
              <a:rPr lang="en-GB" sz="900" b="1">
                <a:solidFill>
                  <a:srgbClr val="0A1A23"/>
                </a:solidFill>
                <a:ea typeface="+mj-lt"/>
                <a:cs typeface="+mj-lt"/>
              </a:rPr>
              <a:t>Sleep stabilisation </a:t>
            </a:r>
            <a:endParaRPr lang="en-GB" sz="900"/>
          </a:p>
          <a:p>
            <a:pPr marL="285750" indent="-285750">
              <a:buFont typeface="Arial"/>
              <a:buChar char="•"/>
            </a:pPr>
            <a:r>
              <a:rPr lang="en-GB" sz="900" b="1">
                <a:solidFill>
                  <a:srgbClr val="0A1A23"/>
                </a:solidFill>
                <a:ea typeface="+mj-lt"/>
                <a:cs typeface="+mj-lt"/>
              </a:rPr>
              <a:t>Cognitive behavioural therapy </a:t>
            </a:r>
            <a:endParaRPr lang="en-GB" sz="900"/>
          </a:p>
          <a:p>
            <a:pPr marL="285750" indent="-285750">
              <a:buFont typeface="Arial"/>
              <a:buChar char="•"/>
            </a:pPr>
            <a:r>
              <a:rPr lang="en-GB" sz="900" b="1">
                <a:solidFill>
                  <a:srgbClr val="0A1A23"/>
                </a:solidFill>
                <a:ea typeface="+mj-lt"/>
                <a:cs typeface="+mj-lt"/>
              </a:rPr>
              <a:t>Family-focused therapy </a:t>
            </a:r>
            <a:endParaRPr lang="en-GB" sz="900"/>
          </a:p>
          <a:p>
            <a:pPr marL="285750" indent="-285750">
              <a:buFont typeface="Arial"/>
              <a:buChar char="•"/>
            </a:pPr>
            <a:r>
              <a:rPr lang="en-GB" sz="900" b="1">
                <a:solidFill>
                  <a:srgbClr val="0A1A23"/>
                </a:solidFill>
                <a:ea typeface="+mj-lt"/>
                <a:cs typeface="+mj-lt"/>
              </a:rPr>
              <a:t>Peer support networks </a:t>
            </a:r>
            <a:endParaRPr lang="en-GB" sz="900"/>
          </a:p>
          <a:p>
            <a:pPr algn="ctr"/>
            <a:r>
              <a:rPr lang="en-GB" sz="900" b="1">
                <a:solidFill>
                  <a:srgbClr val="0A1A23"/>
                </a:solidFill>
                <a:ea typeface="+mj-lt"/>
                <a:cs typeface="+mj-lt"/>
              </a:rPr>
              <a:t>Research shows psychoeducation significantly reduces relapse rates. (Colom et al., 2003).</a:t>
            </a:r>
            <a:endParaRPr lang="en-GB" sz="900"/>
          </a:p>
          <a:p>
            <a:endParaRPr lang="en-GB"/>
          </a:p>
        </p:txBody>
      </p:sp>
      <p:sp>
        <p:nvSpPr>
          <p:cNvPr id="3" name="Content Placeholder 2">
            <a:extLst>
              <a:ext uri="{FF2B5EF4-FFF2-40B4-BE49-F238E27FC236}">
                <a16:creationId xmlns:a16="http://schemas.microsoft.com/office/drawing/2014/main" id="{69D48E60-9538-B1A6-2B07-E1C0FBFEE787}"/>
              </a:ext>
            </a:extLst>
          </p:cNvPr>
          <p:cNvSpPr>
            <a:spLocks noGrp="1"/>
          </p:cNvSpPr>
          <p:nvPr>
            <p:ph idx="1"/>
          </p:nvPr>
        </p:nvSpPr>
        <p:spPr>
          <a:xfrm>
            <a:off x="471488" y="1986600"/>
            <a:ext cx="3115504" cy="3163713"/>
          </a:xfrm>
        </p:spPr>
        <p:txBody>
          <a:bodyPr vert="horz" lIns="91440" tIns="45720" rIns="91440" bIns="45720" rtlCol="0" anchor="t">
            <a:normAutofit/>
          </a:bodyPr>
          <a:lstStyle/>
          <a:p>
            <a:pPr algn="ctr"/>
            <a:endParaRPr lang="en-GB" sz="2700" b="1">
              <a:solidFill>
                <a:srgbClr val="0A1A23"/>
              </a:solidFill>
            </a:endParaRPr>
          </a:p>
          <a:p>
            <a:pPr marL="0" indent="0">
              <a:buNone/>
            </a:pPr>
            <a:endParaRPr lang="en-GB"/>
          </a:p>
        </p:txBody>
      </p:sp>
      <p:pic>
        <p:nvPicPr>
          <p:cNvPr id="4" name="Picture 3" descr="https://images.openai.com/static-rsc-3/IQhzkt4LDD9oFW3u7oTqfivTLGqbUe_XXEtkZPPCSvVgRVtlrHJC3bHAVwBBbjYmEPldMbjVMZxyZLZiFLWaPUFW7FbX78jbzDZRwCb2WZE?purpose=fullsize&amp;v=1">
            <a:extLst>
              <a:ext uri="{FF2B5EF4-FFF2-40B4-BE49-F238E27FC236}">
                <a16:creationId xmlns:a16="http://schemas.microsoft.com/office/drawing/2014/main" id="{1B3A5D32-4D31-8130-3300-8643F64C7914}"/>
              </a:ext>
            </a:extLst>
          </p:cNvPr>
          <p:cNvPicPr>
            <a:picLocks noChangeAspect="1"/>
          </p:cNvPicPr>
          <p:nvPr/>
        </p:nvPicPr>
        <p:blipFill>
          <a:blip r:embed="rId2"/>
          <a:stretch>
            <a:fillRect/>
          </a:stretch>
        </p:blipFill>
        <p:spPr>
          <a:xfrm>
            <a:off x="3313" y="1755355"/>
            <a:ext cx="3952107" cy="3754723"/>
          </a:xfrm>
          <a:prstGeom prst="rect">
            <a:avLst/>
          </a:prstGeom>
        </p:spPr>
      </p:pic>
      <p:sp>
        <p:nvSpPr>
          <p:cNvPr id="5" name="TextBox 4">
            <a:extLst>
              <a:ext uri="{FF2B5EF4-FFF2-40B4-BE49-F238E27FC236}">
                <a16:creationId xmlns:a16="http://schemas.microsoft.com/office/drawing/2014/main" id="{8108FA5A-81E6-DCB0-7B5B-1F742ADF4970}"/>
              </a:ext>
            </a:extLst>
          </p:cNvPr>
          <p:cNvSpPr txBox="1"/>
          <p:nvPr/>
        </p:nvSpPr>
        <p:spPr>
          <a:xfrm>
            <a:off x="-74543" y="6096000"/>
            <a:ext cx="2054087" cy="2169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900">
                <a:solidFill>
                  <a:srgbClr val="0A1A23"/>
                </a:solidFill>
              </a:rPr>
              <a:t>The National Institute for Health and Care Excellence (NICE) describes bipolar disorder as a long-term mental health condition with alternating manic/hypomanic and depressive episodes. Guidelines recommend specialist-led diagnosis, </a:t>
            </a:r>
            <a:r>
              <a:rPr lang="en-US" sz="900" err="1">
                <a:solidFill>
                  <a:srgbClr val="0A1A23"/>
                </a:solidFill>
              </a:rPr>
              <a:t>personalised</a:t>
            </a:r>
            <a:r>
              <a:rPr lang="en-US" sz="900">
                <a:solidFill>
                  <a:srgbClr val="0A1A23"/>
                </a:solidFill>
              </a:rPr>
              <a:t> care, medication such as Lithium for maintenance or antipsychotics for mania, psychological therapies, and regular health monitoring. The aim is to prevent relapse, reduce disability, and improve long-term quality of life.</a:t>
            </a:r>
          </a:p>
          <a:p>
            <a:pPr algn="ctr"/>
            <a:endParaRPr lang="en-GB" sz="900"/>
          </a:p>
        </p:txBody>
      </p:sp>
      <p:sp>
        <p:nvSpPr>
          <p:cNvPr id="6" name="TextBox 5">
            <a:extLst>
              <a:ext uri="{FF2B5EF4-FFF2-40B4-BE49-F238E27FC236}">
                <a16:creationId xmlns:a16="http://schemas.microsoft.com/office/drawing/2014/main" id="{F0C70757-8E89-CED1-859F-F34271E4EF79}"/>
              </a:ext>
            </a:extLst>
          </p:cNvPr>
          <p:cNvSpPr txBox="1"/>
          <p:nvPr/>
        </p:nvSpPr>
        <p:spPr>
          <a:xfrm>
            <a:off x="2410239" y="6327913"/>
            <a:ext cx="117613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900">
                <a:solidFill>
                  <a:srgbClr val="0A1A23"/>
                </a:solidFill>
              </a:rPr>
              <a:t>Global and Cultural Perspectives </a:t>
            </a:r>
          </a:p>
          <a:p>
            <a:pPr algn="ctr" rtl="0"/>
            <a:r>
              <a:rPr lang="en-US" sz="900">
                <a:solidFill>
                  <a:srgbClr val="0A1A23"/>
                </a:solidFill>
              </a:rPr>
              <a:t>Interpretations of bipolar disorder differ across cultures. </a:t>
            </a:r>
          </a:p>
          <a:p>
            <a:pPr algn="ctr" rtl="0"/>
            <a:r>
              <a:rPr lang="en-US" sz="900">
                <a:solidFill>
                  <a:srgbClr val="0A1A23"/>
                </a:solidFill>
              </a:rPr>
              <a:t>Examples include: </a:t>
            </a:r>
          </a:p>
          <a:p>
            <a:pPr algn="ctr" rtl="0"/>
            <a:r>
              <a:rPr lang="en-US" sz="900">
                <a:solidFill>
                  <a:srgbClr val="0A1A23"/>
                </a:solidFill>
              </a:rPr>
              <a:t>Mental illness affecting family </a:t>
            </a:r>
            <a:r>
              <a:rPr lang="en-US" sz="900" err="1">
                <a:solidFill>
                  <a:srgbClr val="0A1A23"/>
                </a:solidFill>
              </a:rPr>
              <a:t>honour</a:t>
            </a:r>
            <a:r>
              <a:rPr lang="en-US" sz="900">
                <a:solidFill>
                  <a:srgbClr val="0A1A23"/>
                </a:solidFill>
              </a:rPr>
              <a:t> in some Asian contexts </a:t>
            </a:r>
          </a:p>
          <a:p>
            <a:pPr algn="ctr" rtl="0"/>
            <a:r>
              <a:rPr lang="en-US" sz="900">
                <a:solidFill>
                  <a:srgbClr val="0A1A23"/>
                </a:solidFill>
              </a:rPr>
              <a:t>Somatic expression of distress </a:t>
            </a:r>
          </a:p>
          <a:p>
            <a:pPr algn="ctr" rtl="0"/>
            <a:r>
              <a:rPr lang="en-US" sz="900">
                <a:solidFill>
                  <a:srgbClr val="0A1A23"/>
                </a:solidFill>
              </a:rPr>
              <a:t>Spiritual interpretations of mania in some African communities </a:t>
            </a:r>
          </a:p>
          <a:p>
            <a:pPr algn="ctr" rtl="0"/>
            <a:r>
              <a:rPr lang="en-US" sz="900">
                <a:solidFill>
                  <a:srgbClr val="0A1A23"/>
                </a:solidFill>
              </a:rPr>
              <a:t>While ICD-11 promotes global consistency, critics argue that psychiatric systems may </a:t>
            </a:r>
            <a:r>
              <a:rPr lang="en-US" sz="900" err="1">
                <a:solidFill>
                  <a:srgbClr val="0A1A23"/>
                </a:solidFill>
              </a:rPr>
              <a:t>prioritise</a:t>
            </a:r>
            <a:r>
              <a:rPr lang="en-US" sz="900">
                <a:solidFill>
                  <a:srgbClr val="0A1A23"/>
                </a:solidFill>
              </a:rPr>
              <a:t> Western knowledge frameworks. </a:t>
            </a:r>
          </a:p>
          <a:p>
            <a:endParaRPr lang="en-US"/>
          </a:p>
          <a:p>
            <a:endParaRPr lang="en-US"/>
          </a:p>
          <a:p>
            <a:pPr algn="ctr"/>
            <a:endParaRPr lang="en-GB"/>
          </a:p>
        </p:txBody>
      </p:sp>
      <p:sp>
        <p:nvSpPr>
          <p:cNvPr id="7" name="TextBox 6">
            <a:extLst>
              <a:ext uri="{FF2B5EF4-FFF2-40B4-BE49-F238E27FC236}">
                <a16:creationId xmlns:a16="http://schemas.microsoft.com/office/drawing/2014/main" id="{DB4687C1-1F55-5D5F-C7C6-B80EDEBF517E}"/>
              </a:ext>
            </a:extLst>
          </p:cNvPr>
          <p:cNvSpPr txBox="1"/>
          <p:nvPr/>
        </p:nvSpPr>
        <p:spPr>
          <a:xfrm>
            <a:off x="3808413" y="6687413"/>
            <a:ext cx="2633164" cy="56784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endParaRPr lang="en-US" b="1" u="sng">
              <a:solidFill>
                <a:srgbClr val="0A1A23"/>
              </a:solidFill>
            </a:endParaRPr>
          </a:p>
          <a:p>
            <a:pPr rtl="0"/>
            <a:r>
              <a:rPr lang="en-US" b="1" u="sng">
                <a:solidFill>
                  <a:srgbClr val="0A1A23"/>
                </a:solidFill>
              </a:rPr>
              <a:t>Key Challenges </a:t>
            </a:r>
          </a:p>
          <a:p>
            <a:pPr rtl="0"/>
            <a:r>
              <a:rPr lang="en-US" sz="900" b="1">
                <a:solidFill>
                  <a:srgbClr val="0A1A23"/>
                </a:solidFill>
              </a:rPr>
              <a:t>Despite clinical progress, challenges remain: </a:t>
            </a:r>
          </a:p>
          <a:p>
            <a:pPr rtl="0"/>
            <a:r>
              <a:rPr lang="en-US" sz="900" b="1">
                <a:solidFill>
                  <a:srgbClr val="0A1A23"/>
                </a:solidFill>
              </a:rPr>
              <a:t>Symptom-based diagnosis without biomarkers </a:t>
            </a:r>
          </a:p>
          <a:p>
            <a:pPr rtl="0"/>
            <a:r>
              <a:rPr lang="en-US" sz="900" b="1">
                <a:solidFill>
                  <a:srgbClr val="0A1A23"/>
                </a:solidFill>
              </a:rPr>
              <a:t>Misdiagnosis and delayed treatment </a:t>
            </a:r>
          </a:p>
          <a:p>
            <a:pPr rtl="0"/>
            <a:r>
              <a:rPr lang="en-US" sz="900" b="1">
                <a:solidFill>
                  <a:srgbClr val="0A1A23"/>
                </a:solidFill>
              </a:rPr>
              <a:t>Racial disparities in detention (Pilgrim &amp; Rogers, 2014). </a:t>
            </a:r>
          </a:p>
          <a:p>
            <a:pPr rtl="0"/>
            <a:r>
              <a:rPr lang="en-US" sz="900" b="1">
                <a:solidFill>
                  <a:srgbClr val="0A1A23"/>
                </a:solidFill>
              </a:rPr>
              <a:t>Inequality in access to care (United Nations, 2006). </a:t>
            </a:r>
          </a:p>
          <a:p>
            <a:pPr rtl="0"/>
            <a:r>
              <a:rPr lang="en-US" sz="900" b="1">
                <a:solidFill>
                  <a:srgbClr val="0A1A23"/>
                </a:solidFill>
              </a:rPr>
              <a:t>Biomedical dominance over social determinants </a:t>
            </a:r>
          </a:p>
          <a:p>
            <a:pPr rtl="0"/>
            <a:endParaRPr lang="en-US" sz="1600" b="1" u="sng"/>
          </a:p>
          <a:p>
            <a:pPr rtl="0"/>
            <a:r>
              <a:rPr lang="en-US" sz="1600" b="1" u="sng">
                <a:solidFill>
                  <a:srgbClr val="0A1A23"/>
                </a:solidFill>
              </a:rPr>
              <a:t>Recommendations </a:t>
            </a:r>
          </a:p>
          <a:p>
            <a:pPr rtl="0"/>
            <a:r>
              <a:rPr lang="en-US" sz="900" b="1">
                <a:solidFill>
                  <a:srgbClr val="0A1A23"/>
                </a:solidFill>
              </a:rPr>
              <a:t>Improving bipolar care requires systemic reform: </a:t>
            </a:r>
          </a:p>
          <a:p>
            <a:pPr rtl="0"/>
            <a:r>
              <a:rPr lang="en-US" sz="900" b="1">
                <a:solidFill>
                  <a:srgbClr val="0A1A23"/>
                </a:solidFill>
              </a:rPr>
              <a:t>Promote rights-based mental health practice </a:t>
            </a:r>
          </a:p>
          <a:p>
            <a:pPr rtl="0"/>
            <a:r>
              <a:rPr lang="en-US" sz="900" b="1">
                <a:solidFill>
                  <a:srgbClr val="0A1A23"/>
                </a:solidFill>
              </a:rPr>
              <a:t>Expand culturally competent services </a:t>
            </a:r>
          </a:p>
          <a:p>
            <a:pPr rtl="0"/>
            <a:r>
              <a:rPr lang="en-US" sz="900" b="1">
                <a:solidFill>
                  <a:srgbClr val="0A1A23"/>
                </a:solidFill>
              </a:rPr>
              <a:t>Monitor racial disparities in detention </a:t>
            </a:r>
          </a:p>
          <a:p>
            <a:pPr rtl="0"/>
            <a:r>
              <a:rPr lang="en-US" sz="900" b="1">
                <a:solidFill>
                  <a:srgbClr val="0A1A23"/>
                </a:solidFill>
              </a:rPr>
              <a:t>Strengthen psychosocial care alongside medication </a:t>
            </a:r>
          </a:p>
          <a:p>
            <a:pPr rtl="0"/>
            <a:r>
              <a:rPr lang="en-US" sz="900" b="1">
                <a:solidFill>
                  <a:srgbClr val="0A1A23"/>
                </a:solidFill>
              </a:rPr>
              <a:t>Support community-based recovery (Fernando, 2017; CQC, 2024). </a:t>
            </a:r>
          </a:p>
          <a:p>
            <a:pPr rtl="0"/>
            <a:endParaRPr lang="en-US" sz="900" b="1"/>
          </a:p>
          <a:p>
            <a:pPr rtl="0"/>
            <a:r>
              <a:rPr lang="en-US" sz="1600" b="1" u="sng">
                <a:solidFill>
                  <a:srgbClr val="0A1A23"/>
                </a:solidFill>
              </a:rPr>
              <a:t>Conclusion </a:t>
            </a:r>
          </a:p>
          <a:p>
            <a:pPr rtl="0"/>
            <a:r>
              <a:rPr lang="en-US" sz="900" b="1">
                <a:solidFill>
                  <a:srgbClr val="0A1A23"/>
                </a:solidFill>
              </a:rPr>
              <a:t>Bipolar disorder proves that mental health is shaped by both biology and social context. </a:t>
            </a:r>
          </a:p>
          <a:p>
            <a:pPr rtl="0"/>
            <a:r>
              <a:rPr lang="en-US" sz="900" b="1">
                <a:solidFill>
                  <a:srgbClr val="0A1A23"/>
                </a:solidFill>
              </a:rPr>
              <a:t>Although advances in diagnosis and treatment have improved outcomes, legal frameworks, cultural interpretations, and structural inequalities continue to shape psychiatric practice. </a:t>
            </a:r>
          </a:p>
          <a:p>
            <a:pPr rtl="0"/>
            <a:r>
              <a:rPr lang="en-US" sz="900" b="1">
                <a:solidFill>
                  <a:srgbClr val="0A1A23"/>
                </a:solidFill>
              </a:rPr>
              <a:t>Achieving fair care requires aligning clinical innovation with social justice and patient autonomy. </a:t>
            </a:r>
          </a:p>
          <a:p>
            <a:pPr rtl="0"/>
            <a:endParaRPr lang="en-US" sz="900" b="1"/>
          </a:p>
          <a:p>
            <a:endParaRPr lang="en-US" sz="900" b="1"/>
          </a:p>
          <a:p>
            <a:endParaRPr lang="en-US" sz="900" b="1"/>
          </a:p>
          <a:p>
            <a:pPr algn="ctr"/>
            <a:endParaRPr lang="en-GB" sz="900" b="1"/>
          </a:p>
        </p:txBody>
      </p:sp>
      <p:pic>
        <p:nvPicPr>
          <p:cNvPr id="8" name="Picture 7" descr="https://upload.wikimedia.org/wikipedia/commons/thumb/9/9a/Biopsychosocial_Model_of_Health_1.svg/1280px-Biopsychosocial_Model_of_Health_1.svg.png">
            <a:extLst>
              <a:ext uri="{FF2B5EF4-FFF2-40B4-BE49-F238E27FC236}">
                <a16:creationId xmlns:a16="http://schemas.microsoft.com/office/drawing/2014/main" id="{A8087FAF-4DB6-9DB2-229B-106F2659B8F1}"/>
              </a:ext>
            </a:extLst>
          </p:cNvPr>
          <p:cNvPicPr>
            <a:picLocks noChangeAspect="1"/>
          </p:cNvPicPr>
          <p:nvPr/>
        </p:nvPicPr>
        <p:blipFill>
          <a:blip r:embed="rId3"/>
          <a:stretch>
            <a:fillRect/>
          </a:stretch>
        </p:blipFill>
        <p:spPr>
          <a:xfrm>
            <a:off x="3975300" y="91455"/>
            <a:ext cx="2882701" cy="3957697"/>
          </a:xfrm>
          <a:prstGeom prst="rect">
            <a:avLst/>
          </a:prstGeom>
        </p:spPr>
      </p:pic>
      <p:pic>
        <p:nvPicPr>
          <p:cNvPr id="9" name="Picture 8" descr="https://miro.medium.com/1%2AhiQmllIIt13_uFh3Hajc-w.jpeg">
            <a:extLst>
              <a:ext uri="{FF2B5EF4-FFF2-40B4-BE49-F238E27FC236}">
                <a16:creationId xmlns:a16="http://schemas.microsoft.com/office/drawing/2014/main" id="{74D63474-7D51-3F22-C46C-8758262F0919}"/>
              </a:ext>
            </a:extLst>
          </p:cNvPr>
          <p:cNvPicPr>
            <a:picLocks noChangeAspect="1"/>
          </p:cNvPicPr>
          <p:nvPr/>
        </p:nvPicPr>
        <p:blipFill>
          <a:blip r:embed="rId4"/>
          <a:stretch>
            <a:fillRect/>
          </a:stretch>
        </p:blipFill>
        <p:spPr>
          <a:xfrm>
            <a:off x="3313" y="6083101"/>
            <a:ext cx="3571814" cy="4106834"/>
          </a:xfrm>
          <a:prstGeom prst="rect">
            <a:avLst/>
          </a:prstGeom>
        </p:spPr>
      </p:pic>
      <p:sp>
        <p:nvSpPr>
          <p:cNvPr id="12" name="TextBox 11">
            <a:extLst>
              <a:ext uri="{FF2B5EF4-FFF2-40B4-BE49-F238E27FC236}">
                <a16:creationId xmlns:a16="http://schemas.microsoft.com/office/drawing/2014/main" id="{A579E1D1-9946-9EAF-AC38-E95943B5D6B3}"/>
              </a:ext>
            </a:extLst>
          </p:cNvPr>
          <p:cNvSpPr txBox="1"/>
          <p:nvPr/>
        </p:nvSpPr>
        <p:spPr>
          <a:xfrm>
            <a:off x="141861" y="10457234"/>
            <a:ext cx="3299300"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1600" b="1" i="0">
                <a:solidFill>
                  <a:srgbClr val="0A1A23"/>
                </a:solidFill>
              </a:rPr>
              <a:t>Global and Cultural Perspectives </a:t>
            </a:r>
          </a:p>
          <a:p>
            <a:pPr algn="ctr" rtl="0"/>
            <a:r>
              <a:rPr lang="en-US" sz="800" b="1" i="0">
                <a:solidFill>
                  <a:srgbClr val="0A1A23"/>
                </a:solidFill>
              </a:rPr>
              <a:t>Interpretations of bipolar disorder differ across cultures. </a:t>
            </a:r>
          </a:p>
          <a:p>
            <a:pPr algn="ctr" rtl="0"/>
            <a:r>
              <a:rPr lang="en-US" sz="800" b="1" i="0">
                <a:solidFill>
                  <a:srgbClr val="0A1A23"/>
                </a:solidFill>
              </a:rPr>
              <a:t>Examples include: </a:t>
            </a:r>
          </a:p>
          <a:p>
            <a:pPr marL="171450" indent="-171450" algn="ctr" rtl="0">
              <a:buFont typeface="Arial"/>
              <a:buChar char="•"/>
            </a:pPr>
            <a:r>
              <a:rPr lang="en-US" sz="800" b="1" i="0">
                <a:solidFill>
                  <a:srgbClr val="0A1A23"/>
                </a:solidFill>
              </a:rPr>
              <a:t>Mental illness affecting family </a:t>
            </a:r>
            <a:r>
              <a:rPr lang="en-US" sz="800" b="1">
                <a:solidFill>
                  <a:srgbClr val="0A1A23"/>
                </a:solidFill>
              </a:rPr>
              <a:t>honor</a:t>
            </a:r>
            <a:r>
              <a:rPr lang="en-US" sz="800" b="1" i="0">
                <a:solidFill>
                  <a:srgbClr val="0A1A23"/>
                </a:solidFill>
              </a:rPr>
              <a:t> in some Asian contexts </a:t>
            </a:r>
          </a:p>
          <a:p>
            <a:pPr marL="171450" indent="-171450" algn="ctr" rtl="0">
              <a:buFont typeface="Arial"/>
              <a:buChar char="•"/>
            </a:pPr>
            <a:r>
              <a:rPr lang="en-US" sz="800" b="1" i="0">
                <a:solidFill>
                  <a:srgbClr val="0A1A23"/>
                </a:solidFill>
              </a:rPr>
              <a:t>Somatic expression of distress </a:t>
            </a:r>
          </a:p>
          <a:p>
            <a:pPr marL="171450" indent="-171450" algn="ctr" rtl="0">
              <a:buFont typeface="Arial"/>
              <a:buChar char="•"/>
            </a:pPr>
            <a:r>
              <a:rPr lang="en-US" sz="800" b="1" i="0">
                <a:solidFill>
                  <a:srgbClr val="0A1A23"/>
                </a:solidFill>
              </a:rPr>
              <a:t>Spiritual interpretations of mania in some African communities </a:t>
            </a:r>
          </a:p>
          <a:p>
            <a:pPr marL="171450" indent="-171450" algn="ctr">
              <a:buFont typeface="Arial"/>
              <a:buChar char="•"/>
            </a:pPr>
            <a:r>
              <a:rPr lang="en-US" sz="800" b="1" i="0">
                <a:solidFill>
                  <a:srgbClr val="0A1A23"/>
                </a:solidFill>
              </a:rPr>
              <a:t>While ICD-11 promotes global consistency, critics argue that psychiatric systems may </a:t>
            </a:r>
            <a:r>
              <a:rPr lang="en-US" sz="800" b="1">
                <a:solidFill>
                  <a:srgbClr val="0A1A23"/>
                </a:solidFill>
              </a:rPr>
              <a:t>prioritize</a:t>
            </a:r>
            <a:r>
              <a:rPr lang="en-US" sz="800" b="1" i="0">
                <a:solidFill>
                  <a:srgbClr val="0A1A23"/>
                </a:solidFill>
              </a:rPr>
              <a:t> Western knowledge frameworks. </a:t>
            </a:r>
            <a:endParaRPr lang="en-US" sz="800" b="1">
              <a:solidFill>
                <a:srgbClr val="0A1A23"/>
              </a:solidFill>
            </a:endParaRPr>
          </a:p>
          <a:p>
            <a:pPr marL="171450" indent="-171450">
              <a:buFont typeface="Arial"/>
              <a:buChar char="•"/>
            </a:pPr>
            <a:endParaRPr lang="en-US" sz="800"/>
          </a:p>
          <a:p>
            <a:endParaRPr lang="en-US" sz="800"/>
          </a:p>
          <a:p>
            <a:pPr algn="ctr"/>
            <a:endParaRPr lang="en-GB" sz="800"/>
          </a:p>
        </p:txBody>
      </p:sp>
      <p:sp>
        <p:nvSpPr>
          <p:cNvPr id="13" name="TextBox 12">
            <a:extLst>
              <a:ext uri="{FF2B5EF4-FFF2-40B4-BE49-F238E27FC236}">
                <a16:creationId xmlns:a16="http://schemas.microsoft.com/office/drawing/2014/main" id="{2BABEB12-034C-D146-1EF1-027AF1AF4376}"/>
              </a:ext>
            </a:extLst>
          </p:cNvPr>
          <p:cNvSpPr txBox="1"/>
          <p:nvPr/>
        </p:nvSpPr>
        <p:spPr>
          <a:xfrm>
            <a:off x="4113989" y="4944894"/>
            <a:ext cx="232653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800" b="1">
                <a:solidFill>
                  <a:srgbClr val="0A1A23"/>
                </a:solidFill>
              </a:rPr>
              <a:t>The National Institute for Health and Care Excellence (NICE) describes bipolar disorder as a long-term mental health condition with alternating manic/hypomanic and depressive episodes. Guidelines recommend specialist-led diagnosis, personalized care, medication such as Lithium for maintenance or antipsychotics for mania, psychological therapies, and regular health monitoring. The aim is to prevent relapse, reduce disability, and improve long-term quality of life.</a:t>
            </a:r>
          </a:p>
          <a:p>
            <a:pPr algn="ctr"/>
            <a:endParaRPr lang="en-GB" sz="800" b="1"/>
          </a:p>
        </p:txBody>
      </p:sp>
      <p:sp>
        <p:nvSpPr>
          <p:cNvPr id="14" name="Rectangle 13">
            <a:extLst>
              <a:ext uri="{FF2B5EF4-FFF2-40B4-BE49-F238E27FC236}">
                <a16:creationId xmlns:a16="http://schemas.microsoft.com/office/drawing/2014/main" id="{4ED7B7FF-9D48-DEF0-4524-B48211A6245E}"/>
              </a:ext>
            </a:extLst>
          </p:cNvPr>
          <p:cNvSpPr/>
          <p:nvPr/>
        </p:nvSpPr>
        <p:spPr>
          <a:xfrm>
            <a:off x="6046611" y="2074332"/>
            <a:ext cx="17720" cy="423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D3BB3468-AC01-D162-5A0A-B24D90530B9B}"/>
              </a:ext>
            </a:extLst>
          </p:cNvPr>
          <p:cNvSpPr/>
          <p:nvPr/>
        </p:nvSpPr>
        <p:spPr>
          <a:xfrm>
            <a:off x="13361" y="5522700"/>
            <a:ext cx="3962401" cy="57393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ea typeface="+mn-lt"/>
                <a:cs typeface="+mn-lt"/>
              </a:rPr>
              <a:t>Figure 3. Cycle of bipolar disorder showing fluctuations between euthymia, mania, hypomania and depressive episodes (Goodwin &amp;</a:t>
            </a:r>
            <a:r>
              <a:rPr lang="en-GB">
                <a:ea typeface="+mn-lt"/>
                <a:cs typeface="+mn-lt"/>
              </a:rPr>
              <a:t> </a:t>
            </a:r>
            <a:r>
              <a:rPr lang="en-GB" sz="800">
                <a:ea typeface="+mn-lt"/>
                <a:cs typeface="+mn-lt"/>
              </a:rPr>
              <a:t>Jamison, 2007; WHO, 2019).</a:t>
            </a:r>
            <a:endParaRPr lang="en-US" sz="800"/>
          </a:p>
        </p:txBody>
      </p:sp>
      <p:sp>
        <p:nvSpPr>
          <p:cNvPr id="16" name="Rectangle 15">
            <a:extLst>
              <a:ext uri="{FF2B5EF4-FFF2-40B4-BE49-F238E27FC236}">
                <a16:creationId xmlns:a16="http://schemas.microsoft.com/office/drawing/2014/main" id="{74F4F28E-C0E5-752D-14A6-6CC3B32A856F}"/>
              </a:ext>
            </a:extLst>
          </p:cNvPr>
          <p:cNvSpPr/>
          <p:nvPr/>
        </p:nvSpPr>
        <p:spPr>
          <a:xfrm>
            <a:off x="148017" y="10194825"/>
            <a:ext cx="3265248" cy="3955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ea typeface="+mn-lt"/>
                <a:cs typeface="+mn-lt"/>
              </a:rPr>
              <a:t>Figure 4. Illustration of bipolar disorder mood changes (adapted from Medium, n.d.)</a:t>
            </a:r>
            <a:endParaRPr lang="en-US" sz="800"/>
          </a:p>
        </p:txBody>
      </p:sp>
      <p:sp>
        <p:nvSpPr>
          <p:cNvPr id="17" name="Rectangle 16">
            <a:extLst>
              <a:ext uri="{FF2B5EF4-FFF2-40B4-BE49-F238E27FC236}">
                <a16:creationId xmlns:a16="http://schemas.microsoft.com/office/drawing/2014/main" id="{BAB427B8-B481-7672-3923-07B48ADB2706}"/>
              </a:ext>
            </a:extLst>
          </p:cNvPr>
          <p:cNvSpPr/>
          <p:nvPr/>
        </p:nvSpPr>
        <p:spPr>
          <a:xfrm>
            <a:off x="4121495" y="4050638"/>
            <a:ext cx="2730227" cy="8981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b="1">
                <a:ea typeface="+mn-lt"/>
                <a:cs typeface="+mn-lt"/>
              </a:rPr>
              <a:t>Figure 5. Biopsychosocial model of health illustrating the interaction of biological, psychological and social factors influencing illness and wellbeing (Engel, 1977).</a:t>
            </a:r>
            <a:endParaRPr lang="en-US" sz="800"/>
          </a:p>
          <a:p>
            <a:pPr algn="ctr"/>
            <a:endParaRPr lang="en-GB" sz="800"/>
          </a:p>
        </p:txBody>
      </p:sp>
    </p:spTree>
    <p:extLst>
      <p:ext uri="{BB962C8B-B14F-4D97-AF65-F5344CB8AC3E}">
        <p14:creationId xmlns:p14="http://schemas.microsoft.com/office/powerpoint/2010/main" val="1746902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1218-8D57-2CED-48AF-97575B94D06D}"/>
              </a:ext>
            </a:extLst>
          </p:cNvPr>
          <p:cNvSpPr>
            <a:spLocks noGrp="1"/>
          </p:cNvSpPr>
          <p:nvPr>
            <p:ph type="title"/>
          </p:nvPr>
        </p:nvSpPr>
        <p:spPr/>
        <p:txBody>
          <a:bodyPr>
            <a:normAutofit/>
          </a:bodyPr>
          <a:lstStyle/>
          <a:p>
            <a:r>
              <a:rPr lang="en-GB" sz="2400" b="1" u="sng">
                <a:latin typeface="Aptos"/>
              </a:rPr>
              <a:t>REFERENCES</a:t>
            </a:r>
            <a:endParaRPr lang="en-US" sz="2400"/>
          </a:p>
        </p:txBody>
      </p:sp>
      <p:sp>
        <p:nvSpPr>
          <p:cNvPr id="3" name="Content Placeholder 2">
            <a:extLst>
              <a:ext uri="{FF2B5EF4-FFF2-40B4-BE49-F238E27FC236}">
                <a16:creationId xmlns:a16="http://schemas.microsoft.com/office/drawing/2014/main" id="{F8017577-ED56-6412-1A7D-F588E2716158}"/>
              </a:ext>
            </a:extLst>
          </p:cNvPr>
          <p:cNvSpPr>
            <a:spLocks noGrp="1"/>
          </p:cNvSpPr>
          <p:nvPr>
            <p:ph idx="1"/>
          </p:nvPr>
        </p:nvSpPr>
        <p:spPr>
          <a:xfrm>
            <a:off x="394107" y="2520244"/>
            <a:ext cx="6013837" cy="8020581"/>
          </a:xfrm>
        </p:spPr>
        <p:txBody>
          <a:bodyPr vert="horz" lIns="91440" tIns="45720" rIns="91440" bIns="45720" rtlCol="0" anchor="t">
            <a:normAutofit fontScale="62500" lnSpcReduction="20000"/>
          </a:bodyPr>
          <a:lstStyle/>
          <a:p>
            <a:pPr>
              <a:lnSpc>
                <a:spcPct val="170000"/>
              </a:lnSpc>
              <a:buFont typeface="Wingdings" panose="020B0604020202020204" pitchFamily="34" charset="0"/>
              <a:buChar char="v"/>
            </a:pPr>
            <a:endParaRPr lang="en-GB" b="1" u="sng">
              <a:latin typeface="Aptos Display"/>
            </a:endParaRPr>
          </a:p>
          <a:p>
            <a:pPr>
              <a:lnSpc>
                <a:spcPct val="170000"/>
              </a:lnSpc>
              <a:buFont typeface="Wingdings" panose="020B0604020202020204" pitchFamily="34" charset="0"/>
              <a:buChar char="v"/>
            </a:pPr>
            <a:r>
              <a:rPr lang="en-GB" sz="1100">
                <a:ea typeface="+mn-lt"/>
                <a:cs typeface="+mn-lt"/>
              </a:rPr>
              <a:t>Anthony, W. A. (1993). Recovery from mental illness: The guiding vision of the mental health service system in the 1990s. </a:t>
            </a:r>
            <a:r>
              <a:rPr lang="en-GB" sz="1100" i="1">
                <a:ea typeface="+mn-lt"/>
                <a:cs typeface="+mn-lt"/>
              </a:rPr>
              <a:t>Psychosocial Rehabilitation Journal, 16</a:t>
            </a:r>
            <a:r>
              <a:rPr lang="en-GB" sz="1100">
                <a:ea typeface="+mn-lt"/>
                <a:cs typeface="+mn-lt"/>
              </a:rPr>
              <a:t>(4), 11–23. </a:t>
            </a:r>
            <a:endParaRPr lang="en-GB" sz="1100" b="1" u="sng">
              <a:latin typeface="Aptos Display"/>
            </a:endParaRPr>
          </a:p>
          <a:p>
            <a:pPr>
              <a:lnSpc>
                <a:spcPct val="170000"/>
              </a:lnSpc>
              <a:buFont typeface="Wingdings" panose="020B0604020202020204" pitchFamily="34" charset="0"/>
              <a:buChar char="v"/>
            </a:pPr>
            <a:r>
              <a:rPr lang="en-GB" sz="1100">
                <a:latin typeface="Aptos Display"/>
                <a:ea typeface="+mn-lt"/>
                <a:cs typeface="+mn-lt"/>
              </a:rPr>
              <a:t>Barnett, P., Mackay, E., Matthews, H., Gate, R., Greenwood, H., Ariyo, K., </a:t>
            </a:r>
            <a:r>
              <a:rPr lang="en-GB" sz="1100" err="1">
                <a:latin typeface="Aptos Display"/>
                <a:ea typeface="+mn-lt"/>
                <a:cs typeface="+mn-lt"/>
              </a:rPr>
              <a:t>Bhui</a:t>
            </a:r>
            <a:r>
              <a:rPr lang="en-GB" sz="1100">
                <a:latin typeface="Aptos Display"/>
                <a:ea typeface="+mn-lt"/>
                <a:cs typeface="+mn-lt"/>
              </a:rPr>
              <a:t>, K. and Smith, S. (2021) ‘Ethnic variations in compulsory detention under the Mental Health Act: a national cohort study of people diagnosed with a mental disorder in England’, </a:t>
            </a:r>
            <a:r>
              <a:rPr lang="en-GB" sz="1100" i="1">
                <a:latin typeface="Aptos Display"/>
                <a:ea typeface="+mn-lt"/>
                <a:cs typeface="+mn-lt"/>
              </a:rPr>
              <a:t>The Lancet Psychiatry</a:t>
            </a:r>
            <a:r>
              <a:rPr lang="en-GB" sz="1100">
                <a:latin typeface="Aptos Display"/>
                <a:ea typeface="+mn-lt"/>
                <a:cs typeface="+mn-lt"/>
              </a:rPr>
              <a:t>, 8(2), pp. 125–135.</a:t>
            </a:r>
            <a:endParaRPr lang="en-GB" sz="1100">
              <a:latin typeface="Aptos Display"/>
            </a:endParaRPr>
          </a:p>
          <a:p>
            <a:pPr>
              <a:lnSpc>
                <a:spcPct val="170000"/>
              </a:lnSpc>
              <a:buFont typeface="Wingdings" panose="020B0604020202020204" pitchFamily="34" charset="0"/>
              <a:buChar char="v"/>
            </a:pPr>
            <a:r>
              <a:rPr lang="en-GB" sz="1100">
                <a:ea typeface="+mn-lt"/>
                <a:cs typeface="+mn-lt"/>
              </a:rPr>
              <a:t>Care Quality Commission. (2024). </a:t>
            </a:r>
            <a:r>
              <a:rPr lang="en-GB" sz="1100" i="1">
                <a:ea typeface="+mn-lt"/>
                <a:cs typeface="+mn-lt"/>
              </a:rPr>
              <a:t>Monitoring the Mental Health Act in 2023/24</a:t>
            </a:r>
            <a:r>
              <a:rPr lang="en-GB" sz="1100">
                <a:ea typeface="+mn-lt"/>
                <a:cs typeface="+mn-lt"/>
              </a:rPr>
              <a:t>. CQC.</a:t>
            </a:r>
            <a:endParaRPr lang="en-GB" sz="1100">
              <a:latin typeface="Aptos Display"/>
              <a:ea typeface="+mn-lt"/>
              <a:cs typeface="+mn-lt"/>
            </a:endParaRPr>
          </a:p>
          <a:p>
            <a:pPr>
              <a:lnSpc>
                <a:spcPct val="170000"/>
              </a:lnSpc>
              <a:buFont typeface="Wingdings" panose="020B0604020202020204" pitchFamily="34" charset="0"/>
              <a:buChar char="v"/>
            </a:pPr>
            <a:r>
              <a:rPr lang="en-GB" sz="1100">
                <a:latin typeface="Aptos Display"/>
                <a:ea typeface="+mn-lt"/>
                <a:cs typeface="+mn-lt"/>
              </a:rPr>
              <a:t>Colom, F., Vieta, E., Martinez-Aran, A., </a:t>
            </a:r>
            <a:r>
              <a:rPr lang="en-GB" sz="1100" err="1">
                <a:latin typeface="Aptos Display"/>
                <a:ea typeface="+mn-lt"/>
                <a:cs typeface="+mn-lt"/>
              </a:rPr>
              <a:t>Reinares</a:t>
            </a:r>
            <a:r>
              <a:rPr lang="en-GB" sz="1100">
                <a:latin typeface="Aptos Display"/>
                <a:ea typeface="+mn-lt"/>
                <a:cs typeface="+mn-lt"/>
              </a:rPr>
              <a:t>, M., </a:t>
            </a:r>
            <a:r>
              <a:rPr lang="en-GB" sz="1100" err="1">
                <a:latin typeface="Aptos Display"/>
                <a:ea typeface="+mn-lt"/>
                <a:cs typeface="+mn-lt"/>
              </a:rPr>
              <a:t>Goikolea</a:t>
            </a:r>
            <a:r>
              <a:rPr lang="en-GB" sz="1100">
                <a:latin typeface="Aptos Display"/>
                <a:ea typeface="+mn-lt"/>
                <a:cs typeface="+mn-lt"/>
              </a:rPr>
              <a:t>, J., </a:t>
            </a:r>
            <a:r>
              <a:rPr lang="en-GB" sz="1100" err="1">
                <a:latin typeface="Aptos Display"/>
                <a:ea typeface="+mn-lt"/>
                <a:cs typeface="+mn-lt"/>
              </a:rPr>
              <a:t>Benabarre</a:t>
            </a:r>
            <a:r>
              <a:rPr lang="en-GB" sz="1100">
                <a:latin typeface="Aptos Display"/>
                <a:ea typeface="+mn-lt"/>
                <a:cs typeface="+mn-lt"/>
              </a:rPr>
              <a:t>, A. and </a:t>
            </a:r>
            <a:r>
              <a:rPr lang="en-GB" sz="1100" err="1">
                <a:latin typeface="Aptos Display"/>
                <a:ea typeface="+mn-lt"/>
                <a:cs typeface="+mn-lt"/>
              </a:rPr>
              <a:t>Corbella</a:t>
            </a:r>
            <a:r>
              <a:rPr lang="en-GB" sz="1100">
                <a:latin typeface="Aptos Display"/>
                <a:ea typeface="+mn-lt"/>
                <a:cs typeface="+mn-lt"/>
              </a:rPr>
              <a:t>, B. (2003) ‘A randomized trial on the efficacy of group psychoeducation in the prophylaxis of recurrences in bipolar patients’, </a:t>
            </a:r>
            <a:r>
              <a:rPr lang="en-GB" sz="1100" i="1">
                <a:latin typeface="Aptos Display"/>
                <a:ea typeface="+mn-lt"/>
                <a:cs typeface="+mn-lt"/>
              </a:rPr>
              <a:t>Archives of General Psychiatry</a:t>
            </a:r>
            <a:r>
              <a:rPr lang="en-GB" sz="1100">
                <a:latin typeface="Aptos Display"/>
                <a:ea typeface="+mn-lt"/>
                <a:cs typeface="+mn-lt"/>
              </a:rPr>
              <a:t>, 60(4), pp. 402–407.</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Conrad, P. (2007) </a:t>
            </a:r>
            <a:r>
              <a:rPr lang="en-GB" sz="1100" i="1">
                <a:latin typeface="Aptos Display"/>
                <a:ea typeface="+mn-lt"/>
                <a:cs typeface="+mn-lt"/>
              </a:rPr>
              <a:t>The medicalization of society: on the transformation of human conditions into treatable disorders</a:t>
            </a:r>
            <a:r>
              <a:rPr lang="en-GB" sz="1100">
                <a:latin typeface="Aptos Display"/>
                <a:ea typeface="+mn-lt"/>
                <a:cs typeface="+mn-lt"/>
              </a:rPr>
              <a:t>. Baltimore: Johns Hopkins University Press.</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Crenshaw, K. (1989) ‘Demarginalizing the intersection of race and sex: a Black feminist critique of antidiscrimination doctrine, feminist theory and antiracist politics’, </a:t>
            </a:r>
            <a:r>
              <a:rPr lang="en-GB" sz="1100" i="1">
                <a:latin typeface="Aptos Display"/>
                <a:ea typeface="+mn-lt"/>
                <a:cs typeface="+mn-lt"/>
              </a:rPr>
              <a:t>University of Chicago Legal Forum</a:t>
            </a:r>
            <a:r>
              <a:rPr lang="en-GB" sz="1100">
                <a:latin typeface="Aptos Display"/>
                <a:ea typeface="+mn-lt"/>
                <a:cs typeface="+mn-lt"/>
              </a:rPr>
              <a:t>, 1989(1), pp. 139–167.</a:t>
            </a:r>
            <a:endParaRPr lang="en-GB" sz="1100">
              <a:latin typeface="Aptos Display"/>
            </a:endParaRPr>
          </a:p>
          <a:p>
            <a:pPr>
              <a:lnSpc>
                <a:spcPct val="170000"/>
              </a:lnSpc>
              <a:buFont typeface="Wingdings" panose="020B0604020202020204" pitchFamily="34" charset="0"/>
              <a:buChar char="v"/>
            </a:pPr>
            <a:r>
              <a:rPr lang="en-GB" sz="1100">
                <a:ea typeface="+mn-lt"/>
                <a:cs typeface="+mn-lt"/>
              </a:rPr>
              <a:t>Department of Health. (1983). </a:t>
            </a:r>
            <a:r>
              <a:rPr lang="en-GB" sz="1100" i="1">
                <a:ea typeface="+mn-lt"/>
                <a:cs typeface="+mn-lt"/>
              </a:rPr>
              <a:t>Mental Health Act 1983</a:t>
            </a:r>
            <a:r>
              <a:rPr lang="en-GB" sz="1100">
                <a:ea typeface="+mn-lt"/>
                <a:cs typeface="+mn-lt"/>
              </a:rPr>
              <a:t>. HMSO. (Amended 2007).</a:t>
            </a:r>
            <a:endParaRPr lang="en-GB" sz="1100">
              <a:latin typeface="Aptos Display"/>
              <a:ea typeface="+mn-lt"/>
              <a:cs typeface="+mn-lt"/>
            </a:endParaRPr>
          </a:p>
          <a:p>
            <a:pPr>
              <a:lnSpc>
                <a:spcPct val="170000"/>
              </a:lnSpc>
              <a:buFont typeface="Wingdings" panose="020B0604020202020204" pitchFamily="34" charset="0"/>
              <a:buChar char="v"/>
            </a:pPr>
            <a:r>
              <a:rPr lang="en-GB" sz="1100">
                <a:latin typeface="Aptos Display"/>
                <a:ea typeface="+mn-lt"/>
                <a:cs typeface="+mn-lt"/>
              </a:rPr>
              <a:t>Farmer, P. (2004) ‘An anthropology of structural violence’, </a:t>
            </a:r>
            <a:r>
              <a:rPr lang="en-GB" sz="1100" i="1">
                <a:latin typeface="Aptos Display"/>
                <a:ea typeface="+mn-lt"/>
                <a:cs typeface="+mn-lt"/>
              </a:rPr>
              <a:t>Current Anthropology</a:t>
            </a:r>
            <a:r>
              <a:rPr lang="en-GB" sz="1100">
                <a:latin typeface="Aptos Display"/>
                <a:ea typeface="+mn-lt"/>
                <a:cs typeface="+mn-lt"/>
              </a:rPr>
              <a:t>, 45(3), pp. 305–325.</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Fernando, S. (2017) </a:t>
            </a:r>
            <a:r>
              <a:rPr lang="en-GB" sz="1100" i="1">
                <a:latin typeface="Aptos Display"/>
                <a:ea typeface="+mn-lt"/>
                <a:cs typeface="+mn-lt"/>
              </a:rPr>
              <a:t>Institutional racism in psychiatry and clinical psychology</a:t>
            </a:r>
            <a:r>
              <a:rPr lang="en-GB" sz="1100">
                <a:latin typeface="Aptos Display"/>
                <a:ea typeface="+mn-lt"/>
                <a:cs typeface="+mn-lt"/>
              </a:rPr>
              <a:t>. 2nd </a:t>
            </a:r>
            <a:r>
              <a:rPr lang="en-GB" sz="1100" err="1">
                <a:latin typeface="Aptos Display"/>
                <a:ea typeface="+mn-lt"/>
                <a:cs typeface="+mn-lt"/>
              </a:rPr>
              <a:t>edn</a:t>
            </a:r>
            <a:r>
              <a:rPr lang="en-GB" sz="1100">
                <a:latin typeface="Aptos Display"/>
                <a:ea typeface="+mn-lt"/>
                <a:cs typeface="+mn-lt"/>
              </a:rPr>
              <a:t>. London: Palgrave Macmillan.</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Foucault, M. (1961) </a:t>
            </a:r>
            <a:r>
              <a:rPr lang="en-GB" sz="1100" i="1">
                <a:latin typeface="Aptos Display"/>
                <a:ea typeface="+mn-lt"/>
                <a:cs typeface="+mn-lt"/>
              </a:rPr>
              <a:t>Madness and civilization: a history of insanity in the age of reason</a:t>
            </a:r>
            <a:r>
              <a:rPr lang="en-GB" sz="1100">
                <a:latin typeface="Aptos Display"/>
                <a:ea typeface="+mn-lt"/>
                <a:cs typeface="+mn-lt"/>
              </a:rPr>
              <a:t>. London: Routledge.</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Geddes, J. and </a:t>
            </a:r>
            <a:r>
              <a:rPr lang="en-GB" sz="1100" err="1">
                <a:latin typeface="Aptos Display"/>
                <a:ea typeface="+mn-lt"/>
                <a:cs typeface="+mn-lt"/>
              </a:rPr>
              <a:t>Miklowitz</a:t>
            </a:r>
            <a:r>
              <a:rPr lang="en-GB" sz="1100">
                <a:latin typeface="Aptos Display"/>
                <a:ea typeface="+mn-lt"/>
                <a:cs typeface="+mn-lt"/>
              </a:rPr>
              <a:t>, D. (2013) ‘Treatment of bipolar disorder’, </a:t>
            </a:r>
            <a:r>
              <a:rPr lang="en-GB" sz="1100" i="1">
                <a:latin typeface="Aptos Display"/>
                <a:ea typeface="+mn-lt"/>
                <a:cs typeface="+mn-lt"/>
              </a:rPr>
              <a:t>The Lancet</a:t>
            </a:r>
            <a:r>
              <a:rPr lang="en-GB" sz="1100">
                <a:latin typeface="Aptos Display"/>
                <a:ea typeface="+mn-lt"/>
                <a:cs typeface="+mn-lt"/>
              </a:rPr>
              <a:t>, 381(9878), pp. 1672–1682.</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Goodwin, F. and Jamison, K. (2007) </a:t>
            </a:r>
            <a:r>
              <a:rPr lang="en-GB" sz="1100" i="1">
                <a:latin typeface="Aptos Display"/>
                <a:ea typeface="+mn-lt"/>
                <a:cs typeface="+mn-lt"/>
              </a:rPr>
              <a:t>Manic-depressive illness: bipolar disorders and recurrent depression</a:t>
            </a:r>
            <a:r>
              <a:rPr lang="en-GB" sz="1100">
                <a:latin typeface="Aptos Display"/>
                <a:ea typeface="+mn-lt"/>
                <a:cs typeface="+mn-lt"/>
              </a:rPr>
              <a:t>. 2nd </a:t>
            </a:r>
            <a:r>
              <a:rPr lang="en-GB" sz="1100" err="1">
                <a:latin typeface="Aptos Display"/>
                <a:ea typeface="+mn-lt"/>
                <a:cs typeface="+mn-lt"/>
              </a:rPr>
              <a:t>edn</a:t>
            </a:r>
            <a:r>
              <a:rPr lang="en-GB" sz="1100">
                <a:latin typeface="Aptos Display"/>
                <a:ea typeface="+mn-lt"/>
                <a:cs typeface="+mn-lt"/>
              </a:rPr>
              <a:t>. Oxford: Oxford University Press.</a:t>
            </a:r>
            <a:endParaRPr lang="en-GB" sz="1100">
              <a:latin typeface="Aptos Display"/>
            </a:endParaRPr>
          </a:p>
          <a:p>
            <a:pPr>
              <a:lnSpc>
                <a:spcPct val="170000"/>
              </a:lnSpc>
              <a:buFont typeface="Wingdings" panose="020B0604020202020204" pitchFamily="34" charset="0"/>
              <a:buChar char="v"/>
            </a:pPr>
            <a:r>
              <a:rPr lang="en-GB" sz="1100">
                <a:ea typeface="+mn-lt"/>
                <a:cs typeface="+mn-lt"/>
              </a:rPr>
              <a:t>Michalak, E. E., </a:t>
            </a:r>
            <a:r>
              <a:rPr lang="en-GB" sz="1100" err="1">
                <a:ea typeface="+mn-lt"/>
                <a:cs typeface="+mn-lt"/>
              </a:rPr>
              <a:t>Yatham</a:t>
            </a:r>
            <a:r>
              <a:rPr lang="en-GB" sz="1100">
                <a:ea typeface="+mn-lt"/>
                <a:cs typeface="+mn-lt"/>
              </a:rPr>
              <a:t>, L. N., Kolesar, S., &amp; Lam, R. W. (2006). Bipolar disorder and quality of life: A patient-centred perspective. </a:t>
            </a:r>
            <a:r>
              <a:rPr lang="en-GB" sz="1100" i="1">
                <a:ea typeface="+mn-lt"/>
                <a:cs typeface="+mn-lt"/>
              </a:rPr>
              <a:t>Quality of Life Research, 15</a:t>
            </a:r>
            <a:r>
              <a:rPr lang="en-GB" sz="1100">
                <a:ea typeface="+mn-lt"/>
                <a:cs typeface="+mn-lt"/>
              </a:rPr>
              <a:t>(1), 25–37</a:t>
            </a:r>
            <a:endParaRPr lang="en-GB" sz="1100">
              <a:latin typeface="Aptos Display"/>
              <a:ea typeface="+mn-lt"/>
              <a:cs typeface="+mn-lt"/>
            </a:endParaRPr>
          </a:p>
          <a:p>
            <a:pPr>
              <a:lnSpc>
                <a:spcPct val="170000"/>
              </a:lnSpc>
              <a:buFont typeface="Wingdings" panose="020B0604020202020204" pitchFamily="34" charset="0"/>
              <a:buChar char="v"/>
            </a:pPr>
            <a:r>
              <a:rPr lang="en-GB" sz="1100">
                <a:latin typeface="Aptos Display"/>
                <a:ea typeface="+mn-lt"/>
                <a:cs typeface="+mn-lt"/>
              </a:rPr>
              <a:t>National Institute for Health and Care Excellence (NICE) (2014) </a:t>
            </a:r>
            <a:r>
              <a:rPr lang="en-GB" sz="1100" i="1">
                <a:latin typeface="Aptos Display"/>
                <a:ea typeface="+mn-lt"/>
                <a:cs typeface="+mn-lt"/>
              </a:rPr>
              <a:t>Bipolar disorder: assessment and management (CG185)</a:t>
            </a:r>
            <a:r>
              <a:rPr lang="en-GB" sz="1100">
                <a:latin typeface="Aptos Display"/>
                <a:ea typeface="+mn-lt"/>
                <a:cs typeface="+mn-lt"/>
              </a:rPr>
              <a:t>. London: NICE.</a:t>
            </a:r>
            <a:endParaRPr lang="en-GB" sz="1100">
              <a:latin typeface="Aptos Display"/>
            </a:endParaRPr>
          </a:p>
          <a:p>
            <a:pPr>
              <a:lnSpc>
                <a:spcPct val="170000"/>
              </a:lnSpc>
              <a:buFont typeface="Wingdings" panose="020B0604020202020204" pitchFamily="34" charset="0"/>
              <a:buChar char="v"/>
            </a:pPr>
            <a:r>
              <a:rPr lang="en-GB" sz="1100">
                <a:ea typeface="+mn-lt"/>
                <a:cs typeface="+mn-lt"/>
              </a:rPr>
              <a:t>NHS Digital. (2023). </a:t>
            </a:r>
            <a:r>
              <a:rPr lang="en-GB" sz="1100" i="1">
                <a:ea typeface="+mn-lt"/>
                <a:cs typeface="+mn-lt"/>
              </a:rPr>
              <a:t>Mental Health Act statistics, annual figures</a:t>
            </a:r>
            <a:r>
              <a:rPr lang="en-GB" sz="1100">
                <a:ea typeface="+mn-lt"/>
                <a:cs typeface="+mn-lt"/>
              </a:rPr>
              <a:t>. NHS Digital.</a:t>
            </a:r>
            <a:endParaRPr lang="en-GB" sz="1100">
              <a:latin typeface="Aptos Display"/>
              <a:ea typeface="+mn-lt"/>
              <a:cs typeface="+mn-lt"/>
            </a:endParaRPr>
          </a:p>
          <a:p>
            <a:pPr>
              <a:lnSpc>
                <a:spcPct val="170000"/>
              </a:lnSpc>
              <a:buFont typeface="Wingdings" panose="020B0604020202020204" pitchFamily="34" charset="0"/>
              <a:buChar char="v"/>
            </a:pPr>
            <a:r>
              <a:rPr lang="en-GB" sz="1100">
                <a:ea typeface="+mn-lt"/>
                <a:cs typeface="+mn-lt"/>
              </a:rPr>
              <a:t>Patel, V. (2007). Mental health in low- and middle-income countries. </a:t>
            </a:r>
            <a:r>
              <a:rPr lang="en-GB" sz="1100" i="1">
                <a:ea typeface="+mn-lt"/>
                <a:cs typeface="+mn-lt"/>
              </a:rPr>
              <a:t>British Medical Bulletin, 81</a:t>
            </a:r>
            <a:r>
              <a:rPr lang="en-GB" sz="1100">
                <a:ea typeface="+mn-lt"/>
                <a:cs typeface="+mn-lt"/>
              </a:rPr>
              <a:t>(1), 81–96</a:t>
            </a:r>
            <a:endParaRPr lang="en-GB" sz="1100">
              <a:latin typeface="Aptos"/>
              <a:ea typeface="+mn-lt"/>
              <a:cs typeface="+mn-lt"/>
            </a:endParaRPr>
          </a:p>
          <a:p>
            <a:pPr>
              <a:lnSpc>
                <a:spcPct val="170000"/>
              </a:lnSpc>
              <a:buFont typeface="Wingdings" panose="020B0604020202020204" pitchFamily="34" charset="0"/>
              <a:buChar char="v"/>
            </a:pPr>
            <a:r>
              <a:rPr lang="en-GB" sz="1100">
                <a:latin typeface="Aptos Display"/>
                <a:ea typeface="+mn-lt"/>
                <a:cs typeface="+mn-lt"/>
              </a:rPr>
              <a:t>Pilgrim, D. and Rogers, A. (2014) </a:t>
            </a:r>
            <a:r>
              <a:rPr lang="en-GB" sz="1100" i="1">
                <a:latin typeface="Aptos Display"/>
                <a:ea typeface="+mn-lt"/>
                <a:cs typeface="+mn-lt"/>
              </a:rPr>
              <a:t>A sociology of mental health and illness</a:t>
            </a:r>
            <a:r>
              <a:rPr lang="en-GB" sz="1100">
                <a:latin typeface="Aptos Display"/>
                <a:ea typeface="+mn-lt"/>
                <a:cs typeface="+mn-lt"/>
              </a:rPr>
              <a:t>. 5th </a:t>
            </a:r>
            <a:r>
              <a:rPr lang="en-GB" sz="1100" err="1">
                <a:latin typeface="Aptos Display"/>
                <a:ea typeface="+mn-lt"/>
                <a:cs typeface="+mn-lt"/>
              </a:rPr>
              <a:t>edn</a:t>
            </a:r>
            <a:r>
              <a:rPr lang="en-GB" sz="1100">
                <a:latin typeface="Aptos Display"/>
                <a:ea typeface="+mn-lt"/>
                <a:cs typeface="+mn-lt"/>
              </a:rPr>
              <a:t>. Maidenhead: Open University Press.</a:t>
            </a:r>
            <a:endParaRPr lang="en-GB" sz="1100">
              <a:latin typeface="Aptos Display"/>
            </a:endParaRPr>
          </a:p>
          <a:p>
            <a:pPr>
              <a:lnSpc>
                <a:spcPct val="170000"/>
              </a:lnSpc>
              <a:buFont typeface="Wingdings" panose="020B0604020202020204" pitchFamily="34" charset="0"/>
              <a:buChar char="v"/>
            </a:pPr>
            <a:r>
              <a:rPr lang="en-GB" sz="1100">
                <a:ea typeface="+mn-lt"/>
                <a:cs typeface="+mn-lt"/>
              </a:rPr>
              <a:t>Shorter, E. (2009). </a:t>
            </a:r>
            <a:r>
              <a:rPr lang="en-GB" sz="1100" i="1">
                <a:ea typeface="+mn-lt"/>
                <a:cs typeface="+mn-lt"/>
              </a:rPr>
              <a:t>Before Prozac: The troubled history of mood disorders in psychiatry</a:t>
            </a:r>
            <a:r>
              <a:rPr lang="en-GB" sz="1100">
                <a:ea typeface="+mn-lt"/>
                <a:cs typeface="+mn-lt"/>
              </a:rPr>
              <a:t>. Oxford University Press</a:t>
            </a:r>
            <a:endParaRPr lang="en-GB" sz="1100">
              <a:latin typeface="Aptos Display"/>
              <a:ea typeface="+mn-lt"/>
              <a:cs typeface="+mn-lt"/>
            </a:endParaRPr>
          </a:p>
          <a:p>
            <a:pPr>
              <a:lnSpc>
                <a:spcPct val="170000"/>
              </a:lnSpc>
              <a:buFont typeface="Wingdings" panose="020B0604020202020204" pitchFamily="34" charset="0"/>
              <a:buChar char="v"/>
            </a:pPr>
            <a:r>
              <a:rPr lang="en-GB" sz="1100">
                <a:ea typeface="+mn-lt"/>
                <a:cs typeface="+mn-lt"/>
              </a:rPr>
              <a:t>United Nations. (2006). </a:t>
            </a:r>
            <a:r>
              <a:rPr lang="en-GB" sz="1100" i="1">
                <a:ea typeface="+mn-lt"/>
                <a:cs typeface="+mn-lt"/>
              </a:rPr>
              <a:t>Convention on the Rights of Persons with Disabilities</a:t>
            </a:r>
            <a:r>
              <a:rPr lang="en-GB" sz="1100">
                <a:ea typeface="+mn-lt"/>
                <a:cs typeface="+mn-lt"/>
              </a:rPr>
              <a:t>. United Nations.</a:t>
            </a:r>
            <a:endParaRPr lang="en-GB" sz="1100">
              <a:latin typeface="Aptos"/>
              <a:ea typeface="+mn-lt"/>
              <a:cs typeface="+mn-lt"/>
            </a:endParaRPr>
          </a:p>
          <a:p>
            <a:pPr>
              <a:lnSpc>
                <a:spcPct val="170000"/>
              </a:lnSpc>
              <a:buFont typeface="Wingdings" panose="020B0604020202020204" pitchFamily="34" charset="0"/>
              <a:buChar char="v"/>
            </a:pPr>
            <a:r>
              <a:rPr lang="en-GB" sz="1100">
                <a:latin typeface="Aptos Display"/>
                <a:ea typeface="+mn-lt"/>
                <a:cs typeface="+mn-lt"/>
              </a:rPr>
              <a:t>World Health Organization (2019) </a:t>
            </a:r>
            <a:r>
              <a:rPr lang="en-GB" sz="1100" i="1">
                <a:latin typeface="Aptos Display"/>
                <a:ea typeface="+mn-lt"/>
                <a:cs typeface="+mn-lt"/>
              </a:rPr>
              <a:t>International classification of diseases for mortality and morbidity statistics (11th revision)</a:t>
            </a:r>
            <a:r>
              <a:rPr lang="en-GB" sz="1100">
                <a:latin typeface="Aptos Display"/>
                <a:ea typeface="+mn-lt"/>
                <a:cs typeface="+mn-lt"/>
              </a:rPr>
              <a:t>. Geneva: WHO.</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World Health Organization (2022) </a:t>
            </a:r>
            <a:r>
              <a:rPr lang="en-GB" sz="1100" i="1">
                <a:latin typeface="Aptos Display"/>
                <a:ea typeface="+mn-lt"/>
                <a:cs typeface="+mn-lt"/>
              </a:rPr>
              <a:t>World mental health report: transforming mental health for all</a:t>
            </a:r>
            <a:r>
              <a:rPr lang="en-GB" sz="1100">
                <a:latin typeface="Aptos Display"/>
                <a:ea typeface="+mn-lt"/>
                <a:cs typeface="+mn-lt"/>
              </a:rPr>
              <a:t>. Geneva: WHO.</a:t>
            </a:r>
            <a:endParaRPr lang="en-GB" sz="1100">
              <a:latin typeface="Aptos" panose="020B0004020202020204"/>
            </a:endParaRPr>
          </a:p>
          <a:p>
            <a:pPr>
              <a:lnSpc>
                <a:spcPct val="170000"/>
              </a:lnSpc>
              <a:buFont typeface="Wingdings" panose="020B0604020202020204" pitchFamily="34" charset="0"/>
              <a:buChar char="v"/>
            </a:pPr>
            <a:r>
              <a:rPr lang="en-GB" sz="1100" b="1">
                <a:ea typeface="+mn-lt"/>
                <a:cs typeface="+mn-lt"/>
              </a:rPr>
              <a:t>World Health Organization (1992)</a:t>
            </a:r>
            <a:r>
              <a:rPr lang="en-GB" sz="1100">
                <a:ea typeface="+mn-lt"/>
                <a:cs typeface="+mn-lt"/>
              </a:rPr>
              <a:t> </a:t>
            </a:r>
            <a:r>
              <a:rPr lang="en-GB" sz="1100" i="1">
                <a:ea typeface="+mn-lt"/>
                <a:cs typeface="+mn-lt"/>
              </a:rPr>
              <a:t>International statistical classification of diseases and related health problems (10th revision)</a:t>
            </a:r>
            <a:r>
              <a:rPr lang="en-GB" sz="1100">
                <a:ea typeface="+mn-lt"/>
                <a:cs typeface="+mn-lt"/>
              </a:rPr>
              <a:t>. Geneva: World Health Organization</a:t>
            </a:r>
            <a:endParaRPr lang="en-GB" sz="1100">
              <a:latin typeface="Aptos Display"/>
            </a:endParaRPr>
          </a:p>
          <a:p>
            <a:pPr marL="0" indent="0">
              <a:buNone/>
            </a:pPr>
            <a:endParaRPr lang="en-GB" sz="1100" b="1" u="sng"/>
          </a:p>
        </p:txBody>
      </p:sp>
    </p:spTree>
    <p:extLst>
      <p:ext uri="{BB962C8B-B14F-4D97-AF65-F5344CB8AC3E}">
        <p14:creationId xmlns:p14="http://schemas.microsoft.com/office/powerpoint/2010/main" val="1233323522"/>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ChronicleVTI</vt:lpstr>
      <vt:lpstr>PowerPoint Presentation</vt:lpstr>
      <vt:lpstr>BIPOLAR DISORDER: Classification, Power and Inequality</vt:lpstr>
      <vt:lpstr>Treatment and Recovery  Modern treatment combines biomedical and psychosocial approaches.  Key components include:  Mood stabilisers such as lithium (Geddes &amp; Miklowitz, 2013) Psychoeducation and relapse prevention Colom et al., 2003) Sleep stabilisation  Cognitive behavioural therapy  Family-focused therapy  Peer support networks  Research shows psychoeducation significantly reduces relapse rates. (Colom et al., 2003).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2026-03-08T19:57:22Z</dcterms:created>
  <dcterms:modified xsi:type="dcterms:W3CDTF">2026-03-08T22:41:45Z</dcterms:modified>
</cp:coreProperties>
</file>