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945" r:id="rId2"/>
  </p:sldMasterIdLst>
  <p:notesMasterIdLst>
    <p:notesMasterId r:id="rId30"/>
  </p:notesMasterIdLst>
  <p:handoutMasterIdLst>
    <p:handoutMasterId r:id="rId31"/>
  </p:handoutMasterIdLst>
  <p:sldIdLst>
    <p:sldId id="933" r:id="rId3"/>
    <p:sldId id="786" r:id="rId4"/>
    <p:sldId id="928" r:id="rId5"/>
    <p:sldId id="929" r:id="rId6"/>
    <p:sldId id="867" r:id="rId7"/>
    <p:sldId id="911" r:id="rId8"/>
    <p:sldId id="922" r:id="rId9"/>
    <p:sldId id="930" r:id="rId10"/>
    <p:sldId id="931" r:id="rId11"/>
    <p:sldId id="932" r:id="rId12"/>
    <p:sldId id="907" r:id="rId13"/>
    <p:sldId id="912" r:id="rId14"/>
    <p:sldId id="913" r:id="rId15"/>
    <p:sldId id="923" r:id="rId16"/>
    <p:sldId id="924" r:id="rId17"/>
    <p:sldId id="925" r:id="rId18"/>
    <p:sldId id="926" r:id="rId19"/>
    <p:sldId id="927" r:id="rId20"/>
    <p:sldId id="919" r:id="rId21"/>
    <p:sldId id="910" r:id="rId22"/>
    <p:sldId id="870" r:id="rId23"/>
    <p:sldId id="902" r:id="rId24"/>
    <p:sldId id="883" r:id="rId25"/>
    <p:sldId id="934" r:id="rId26"/>
    <p:sldId id="935" r:id="rId27"/>
    <p:sldId id="936" r:id="rId28"/>
    <p:sldId id="937" r:id="rId29"/>
  </p:sldIdLst>
  <p:sldSz cx="9144000" cy="6858000" type="screen4x3"/>
  <p:notesSz cx="7010400" cy="9296400"/>
  <p:defaultTextStyle>
    <a:defPPr>
      <a:defRPr lang="en-US"/>
    </a:defPPr>
    <a:lvl1pPr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bbons" initials="JG" lastIdx="12" clrIdx="0"/>
  <p:cmAuthor id="1" name="Rodrigo Floriano" initials="RF" lastIdx="2" clrIdx="1"/>
  <p:cmAuthor id="2" name="Jane Gibbons -X (jagibbon - DEL ORO CONSULTING INC at Cisco)" initials="JG-(-DOCIaC" lastIdx="5" clrIdx="2">
    <p:extLst>
      <p:ext uri="{19B8F6BF-5375-455C-9EA6-DF929625EA0E}">
        <p15:presenceInfo xmlns:p15="http://schemas.microsoft.com/office/powerpoint/2012/main" userId="S-1-5-21-1708537768-1303643608-725345543-200204" providerId="AD"/>
      </p:ext>
    </p:extLst>
  </p:cmAuthor>
  <p:cmAuthor id="3" name="John" initials="J" lastIdx="1" clrIdx="3">
    <p:extLst>
      <p:ext uri="{19B8F6BF-5375-455C-9EA6-DF929625EA0E}">
        <p15:presenceInfo xmlns:p15="http://schemas.microsoft.com/office/powerpoint/2012/main" userId="Joh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4"/>
    <a:srgbClr val="678DC5"/>
    <a:srgbClr val="3E67A4"/>
    <a:srgbClr val="3E8DC5"/>
    <a:srgbClr val="5F5F65"/>
    <a:srgbClr val="7E7E86"/>
    <a:srgbClr val="FFFFFF"/>
    <a:srgbClr val="8E8E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449" autoAdjust="0"/>
    <p:restoredTop sz="89277" autoAdjust="0"/>
  </p:normalViewPr>
  <p:slideViewPr>
    <p:cSldViewPr snapToGrid="0">
      <p:cViewPr varScale="1">
        <p:scale>
          <a:sx n="102" d="100"/>
          <a:sy n="102" d="100"/>
        </p:scale>
        <p:origin x="2238" y="96"/>
      </p:cViewPr>
      <p:guideLst>
        <p:guide orient="horz" pos="2160"/>
        <p:guide pos="2880"/>
      </p:guideLst>
    </p:cSldViewPr>
  </p:slideViewPr>
  <p:outlineViewPr>
    <p:cViewPr>
      <p:scale>
        <a:sx n="33" d="100"/>
        <a:sy n="33" d="100"/>
      </p:scale>
      <p:origin x="0" y="5022"/>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heme" Target="theme/theme1.xml"/></Relationships>
</file>

<file path=ppt/_rels/viewProps.xml.rels><?xml version="1.0" encoding="UTF-8" standalone="yes"?>
<Relationships xmlns="http://schemas.openxmlformats.org/package/2006/relationships"><Relationship Id="rId8" Type="http://schemas.openxmlformats.org/officeDocument/2006/relationships/slide" Target="slides/slide10.xml"/><Relationship Id="rId13" Type="http://schemas.openxmlformats.org/officeDocument/2006/relationships/slide" Target="slides/slide15.xml"/><Relationship Id="rId18" Type="http://schemas.openxmlformats.org/officeDocument/2006/relationships/slide" Target="slides/slide20.xml"/><Relationship Id="rId3" Type="http://schemas.openxmlformats.org/officeDocument/2006/relationships/slide" Target="slides/slide5.xml"/><Relationship Id="rId7" Type="http://schemas.openxmlformats.org/officeDocument/2006/relationships/slide" Target="slides/slide9.xml"/><Relationship Id="rId12" Type="http://schemas.openxmlformats.org/officeDocument/2006/relationships/slide" Target="slides/slide14.xml"/><Relationship Id="rId17" Type="http://schemas.openxmlformats.org/officeDocument/2006/relationships/slide" Target="slides/slide19.xml"/><Relationship Id="rId2" Type="http://schemas.openxmlformats.org/officeDocument/2006/relationships/slide" Target="slides/slide4.xml"/><Relationship Id="rId16" Type="http://schemas.openxmlformats.org/officeDocument/2006/relationships/slide" Target="slides/slide18.xml"/><Relationship Id="rId20" Type="http://schemas.openxmlformats.org/officeDocument/2006/relationships/slide" Target="slides/slide23.xml"/><Relationship Id="rId1" Type="http://schemas.openxmlformats.org/officeDocument/2006/relationships/slide" Target="slides/slide3.xml"/><Relationship Id="rId6" Type="http://schemas.openxmlformats.org/officeDocument/2006/relationships/slide" Target="slides/slide8.xml"/><Relationship Id="rId11" Type="http://schemas.openxmlformats.org/officeDocument/2006/relationships/slide" Target="slides/slide13.xml"/><Relationship Id="rId5" Type="http://schemas.openxmlformats.org/officeDocument/2006/relationships/slide" Target="slides/slide7.xml"/><Relationship Id="rId15" Type="http://schemas.openxmlformats.org/officeDocument/2006/relationships/slide" Target="slides/slide17.xml"/><Relationship Id="rId10" Type="http://schemas.openxmlformats.org/officeDocument/2006/relationships/slide" Target="slides/slide12.xml"/><Relationship Id="rId19" Type="http://schemas.openxmlformats.org/officeDocument/2006/relationships/slide" Target="slides/slide21.xml"/><Relationship Id="rId4" Type="http://schemas.openxmlformats.org/officeDocument/2006/relationships/slide" Target="slides/slide6.xml"/><Relationship Id="rId9" Type="http://schemas.openxmlformats.org/officeDocument/2006/relationships/slide" Target="slides/slide11.xml"/><Relationship Id="rId14" Type="http://schemas.openxmlformats.org/officeDocument/2006/relationships/slide" Target="slides/slide1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5123" name="Rectangle 12"/>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5124" name="Line 13"/>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125" name="Rectangle 14"/>
          <p:cNvSpPr>
            <a:spLocks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p>
            <a:pPr algn="r" defTabSz="903288">
              <a:lnSpc>
                <a:spcPct val="100000"/>
              </a:lnSpc>
            </a:pPr>
            <a:fld id="{22244E67-557B-7741-B9F5-F61AA18495DF}" type="slidenum">
              <a:rPr lang="en-US" sz="800"/>
              <a:pPr algn="r" defTabSz="903288">
                <a:lnSpc>
                  <a:spcPct val="100000"/>
                </a:lnSpc>
              </a:pPr>
              <a:t>‹#›</a:t>
            </a:fld>
            <a:endParaRPr lang="en-US" sz="800"/>
          </a:p>
        </p:txBody>
      </p:sp>
    </p:spTree>
    <p:extLst>
      <p:ext uri="{BB962C8B-B14F-4D97-AF65-F5344CB8AC3E}">
        <p14:creationId xmlns:p14="http://schemas.microsoft.com/office/powerpoint/2010/main" val="2181015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8"/>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147" name="Rectangle 9"/>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6148" name="Line 10"/>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83307" name="Rectangle 11"/>
          <p:cNvSpPr>
            <a:spLocks noGrp="1" noChangeArrowheads="1"/>
          </p:cNvSpPr>
          <p:nvPr>
            <p:ph type="sldNum" sz="quarter" idx="5"/>
          </p:nvPr>
        </p:nvSpPr>
        <p:spPr bwMode="auto">
          <a:xfrm>
            <a:off x="5929313" y="8680450"/>
            <a:ext cx="812800" cy="287338"/>
          </a:xfrm>
          <a:prstGeom prst="rect">
            <a:avLst/>
          </a:prstGeom>
          <a:noFill/>
          <a:ln w="9525">
            <a:noFill/>
            <a:miter lim="800000"/>
            <a:headEnd/>
            <a:tailEnd/>
          </a:ln>
          <a:effectLst/>
        </p:spPr>
        <p:txBody>
          <a:bodyPr vert="horz" wrap="square" lIns="18819" tIns="0" rIns="18819" bIns="0" numCol="1" anchor="b" anchorCtr="0" compatLnSpc="1">
            <a:prstTxWarp prst="textNoShape">
              <a:avLst/>
            </a:prstTxWarp>
          </a:bodyPr>
          <a:lstStyle>
            <a:lvl1pPr algn="r" defTabSz="903288">
              <a:lnSpc>
                <a:spcPct val="100000"/>
              </a:lnSpc>
              <a:defRPr sz="800" smtClean="0">
                <a:cs typeface="+mn-cs"/>
              </a:defRPr>
            </a:lvl1pPr>
          </a:lstStyle>
          <a:p>
            <a:pPr>
              <a:defRPr/>
            </a:pPr>
            <a:fld id="{F4CE0E46-7F05-B940-8356-5580BE265E49}" type="slidenum">
              <a:rPr lang="en-US"/>
              <a:pPr>
                <a:defRPr/>
              </a:pPr>
              <a:t>‹#›</a:t>
            </a:fld>
            <a:endParaRPr lang="en-US"/>
          </a:p>
        </p:txBody>
      </p:sp>
      <p:sp>
        <p:nvSpPr>
          <p:cNvPr id="6150" name="Rectangle 12"/>
          <p:cNvSpPr>
            <a:spLocks noGrp="1" noRot="1" noChangeAspect="1" noChangeArrowheads="1" noTextEdit="1"/>
          </p:cNvSpPr>
          <p:nvPr>
            <p:ph type="sldImg" idx="2"/>
          </p:nvPr>
        </p:nvSpPr>
        <p:spPr bwMode="auto">
          <a:xfrm>
            <a:off x="873125" y="244475"/>
            <a:ext cx="5321300" cy="39909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83309" name="Rectangle 13"/>
          <p:cNvSpPr>
            <a:spLocks noGrp="1" noChangeArrowheads="1"/>
          </p:cNvSpPr>
          <p:nvPr>
            <p:ph type="body" sz="quarter" idx="3"/>
          </p:nvPr>
        </p:nvSpPr>
        <p:spPr bwMode="auto">
          <a:xfrm>
            <a:off x="768350" y="4378325"/>
            <a:ext cx="5468938" cy="4252913"/>
          </a:xfrm>
          <a:prstGeom prst="rect">
            <a:avLst/>
          </a:prstGeom>
          <a:noFill/>
          <a:ln w="9525">
            <a:noFill/>
            <a:miter lim="800000"/>
            <a:headEnd/>
            <a:tailEnd/>
          </a:ln>
          <a:effectLst/>
        </p:spPr>
        <p:txBody>
          <a:bodyPr vert="horz" wrap="square" lIns="95667" tIns="50185" rIns="95667" bIns="50185" numCol="1" anchor="t" anchorCtr="0" compatLnSpc="1">
            <a:prstTxWarp prst="textNoShape">
              <a:avLst/>
            </a:prstTxWarp>
          </a:bodyPr>
          <a:lstStyle/>
          <a:p>
            <a:pPr lvl="0"/>
            <a:r>
              <a:rPr lang="en-US" noProof="0"/>
              <a:t>Body Text</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26460584"/>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ＭＳ Ｐゴシック" charset="0"/>
        <a:cs typeface="ＭＳ Ｐゴシック" charset="0"/>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1</a:t>
            </a:fld>
            <a:endParaRPr lang="en-US" sz="80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404813" y="4378325"/>
            <a:ext cx="6121400" cy="42529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GB" b="0" dirty="0"/>
          </a:p>
        </p:txBody>
      </p:sp>
    </p:spTree>
    <p:extLst>
      <p:ext uri="{BB962C8B-B14F-4D97-AF65-F5344CB8AC3E}">
        <p14:creationId xmlns:p14="http://schemas.microsoft.com/office/powerpoint/2010/main" val="15183716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pPr algn="r"/>
              <a:t>2</a:t>
            </a:fld>
            <a:endParaRPr lang="en-US" sz="800" b="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Tree>
    <p:extLst>
      <p:ext uri="{BB962C8B-B14F-4D97-AF65-F5344CB8AC3E}">
        <p14:creationId xmlns:p14="http://schemas.microsoft.com/office/powerpoint/2010/main" val="723805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b="0" i="0" kern="1200" dirty="0">
                <a:solidFill>
                  <a:schemeClr val="tx1"/>
                </a:solidFill>
                <a:effectLst/>
                <a:latin typeface="Arial" charset="0"/>
                <a:ea typeface="ＭＳ Ｐゴシック" charset="0"/>
                <a:cs typeface="ＭＳ Ｐゴシック" charset="0"/>
              </a:rPr>
              <a:t>Transposition – letters are rearranged </a:t>
            </a:r>
          </a:p>
          <a:p>
            <a:r>
              <a:rPr lang="en-GB" sz="1200" b="0" i="0" kern="1200" dirty="0">
                <a:solidFill>
                  <a:schemeClr val="tx1"/>
                </a:solidFill>
                <a:effectLst/>
                <a:latin typeface="Arial" charset="0"/>
                <a:ea typeface="ＭＳ Ｐゴシック" charset="0"/>
                <a:cs typeface="ＭＳ Ｐゴシック" charset="0"/>
              </a:rPr>
              <a:t>Substitution – letters are replaced </a:t>
            </a:r>
          </a:p>
          <a:p>
            <a:r>
              <a:rPr lang="en-GB" sz="1200" b="0" i="0" kern="1200" dirty="0">
                <a:solidFill>
                  <a:schemeClr val="tx1"/>
                </a:solidFill>
                <a:effectLst/>
                <a:latin typeface="Arial" charset="0"/>
                <a:ea typeface="ＭＳ Ｐゴシック" charset="0"/>
                <a:cs typeface="ＭＳ Ｐゴシック" charset="0"/>
              </a:rPr>
              <a:t>One-time pad – plaintext combined with a secret key creates a new character, which then combines with the plaintext to produce </a:t>
            </a:r>
            <a:r>
              <a:rPr lang="en-GB" sz="1200" b="0" i="0" kern="1200" dirty="0" err="1">
                <a:solidFill>
                  <a:schemeClr val="tx1"/>
                </a:solidFill>
                <a:effectLst/>
                <a:latin typeface="Arial" charset="0"/>
                <a:ea typeface="ＭＳ Ｐゴシック" charset="0"/>
                <a:cs typeface="ＭＳ Ｐゴシック" charset="0"/>
              </a:rPr>
              <a:t>ciphertext</a:t>
            </a:r>
            <a:r>
              <a:rPr lang="en-GB" sz="1200" b="0" i="0" kern="1200" dirty="0">
                <a:solidFill>
                  <a:schemeClr val="tx1"/>
                </a:solidFill>
                <a:effectLst/>
                <a:latin typeface="Arial" charset="0"/>
                <a:ea typeface="ＭＳ Ｐゴシック" charset="0"/>
                <a:cs typeface="ＭＳ Ｐゴシック" charset="0"/>
              </a:rPr>
              <a:t> </a:t>
            </a:r>
          </a:p>
          <a:p>
            <a:pPr>
              <a:lnSpc>
                <a:spcPct val="80000"/>
              </a:lnSpc>
              <a:buFontTx/>
              <a:buNone/>
            </a:pPr>
            <a:endParaRPr lang="en-US" dirty="0"/>
          </a:p>
        </p:txBody>
      </p:sp>
    </p:spTree>
    <p:extLst>
      <p:ext uri="{BB962C8B-B14F-4D97-AF65-F5344CB8AC3E}">
        <p14:creationId xmlns:p14="http://schemas.microsoft.com/office/powerpoint/2010/main" val="7061210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4318812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818062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595365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7987847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1620708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506280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2929642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649032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0034730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6917287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415769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4907592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4327689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7441979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6733220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a:p>
            <a:pPr>
              <a:lnSpc>
                <a:spcPct val="80000"/>
              </a:lnSpc>
              <a:buFontTx/>
              <a:buNone/>
            </a:pPr>
            <a:endParaRPr lang="en-US" dirty="0"/>
          </a:p>
        </p:txBody>
      </p:sp>
    </p:spTree>
    <p:extLst>
      <p:ext uri="{BB962C8B-B14F-4D97-AF65-F5344CB8AC3E}">
        <p14:creationId xmlns:p14="http://schemas.microsoft.com/office/powerpoint/2010/main" val="23012524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a:p>
            <a:pPr>
              <a:lnSpc>
                <a:spcPct val="80000"/>
              </a:lnSpc>
              <a:buFontTx/>
              <a:buNone/>
            </a:pPr>
            <a:endParaRPr lang="en-US" dirty="0"/>
          </a:p>
        </p:txBody>
      </p:sp>
    </p:spTree>
    <p:extLst>
      <p:ext uri="{BB962C8B-B14F-4D97-AF65-F5344CB8AC3E}">
        <p14:creationId xmlns:p14="http://schemas.microsoft.com/office/powerpoint/2010/main" val="34088965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538620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391C207-9349-46D5-9D89-8ADDA5014D1F}" type="slidenum">
              <a:rPr lang="en-US" sz="800" b="0"/>
              <a:pPr algn="r"/>
              <a:t>22</a:t>
            </a:fld>
            <a:endParaRPr lang="en-US" sz="800" b="0"/>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b="0" baseline="0" dirty="0">
              <a:latin typeface="Arial" charset="0"/>
            </a:endParaRPr>
          </a:p>
        </p:txBody>
      </p:sp>
    </p:spTree>
    <p:extLst>
      <p:ext uri="{BB962C8B-B14F-4D97-AF65-F5344CB8AC3E}">
        <p14:creationId xmlns:p14="http://schemas.microsoft.com/office/powerpoint/2010/main" val="300844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4.4.1</a:t>
            </a:r>
            <a:r>
              <a:rPr lang="en-US" sz="1200" kern="1200" baseline="0" dirty="0">
                <a:solidFill>
                  <a:schemeClr val="tx1"/>
                </a:solidFill>
                <a:latin typeface="Arial" charset="0"/>
                <a:ea typeface="ＭＳ Ｐゴシック" charset="0"/>
                <a:cs typeface="ＭＳ Ｐゴシック" charset="0"/>
              </a:rPr>
              <a:t> - </a:t>
            </a:r>
            <a:r>
              <a:rPr lang="en-US" dirty="0">
                <a:latin typeface="Arial" charset="0"/>
              </a:rPr>
              <a:t>Summary</a:t>
            </a:r>
            <a:endParaRPr lang="en-US" dirty="0"/>
          </a:p>
        </p:txBody>
      </p:sp>
    </p:spTree>
    <p:extLst>
      <p:ext uri="{BB962C8B-B14F-4D97-AF65-F5344CB8AC3E}">
        <p14:creationId xmlns:p14="http://schemas.microsoft.com/office/powerpoint/2010/main" val="11308289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Rectangle 3"/>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6" name="Rectangle 4"/>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
        <p:nvSpPr>
          <p:cNvPr id="7" name="Rectangle 5"/>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lecture 4</a:t>
            </a:r>
          </a:p>
        </p:txBody>
      </p:sp>
      <p:sp>
        <p:nvSpPr>
          <p:cNvPr id="8" name="Rectangle 6"/>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9" descr="Cisco_NewLogo"/>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47" name="Rectangle 7"/>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1290248" name="Rectangle 8"/>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385402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702293"/>
            <a:ext cx="8145462" cy="838200"/>
          </a:xfrm>
        </p:spPr>
        <p:txBody>
          <a:bodyPr/>
          <a:lstStyle/>
          <a:p>
            <a:r>
              <a:rPr lang="en-US"/>
              <a:t>Click to edit Master title style</a:t>
            </a:r>
          </a:p>
        </p:txBody>
      </p:sp>
      <p:sp>
        <p:nvSpPr>
          <p:cNvPr id="3" name="Content Placeholder 2"/>
          <p:cNvSpPr>
            <a:spLocks noGrp="1"/>
          </p:cNvSpPr>
          <p:nvPr>
            <p:ph idx="1"/>
          </p:nvPr>
        </p:nvSpPr>
        <p:spPr>
          <a:xfrm>
            <a:off x="655638" y="1687390"/>
            <a:ext cx="7940675" cy="4720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097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15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894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027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883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85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4995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1901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7525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7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55638" y="798513"/>
            <a:ext cx="8145462" cy="838200"/>
          </a:xfrm>
        </p:spPr>
        <p:txBody>
          <a:bodyPr/>
          <a:lstStyle/>
          <a:p>
            <a:r>
              <a:rPr lang="en-US"/>
              <a:t>Click to edit Master title style</a:t>
            </a:r>
          </a:p>
        </p:txBody>
      </p:sp>
      <p:sp>
        <p:nvSpPr>
          <p:cNvPr id="3" name="Table Placeholder 2"/>
          <p:cNvSpPr>
            <a:spLocks noGrp="1"/>
          </p:cNvSpPr>
          <p:nvPr>
            <p:ph type="tbl" idx="1"/>
          </p:nvPr>
        </p:nvSpPr>
        <p:spPr>
          <a:xfrm>
            <a:off x="655638" y="2014538"/>
            <a:ext cx="7940675" cy="3571875"/>
          </a:xfrm>
        </p:spPr>
        <p:txBody>
          <a:bodyPr/>
          <a:lstStyle/>
          <a:p>
            <a:pPr lvl="0"/>
            <a:endParaRPr lang="en-US" noProof="0" dirty="0"/>
          </a:p>
        </p:txBody>
      </p:sp>
    </p:spTree>
    <p:extLst>
      <p:ext uri="{BB962C8B-B14F-4D97-AF65-F5344CB8AC3E}">
        <p14:creationId xmlns:p14="http://schemas.microsoft.com/office/powerpoint/2010/main" val="396974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Rectangle 278"/>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6" name="Rectangle 279"/>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
        <p:nvSpPr>
          <p:cNvPr id="7" name="Rectangle 280"/>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8" name="Rectangle 281"/>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a:solidFill>
                <a:srgbClr val="D3D3D3"/>
              </a:solidFill>
            </a:endParaRPr>
          </a:p>
        </p:txBody>
      </p:sp>
      <p:sp>
        <p:nvSpPr>
          <p:cNvPr id="369873" name="Rectangle 209"/>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369874" name="Rectangle 210"/>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884885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10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2851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9231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373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084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69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54253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37491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29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16079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Bulle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39713" y="914400"/>
            <a:ext cx="8578850" cy="5394960"/>
          </a:xfrm>
        </p:spPr>
        <p:txBody>
          <a:bodyPr/>
          <a:lstStyle>
            <a:lvl1pPr>
              <a:lnSpc>
                <a:spcPct val="95000"/>
              </a:lnSpc>
              <a:spcBef>
                <a:spcPts val="1480"/>
              </a:spcBef>
              <a:defRPr sz="2200">
                <a:solidFill>
                  <a:srgbClr val="000000"/>
                </a:solidFill>
                <a:latin typeface="+mj-lt"/>
              </a:defRPr>
            </a:lvl1pPr>
            <a:lvl2pPr>
              <a:lnSpc>
                <a:spcPct val="95000"/>
              </a:lnSpc>
              <a:spcBef>
                <a:spcPts val="600"/>
              </a:spcBef>
              <a:defRPr>
                <a:solidFill>
                  <a:srgbClr val="000000"/>
                </a:solidFill>
                <a:latin typeface="+mj-lt"/>
              </a:defRPr>
            </a:lvl2pPr>
            <a:lvl3pPr>
              <a:defRPr>
                <a:solidFill>
                  <a:srgbClr val="000000"/>
                </a:solidFill>
                <a:latin typeface="+mj-lt"/>
              </a:defRPr>
            </a:lvl3pPr>
            <a:lvl4pPr>
              <a:defRPr>
                <a:solidFill>
                  <a:srgbClr val="000000"/>
                </a:solidFill>
                <a:latin typeface="+mj-lt"/>
              </a:defRPr>
            </a:lvl4pPr>
            <a:lvl5pPr>
              <a:defRPr>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2"/>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020909915"/>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798513"/>
            <a:ext cx="81454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lecture 4</a:t>
            </a:r>
          </a:p>
        </p:txBody>
      </p:sp>
      <p:sp>
        <p:nvSpPr>
          <p:cNvPr id="1028" name="Rectangle 5"/>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a:solidFill>
                <a:srgbClr val="D3D3D3"/>
              </a:solidFill>
            </a:endParaRPr>
          </a:p>
        </p:txBody>
      </p:sp>
      <p:sp>
        <p:nvSpPr>
          <p:cNvPr id="1029" name="Rectangle 6"/>
          <p:cNvSpPr>
            <a:spLocks noGrp="1" noChangeArrowheads="1"/>
          </p:cNvSpPr>
          <p:nvPr>
            <p:ph type="body" idx="1"/>
          </p:nvPr>
        </p:nvSpPr>
        <p:spPr bwMode="auto">
          <a:xfrm>
            <a:off x="636398" y="2078328"/>
            <a:ext cx="7940675"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t" anchorCtr="0" compatLnSpc="1">
            <a:prstTxWarp prst="textNoShape">
              <a:avLst/>
            </a:prstTxWarp>
          </a:bodyPr>
          <a:lstStyle/>
          <a:p>
            <a:pPr lvl="0"/>
            <a:r>
              <a:rPr lang="en-US"/>
              <a:t>Body Text</a:t>
            </a:r>
          </a:p>
          <a:p>
            <a:pPr lvl="1"/>
            <a:r>
              <a:rPr lang="en-US"/>
              <a:t>Second Level</a:t>
            </a:r>
          </a:p>
          <a:p>
            <a:pPr lvl="2"/>
            <a:r>
              <a:rPr lang="en-US"/>
              <a:t>Third Level</a:t>
            </a:r>
          </a:p>
          <a:p>
            <a:pPr lvl="3"/>
            <a:r>
              <a:rPr lang="en-US"/>
              <a:t>Fourth Level</a:t>
            </a:r>
          </a:p>
          <a:p>
            <a:pPr lvl="4"/>
            <a:r>
              <a:rPr lang="en-US"/>
              <a:t>Fifth Level</a:t>
            </a:r>
          </a:p>
        </p:txBody>
      </p:sp>
      <p:sp>
        <p:nvSpPr>
          <p:cNvPr id="1031" name="Rectangle 8"/>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1032" name="Rectangle 9"/>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Tree>
  </p:cSld>
  <p:clrMap bg1="lt1" tx1="dk1" bg2="lt2" tx2="dk2" accent1="accent1" accent2="accent2" accent3="accent3" accent4="accent4" accent5="accent5" accent6="accent6" hlink="hlink" folHlink="folHlink"/>
  <p:sldLayoutIdLst>
    <p:sldLayoutId id="2147484055"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fontAlgn="base">
        <a:lnSpc>
          <a:spcPct val="90000"/>
        </a:lnSpc>
        <a:spcBef>
          <a:spcPct val="0"/>
        </a:spcBef>
        <a:spcAft>
          <a:spcPct val="0"/>
        </a:spcAft>
        <a:defRPr sz="3200" b="1">
          <a:solidFill>
            <a:srgbClr val="708CA1"/>
          </a:solidFill>
          <a:latin typeface="Arial" charset="0"/>
        </a:defRPr>
      </a:lvl6pPr>
      <a:lvl7pPr marL="914400" algn="l" defTabSz="814388" rtl="0" fontAlgn="base">
        <a:lnSpc>
          <a:spcPct val="90000"/>
        </a:lnSpc>
        <a:spcBef>
          <a:spcPct val="0"/>
        </a:spcBef>
        <a:spcAft>
          <a:spcPct val="0"/>
        </a:spcAft>
        <a:defRPr sz="3200" b="1">
          <a:solidFill>
            <a:srgbClr val="708CA1"/>
          </a:solidFill>
          <a:latin typeface="Arial" charset="0"/>
        </a:defRPr>
      </a:lvl7pPr>
      <a:lvl8pPr marL="1371600" algn="l" defTabSz="814388" rtl="0" fontAlgn="base">
        <a:lnSpc>
          <a:spcPct val="90000"/>
        </a:lnSpc>
        <a:spcBef>
          <a:spcPct val="0"/>
        </a:spcBef>
        <a:spcAft>
          <a:spcPct val="0"/>
        </a:spcAft>
        <a:defRPr sz="3200" b="1">
          <a:solidFill>
            <a:srgbClr val="708CA1"/>
          </a:solidFill>
          <a:latin typeface="Arial" charset="0"/>
        </a:defRPr>
      </a:lvl8pPr>
      <a:lvl9pPr marL="1828800" algn="l" defTabSz="814388" rtl="0" fontAlgn="base">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0" fontAlgn="base" hangingPunct="0">
        <a:lnSpc>
          <a:spcPct val="95000"/>
        </a:lnSpc>
        <a:spcBef>
          <a:spcPct val="35000"/>
        </a:spcBef>
        <a:spcAft>
          <a:spcPct val="0"/>
        </a:spcAft>
        <a:buClr>
          <a:srgbClr val="708CA1"/>
        </a:buClr>
        <a:defRPr sz="2000">
          <a:solidFill>
            <a:schemeClr val="tx1"/>
          </a:solidFill>
          <a:latin typeface="+mn-lt"/>
        </a:defRPr>
      </a:lvl6pPr>
      <a:lvl7pPr marL="2519363" algn="l" defTabSz="814388" rtl="0" eaLnBrk="0" fontAlgn="base" hangingPunct="0">
        <a:lnSpc>
          <a:spcPct val="95000"/>
        </a:lnSpc>
        <a:spcBef>
          <a:spcPct val="35000"/>
        </a:spcBef>
        <a:spcAft>
          <a:spcPct val="0"/>
        </a:spcAft>
        <a:buClr>
          <a:srgbClr val="708CA1"/>
        </a:buClr>
        <a:defRPr sz="2000">
          <a:solidFill>
            <a:schemeClr val="tx1"/>
          </a:solidFill>
          <a:latin typeface="+mn-lt"/>
        </a:defRPr>
      </a:lvl7pPr>
      <a:lvl8pPr marL="2976563" algn="l" defTabSz="814388" rtl="0" eaLnBrk="0" fontAlgn="base" hangingPunct="0">
        <a:lnSpc>
          <a:spcPct val="95000"/>
        </a:lnSpc>
        <a:spcBef>
          <a:spcPct val="35000"/>
        </a:spcBef>
        <a:spcAft>
          <a:spcPct val="0"/>
        </a:spcAft>
        <a:buClr>
          <a:srgbClr val="708CA1"/>
        </a:buClr>
        <a:defRPr sz="2000">
          <a:solidFill>
            <a:schemeClr val="tx1"/>
          </a:solidFill>
          <a:latin typeface="+mn-lt"/>
        </a:defRPr>
      </a:lvl8pPr>
      <a:lvl9pPr marL="3433763" algn="l" defTabSz="814388" rtl="0" eaLnBrk="0" fontAlgn="base" hangingPunct="0">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193868" y="3943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3076" name="Rectangle 6282"/>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a:solidFill>
                <a:srgbClr val="D3D3D3"/>
              </a:solidFill>
            </a:endParaRPr>
          </a:p>
        </p:txBody>
      </p:sp>
      <p:sp>
        <p:nvSpPr>
          <p:cNvPr id="3077" name="Rectangle 6284"/>
          <p:cNvSpPr>
            <a:spLocks noGrp="1" noChangeArrowheads="1"/>
          </p:cNvSpPr>
          <p:nvPr>
            <p:ph type="body" idx="1"/>
          </p:nvPr>
        </p:nvSpPr>
        <p:spPr bwMode="auto">
          <a:xfrm>
            <a:off x="213109" y="1539502"/>
            <a:ext cx="8733677"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3079" name="Rectangle 6313"/>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 id="2147484057" r:id="rId12"/>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subTitle" idx="1"/>
          </p:nvPr>
        </p:nvSpPr>
        <p:spPr>
          <a:xfrm>
            <a:off x="2287027" y="3178701"/>
            <a:ext cx="5552889" cy="658812"/>
          </a:xfrm>
        </p:spPr>
        <p:txBody>
          <a:bodyPr/>
          <a:lstStyle/>
          <a:p>
            <a:pPr algn="ctr"/>
            <a:r>
              <a:rPr lang="en-US" dirty="0"/>
              <a:t>The Art of Protecting Secret</a:t>
            </a:r>
            <a:endParaRPr lang="en-GB" dirty="0"/>
          </a:p>
        </p:txBody>
      </p:sp>
      <p:sp>
        <p:nvSpPr>
          <p:cNvPr id="4" name="Rectangle 3"/>
          <p:cNvSpPr txBox="1">
            <a:spLocks noChangeArrowheads="1"/>
          </p:cNvSpPr>
          <p:nvPr/>
        </p:nvSpPr>
        <p:spPr bwMode="auto">
          <a:xfrm>
            <a:off x="1564915" y="759890"/>
            <a:ext cx="6788150"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t" anchorCtr="0" compatLnSpc="1">
            <a:prstTxWarp prst="textNoShape">
              <a:avLst/>
            </a:prstTxWarp>
          </a:bodyPr>
          <a:lstStyle>
            <a:lvl1pPr marL="0" indent="0" algn="l" defTabSz="814388" rtl="0" eaLnBrk="0" fontAlgn="base" hangingPunct="0">
              <a:lnSpc>
                <a:spcPct val="90000"/>
              </a:lnSpc>
              <a:spcBef>
                <a:spcPct val="50000"/>
              </a:spcBef>
              <a:spcAft>
                <a:spcPct val="0"/>
              </a:spcAft>
              <a:buClr>
                <a:srgbClr val="708CA1"/>
              </a:buClr>
              <a:buFont typeface="Wingdings" pitchFamily="2" charset="2"/>
              <a:buNone/>
              <a:defRPr sz="2000" b="1">
                <a:solidFill>
                  <a:schemeClr val="bg2"/>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algn="ctr" eaLnBrk="1" hangingPunct="1">
              <a:buFont typeface="Wingdings" charset="0"/>
              <a:buNone/>
            </a:pPr>
            <a:r>
              <a:rPr lang="en-US" sz="2800" kern="0">
                <a:latin typeface="Arial" charset="0"/>
              </a:rPr>
              <a:t>Cyber Security</a:t>
            </a:r>
            <a:r>
              <a:rPr lang="en-US" kern="0">
                <a:latin typeface="Arial" charset="0"/>
              </a:rPr>
              <a:t> </a:t>
            </a:r>
            <a:endParaRPr lang="en-US" kern="0" dirty="0">
              <a:latin typeface="Arial" charset="0"/>
            </a:endParaRPr>
          </a:p>
        </p:txBody>
      </p:sp>
      <p:sp>
        <p:nvSpPr>
          <p:cNvPr id="5" name="Rectangle 4"/>
          <p:cNvSpPr/>
          <p:nvPr/>
        </p:nvSpPr>
        <p:spPr>
          <a:xfrm>
            <a:off x="3903986" y="2086335"/>
            <a:ext cx="1553630" cy="424732"/>
          </a:xfrm>
          <a:prstGeom prst="rect">
            <a:avLst/>
          </a:prstGeom>
        </p:spPr>
        <p:txBody>
          <a:bodyPr wrap="none">
            <a:spAutoFit/>
          </a:bodyPr>
          <a:lstStyle/>
          <a:p>
            <a:r>
              <a:rPr lang="en-US" b="1" dirty="0"/>
              <a:t>Lecture 4</a:t>
            </a:r>
            <a:endParaRPr lang="en-GB" dirty="0"/>
          </a:p>
        </p:txBody>
      </p:sp>
      <p:sp>
        <p:nvSpPr>
          <p:cNvPr id="6" name="TextBox 6"/>
          <p:cNvSpPr txBox="1">
            <a:spLocks noChangeArrowheads="1"/>
          </p:cNvSpPr>
          <p:nvPr/>
        </p:nvSpPr>
        <p:spPr bwMode="auto">
          <a:xfrm>
            <a:off x="3120371" y="4411400"/>
            <a:ext cx="3886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tx1"/>
                </a:solidFill>
                <a:latin typeface="Comic Sans MS" pitchFamily="66" charset="0"/>
              </a:defRPr>
            </a:lvl1pPr>
            <a:lvl2pPr marL="742950" indent="-285750" eaLnBrk="0" hangingPunct="0">
              <a:spcBef>
                <a:spcPct val="20000"/>
              </a:spcBef>
              <a:buChar char="–"/>
              <a:defRPr sz="2000">
                <a:solidFill>
                  <a:schemeClr val="tx1"/>
                </a:solidFill>
                <a:latin typeface="Comic Sans MS" pitchFamily="66" charset="0"/>
              </a:defRPr>
            </a:lvl2pPr>
            <a:lvl3pPr marL="1143000" indent="-228600" eaLnBrk="0" hangingPunct="0">
              <a:spcBef>
                <a:spcPct val="20000"/>
              </a:spcBef>
              <a:buChar char="•"/>
              <a:defRPr sz="2400">
                <a:solidFill>
                  <a:schemeClr val="tx1"/>
                </a:solidFill>
                <a:latin typeface="Comic Sans MS" pitchFamily="66" charset="0"/>
              </a:defRPr>
            </a:lvl3pPr>
            <a:lvl4pPr marL="1600200" indent="-228600" eaLnBrk="0" hangingPunct="0">
              <a:spcBef>
                <a:spcPct val="20000"/>
              </a:spcBef>
              <a:buChar char="–"/>
              <a:defRPr sz="2000">
                <a:solidFill>
                  <a:schemeClr val="tx1"/>
                </a:solidFill>
                <a:latin typeface="Comic Sans MS" pitchFamily="66" charset="0"/>
              </a:defRPr>
            </a:lvl4pPr>
            <a:lvl5pPr marL="2057400" indent="-228600" eaLnBrk="0" hangingPunct="0">
              <a:spcBef>
                <a:spcPct val="20000"/>
              </a:spcBef>
              <a:buChar char="»"/>
              <a:defRPr sz="2000">
                <a:solidFill>
                  <a:schemeClr val="tx1"/>
                </a:solidFill>
                <a:latin typeface="Comic Sans MS" pitchFamily="66" charset="0"/>
              </a:defRPr>
            </a:lvl5pPr>
            <a:lvl6pPr marL="2514600" indent="-228600" eaLnBrk="0" fontAlgn="base" hangingPunct="0">
              <a:spcBef>
                <a:spcPct val="20000"/>
              </a:spcBef>
              <a:spcAft>
                <a:spcPct val="0"/>
              </a:spcAft>
              <a:buChar char="»"/>
              <a:defRPr sz="2000">
                <a:solidFill>
                  <a:schemeClr val="tx1"/>
                </a:solidFill>
                <a:latin typeface="Comic Sans MS" pitchFamily="66" charset="0"/>
              </a:defRPr>
            </a:lvl6pPr>
            <a:lvl7pPr marL="2971800" indent="-228600" eaLnBrk="0" fontAlgn="base" hangingPunct="0">
              <a:spcBef>
                <a:spcPct val="20000"/>
              </a:spcBef>
              <a:spcAft>
                <a:spcPct val="0"/>
              </a:spcAft>
              <a:buChar char="»"/>
              <a:defRPr sz="2000">
                <a:solidFill>
                  <a:schemeClr val="tx1"/>
                </a:solidFill>
                <a:latin typeface="Comic Sans MS" pitchFamily="66" charset="0"/>
              </a:defRPr>
            </a:lvl7pPr>
            <a:lvl8pPr marL="3429000" indent="-228600" eaLnBrk="0" fontAlgn="base" hangingPunct="0">
              <a:spcBef>
                <a:spcPct val="20000"/>
              </a:spcBef>
              <a:spcAft>
                <a:spcPct val="0"/>
              </a:spcAft>
              <a:buChar char="»"/>
              <a:defRPr sz="2000">
                <a:solidFill>
                  <a:schemeClr val="tx1"/>
                </a:solidFill>
                <a:latin typeface="Comic Sans MS" pitchFamily="66" charset="0"/>
              </a:defRPr>
            </a:lvl8pPr>
            <a:lvl9pPr marL="3886200" indent="-228600" eaLnBrk="0" fontAlgn="base" hangingPunct="0">
              <a:spcBef>
                <a:spcPct val="20000"/>
              </a:spcBef>
              <a:spcAft>
                <a:spcPct val="0"/>
              </a:spcAft>
              <a:buChar char="»"/>
              <a:defRPr sz="2000">
                <a:solidFill>
                  <a:schemeClr val="tx1"/>
                </a:solidFill>
                <a:latin typeface="Comic Sans MS" pitchFamily="66" charset="0"/>
              </a:defRPr>
            </a:lvl9pPr>
          </a:lstStyle>
          <a:p>
            <a:pPr algn="ctr" eaLnBrk="1" hangingPunct="1">
              <a:spcBef>
                <a:spcPct val="0"/>
              </a:spcBef>
              <a:buFontTx/>
              <a:buNone/>
            </a:pPr>
            <a:r>
              <a:rPr lang="en-GB" altLang="en-US" b="1" dirty="0" err="1">
                <a:latin typeface="Arial" charset="0"/>
              </a:rPr>
              <a:t>Dr.</a:t>
            </a:r>
            <a:r>
              <a:rPr lang="en-GB" altLang="en-US" b="1" dirty="0">
                <a:latin typeface="Arial" charset="0"/>
              </a:rPr>
              <a:t> Carlene Campbell</a:t>
            </a:r>
          </a:p>
        </p:txBody>
      </p:sp>
    </p:spTree>
    <p:extLst>
      <p:ext uri="{BB962C8B-B14F-4D97-AF65-F5344CB8AC3E}">
        <p14:creationId xmlns:p14="http://schemas.microsoft.com/office/powerpoint/2010/main" val="298876823"/>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idx="4294967295"/>
          </p:nvPr>
        </p:nvSpPr>
        <p:spPr>
          <a:xfrm>
            <a:off x="655638" y="609600"/>
            <a:ext cx="8145462" cy="838200"/>
          </a:xfrm>
        </p:spPr>
        <p:txBody>
          <a:bodyPr/>
          <a:lstStyle/>
          <a:p>
            <a:pPr algn="ctr" eaLnBrk="1" hangingPunct="1"/>
            <a:r>
              <a:rPr lang="en-US" dirty="0"/>
              <a:t>Objectives</a:t>
            </a:r>
          </a:p>
        </p:txBody>
      </p:sp>
      <p:sp>
        <p:nvSpPr>
          <p:cNvPr id="4099" name="Rectangle 34"/>
          <p:cNvSpPr>
            <a:spLocks noGrp="1" noChangeArrowheads="1"/>
          </p:cNvSpPr>
          <p:nvPr>
            <p:ph type="body" idx="4294967295"/>
          </p:nvPr>
        </p:nvSpPr>
        <p:spPr>
          <a:xfrm>
            <a:off x="655638" y="1828800"/>
            <a:ext cx="7940675" cy="4252259"/>
          </a:xfrm>
        </p:spPr>
        <p:txBody>
          <a:bodyPr/>
          <a:lstStyle/>
          <a:p>
            <a:pPr marL="0" indent="0">
              <a:spcBef>
                <a:spcPts val="600"/>
              </a:spcBef>
              <a:buNone/>
            </a:pPr>
            <a:r>
              <a:rPr lang="en-US" dirty="0"/>
              <a:t>	Cryptography</a:t>
            </a:r>
          </a:p>
          <a:p>
            <a:pPr marL="0" indent="0">
              <a:spcBef>
                <a:spcPts val="600"/>
              </a:spcBef>
              <a:buNone/>
            </a:pPr>
            <a:r>
              <a:rPr lang="en-US" dirty="0"/>
              <a:t>	</a:t>
            </a:r>
            <a:r>
              <a:rPr lang="en-US" sz="1800" dirty="0"/>
              <a:t> Explain how encryption techniques protect confidentiality. </a:t>
            </a:r>
          </a:p>
          <a:p>
            <a:pPr marL="0" indent="0">
              <a:spcBef>
                <a:spcPts val="600"/>
              </a:spcBef>
              <a:buNone/>
            </a:pPr>
            <a:r>
              <a:rPr lang="en-US" dirty="0"/>
              <a:t>	Access Control	</a:t>
            </a:r>
          </a:p>
          <a:p>
            <a:pPr marL="0" indent="0">
              <a:spcBef>
                <a:spcPts val="600"/>
              </a:spcBef>
              <a:buNone/>
            </a:pPr>
            <a:r>
              <a:rPr lang="en-US" dirty="0"/>
              <a:t>	</a:t>
            </a:r>
            <a:r>
              <a:rPr lang="en-US" sz="1800" dirty="0"/>
              <a:t>Describe access control techniques used to protect confidentiality.</a:t>
            </a:r>
          </a:p>
          <a:p>
            <a:pPr marL="0" indent="0">
              <a:spcBef>
                <a:spcPts val="600"/>
              </a:spcBef>
              <a:buNone/>
            </a:pPr>
            <a:r>
              <a:rPr lang="en-US" dirty="0"/>
              <a:t>	Obscuring Data</a:t>
            </a:r>
          </a:p>
          <a:p>
            <a:pPr marL="0" indent="0">
              <a:spcBef>
                <a:spcPts val="600"/>
              </a:spcBef>
              <a:buNone/>
            </a:pPr>
            <a:r>
              <a:rPr lang="en-US" dirty="0"/>
              <a:t>	</a:t>
            </a:r>
            <a:r>
              <a:rPr lang="en-US" sz="1800" dirty="0"/>
              <a:t>Describe the concept of obscuring data.</a:t>
            </a:r>
          </a:p>
        </p:txBody>
      </p:sp>
    </p:spTree>
    <p:extLst>
      <p:ext uri="{BB962C8B-B14F-4D97-AF65-F5344CB8AC3E}">
        <p14:creationId xmlns:p14="http://schemas.microsoft.com/office/powerpoint/2010/main" val="1065710895"/>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538992" y="0"/>
            <a:ext cx="8772157" cy="747252"/>
          </a:xfrm>
        </p:spPr>
        <p:txBody>
          <a:bodyPr/>
          <a:lstStyle/>
          <a:p>
            <a:pPr algn="ctr" eaLnBrk="1" hangingPunct="1"/>
            <a:r>
              <a:rPr lang="en-US" sz="1800" dirty="0"/>
              <a:t>Cryptography</a:t>
            </a:r>
            <a:br>
              <a:rPr lang="en-US" dirty="0"/>
            </a:br>
            <a:r>
              <a:rPr lang="en-US" dirty="0"/>
              <a:t>Overview</a:t>
            </a:r>
            <a:endParaRPr lang="en-US" sz="4400" dirty="0">
              <a:latin typeface="Arial" charset="0"/>
            </a:endParaRPr>
          </a:p>
        </p:txBody>
      </p:sp>
      <p:sp>
        <p:nvSpPr>
          <p:cNvPr id="2" name="Content Placeholder 1"/>
          <p:cNvSpPr>
            <a:spLocks noGrp="1"/>
          </p:cNvSpPr>
          <p:nvPr>
            <p:ph idx="1"/>
          </p:nvPr>
        </p:nvSpPr>
        <p:spPr>
          <a:xfrm>
            <a:off x="314633" y="822045"/>
            <a:ext cx="8723670" cy="4786870"/>
          </a:xfrm>
        </p:spPr>
        <p:txBody>
          <a:bodyPr/>
          <a:lstStyle/>
          <a:p>
            <a:pPr marL="0" indent="0" algn="just">
              <a:buNone/>
            </a:pPr>
            <a:r>
              <a:rPr lang="en-US" sz="1800" dirty="0"/>
              <a:t>Cryptology is the science of making and breaking secret codes. Cryptography is a way to store and transmit data so only the intended recipient can read or process it. Modern cryptography uses computationally secure algorithms to make sure that cyber criminals cannot easily compromise protected information.</a:t>
            </a:r>
          </a:p>
          <a:p>
            <a:pPr marL="0" indent="0" algn="just">
              <a:buNone/>
            </a:pPr>
            <a:r>
              <a:rPr lang="en-US" sz="1800" dirty="0"/>
              <a:t>The history of cryptography started in diplomatic circles thousands of years ago. Messengers from a king’s court took encrypted messages to other courts. Occasionally, other courts not involved in the communication, attempted to steal messages sent to a kingdom they considered an adversary. Not long after, military commanders started using encryption to secure messages.</a:t>
            </a:r>
          </a:p>
          <a:p>
            <a:pPr marL="0" indent="0" algn="just">
              <a:buNone/>
            </a:pPr>
            <a:r>
              <a:rPr lang="en-US" sz="1800" dirty="0"/>
              <a:t>Each encryption method uses a specific algorithm, called a cipher, to encrypt and decrypt messages. A cipher is a series of well-defined steps used to encrypt and decrypt messages. There are several methods of creating </a:t>
            </a:r>
            <a:r>
              <a:rPr lang="en-US" sz="1800" dirty="0" err="1"/>
              <a:t>ciphertext</a:t>
            </a:r>
            <a:r>
              <a:rPr lang="en-US" sz="1800" dirty="0"/>
              <a:t>:</a:t>
            </a:r>
          </a:p>
          <a:p>
            <a:pPr algn="just"/>
            <a:r>
              <a:rPr lang="en-US" sz="1800" dirty="0"/>
              <a:t>Transposition </a:t>
            </a:r>
          </a:p>
          <a:p>
            <a:pPr algn="just"/>
            <a:r>
              <a:rPr lang="en-US" sz="1800" dirty="0"/>
              <a:t>Substitution </a:t>
            </a:r>
          </a:p>
          <a:p>
            <a:pPr algn="just"/>
            <a:r>
              <a:rPr lang="en-US" sz="1800" dirty="0"/>
              <a:t>One-time pad</a:t>
            </a:r>
          </a:p>
          <a:p>
            <a:pPr marL="0" indent="0">
              <a:buNone/>
            </a:pPr>
            <a:endParaRPr lang="en-US" sz="1800" dirty="0"/>
          </a:p>
        </p:txBody>
      </p:sp>
    </p:spTree>
    <p:extLst>
      <p:ext uri="{BB962C8B-B14F-4D97-AF65-F5344CB8AC3E}">
        <p14:creationId xmlns:p14="http://schemas.microsoft.com/office/powerpoint/2010/main" val="2812758369"/>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607817" y="0"/>
            <a:ext cx="8369035" cy="599768"/>
          </a:xfrm>
        </p:spPr>
        <p:txBody>
          <a:bodyPr/>
          <a:lstStyle/>
          <a:p>
            <a:pPr algn="ctr" eaLnBrk="1" hangingPunct="1"/>
            <a:r>
              <a:rPr lang="en-US" dirty="0"/>
              <a:t>Overview (Cont.)</a:t>
            </a:r>
            <a:endParaRPr lang="en-US" sz="4400" dirty="0">
              <a:latin typeface="Arial" charset="0"/>
            </a:endParaRPr>
          </a:p>
        </p:txBody>
      </p:sp>
      <p:sp>
        <p:nvSpPr>
          <p:cNvPr id="2" name="Content Placeholder 1"/>
          <p:cNvSpPr>
            <a:spLocks noGrp="1"/>
          </p:cNvSpPr>
          <p:nvPr>
            <p:ph idx="1"/>
          </p:nvPr>
        </p:nvSpPr>
        <p:spPr>
          <a:xfrm>
            <a:off x="752843" y="782716"/>
            <a:ext cx="8391157" cy="4786870"/>
          </a:xfrm>
        </p:spPr>
        <p:txBody>
          <a:bodyPr/>
          <a:lstStyle/>
          <a:p>
            <a:pPr marL="0" indent="0">
              <a:buNone/>
            </a:pPr>
            <a:r>
              <a:rPr lang="en-US" sz="1800" b="1" dirty="0"/>
              <a:t>Two Types of Encryption</a:t>
            </a:r>
          </a:p>
          <a:p>
            <a:pPr marL="0" indent="0" algn="just">
              <a:buNone/>
            </a:pPr>
            <a:r>
              <a:rPr lang="en-US" sz="1800" dirty="0"/>
              <a:t>There are two classes of encryption algorithms:</a:t>
            </a:r>
          </a:p>
          <a:p>
            <a:pPr algn="just"/>
            <a:r>
              <a:rPr lang="en-US" sz="1800" b="1" dirty="0"/>
              <a:t>Symmetric algorithms</a:t>
            </a:r>
            <a:r>
              <a:rPr lang="en-US" sz="1800" dirty="0"/>
              <a:t> - These algorithms use the same pre-shared key, sometimes called a secret key pair, to encrypt and decrypt data. Both the sender and receiver know the pre-shared key before any encrypted communication begins. </a:t>
            </a:r>
          </a:p>
          <a:p>
            <a:pPr algn="just"/>
            <a:r>
              <a:rPr lang="en-US" sz="1800" b="1" dirty="0"/>
              <a:t>Asymmetric algorithms</a:t>
            </a:r>
            <a:r>
              <a:rPr lang="en-US" sz="1800" dirty="0"/>
              <a:t> - Asymmetrical encryption algorithms use one key to encrypt data and a different key to decrypt data. One key is public and the other is private. In a public-key encryption system, any person can encrypt a message using the public key of the receiver, and the receiver is the only one that can decrypt it using his private key. Parties exchange secure messages without needing a pre-shared key. Asymmetric algorithms are more complex. These algorithms are resource intensive and slower to execute.</a:t>
            </a:r>
          </a:p>
          <a:p>
            <a:pPr marL="0" indent="0">
              <a:buNone/>
            </a:pPr>
            <a:endParaRPr lang="en-US" sz="1800" dirty="0"/>
          </a:p>
        </p:txBody>
      </p:sp>
    </p:spTree>
    <p:extLst>
      <p:ext uri="{BB962C8B-B14F-4D97-AF65-F5344CB8AC3E}">
        <p14:creationId xmlns:p14="http://schemas.microsoft.com/office/powerpoint/2010/main" val="278733291"/>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509495" y="0"/>
            <a:ext cx="8772157" cy="530942"/>
          </a:xfrm>
        </p:spPr>
        <p:txBody>
          <a:bodyPr/>
          <a:lstStyle/>
          <a:p>
            <a:pPr algn="ctr" eaLnBrk="1" hangingPunct="1"/>
            <a:br>
              <a:rPr lang="en-US" dirty="0"/>
            </a:br>
            <a:r>
              <a:rPr lang="en-US" dirty="0"/>
              <a:t>Private-Key Encryption</a:t>
            </a:r>
            <a:endParaRPr lang="en-US" sz="4400" dirty="0">
              <a:latin typeface="Arial" charset="0"/>
            </a:endParaRPr>
          </a:p>
        </p:txBody>
      </p:sp>
      <p:sp>
        <p:nvSpPr>
          <p:cNvPr id="2" name="Content Placeholder 1"/>
          <p:cNvSpPr>
            <a:spLocks noGrp="1"/>
          </p:cNvSpPr>
          <p:nvPr>
            <p:ph idx="1"/>
          </p:nvPr>
        </p:nvSpPr>
        <p:spPr>
          <a:xfrm>
            <a:off x="699994" y="674562"/>
            <a:ext cx="8391157" cy="4786870"/>
          </a:xfrm>
        </p:spPr>
        <p:txBody>
          <a:bodyPr/>
          <a:lstStyle/>
          <a:p>
            <a:pPr marL="0" indent="0" algn="just">
              <a:buNone/>
            </a:pPr>
            <a:r>
              <a:rPr lang="en-US" sz="1800" b="1" dirty="0"/>
              <a:t>Symmetrical Encryption Process </a:t>
            </a:r>
            <a:r>
              <a:rPr lang="en-US" sz="1800" dirty="0"/>
              <a:t>- Symmetric algorithms use pre-shared key to encrypt and decrypt data, a method also known as private-key encryption. Numerous encryption systems use symmetric encryption. Some of the common encryption standards that use symmetric encryption include the following:</a:t>
            </a:r>
          </a:p>
          <a:p>
            <a:pPr algn="just"/>
            <a:r>
              <a:rPr lang="en-US" sz="1800" b="1" dirty="0"/>
              <a:t>3DES (Triple DES):</a:t>
            </a:r>
            <a:r>
              <a:rPr lang="en-US" sz="1800" dirty="0"/>
              <a:t> Digital Encryption Standard (DES) is a symmetric block cipher with 64-bit block size that uses a 56-bit key. Triple DES encrypts data three times and uses a different key for at least one of the three passes, giving it a cumulative key size of 112-168 bits. </a:t>
            </a:r>
          </a:p>
          <a:p>
            <a:pPr algn="just"/>
            <a:r>
              <a:rPr lang="en-US" sz="1800" b="1" dirty="0"/>
              <a:t>IDEA:</a:t>
            </a:r>
            <a:r>
              <a:rPr lang="en-US" sz="1800" dirty="0"/>
              <a:t> The International Data Encryption Algorithm (IDEA) uses 64-bit blocks and 128-bit keys. IDEA performs eight rounds of transformations on each of the 16 blocks that results from dividing each 64-bit block. IDEA was the replacement for DES, and now PGP (Pretty Good Privacy) uses it. </a:t>
            </a:r>
          </a:p>
          <a:p>
            <a:pPr algn="just"/>
            <a:r>
              <a:rPr lang="en-US" sz="1800" b="1" dirty="0"/>
              <a:t>AES:</a:t>
            </a:r>
            <a:r>
              <a:rPr lang="en-US" sz="1800" dirty="0"/>
              <a:t> The Advanced Encryption Standard (AES) has a fixed block size of 128-bits with a key size of 128, 192, or 256 bits. The National Institute of Standards and Technology (NIST) approved the AES algorithm in December 2001. The U.S. government uses AES to protect classified information.</a:t>
            </a:r>
          </a:p>
          <a:p>
            <a:pPr marL="0" indent="0">
              <a:buNone/>
            </a:pPr>
            <a:endParaRPr lang="en-US" sz="1800" dirty="0"/>
          </a:p>
          <a:p>
            <a:pPr marL="0" indent="0">
              <a:buNone/>
            </a:pPr>
            <a:endParaRPr lang="en-US" sz="1800" dirty="0"/>
          </a:p>
        </p:txBody>
      </p:sp>
    </p:spTree>
    <p:extLst>
      <p:ext uri="{BB962C8B-B14F-4D97-AF65-F5344CB8AC3E}">
        <p14:creationId xmlns:p14="http://schemas.microsoft.com/office/powerpoint/2010/main" val="1534168903"/>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0"/>
            <a:ext cx="8772157" cy="497791"/>
          </a:xfrm>
        </p:spPr>
        <p:txBody>
          <a:bodyPr/>
          <a:lstStyle/>
          <a:p>
            <a:pPr algn="ctr" eaLnBrk="1" hangingPunct="1"/>
            <a:br>
              <a:rPr lang="en-US" dirty="0"/>
            </a:br>
            <a:r>
              <a:rPr lang="en-US" dirty="0"/>
              <a:t>Public-Key Encryption</a:t>
            </a:r>
            <a:endParaRPr lang="en-US" sz="4400" dirty="0">
              <a:latin typeface="Arial" charset="0"/>
            </a:endParaRPr>
          </a:p>
        </p:txBody>
      </p:sp>
      <p:sp>
        <p:nvSpPr>
          <p:cNvPr id="2" name="Content Placeholder 1"/>
          <p:cNvSpPr>
            <a:spLocks noGrp="1"/>
          </p:cNvSpPr>
          <p:nvPr>
            <p:ph idx="1"/>
          </p:nvPr>
        </p:nvSpPr>
        <p:spPr>
          <a:xfrm>
            <a:off x="649663" y="497791"/>
            <a:ext cx="8216516" cy="5068562"/>
          </a:xfrm>
        </p:spPr>
        <p:txBody>
          <a:bodyPr/>
          <a:lstStyle/>
          <a:p>
            <a:pPr marL="0" indent="0" algn="just">
              <a:buNone/>
            </a:pPr>
            <a:r>
              <a:rPr lang="en-US" sz="1800" b="1" dirty="0"/>
              <a:t>Asymmetrical Encryption Process </a:t>
            </a:r>
            <a:r>
              <a:rPr lang="en-US" sz="1800" dirty="0"/>
              <a:t>- Asymmetric encryption, also called public-key encryption, uses one key for encryption that is different from the key used for decryption. A criminal cannot calculate the decryption key based on knowledge of the encryption key, and vice versa, in any reasonable amount of time. The asymmetric algorithms include:</a:t>
            </a:r>
          </a:p>
          <a:p>
            <a:pPr algn="just"/>
            <a:r>
              <a:rPr lang="en-US" sz="1800" b="1" dirty="0"/>
              <a:t>RSA (</a:t>
            </a:r>
            <a:r>
              <a:rPr lang="en-US" sz="1800" b="1" dirty="0" err="1"/>
              <a:t>Rivest_Shamir-Adleman</a:t>
            </a:r>
            <a:r>
              <a:rPr lang="en-US" sz="1800" b="1" dirty="0"/>
              <a:t>)</a:t>
            </a:r>
            <a:r>
              <a:rPr lang="en-US" sz="1800" dirty="0"/>
              <a:t> - uses the product of two very large </a:t>
            </a:r>
            <a:r>
              <a:rPr lang="en-US" sz="1800" b="1" dirty="0"/>
              <a:t>prime numbers</a:t>
            </a:r>
            <a:r>
              <a:rPr lang="en-US" sz="1800" dirty="0"/>
              <a:t> with an equal length of between 100 and 200 digits. </a:t>
            </a:r>
            <a:r>
              <a:rPr lang="en-US" sz="1800" b="1" dirty="0"/>
              <a:t>Browsers</a:t>
            </a:r>
            <a:r>
              <a:rPr lang="en-US" sz="1800" dirty="0"/>
              <a:t> use RSA to establish a secure connection.</a:t>
            </a:r>
          </a:p>
          <a:p>
            <a:pPr algn="just"/>
            <a:r>
              <a:rPr lang="en-US" sz="1800" b="1" dirty="0" err="1"/>
              <a:t>Diffie</a:t>
            </a:r>
            <a:r>
              <a:rPr lang="en-US" sz="1800" b="1" dirty="0"/>
              <a:t>-Hellman</a:t>
            </a:r>
            <a:r>
              <a:rPr lang="en-US" sz="1800" dirty="0"/>
              <a:t> - provides an electronic exchange method to share the secret key. Secure protocols, such as Secure Sockets Layer (SSL), Transport Layer Security (TLS), Secure Shell (SSH), and Internet Protocol Security (IPsec), use </a:t>
            </a:r>
            <a:r>
              <a:rPr lang="en-US" sz="1800" dirty="0" err="1"/>
              <a:t>Diffie</a:t>
            </a:r>
            <a:r>
              <a:rPr lang="en-US" sz="1800" dirty="0"/>
              <a:t>-Hellman.</a:t>
            </a:r>
          </a:p>
          <a:p>
            <a:pPr algn="just"/>
            <a:r>
              <a:rPr lang="en-US" sz="1800" b="1" dirty="0" err="1"/>
              <a:t>ElGamal</a:t>
            </a:r>
            <a:r>
              <a:rPr lang="en-US" sz="1800" dirty="0"/>
              <a:t> - uses the U.S. government standard for digital signatures. This algorithm is free to use because no one holds the patent.</a:t>
            </a:r>
          </a:p>
          <a:p>
            <a:pPr algn="just"/>
            <a:r>
              <a:rPr lang="en-US" sz="1800" b="1" dirty="0"/>
              <a:t>Elliptic Curve Cryptography (ECC)</a:t>
            </a:r>
            <a:r>
              <a:rPr lang="en-US" sz="1800" dirty="0"/>
              <a:t> - uses elliptic curves as part of the algorithm. In the U.S., the National Security Agency uses ECC for digital signature generation and key exchange.</a:t>
            </a:r>
          </a:p>
          <a:p>
            <a:pPr marL="0" indent="0">
              <a:buNone/>
            </a:pPr>
            <a:endParaRPr lang="en-US" sz="1800" dirty="0"/>
          </a:p>
          <a:p>
            <a:pPr marL="0" indent="0">
              <a:buNone/>
            </a:pPr>
            <a:endParaRPr lang="en-US" sz="1800" dirty="0"/>
          </a:p>
          <a:p>
            <a:pPr marL="0" indent="0">
              <a:buNone/>
            </a:pPr>
            <a:endParaRPr lang="en-US" sz="1800" dirty="0"/>
          </a:p>
        </p:txBody>
      </p:sp>
    </p:spTree>
    <p:extLst>
      <p:ext uri="{BB962C8B-B14F-4D97-AF65-F5344CB8AC3E}">
        <p14:creationId xmlns:p14="http://schemas.microsoft.com/office/powerpoint/2010/main" val="2108388080"/>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81935" y="92145"/>
            <a:ext cx="8772157" cy="616839"/>
          </a:xfrm>
        </p:spPr>
        <p:txBody>
          <a:bodyPr/>
          <a:lstStyle/>
          <a:p>
            <a:pPr algn="ctr" eaLnBrk="1" hangingPunct="1"/>
            <a:br>
              <a:rPr lang="en-US" dirty="0"/>
            </a:br>
            <a:r>
              <a:rPr lang="en-US" sz="2800" dirty="0"/>
              <a:t>Symmetrical versus Asymmetrical Encryption</a:t>
            </a:r>
            <a:endParaRPr lang="en-US" sz="4400" dirty="0">
              <a:latin typeface="Arial" charset="0"/>
            </a:endParaRPr>
          </a:p>
        </p:txBody>
      </p:sp>
      <p:sp>
        <p:nvSpPr>
          <p:cNvPr id="2" name="Content Placeholder 1"/>
          <p:cNvSpPr>
            <a:spLocks noGrp="1"/>
          </p:cNvSpPr>
          <p:nvPr>
            <p:ph idx="1"/>
          </p:nvPr>
        </p:nvSpPr>
        <p:spPr>
          <a:xfrm>
            <a:off x="348054" y="854624"/>
            <a:ext cx="8502266" cy="3032498"/>
          </a:xfrm>
        </p:spPr>
        <p:txBody>
          <a:bodyPr/>
          <a:lstStyle/>
          <a:p>
            <a:pPr marL="0" indent="0" algn="just">
              <a:buNone/>
            </a:pPr>
            <a:r>
              <a:rPr lang="en-US" sz="1800" b="1" dirty="0"/>
              <a:t>Comparing Encryption Types</a:t>
            </a:r>
          </a:p>
          <a:p>
            <a:pPr algn="just"/>
            <a:r>
              <a:rPr lang="en-US" sz="1800" dirty="0"/>
              <a:t>It is important to understand the differences between symmetric and asymmetric encryption methods. Symmetric encryption systems are more efficient and can handle more data. However, key management with symmetric encryption systems is more problematic and harder to manage. </a:t>
            </a:r>
          </a:p>
          <a:p>
            <a:pPr algn="just"/>
            <a:r>
              <a:rPr lang="en-US" sz="1800" dirty="0"/>
              <a:t>Asymmetric cryptography is more efficient at protecting the confidentiality of small amounts of data, and its size and speed make it more secure for tasks such as electronic key exchange which is a small amount of data rather than encrypting large blocks of data.</a:t>
            </a:r>
          </a:p>
          <a:p>
            <a:pPr marL="0" indent="0">
              <a:buNone/>
            </a:pPr>
            <a:endParaRPr lang="en-US" sz="1800" dirty="0"/>
          </a:p>
        </p:txBody>
      </p:sp>
      <p:pic>
        <p:nvPicPr>
          <p:cNvPr id="3" name="Picture 2"/>
          <p:cNvPicPr>
            <a:picLocks noChangeAspect="1"/>
          </p:cNvPicPr>
          <p:nvPr/>
        </p:nvPicPr>
        <p:blipFill>
          <a:blip r:embed="rId3"/>
          <a:stretch>
            <a:fillRect/>
          </a:stretch>
        </p:blipFill>
        <p:spPr>
          <a:xfrm>
            <a:off x="2016015" y="3737794"/>
            <a:ext cx="5303996" cy="1262062"/>
          </a:xfrm>
          <a:prstGeom prst="rect">
            <a:avLst/>
          </a:prstGeom>
        </p:spPr>
      </p:pic>
    </p:spTree>
    <p:extLst>
      <p:ext uri="{BB962C8B-B14F-4D97-AF65-F5344CB8AC3E}">
        <p14:creationId xmlns:p14="http://schemas.microsoft.com/office/powerpoint/2010/main" val="88682490"/>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09" y="141306"/>
            <a:ext cx="8772157" cy="605946"/>
          </a:xfrm>
        </p:spPr>
        <p:txBody>
          <a:bodyPr/>
          <a:lstStyle/>
          <a:p>
            <a:pPr algn="ctr" eaLnBrk="1" hangingPunct="1"/>
            <a:br>
              <a:rPr lang="en-US" dirty="0"/>
            </a:br>
            <a:r>
              <a:rPr lang="en-US" sz="2800" dirty="0"/>
              <a:t>Symmetrical versus Asymmetrical Encryption</a:t>
            </a:r>
            <a:endParaRPr lang="en-US" sz="4400" dirty="0">
              <a:latin typeface="Arial" charset="0"/>
            </a:endParaRPr>
          </a:p>
        </p:txBody>
      </p:sp>
      <p:sp>
        <p:nvSpPr>
          <p:cNvPr id="2" name="Content Placeholder 1"/>
          <p:cNvSpPr>
            <a:spLocks noGrp="1"/>
          </p:cNvSpPr>
          <p:nvPr>
            <p:ph idx="1"/>
          </p:nvPr>
        </p:nvSpPr>
        <p:spPr>
          <a:xfrm>
            <a:off x="348054" y="1031605"/>
            <a:ext cx="8502266" cy="3943518"/>
          </a:xfrm>
        </p:spPr>
        <p:txBody>
          <a:bodyPr/>
          <a:lstStyle/>
          <a:p>
            <a:pPr marL="0" indent="0">
              <a:buNone/>
            </a:pPr>
            <a:r>
              <a:rPr lang="en-US" sz="1800" b="1" dirty="0"/>
              <a:t>Application</a:t>
            </a:r>
          </a:p>
          <a:p>
            <a:pPr marL="0" indent="0" algn="just">
              <a:buNone/>
            </a:pPr>
            <a:r>
              <a:rPr lang="en-US" sz="1800" dirty="0"/>
              <a:t>There are many applications for both symmetric and asymmetric algorithms. A one-time password-generating token is a hardware device that uses cryptography to generate a one-time password. A one-time password is an automatically generated numeric or alphanumeric string of characters that authenticates a user for one transaction of one session only. The number changes every 30 seconds or so. The session password appears on a display and the user enters the password.</a:t>
            </a:r>
          </a:p>
          <a:p>
            <a:pPr algn="just"/>
            <a:r>
              <a:rPr lang="en-US" sz="1800" dirty="0"/>
              <a:t>The electronic payment industry uses 3DES. </a:t>
            </a:r>
          </a:p>
          <a:p>
            <a:pPr algn="just"/>
            <a:r>
              <a:rPr lang="en-US" sz="1800" dirty="0"/>
              <a:t>Operating systems use DES to protect user files and system data with passwords. </a:t>
            </a:r>
          </a:p>
          <a:p>
            <a:pPr algn="just"/>
            <a:r>
              <a:rPr lang="en-US" sz="1800" dirty="0"/>
              <a:t>Most encrypting file systems, such as NTFS, use AES.</a:t>
            </a:r>
          </a:p>
        </p:txBody>
      </p:sp>
    </p:spTree>
    <p:extLst>
      <p:ext uri="{BB962C8B-B14F-4D97-AF65-F5344CB8AC3E}">
        <p14:creationId xmlns:p14="http://schemas.microsoft.com/office/powerpoint/2010/main" val="1608458780"/>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09" y="455938"/>
            <a:ext cx="8772157" cy="497791"/>
          </a:xfrm>
        </p:spPr>
        <p:txBody>
          <a:bodyPr/>
          <a:lstStyle/>
          <a:p>
            <a:pPr algn="ctr" eaLnBrk="1" hangingPunct="1"/>
            <a:br>
              <a:rPr lang="en-US" dirty="0"/>
            </a:br>
            <a:r>
              <a:rPr lang="en-US" sz="2800" dirty="0"/>
              <a:t>Symmetrical versus Asymmetrical Encryption</a:t>
            </a:r>
            <a:endParaRPr lang="en-US" sz="4400" dirty="0">
              <a:latin typeface="Arial" charset="0"/>
            </a:endParaRPr>
          </a:p>
        </p:txBody>
      </p:sp>
      <p:sp>
        <p:nvSpPr>
          <p:cNvPr id="2" name="Content Placeholder 1"/>
          <p:cNvSpPr>
            <a:spLocks noGrp="1"/>
          </p:cNvSpPr>
          <p:nvPr>
            <p:ph idx="1"/>
          </p:nvPr>
        </p:nvSpPr>
        <p:spPr>
          <a:xfrm>
            <a:off x="348054" y="1149591"/>
            <a:ext cx="8502266" cy="4261223"/>
          </a:xfrm>
        </p:spPr>
        <p:txBody>
          <a:bodyPr/>
          <a:lstStyle/>
          <a:p>
            <a:pPr marL="0" indent="0" algn="just">
              <a:buNone/>
            </a:pPr>
            <a:r>
              <a:rPr lang="en-US" sz="1800" b="1" dirty="0"/>
              <a:t>Application</a:t>
            </a:r>
          </a:p>
          <a:p>
            <a:pPr marL="0" indent="0" algn="just">
              <a:buNone/>
            </a:pPr>
            <a:r>
              <a:rPr lang="en-US" sz="1800" dirty="0"/>
              <a:t>Four protocols use asymmetric key algorithms:</a:t>
            </a:r>
          </a:p>
          <a:p>
            <a:pPr algn="just"/>
            <a:r>
              <a:rPr lang="en-US" sz="1800" dirty="0"/>
              <a:t>Internet Key Exchange (IKE), which is a fundamental component of IPsec </a:t>
            </a:r>
            <a:r>
              <a:rPr lang="en-US" sz="1800" b="1" dirty="0"/>
              <a:t>Virtual Private Networks (VPNs).</a:t>
            </a:r>
          </a:p>
          <a:p>
            <a:pPr algn="just"/>
            <a:r>
              <a:rPr lang="en-US" sz="1800" dirty="0"/>
              <a:t>Secure Socket Layer (SSL), which is a means of implementing cryptography into a </a:t>
            </a:r>
            <a:r>
              <a:rPr lang="en-US" sz="1800" b="1" dirty="0"/>
              <a:t>web browser</a:t>
            </a:r>
            <a:r>
              <a:rPr lang="en-US" sz="1800" dirty="0"/>
              <a:t>.</a:t>
            </a:r>
          </a:p>
          <a:p>
            <a:pPr algn="just"/>
            <a:r>
              <a:rPr lang="en-US" sz="1800" dirty="0"/>
              <a:t>Secure Shell (SSH), which is a protocol that provides a secure </a:t>
            </a:r>
            <a:r>
              <a:rPr lang="en-US" sz="1800" b="1" dirty="0"/>
              <a:t>remote access</a:t>
            </a:r>
            <a:r>
              <a:rPr lang="en-US" sz="1800" dirty="0"/>
              <a:t> connection to network devices.</a:t>
            </a:r>
          </a:p>
          <a:p>
            <a:pPr algn="just"/>
            <a:r>
              <a:rPr lang="en-US" sz="1800" dirty="0"/>
              <a:t>Pretty Good Privacy (PGP), which is a </a:t>
            </a:r>
            <a:r>
              <a:rPr lang="en-US" sz="1800" b="1" dirty="0"/>
              <a:t>computer program </a:t>
            </a:r>
            <a:r>
              <a:rPr lang="en-US" sz="1800" dirty="0"/>
              <a:t>that provides cryptographic </a:t>
            </a:r>
            <a:r>
              <a:rPr lang="en-US" sz="1800" b="1" dirty="0"/>
              <a:t>privacy</a:t>
            </a:r>
            <a:r>
              <a:rPr lang="en-US" sz="1800" dirty="0"/>
              <a:t> and </a:t>
            </a:r>
            <a:r>
              <a:rPr lang="en-US" sz="1800" b="1" dirty="0"/>
              <a:t>authentication</a:t>
            </a:r>
            <a:r>
              <a:rPr lang="en-US" sz="1800" dirty="0"/>
              <a:t> to increase the security of email communications.</a:t>
            </a:r>
          </a:p>
        </p:txBody>
      </p:sp>
    </p:spTree>
    <p:extLst>
      <p:ext uri="{BB962C8B-B14F-4D97-AF65-F5344CB8AC3E}">
        <p14:creationId xmlns:p14="http://schemas.microsoft.com/office/powerpoint/2010/main" val="3300959383"/>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0"/>
            <a:ext cx="8772157" cy="442452"/>
          </a:xfrm>
        </p:spPr>
        <p:txBody>
          <a:bodyPr/>
          <a:lstStyle/>
          <a:p>
            <a:pPr algn="ctr" eaLnBrk="1" hangingPunct="1"/>
            <a:br>
              <a:rPr lang="en-US" dirty="0"/>
            </a:br>
            <a:r>
              <a:rPr lang="en-US" sz="2800" dirty="0"/>
              <a:t>Symmetrical versus Asymmetrical Encryption</a:t>
            </a:r>
            <a:endParaRPr lang="en-US" sz="4400" dirty="0">
              <a:latin typeface="Arial" charset="0"/>
            </a:endParaRPr>
          </a:p>
        </p:txBody>
      </p:sp>
      <p:sp>
        <p:nvSpPr>
          <p:cNvPr id="2" name="Content Placeholder 1"/>
          <p:cNvSpPr>
            <a:spLocks noGrp="1"/>
          </p:cNvSpPr>
          <p:nvPr>
            <p:ph idx="1"/>
          </p:nvPr>
        </p:nvSpPr>
        <p:spPr>
          <a:xfrm>
            <a:off x="506788" y="363795"/>
            <a:ext cx="8502266" cy="5423273"/>
          </a:xfrm>
        </p:spPr>
        <p:txBody>
          <a:bodyPr/>
          <a:lstStyle/>
          <a:p>
            <a:pPr marL="0" indent="0" algn="just">
              <a:buNone/>
            </a:pPr>
            <a:r>
              <a:rPr lang="en-US" sz="1800" b="1" dirty="0"/>
              <a:t>Application</a:t>
            </a:r>
          </a:p>
          <a:p>
            <a:pPr marL="0" indent="0" algn="just">
              <a:buNone/>
            </a:pPr>
            <a:r>
              <a:rPr lang="en-US" sz="1800" dirty="0"/>
              <a:t>A VPN is a private network that uses a public network, usually the Internet, to create a secure communication channel. A VPN connects two endpoints such as two remote offices over the Internet to form the connection.</a:t>
            </a:r>
          </a:p>
          <a:p>
            <a:pPr algn="just"/>
            <a:r>
              <a:rPr lang="en-US" sz="1800" dirty="0"/>
              <a:t>VPNs use IPsec. IPsec is a </a:t>
            </a:r>
            <a:r>
              <a:rPr lang="en-US" sz="1800" b="1" dirty="0"/>
              <a:t>suite of protocols </a:t>
            </a:r>
            <a:r>
              <a:rPr lang="en-US" sz="1800" dirty="0"/>
              <a:t>developed to achieve secure services over networks. </a:t>
            </a:r>
          </a:p>
          <a:p>
            <a:pPr algn="just"/>
            <a:r>
              <a:rPr lang="en-US" sz="1800" dirty="0"/>
              <a:t>IPsec services allow for </a:t>
            </a:r>
            <a:r>
              <a:rPr lang="en-US" sz="1800" b="1" dirty="0"/>
              <a:t>authentication, integrity, access control, and confidentiality. </a:t>
            </a:r>
          </a:p>
          <a:p>
            <a:pPr algn="just"/>
            <a:r>
              <a:rPr lang="en-US" sz="1800" dirty="0"/>
              <a:t>With IPsec, remote sites can exchange encrypted and verified information.</a:t>
            </a:r>
          </a:p>
          <a:p>
            <a:pPr algn="just"/>
            <a:r>
              <a:rPr lang="en-US" sz="1800" dirty="0"/>
              <a:t>Data in use is a growing concern to many organizations. When in use, data no longer has any protection because the user needs to open and change the data. </a:t>
            </a:r>
          </a:p>
          <a:p>
            <a:pPr algn="just"/>
            <a:r>
              <a:rPr lang="en-US" sz="1800" dirty="0"/>
              <a:t>System memory holds data in use and it can contain sensitive data such as the encryption key. </a:t>
            </a:r>
          </a:p>
          <a:p>
            <a:pPr algn="just"/>
            <a:r>
              <a:rPr lang="en-US" sz="1800" dirty="0"/>
              <a:t>If criminals compromise data in use, they will have access to data at rest and data in motion.</a:t>
            </a:r>
          </a:p>
          <a:p>
            <a:pPr marL="0" indent="0" algn="just">
              <a:buNone/>
            </a:pPr>
            <a:endParaRPr lang="en-US" sz="1800" dirty="0"/>
          </a:p>
        </p:txBody>
      </p:sp>
    </p:spTree>
    <p:extLst>
      <p:ext uri="{BB962C8B-B14F-4D97-AF65-F5344CB8AC3E}">
        <p14:creationId xmlns:p14="http://schemas.microsoft.com/office/powerpoint/2010/main" val="3486215453"/>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0"/>
            <a:ext cx="8772157" cy="658760"/>
          </a:xfrm>
        </p:spPr>
        <p:txBody>
          <a:bodyPr/>
          <a:lstStyle/>
          <a:p>
            <a:pPr algn="ctr"/>
            <a:r>
              <a:rPr lang="en-US" sz="1800" b="0" dirty="0"/>
              <a:t>Access Control</a:t>
            </a:r>
            <a:br>
              <a:rPr lang="en-US" sz="2800" b="0" dirty="0"/>
            </a:br>
            <a:r>
              <a:rPr lang="en-US" sz="2800" b="0" dirty="0"/>
              <a:t>Types of Access Control</a:t>
            </a:r>
          </a:p>
        </p:txBody>
      </p:sp>
      <p:sp>
        <p:nvSpPr>
          <p:cNvPr id="2" name="Content Placeholder 1"/>
          <p:cNvSpPr>
            <a:spLocks noGrp="1"/>
          </p:cNvSpPr>
          <p:nvPr>
            <p:ph idx="1"/>
          </p:nvPr>
        </p:nvSpPr>
        <p:spPr>
          <a:xfrm>
            <a:off x="213110" y="658760"/>
            <a:ext cx="8930890" cy="6037604"/>
          </a:xfrm>
        </p:spPr>
        <p:txBody>
          <a:bodyPr/>
          <a:lstStyle/>
          <a:p>
            <a:endParaRPr lang="en-US" sz="2000" dirty="0"/>
          </a:p>
          <a:p>
            <a:endParaRPr lang="en-US" sz="1600" dirty="0"/>
          </a:p>
          <a:p>
            <a:endParaRPr lang="en-US" sz="1600" dirty="0"/>
          </a:p>
        </p:txBody>
      </p:sp>
      <p:sp>
        <p:nvSpPr>
          <p:cNvPr id="3" name="TextBox 2"/>
          <p:cNvSpPr txBox="1"/>
          <p:nvPr/>
        </p:nvSpPr>
        <p:spPr>
          <a:xfrm>
            <a:off x="744760" y="658760"/>
            <a:ext cx="8282630" cy="4330416"/>
          </a:xfrm>
          <a:prstGeom prst="rect">
            <a:avLst/>
          </a:prstGeom>
          <a:noFill/>
        </p:spPr>
        <p:txBody>
          <a:bodyPr wrap="square" rtlCol="0">
            <a:spAutoFit/>
          </a:bodyPr>
          <a:lstStyle/>
          <a:p>
            <a:pPr algn="just"/>
            <a:r>
              <a:rPr lang="en-US" sz="1800" b="1" dirty="0"/>
              <a:t>Physical Access Controls - </a:t>
            </a:r>
            <a:r>
              <a:rPr lang="en-US" sz="1800" dirty="0"/>
              <a:t>actual barriers deployed to prevent direct contact with systems. The goal is to prevent unauthorized users from gaining physical access to facilities, equipment, and other organizational assets. Physical access control determines who can enter (or exit), where they can enter (or exit), and when they can enter (or exit).</a:t>
            </a:r>
          </a:p>
          <a:p>
            <a:pPr algn="just"/>
            <a:endParaRPr lang="en-US" sz="1800" dirty="0"/>
          </a:p>
          <a:p>
            <a:pPr algn="just"/>
            <a:r>
              <a:rPr lang="en-US" sz="1800" b="1" dirty="0"/>
              <a:t>Logical Access Controls - </a:t>
            </a:r>
            <a:r>
              <a:rPr lang="en-US" sz="1800" dirty="0"/>
              <a:t>hardware and software solutions used to manage access to resources and systems. These technology-based solutions include tools and protocols that computer systems use for identification, authentication, authorization, and accountability.</a:t>
            </a:r>
          </a:p>
          <a:p>
            <a:pPr algn="just"/>
            <a:endParaRPr lang="en-US" sz="1800" dirty="0"/>
          </a:p>
          <a:p>
            <a:pPr algn="just"/>
            <a:r>
              <a:rPr lang="en-US" sz="1800" b="1" dirty="0"/>
              <a:t>Administrative Access Controls - </a:t>
            </a:r>
            <a:r>
              <a:rPr lang="en-US" sz="1800" dirty="0"/>
              <a:t>policies and procedures defined by organizations to implement and enforce all aspects of controlling unauthorized access. Administrative controls focus on personnel and business practices. </a:t>
            </a:r>
          </a:p>
          <a:p>
            <a:pPr algn="just"/>
            <a:endParaRPr lang="en-US" sz="1800" dirty="0"/>
          </a:p>
          <a:p>
            <a:pPr algn="just"/>
            <a:endParaRPr lang="en-US" sz="1800" dirty="0"/>
          </a:p>
          <a:p>
            <a:pPr algn="just"/>
            <a:endParaRPr lang="en-US" sz="1800" dirty="0"/>
          </a:p>
        </p:txBody>
      </p:sp>
      <p:pic>
        <p:nvPicPr>
          <p:cNvPr id="5" name="Picture 4"/>
          <p:cNvPicPr>
            <a:picLocks noChangeAspect="1"/>
          </p:cNvPicPr>
          <p:nvPr/>
        </p:nvPicPr>
        <p:blipFill>
          <a:blip r:embed="rId3"/>
          <a:stretch>
            <a:fillRect/>
          </a:stretch>
        </p:blipFill>
        <p:spPr>
          <a:xfrm>
            <a:off x="3114425" y="4170775"/>
            <a:ext cx="3543300" cy="1766701"/>
          </a:xfrm>
          <a:prstGeom prst="rect">
            <a:avLst/>
          </a:prstGeom>
        </p:spPr>
      </p:pic>
    </p:spTree>
    <p:extLst>
      <p:ext uri="{BB962C8B-B14F-4D97-AF65-F5344CB8AC3E}">
        <p14:creationId xmlns:p14="http://schemas.microsoft.com/office/powerpoint/2010/main" val="3727217048"/>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10" y="0"/>
            <a:ext cx="8772157" cy="480679"/>
          </a:xfrm>
        </p:spPr>
        <p:txBody>
          <a:bodyPr/>
          <a:lstStyle/>
          <a:p>
            <a:pPr algn="ctr" eaLnBrk="1" hangingPunct="1"/>
            <a:br>
              <a:rPr lang="en-US" sz="2800" dirty="0">
                <a:latin typeface="Arial" charset="0"/>
              </a:rPr>
            </a:br>
            <a:r>
              <a:rPr lang="en-US" sz="2800" dirty="0">
                <a:latin typeface="Arial" charset="0"/>
              </a:rPr>
              <a:t>Access Control Strategies</a:t>
            </a:r>
            <a:endParaRPr lang="en-US" sz="4400" dirty="0">
              <a:latin typeface="Arial" charset="0"/>
            </a:endParaRPr>
          </a:p>
        </p:txBody>
      </p:sp>
      <p:sp>
        <p:nvSpPr>
          <p:cNvPr id="2" name="Content Placeholder 1"/>
          <p:cNvSpPr>
            <a:spLocks noGrp="1"/>
          </p:cNvSpPr>
          <p:nvPr>
            <p:ph idx="1"/>
          </p:nvPr>
        </p:nvSpPr>
        <p:spPr>
          <a:xfrm>
            <a:off x="313852" y="480679"/>
            <a:ext cx="8570672" cy="5477164"/>
          </a:xfrm>
        </p:spPr>
        <p:txBody>
          <a:bodyPr/>
          <a:lstStyle/>
          <a:p>
            <a:pPr marL="0" indent="0" algn="just">
              <a:buNone/>
            </a:pPr>
            <a:r>
              <a:rPr lang="en-US" sz="1800" b="1" dirty="0"/>
              <a:t>Mandatory access control (MAC) - </a:t>
            </a:r>
            <a:r>
              <a:rPr lang="en-US" sz="1800" dirty="0"/>
              <a:t>restricts the actions that a subject can perform on an object. A subject can be a user or a process. An object can be a file, a port, or an input/output device. An authorization rule enforces whether or not a subject can access the object.</a:t>
            </a:r>
          </a:p>
          <a:p>
            <a:pPr marL="0" indent="0" algn="just">
              <a:buNone/>
            </a:pPr>
            <a:r>
              <a:rPr lang="en-US" sz="1800" b="1" dirty="0"/>
              <a:t>Discretionary access control (DAC) </a:t>
            </a:r>
            <a:r>
              <a:rPr lang="en-US" sz="1800" dirty="0"/>
              <a:t>- DAC grants or restricts object access determined by the object’s owner. As the name implies, controls are discretionary because an object owner with certain access permissions can pass on those permissions to another subject.</a:t>
            </a:r>
          </a:p>
          <a:p>
            <a:pPr marL="0" indent="0" algn="just">
              <a:buNone/>
            </a:pPr>
            <a:r>
              <a:rPr lang="en-US" sz="1800" b="1" dirty="0"/>
              <a:t>Role-based access control (RBAC)  </a:t>
            </a:r>
            <a:r>
              <a:rPr lang="en-US" sz="1800" dirty="0"/>
              <a:t>- is based on the role of the subject. Roles are job functions within an organization. Specific roles require permissions to perform certain operations. Users acquire permissions through their role. RBAC can work in combination with DAC or MAC by enforcing the policies of either one.</a:t>
            </a:r>
          </a:p>
          <a:p>
            <a:pPr marL="0" indent="0" algn="just">
              <a:buNone/>
            </a:pPr>
            <a:r>
              <a:rPr lang="en-US" sz="1800" b="1" dirty="0"/>
              <a:t>Rule-based access control </a:t>
            </a:r>
            <a:r>
              <a:rPr lang="en-US" sz="1800" dirty="0"/>
              <a:t>- uses access control lists (ACLs) to help determine whether to grant access. A series of rules is contained in the ACL. The determination of whether to grant access depends on these rules. An example of such a rule is one that states that no employee may have access to the payroll file after hours or on weekends.</a:t>
            </a:r>
          </a:p>
        </p:txBody>
      </p:sp>
    </p:spTree>
    <p:extLst>
      <p:ext uri="{BB962C8B-B14F-4D97-AF65-F5344CB8AC3E}">
        <p14:creationId xmlns:p14="http://schemas.microsoft.com/office/powerpoint/2010/main" val="1083447691"/>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72103" y="0"/>
            <a:ext cx="8772157" cy="491316"/>
          </a:xfrm>
        </p:spPr>
        <p:txBody>
          <a:bodyPr/>
          <a:lstStyle/>
          <a:p>
            <a:pPr algn="ctr" eaLnBrk="1" hangingPunct="1"/>
            <a:r>
              <a:rPr lang="en-US" sz="2800" dirty="0">
                <a:latin typeface="Arial" charset="0"/>
              </a:rPr>
              <a:t>Identification</a:t>
            </a:r>
            <a:endParaRPr lang="en-US" sz="4400" dirty="0">
              <a:latin typeface="Arial" charset="0"/>
            </a:endParaRPr>
          </a:p>
        </p:txBody>
      </p:sp>
      <p:sp>
        <p:nvSpPr>
          <p:cNvPr id="2" name="Content Placeholder 1"/>
          <p:cNvSpPr>
            <a:spLocks noGrp="1"/>
          </p:cNvSpPr>
          <p:nvPr>
            <p:ph idx="1"/>
          </p:nvPr>
        </p:nvSpPr>
        <p:spPr>
          <a:xfrm>
            <a:off x="545322" y="631350"/>
            <a:ext cx="8374687" cy="5246253"/>
          </a:xfrm>
        </p:spPr>
        <p:txBody>
          <a:bodyPr/>
          <a:lstStyle/>
          <a:p>
            <a:pPr marL="0" indent="0" algn="just">
              <a:buNone/>
            </a:pPr>
            <a:r>
              <a:rPr lang="en-US" sz="1800" dirty="0"/>
              <a:t>Identification enforces the rules established by the authorization policy: </a:t>
            </a:r>
          </a:p>
          <a:p>
            <a:pPr algn="just"/>
            <a:r>
              <a:rPr lang="en-US" sz="1800" dirty="0"/>
              <a:t>A subject requests access to a system resource. </a:t>
            </a:r>
          </a:p>
          <a:p>
            <a:pPr algn="just"/>
            <a:r>
              <a:rPr lang="en-US" sz="1800" dirty="0"/>
              <a:t>Every time the subject requests access to a resource, the access controls determine whether to grant or deny access. </a:t>
            </a:r>
          </a:p>
          <a:p>
            <a:pPr algn="just"/>
            <a:r>
              <a:rPr lang="en-US" sz="1800" dirty="0"/>
              <a:t>Cybersecurity policies determine which identification controls should be used. </a:t>
            </a:r>
          </a:p>
          <a:p>
            <a:pPr algn="just"/>
            <a:r>
              <a:rPr lang="en-US" sz="1800" dirty="0"/>
              <a:t>The sensitivity of the information and information systems determine how stringent the controls. </a:t>
            </a:r>
          </a:p>
          <a:p>
            <a:pPr algn="just"/>
            <a:r>
              <a:rPr lang="en-US" sz="1800" dirty="0"/>
              <a:t>The increase in data breaches has forced many organizations to strengthen their identification controls. </a:t>
            </a:r>
          </a:p>
        </p:txBody>
      </p:sp>
      <p:pic>
        <p:nvPicPr>
          <p:cNvPr id="3" name="Picture 2"/>
          <p:cNvPicPr>
            <a:picLocks noChangeAspect="1"/>
          </p:cNvPicPr>
          <p:nvPr/>
        </p:nvPicPr>
        <p:blipFill>
          <a:blip r:embed="rId3"/>
          <a:stretch>
            <a:fillRect/>
          </a:stretch>
        </p:blipFill>
        <p:spPr>
          <a:xfrm>
            <a:off x="5265582" y="3682795"/>
            <a:ext cx="2992286" cy="2114549"/>
          </a:xfrm>
          <a:prstGeom prst="rect">
            <a:avLst/>
          </a:prstGeom>
        </p:spPr>
      </p:pic>
    </p:spTree>
    <p:extLst>
      <p:ext uri="{BB962C8B-B14F-4D97-AF65-F5344CB8AC3E}">
        <p14:creationId xmlns:p14="http://schemas.microsoft.com/office/powerpoint/2010/main" val="2666405247"/>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97838" y="0"/>
            <a:ext cx="8772157" cy="461819"/>
          </a:xfrm>
        </p:spPr>
        <p:txBody>
          <a:bodyPr/>
          <a:lstStyle/>
          <a:p>
            <a:pPr algn="ctr" eaLnBrk="1" hangingPunct="1"/>
            <a:r>
              <a:rPr lang="en-US" sz="2800" dirty="0">
                <a:latin typeface="Arial" charset="0"/>
              </a:rPr>
              <a:t>Authentication Methods</a:t>
            </a:r>
            <a:endParaRPr lang="en-US" sz="4400" dirty="0">
              <a:latin typeface="Arial" charset="0"/>
            </a:endParaRPr>
          </a:p>
        </p:txBody>
      </p:sp>
      <p:sp>
        <p:nvSpPr>
          <p:cNvPr id="2" name="Content Placeholder 1"/>
          <p:cNvSpPr>
            <a:spLocks noGrp="1"/>
          </p:cNvSpPr>
          <p:nvPr>
            <p:ph idx="1"/>
          </p:nvPr>
        </p:nvSpPr>
        <p:spPr>
          <a:xfrm>
            <a:off x="471948" y="562525"/>
            <a:ext cx="8600545" cy="5246253"/>
          </a:xfrm>
        </p:spPr>
        <p:txBody>
          <a:bodyPr/>
          <a:lstStyle/>
          <a:p>
            <a:pPr marL="0" indent="0" algn="just">
              <a:buNone/>
            </a:pPr>
            <a:r>
              <a:rPr lang="en-US" sz="1800" b="1" dirty="0"/>
              <a:t>What You Know - Passwords</a:t>
            </a:r>
            <a:r>
              <a:rPr lang="en-US" sz="1800" dirty="0"/>
              <a:t>, </a:t>
            </a:r>
            <a:r>
              <a:rPr lang="en-US" sz="1800" b="1" dirty="0"/>
              <a:t>passphrases</a:t>
            </a:r>
            <a:r>
              <a:rPr lang="en-US" sz="1800" dirty="0"/>
              <a:t>, or </a:t>
            </a:r>
            <a:r>
              <a:rPr lang="en-US" sz="1800" b="1" dirty="0"/>
              <a:t>PINs</a:t>
            </a:r>
            <a:r>
              <a:rPr lang="en-US" sz="1800" dirty="0"/>
              <a:t> are all examples of something that the user knows. </a:t>
            </a:r>
            <a:r>
              <a:rPr lang="en-US" sz="1800" b="1" dirty="0"/>
              <a:t>Passwords</a:t>
            </a:r>
            <a:r>
              <a:rPr lang="en-US" sz="1800" dirty="0"/>
              <a:t> are the most popular method used for authentication. </a:t>
            </a:r>
          </a:p>
          <a:p>
            <a:pPr marL="0" indent="0" algn="just">
              <a:buNone/>
            </a:pPr>
            <a:r>
              <a:rPr lang="en-US" sz="1800" b="1" dirty="0"/>
              <a:t>What You Have - Smart cards </a:t>
            </a:r>
            <a:r>
              <a:rPr lang="en-US" sz="1800" dirty="0"/>
              <a:t>and security key fobs are both examples of something that users have in their possession.</a:t>
            </a:r>
          </a:p>
          <a:p>
            <a:pPr marL="0" indent="0" algn="just">
              <a:buNone/>
            </a:pPr>
            <a:r>
              <a:rPr lang="en-US" sz="1800" b="1" dirty="0"/>
              <a:t>Who You Are - </a:t>
            </a:r>
            <a:r>
              <a:rPr lang="en-US" sz="1800" dirty="0"/>
              <a:t>A </a:t>
            </a:r>
            <a:r>
              <a:rPr lang="en-US" sz="1800" b="1" dirty="0"/>
              <a:t>unique physical characteristic</a:t>
            </a:r>
            <a:r>
              <a:rPr lang="en-US" sz="1800" dirty="0"/>
              <a:t>, such as a </a:t>
            </a:r>
            <a:r>
              <a:rPr lang="en-US" sz="1800" b="1" dirty="0"/>
              <a:t>fingerprint</a:t>
            </a:r>
            <a:r>
              <a:rPr lang="en-US" sz="1800" dirty="0"/>
              <a:t>, </a:t>
            </a:r>
            <a:r>
              <a:rPr lang="en-US" sz="1800" b="1" dirty="0"/>
              <a:t>retina</a:t>
            </a:r>
            <a:r>
              <a:rPr lang="en-US" sz="1800" dirty="0"/>
              <a:t>, or </a:t>
            </a:r>
            <a:r>
              <a:rPr lang="en-US" sz="1800" b="1" dirty="0"/>
              <a:t>voice</a:t>
            </a:r>
            <a:r>
              <a:rPr lang="en-US" sz="1800" dirty="0"/>
              <a:t>, that identifies a specific user is called biometrics. </a:t>
            </a:r>
          </a:p>
          <a:p>
            <a:pPr marL="0" indent="0" algn="just">
              <a:buNone/>
            </a:pPr>
            <a:r>
              <a:rPr lang="en-US" sz="1800" b="1" dirty="0"/>
              <a:t>Multi-factor Authentication - </a:t>
            </a:r>
            <a:r>
              <a:rPr lang="en-US" sz="1800" dirty="0"/>
              <a:t>Multi-factor authentication uses at </a:t>
            </a:r>
            <a:r>
              <a:rPr lang="en-US" sz="1800" b="1" dirty="0"/>
              <a:t>least two methods </a:t>
            </a:r>
            <a:r>
              <a:rPr lang="en-US" sz="1800" dirty="0"/>
              <a:t>of verification. A security key fob is a good example. The two factors are something you know, such as a </a:t>
            </a:r>
            <a:r>
              <a:rPr lang="en-US" sz="1800" b="1" dirty="0"/>
              <a:t>password</a:t>
            </a:r>
            <a:r>
              <a:rPr lang="en-US" sz="1800" dirty="0"/>
              <a:t>, and something you have, such as a security key fob. </a:t>
            </a:r>
          </a:p>
        </p:txBody>
      </p:sp>
      <p:pic>
        <p:nvPicPr>
          <p:cNvPr id="3" name="Picture 2"/>
          <p:cNvPicPr>
            <a:picLocks noChangeAspect="1"/>
          </p:cNvPicPr>
          <p:nvPr/>
        </p:nvPicPr>
        <p:blipFill>
          <a:blip r:embed="rId3"/>
          <a:stretch>
            <a:fillRect/>
          </a:stretch>
        </p:blipFill>
        <p:spPr>
          <a:xfrm>
            <a:off x="5142662" y="3687125"/>
            <a:ext cx="3448050" cy="1846350"/>
          </a:xfrm>
          <a:prstGeom prst="rect">
            <a:avLst/>
          </a:prstGeom>
        </p:spPr>
      </p:pic>
    </p:spTree>
    <p:extLst>
      <p:ext uri="{BB962C8B-B14F-4D97-AF65-F5344CB8AC3E}">
        <p14:creationId xmlns:p14="http://schemas.microsoft.com/office/powerpoint/2010/main" val="843705282"/>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03278" y="0"/>
            <a:ext cx="8772157" cy="432322"/>
          </a:xfrm>
        </p:spPr>
        <p:txBody>
          <a:bodyPr/>
          <a:lstStyle/>
          <a:p>
            <a:pPr algn="ctr" eaLnBrk="1" hangingPunct="1"/>
            <a:br>
              <a:rPr lang="en-US" sz="2800" dirty="0">
                <a:latin typeface="Arial" charset="0"/>
              </a:rPr>
            </a:br>
            <a:r>
              <a:rPr lang="en-US" sz="2800" dirty="0">
                <a:latin typeface="Arial" charset="0"/>
              </a:rPr>
              <a:t>Authorization</a:t>
            </a:r>
            <a:endParaRPr lang="en-US" sz="4400" dirty="0">
              <a:latin typeface="Arial" charset="0"/>
            </a:endParaRPr>
          </a:p>
        </p:txBody>
      </p:sp>
      <p:sp>
        <p:nvSpPr>
          <p:cNvPr id="2" name="Content Placeholder 1"/>
          <p:cNvSpPr>
            <a:spLocks noGrp="1"/>
          </p:cNvSpPr>
          <p:nvPr>
            <p:ph idx="1"/>
          </p:nvPr>
        </p:nvSpPr>
        <p:spPr>
          <a:xfrm>
            <a:off x="203277" y="475115"/>
            <a:ext cx="8772157" cy="5246253"/>
          </a:xfrm>
        </p:spPr>
        <p:txBody>
          <a:bodyPr/>
          <a:lstStyle/>
          <a:p>
            <a:pPr marL="0" indent="0" algn="just">
              <a:buNone/>
            </a:pPr>
            <a:r>
              <a:rPr lang="en-US" sz="1800" dirty="0"/>
              <a:t>Authorization controls what a user can and cannot do on the network after successful authentication: </a:t>
            </a:r>
          </a:p>
          <a:p>
            <a:pPr algn="just"/>
            <a:r>
              <a:rPr lang="en-US" sz="1800" dirty="0"/>
              <a:t>After a user </a:t>
            </a:r>
            <a:r>
              <a:rPr lang="en-US" sz="1800" b="1" dirty="0"/>
              <a:t>proves</a:t>
            </a:r>
            <a:r>
              <a:rPr lang="en-US" sz="1800" dirty="0"/>
              <a:t> his or her </a:t>
            </a:r>
            <a:r>
              <a:rPr lang="en-US" sz="1800" b="1" dirty="0"/>
              <a:t>identity</a:t>
            </a:r>
            <a:r>
              <a:rPr lang="en-US" sz="1800" dirty="0"/>
              <a:t>, the </a:t>
            </a:r>
            <a:r>
              <a:rPr lang="en-US" sz="1800" b="1" dirty="0"/>
              <a:t>system checks</a:t>
            </a:r>
            <a:r>
              <a:rPr lang="en-US" sz="1800" dirty="0"/>
              <a:t> to see what network resources the user can access and what the users can do with the resources. </a:t>
            </a:r>
          </a:p>
          <a:p>
            <a:pPr algn="just"/>
            <a:r>
              <a:rPr lang="en-US" sz="1800" dirty="0"/>
              <a:t>Authorization uses a set of </a:t>
            </a:r>
            <a:r>
              <a:rPr lang="en-US" sz="1800" b="1" dirty="0"/>
              <a:t>attributes</a:t>
            </a:r>
            <a:r>
              <a:rPr lang="en-US" sz="1800" dirty="0"/>
              <a:t> that describes the user’s access to the network. </a:t>
            </a:r>
          </a:p>
          <a:p>
            <a:pPr algn="just"/>
            <a:r>
              <a:rPr lang="en-US" sz="1800" dirty="0"/>
              <a:t>The </a:t>
            </a:r>
            <a:r>
              <a:rPr lang="en-US" sz="1800" b="1" dirty="0"/>
              <a:t>system compares </a:t>
            </a:r>
            <a:r>
              <a:rPr lang="en-US" sz="1800" dirty="0"/>
              <a:t>these attributes to the information contained within the </a:t>
            </a:r>
            <a:r>
              <a:rPr lang="en-US" sz="1800" b="1" dirty="0"/>
              <a:t>authentication database</a:t>
            </a:r>
            <a:r>
              <a:rPr lang="en-US" sz="1800" dirty="0"/>
              <a:t>, determines a set of restrictions for that user, and delivers it to the local router where the user is connected.</a:t>
            </a:r>
          </a:p>
          <a:p>
            <a:pPr algn="just"/>
            <a:r>
              <a:rPr lang="en-US" sz="1800" dirty="0"/>
              <a:t>Defining authorization rules is the first step in controlling access. An authorization policy establishes these rules.</a:t>
            </a:r>
          </a:p>
        </p:txBody>
      </p:sp>
      <p:pic>
        <p:nvPicPr>
          <p:cNvPr id="3" name="Picture 2"/>
          <p:cNvPicPr>
            <a:picLocks noChangeAspect="1"/>
          </p:cNvPicPr>
          <p:nvPr/>
        </p:nvPicPr>
        <p:blipFill>
          <a:blip r:embed="rId3"/>
          <a:stretch>
            <a:fillRect/>
          </a:stretch>
        </p:blipFill>
        <p:spPr>
          <a:xfrm>
            <a:off x="5487014" y="4124004"/>
            <a:ext cx="2952750" cy="1444587"/>
          </a:xfrm>
          <a:prstGeom prst="rect">
            <a:avLst/>
          </a:prstGeom>
        </p:spPr>
      </p:pic>
    </p:spTree>
    <p:extLst>
      <p:ext uri="{BB962C8B-B14F-4D97-AF65-F5344CB8AC3E}">
        <p14:creationId xmlns:p14="http://schemas.microsoft.com/office/powerpoint/2010/main" val="1159608633"/>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72103" y="0"/>
            <a:ext cx="8772157" cy="491316"/>
          </a:xfrm>
        </p:spPr>
        <p:txBody>
          <a:bodyPr/>
          <a:lstStyle/>
          <a:p>
            <a:pPr algn="ctr" eaLnBrk="1" hangingPunct="1"/>
            <a:r>
              <a:rPr lang="en-US" sz="2800" dirty="0">
                <a:latin typeface="Arial" charset="0"/>
              </a:rPr>
              <a:t>Accountability</a:t>
            </a:r>
            <a:endParaRPr lang="en-US" sz="4400" dirty="0">
              <a:latin typeface="Arial" charset="0"/>
            </a:endParaRPr>
          </a:p>
        </p:txBody>
      </p:sp>
      <p:sp>
        <p:nvSpPr>
          <p:cNvPr id="2" name="Content Placeholder 1"/>
          <p:cNvSpPr>
            <a:spLocks noGrp="1"/>
          </p:cNvSpPr>
          <p:nvPr>
            <p:ph idx="1"/>
          </p:nvPr>
        </p:nvSpPr>
        <p:spPr>
          <a:xfrm>
            <a:off x="574819" y="562524"/>
            <a:ext cx="8330526" cy="5246253"/>
          </a:xfrm>
        </p:spPr>
        <p:txBody>
          <a:bodyPr/>
          <a:lstStyle/>
          <a:p>
            <a:pPr marL="338137" lvl="1" indent="0" algn="just"/>
            <a:r>
              <a:rPr lang="en-US" sz="1800" dirty="0"/>
              <a:t>Accountability </a:t>
            </a:r>
            <a:r>
              <a:rPr lang="en-US" sz="1800" b="1" dirty="0"/>
              <a:t>traces an action back to a person</a:t>
            </a:r>
            <a:r>
              <a:rPr lang="en-US" sz="1800" dirty="0"/>
              <a:t> or process making the change to a system, collects this information, and reports the usage data: </a:t>
            </a:r>
          </a:p>
          <a:p>
            <a:pPr marL="623887" lvl="1" indent="-285750" algn="just">
              <a:buFont typeface="Arial" panose="020B0604020202020204" pitchFamily="34" charset="0"/>
              <a:buChar char="•"/>
            </a:pPr>
            <a:r>
              <a:rPr lang="en-US" sz="1800" dirty="0"/>
              <a:t>The organization can use this data for such purposes as auditing or billing. </a:t>
            </a:r>
          </a:p>
          <a:p>
            <a:pPr marL="623887" lvl="1" indent="-285750" algn="just">
              <a:buFont typeface="Arial" panose="020B0604020202020204" pitchFamily="34" charset="0"/>
              <a:buChar char="•"/>
            </a:pPr>
            <a:r>
              <a:rPr lang="en-US" sz="1800" dirty="0"/>
              <a:t>The collected data might include the </a:t>
            </a:r>
            <a:r>
              <a:rPr lang="en-US" sz="1800" b="1" dirty="0"/>
              <a:t>log in time for a user</a:t>
            </a:r>
            <a:r>
              <a:rPr lang="en-US" sz="1800" dirty="0"/>
              <a:t>, whether the user log in was a </a:t>
            </a:r>
            <a:r>
              <a:rPr lang="en-US" sz="1800" b="1" dirty="0"/>
              <a:t>success or failure</a:t>
            </a:r>
            <a:r>
              <a:rPr lang="en-US" sz="1800" dirty="0"/>
              <a:t>, or what network resources the user accessed. </a:t>
            </a:r>
          </a:p>
          <a:p>
            <a:pPr marL="623887" lvl="1" indent="-285750" algn="just">
              <a:buFont typeface="Arial" panose="020B0604020202020204" pitchFamily="34" charset="0"/>
              <a:buChar char="•"/>
            </a:pPr>
            <a:r>
              <a:rPr lang="en-US" sz="1800" dirty="0"/>
              <a:t>This allows an organization to </a:t>
            </a:r>
            <a:r>
              <a:rPr lang="en-US" sz="1800" b="1" dirty="0"/>
              <a:t>trace actions, errors, and mistakes</a:t>
            </a:r>
            <a:r>
              <a:rPr lang="en-US" sz="1800" dirty="0"/>
              <a:t> during an audit or investigation.</a:t>
            </a:r>
          </a:p>
          <a:p>
            <a:pPr marL="623887" lvl="1" indent="-285750" algn="just">
              <a:buFont typeface="Arial" panose="020B0604020202020204" pitchFamily="34" charset="0"/>
              <a:buChar char="•"/>
            </a:pPr>
            <a:r>
              <a:rPr lang="en-US" sz="1800" dirty="0"/>
              <a:t>Implementing accountability consists of </a:t>
            </a:r>
            <a:r>
              <a:rPr lang="en-US" sz="1800" b="1" dirty="0"/>
              <a:t>technologies, policies, procedures, and education</a:t>
            </a:r>
            <a:r>
              <a:rPr lang="en-US" sz="1800" dirty="0"/>
              <a:t>. </a:t>
            </a:r>
          </a:p>
          <a:p>
            <a:pPr marL="623887" lvl="1" indent="-285750" algn="just">
              <a:buFont typeface="Arial" panose="020B0604020202020204" pitchFamily="34" charset="0"/>
              <a:buChar char="•"/>
            </a:pPr>
            <a:r>
              <a:rPr lang="en-US" sz="1800" dirty="0"/>
              <a:t>Log files provide detailed information based on the parameters chosen. </a:t>
            </a:r>
          </a:p>
        </p:txBody>
      </p:sp>
    </p:spTree>
    <p:extLst>
      <p:ext uri="{BB962C8B-B14F-4D97-AF65-F5344CB8AC3E}">
        <p14:creationId xmlns:p14="http://schemas.microsoft.com/office/powerpoint/2010/main" val="4012688733"/>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62272" y="78955"/>
            <a:ext cx="8772157" cy="491316"/>
          </a:xfrm>
        </p:spPr>
        <p:txBody>
          <a:bodyPr/>
          <a:lstStyle/>
          <a:p>
            <a:pPr algn="ctr" eaLnBrk="1" hangingPunct="1"/>
            <a:r>
              <a:rPr lang="en-US" sz="2800" dirty="0">
                <a:latin typeface="Arial" charset="0"/>
              </a:rPr>
              <a:t>Types of Security Controls</a:t>
            </a:r>
            <a:endParaRPr lang="en-US" sz="4400" dirty="0">
              <a:latin typeface="Arial" charset="0"/>
            </a:endParaRPr>
          </a:p>
        </p:txBody>
      </p:sp>
      <p:sp>
        <p:nvSpPr>
          <p:cNvPr id="2" name="Content Placeholder 1"/>
          <p:cNvSpPr>
            <a:spLocks noGrp="1"/>
          </p:cNvSpPr>
          <p:nvPr>
            <p:ph idx="1"/>
          </p:nvPr>
        </p:nvSpPr>
        <p:spPr>
          <a:xfrm>
            <a:off x="397838" y="827996"/>
            <a:ext cx="8636591" cy="5246253"/>
          </a:xfrm>
        </p:spPr>
        <p:txBody>
          <a:bodyPr/>
          <a:lstStyle/>
          <a:p>
            <a:pPr marL="0" indent="0" algn="just">
              <a:buNone/>
            </a:pPr>
            <a:r>
              <a:rPr lang="en-US" sz="1800" b="1" dirty="0"/>
              <a:t>Preventative Controls - </a:t>
            </a:r>
            <a:r>
              <a:rPr lang="en-US" sz="1800" dirty="0"/>
              <a:t>Prevent means to </a:t>
            </a:r>
            <a:r>
              <a:rPr lang="en-US" sz="1800" b="1" dirty="0"/>
              <a:t>keep something from happening</a:t>
            </a:r>
            <a:r>
              <a:rPr lang="en-US" sz="1800" dirty="0"/>
              <a:t>. Preventative access controls stop unwanted or unauthorized activity from happening. </a:t>
            </a:r>
          </a:p>
          <a:p>
            <a:pPr marL="0" indent="0" algn="just">
              <a:buNone/>
            </a:pPr>
            <a:r>
              <a:rPr lang="en-US" sz="1800" b="1" dirty="0"/>
              <a:t>Deterrent Controls - </a:t>
            </a:r>
            <a:r>
              <a:rPr lang="en-US" sz="1800" dirty="0"/>
              <a:t>A deterrent is the opposite of a reward. A reward encourages individuals to do the right thing, while a </a:t>
            </a:r>
            <a:r>
              <a:rPr lang="en-US" sz="1800" b="1" dirty="0"/>
              <a:t>deterrent discourages them from doing the wrong thing</a:t>
            </a:r>
            <a:r>
              <a:rPr lang="en-US" sz="1800" dirty="0"/>
              <a:t>. Cybersecurity professionals and organizations use deterrents to </a:t>
            </a:r>
            <a:r>
              <a:rPr lang="en-US" sz="1800" b="1" dirty="0"/>
              <a:t>limit or mitigate an action </a:t>
            </a:r>
            <a:r>
              <a:rPr lang="en-US" sz="1800" dirty="0"/>
              <a:t>or behavior. Deterrents do not always stop these actions. </a:t>
            </a:r>
          </a:p>
          <a:p>
            <a:pPr marL="0" indent="0" algn="just">
              <a:buNone/>
            </a:pPr>
            <a:r>
              <a:rPr lang="en-US" sz="1800" b="1" dirty="0"/>
              <a:t>Detective Controls - </a:t>
            </a:r>
            <a:r>
              <a:rPr lang="en-US" sz="1800" dirty="0"/>
              <a:t>Detection is the </a:t>
            </a:r>
            <a:r>
              <a:rPr lang="en-US" sz="1800" b="1" dirty="0"/>
              <a:t>act or process of noticing or discovering something</a:t>
            </a:r>
            <a:r>
              <a:rPr lang="en-US" sz="1800" dirty="0"/>
              <a:t>. Access control detections identify different types of unauthorized activity. </a:t>
            </a:r>
            <a:r>
              <a:rPr lang="en-US" sz="1800" b="1" dirty="0"/>
              <a:t>Detection systems </a:t>
            </a:r>
            <a:r>
              <a:rPr lang="en-US" sz="1800" dirty="0"/>
              <a:t>can be very simple, such as a </a:t>
            </a:r>
            <a:r>
              <a:rPr lang="en-US" sz="1800" b="1" dirty="0"/>
              <a:t>motion detector </a:t>
            </a:r>
            <a:r>
              <a:rPr lang="en-US" sz="1800" dirty="0"/>
              <a:t>or </a:t>
            </a:r>
            <a:r>
              <a:rPr lang="en-US" sz="1800" b="1" dirty="0"/>
              <a:t>security guard</a:t>
            </a:r>
            <a:r>
              <a:rPr lang="en-US" sz="1800" dirty="0"/>
              <a:t>. They can also be more complex, such as an </a:t>
            </a:r>
            <a:r>
              <a:rPr lang="en-US" sz="1800" b="1" dirty="0"/>
              <a:t>intrusion detection system</a:t>
            </a:r>
            <a:r>
              <a:rPr lang="en-US" sz="1800" dirty="0"/>
              <a:t>. </a:t>
            </a:r>
          </a:p>
          <a:p>
            <a:pPr marL="0" indent="0" algn="just">
              <a:buNone/>
            </a:pPr>
            <a:endParaRPr lang="en-US" sz="1800" dirty="0"/>
          </a:p>
          <a:p>
            <a:pPr marL="0" indent="0" algn="just">
              <a:buNone/>
            </a:pPr>
            <a:endParaRPr lang="en-US" sz="1800" dirty="0"/>
          </a:p>
          <a:p>
            <a:pPr marL="795337" lvl="1" indent="-457200" algn="just">
              <a:buFont typeface="+mj-lt"/>
              <a:buAutoNum type="arabicPeriod"/>
            </a:pPr>
            <a:endParaRPr lang="en-US" sz="1800" dirty="0"/>
          </a:p>
        </p:txBody>
      </p:sp>
      <p:pic>
        <p:nvPicPr>
          <p:cNvPr id="3" name="Picture 2"/>
          <p:cNvPicPr>
            <a:picLocks noChangeAspect="1"/>
          </p:cNvPicPr>
          <p:nvPr/>
        </p:nvPicPr>
        <p:blipFill>
          <a:blip r:embed="rId3"/>
          <a:stretch>
            <a:fillRect/>
          </a:stretch>
        </p:blipFill>
        <p:spPr>
          <a:xfrm>
            <a:off x="6399265" y="4244146"/>
            <a:ext cx="1714500" cy="1283426"/>
          </a:xfrm>
          <a:prstGeom prst="rect">
            <a:avLst/>
          </a:prstGeom>
        </p:spPr>
      </p:pic>
    </p:spTree>
    <p:extLst>
      <p:ext uri="{BB962C8B-B14F-4D97-AF65-F5344CB8AC3E}">
        <p14:creationId xmlns:p14="http://schemas.microsoft.com/office/powerpoint/2010/main" val="209803692"/>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62271" y="0"/>
            <a:ext cx="8772157" cy="432322"/>
          </a:xfrm>
        </p:spPr>
        <p:txBody>
          <a:bodyPr/>
          <a:lstStyle/>
          <a:p>
            <a:pPr algn="ctr" eaLnBrk="1" hangingPunct="1"/>
            <a:r>
              <a:rPr lang="en-US" sz="2800" dirty="0">
                <a:latin typeface="Arial" charset="0"/>
              </a:rPr>
              <a:t>Types of Security Controls</a:t>
            </a:r>
            <a:endParaRPr lang="en-US" sz="4400" dirty="0">
              <a:latin typeface="Arial" charset="0"/>
            </a:endParaRPr>
          </a:p>
        </p:txBody>
      </p:sp>
      <p:sp>
        <p:nvSpPr>
          <p:cNvPr id="2" name="Content Placeholder 1"/>
          <p:cNvSpPr>
            <a:spLocks noGrp="1"/>
          </p:cNvSpPr>
          <p:nvPr>
            <p:ph idx="1"/>
          </p:nvPr>
        </p:nvSpPr>
        <p:spPr>
          <a:xfrm>
            <a:off x="483086" y="572357"/>
            <a:ext cx="8330526" cy="5246253"/>
          </a:xfrm>
        </p:spPr>
        <p:txBody>
          <a:bodyPr/>
          <a:lstStyle/>
          <a:p>
            <a:pPr marL="0" indent="0" algn="just">
              <a:buNone/>
            </a:pPr>
            <a:r>
              <a:rPr lang="en-US" sz="1800" b="1" dirty="0"/>
              <a:t>Corrective Controls - </a:t>
            </a:r>
            <a:r>
              <a:rPr lang="en-US" sz="1800" dirty="0"/>
              <a:t>Corrective counteracts something that is </a:t>
            </a:r>
            <a:r>
              <a:rPr lang="en-US" sz="1800" b="1" dirty="0"/>
              <a:t>undesirable</a:t>
            </a:r>
            <a:r>
              <a:rPr lang="en-US" sz="1800" dirty="0"/>
              <a:t>. Organizations put corrective access controls in place after a system experiences a threat. Corrective controls </a:t>
            </a:r>
            <a:r>
              <a:rPr lang="en-US" sz="1800" b="1" dirty="0"/>
              <a:t>restore the system back </a:t>
            </a:r>
            <a:r>
              <a:rPr lang="en-US" sz="1800" dirty="0"/>
              <a:t>to a state of confidentiality, integrity, and availability. They can also restore systems to normal after unauthorized activity occurs.</a:t>
            </a:r>
          </a:p>
          <a:p>
            <a:pPr marL="0" indent="0" algn="just">
              <a:buNone/>
            </a:pPr>
            <a:r>
              <a:rPr lang="en-US" sz="1800" b="1" dirty="0"/>
              <a:t>Recovery Controls - </a:t>
            </a:r>
            <a:r>
              <a:rPr lang="en-US" sz="1800" dirty="0"/>
              <a:t>Recovery is a </a:t>
            </a:r>
            <a:r>
              <a:rPr lang="en-US" sz="1800" b="1" dirty="0"/>
              <a:t>return to a normal state</a:t>
            </a:r>
            <a:r>
              <a:rPr lang="en-US" sz="1800" dirty="0"/>
              <a:t>. Recovery access controls restore resources, functions, and capabilities </a:t>
            </a:r>
            <a:r>
              <a:rPr lang="en-US" sz="1800" b="1" dirty="0"/>
              <a:t>after a violation</a:t>
            </a:r>
            <a:r>
              <a:rPr lang="en-US" sz="1800" dirty="0"/>
              <a:t> of a security policy. Recovery controls can </a:t>
            </a:r>
            <a:r>
              <a:rPr lang="en-US" sz="1800" b="1" dirty="0"/>
              <a:t>repair damage</a:t>
            </a:r>
            <a:r>
              <a:rPr lang="en-US" sz="1800" dirty="0"/>
              <a:t>, in addition to </a:t>
            </a:r>
            <a:r>
              <a:rPr lang="en-US" sz="1800" b="1" dirty="0"/>
              <a:t>stopping any further damage</a:t>
            </a:r>
            <a:r>
              <a:rPr lang="en-US" sz="1800" dirty="0"/>
              <a:t>. These controls have more advanced capabilities over corrective access controls.</a:t>
            </a:r>
          </a:p>
          <a:p>
            <a:pPr marL="0" indent="0" algn="just">
              <a:buNone/>
            </a:pPr>
            <a:r>
              <a:rPr lang="en-US" sz="1800" b="1" dirty="0"/>
              <a:t>Compensative Controls - </a:t>
            </a:r>
            <a:r>
              <a:rPr lang="en-US" sz="1800" dirty="0"/>
              <a:t>Compensate means to </a:t>
            </a:r>
            <a:r>
              <a:rPr lang="en-US" sz="1800" b="1" dirty="0"/>
              <a:t>make up for something</a:t>
            </a:r>
            <a:r>
              <a:rPr lang="en-US" sz="1800" dirty="0"/>
              <a:t>. Compensative access controls provide options to other controls to bolster enforcement in support of a security policy. A compensative control can also be a </a:t>
            </a:r>
            <a:r>
              <a:rPr lang="en-US" sz="1800" b="1" dirty="0"/>
              <a:t>substitution used</a:t>
            </a:r>
            <a:r>
              <a:rPr lang="en-US" sz="1800" dirty="0"/>
              <a:t> in place of a control that is not possible under the circumstances. </a:t>
            </a:r>
          </a:p>
          <a:p>
            <a:pPr marL="0" indent="0" algn="just">
              <a:buNone/>
            </a:pPr>
            <a:endParaRPr lang="en-US" sz="1800" dirty="0"/>
          </a:p>
          <a:p>
            <a:pPr marL="0" indent="0" algn="just">
              <a:buNone/>
            </a:pPr>
            <a:endParaRPr lang="en-US" sz="1800" dirty="0"/>
          </a:p>
          <a:p>
            <a:pPr marL="795337" lvl="1" indent="-457200" algn="just">
              <a:buFont typeface="+mj-lt"/>
              <a:buAutoNum type="arabicPeriod"/>
            </a:pPr>
            <a:endParaRPr lang="en-US" sz="1800" dirty="0"/>
          </a:p>
        </p:txBody>
      </p:sp>
    </p:spTree>
    <p:extLst>
      <p:ext uri="{BB962C8B-B14F-4D97-AF65-F5344CB8AC3E}">
        <p14:creationId xmlns:p14="http://schemas.microsoft.com/office/powerpoint/2010/main" val="1675650470"/>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89310" y="0"/>
            <a:ext cx="8772157" cy="727587"/>
          </a:xfrm>
        </p:spPr>
        <p:txBody>
          <a:bodyPr/>
          <a:lstStyle/>
          <a:p>
            <a:pPr algn="ctr" eaLnBrk="1" hangingPunct="1"/>
            <a:r>
              <a:rPr lang="en-US" sz="1800" b="0" dirty="0"/>
              <a:t>Obscuring Data</a:t>
            </a:r>
            <a:br>
              <a:rPr lang="en-US" sz="2800" dirty="0">
                <a:latin typeface="Arial" charset="0"/>
              </a:rPr>
            </a:br>
            <a:r>
              <a:rPr lang="en-US" sz="2800" dirty="0" err="1">
                <a:latin typeface="Arial" charset="0"/>
              </a:rPr>
              <a:t>Data</a:t>
            </a:r>
            <a:r>
              <a:rPr lang="en-US" sz="2800" dirty="0">
                <a:latin typeface="Arial" charset="0"/>
              </a:rPr>
              <a:t> Masking</a:t>
            </a:r>
            <a:endParaRPr lang="en-US" sz="4400" dirty="0">
              <a:latin typeface="Arial" charset="0"/>
            </a:endParaRPr>
          </a:p>
        </p:txBody>
      </p:sp>
      <p:sp>
        <p:nvSpPr>
          <p:cNvPr id="2" name="Content Placeholder 1"/>
          <p:cNvSpPr>
            <a:spLocks noGrp="1"/>
          </p:cNvSpPr>
          <p:nvPr>
            <p:ph idx="1"/>
          </p:nvPr>
        </p:nvSpPr>
        <p:spPr>
          <a:xfrm>
            <a:off x="495788" y="909445"/>
            <a:ext cx="8431902" cy="4820845"/>
          </a:xfrm>
        </p:spPr>
        <p:txBody>
          <a:bodyPr/>
          <a:lstStyle/>
          <a:p>
            <a:pPr marL="0" indent="0" algn="just">
              <a:buNone/>
            </a:pPr>
            <a:r>
              <a:rPr lang="en-US" sz="1800" dirty="0"/>
              <a:t>Data Masking is a technology that </a:t>
            </a:r>
            <a:r>
              <a:rPr lang="en-US" sz="1800" b="1" dirty="0"/>
              <a:t>secures data by replacing sensitive information </a:t>
            </a:r>
            <a:r>
              <a:rPr lang="en-US" sz="1800" dirty="0"/>
              <a:t>with a </a:t>
            </a:r>
            <a:r>
              <a:rPr lang="en-US" sz="1800" b="1" dirty="0"/>
              <a:t>non-sensitive</a:t>
            </a:r>
            <a:r>
              <a:rPr lang="en-US" sz="1800" dirty="0"/>
              <a:t> version. The non-sensitive version looks and acts like the original. This means that a business process can use non-sensitive data and there is no need to change the supporting applications or data storage facilities. </a:t>
            </a:r>
          </a:p>
          <a:p>
            <a:pPr marL="0" indent="0" algn="just">
              <a:buNone/>
            </a:pPr>
            <a:r>
              <a:rPr lang="en-US" sz="1800" dirty="0"/>
              <a:t>In the most common use case, masking limits the propagation of sensitive data within IT systems by </a:t>
            </a:r>
            <a:r>
              <a:rPr lang="en-US" sz="1800" b="1" dirty="0"/>
              <a:t>distributing surrogate data </a:t>
            </a:r>
            <a:r>
              <a:rPr lang="en-US" sz="1800" dirty="0"/>
              <a:t>sets for testing and analysis. </a:t>
            </a:r>
          </a:p>
          <a:p>
            <a:pPr marL="0" indent="0" algn="just">
              <a:buNone/>
            </a:pPr>
            <a:r>
              <a:rPr lang="en-US" sz="1800" dirty="0"/>
              <a:t>There are data masking techniques that can ensure that data remains meaningful but changed enough to protect it:</a:t>
            </a:r>
          </a:p>
          <a:p>
            <a:pPr marL="742950" lvl="1" indent="-285750" algn="just">
              <a:buFont typeface="Wingdings" panose="05000000000000000000" pitchFamily="2" charset="2"/>
              <a:buChar char="§"/>
            </a:pPr>
            <a:r>
              <a:rPr lang="en-US" sz="1800" b="1" dirty="0"/>
              <a:t>Substitution</a:t>
            </a:r>
            <a:r>
              <a:rPr lang="en-US" sz="1800" dirty="0"/>
              <a:t> - replaces data with </a:t>
            </a:r>
            <a:r>
              <a:rPr lang="en-US" sz="1800" b="1" dirty="0"/>
              <a:t>authentic looking values </a:t>
            </a:r>
            <a:r>
              <a:rPr lang="en-US" sz="1800" dirty="0"/>
              <a:t>to apply anonymity to the data records.</a:t>
            </a:r>
          </a:p>
          <a:p>
            <a:pPr marL="742950" lvl="1" indent="-285750" algn="just">
              <a:buFont typeface="Wingdings" panose="05000000000000000000" pitchFamily="2" charset="2"/>
              <a:buChar char="§"/>
            </a:pPr>
            <a:r>
              <a:rPr lang="en-US" sz="1800" b="1" dirty="0"/>
              <a:t>Shuffling</a:t>
            </a:r>
            <a:r>
              <a:rPr lang="en-US" sz="1800" dirty="0"/>
              <a:t> - derives a substitution set from the same column of data that a user wants to mask. This technique works well </a:t>
            </a:r>
            <a:r>
              <a:rPr lang="en-US" sz="1800" b="1" dirty="0"/>
              <a:t>for financial information </a:t>
            </a:r>
            <a:r>
              <a:rPr lang="en-US" sz="1800" dirty="0"/>
              <a:t>in a test database, for example.</a:t>
            </a:r>
          </a:p>
          <a:p>
            <a:pPr algn="just"/>
            <a:endParaRPr lang="en-US" sz="1800" dirty="0"/>
          </a:p>
        </p:txBody>
      </p:sp>
    </p:spTree>
    <p:extLst>
      <p:ext uri="{BB962C8B-B14F-4D97-AF65-F5344CB8AC3E}">
        <p14:creationId xmlns:p14="http://schemas.microsoft.com/office/powerpoint/2010/main" val="3010128681"/>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10" y="0"/>
            <a:ext cx="8772157" cy="383458"/>
          </a:xfrm>
        </p:spPr>
        <p:txBody>
          <a:bodyPr/>
          <a:lstStyle/>
          <a:p>
            <a:pPr algn="ctr" eaLnBrk="1" hangingPunct="1"/>
            <a:br>
              <a:rPr lang="en-US" sz="2800" dirty="0">
                <a:latin typeface="Arial" charset="0"/>
              </a:rPr>
            </a:br>
            <a:r>
              <a:rPr lang="en-US" sz="2800" dirty="0">
                <a:latin typeface="Arial" charset="0"/>
              </a:rPr>
              <a:t>Steganography</a:t>
            </a:r>
            <a:endParaRPr lang="en-US" sz="4400" dirty="0">
              <a:latin typeface="Arial" charset="0"/>
            </a:endParaRPr>
          </a:p>
        </p:txBody>
      </p:sp>
      <p:sp>
        <p:nvSpPr>
          <p:cNvPr id="2" name="Content Placeholder 1"/>
          <p:cNvSpPr>
            <a:spLocks noGrp="1"/>
          </p:cNvSpPr>
          <p:nvPr>
            <p:ph idx="1"/>
          </p:nvPr>
        </p:nvSpPr>
        <p:spPr>
          <a:xfrm>
            <a:off x="675225" y="747848"/>
            <a:ext cx="8310041" cy="5116408"/>
          </a:xfrm>
        </p:spPr>
        <p:txBody>
          <a:bodyPr/>
          <a:lstStyle/>
          <a:p>
            <a:pPr marL="0" indent="0" algn="just">
              <a:buNone/>
            </a:pPr>
            <a:r>
              <a:rPr lang="en-US" sz="1800" dirty="0"/>
              <a:t>Steganography conceals data (the message) in another file such as a graphic, audio, or other text file. </a:t>
            </a:r>
          </a:p>
          <a:p>
            <a:pPr marL="0" indent="0" algn="just">
              <a:buNone/>
            </a:pPr>
            <a:r>
              <a:rPr lang="en-US" sz="1800" dirty="0"/>
              <a:t>The advantage of steganography over cryptography is that the secret message </a:t>
            </a:r>
            <a:r>
              <a:rPr lang="en-US" sz="1800" b="1" dirty="0"/>
              <a:t>does not attract any special attention</a:t>
            </a:r>
            <a:r>
              <a:rPr lang="en-US" sz="1800" dirty="0"/>
              <a:t>. No one would ever know that a picture actually </a:t>
            </a:r>
            <a:r>
              <a:rPr lang="en-US" sz="1800" b="1" dirty="0"/>
              <a:t>contained a secret message </a:t>
            </a:r>
            <a:r>
              <a:rPr lang="en-US" sz="1800" dirty="0"/>
              <a:t>by viewing the file either electronically or in hardcopy.</a:t>
            </a:r>
          </a:p>
          <a:p>
            <a:pPr marL="0" indent="0" algn="just">
              <a:buNone/>
            </a:pPr>
            <a:r>
              <a:rPr lang="en-US" sz="1800" dirty="0"/>
              <a:t>There are several components involved in hiding data: </a:t>
            </a:r>
          </a:p>
          <a:p>
            <a:pPr marL="742950" lvl="1" indent="-285750" algn="just">
              <a:buFont typeface="Arial" panose="020B0604020202020204" pitchFamily="34" charset="0"/>
              <a:buChar char="•"/>
            </a:pPr>
            <a:r>
              <a:rPr lang="en-US" sz="1800" dirty="0"/>
              <a:t>There is the </a:t>
            </a:r>
            <a:r>
              <a:rPr lang="en-US" sz="1800" b="1" dirty="0"/>
              <a:t>embedded data</a:t>
            </a:r>
            <a:r>
              <a:rPr lang="en-US" sz="1800" dirty="0"/>
              <a:t>, which is the secret message. </a:t>
            </a:r>
          </a:p>
          <a:p>
            <a:pPr marL="742950" lvl="1" indent="-285750" algn="just">
              <a:buFont typeface="Arial" panose="020B0604020202020204" pitchFamily="34" charset="0"/>
              <a:buChar char="•"/>
            </a:pPr>
            <a:r>
              <a:rPr lang="en-US" sz="1800" dirty="0"/>
              <a:t>Cover-text (or cover-image or cover-audio) </a:t>
            </a:r>
            <a:r>
              <a:rPr lang="en-US" sz="1800" b="1" dirty="0"/>
              <a:t>hides the embedded data</a:t>
            </a:r>
            <a:r>
              <a:rPr lang="en-US" sz="1800" dirty="0"/>
              <a:t>  producing the </a:t>
            </a:r>
            <a:r>
              <a:rPr lang="en-US" sz="1800" dirty="0" err="1"/>
              <a:t>stego</a:t>
            </a:r>
            <a:r>
              <a:rPr lang="en-US" sz="1800" dirty="0"/>
              <a:t>-text (or </a:t>
            </a:r>
            <a:r>
              <a:rPr lang="en-US" sz="1800" dirty="0" err="1"/>
              <a:t>stego</a:t>
            </a:r>
            <a:r>
              <a:rPr lang="en-US" sz="1800" dirty="0"/>
              <a:t>-image or </a:t>
            </a:r>
            <a:r>
              <a:rPr lang="en-US" sz="1800" dirty="0" err="1"/>
              <a:t>stego</a:t>
            </a:r>
            <a:r>
              <a:rPr lang="en-US" sz="1800" dirty="0"/>
              <a:t>-audio). </a:t>
            </a:r>
          </a:p>
          <a:p>
            <a:pPr marL="742950" lvl="1" indent="-285750" algn="just">
              <a:buFont typeface="Arial" panose="020B0604020202020204" pitchFamily="34" charset="0"/>
              <a:buChar char="•"/>
            </a:pPr>
            <a:r>
              <a:rPr lang="en-US" sz="1800" dirty="0"/>
              <a:t>A </a:t>
            </a:r>
            <a:r>
              <a:rPr lang="en-US" sz="1800" b="1" dirty="0" err="1"/>
              <a:t>stego</a:t>
            </a:r>
            <a:r>
              <a:rPr lang="en-US" sz="1800" b="1" dirty="0"/>
              <a:t>-key</a:t>
            </a:r>
            <a:r>
              <a:rPr lang="en-US" sz="1800" dirty="0"/>
              <a:t> controls the hiding process.</a:t>
            </a:r>
          </a:p>
        </p:txBody>
      </p:sp>
    </p:spTree>
    <p:extLst>
      <p:ext uri="{BB962C8B-B14F-4D97-AF65-F5344CB8AC3E}">
        <p14:creationId xmlns:p14="http://schemas.microsoft.com/office/powerpoint/2010/main" val="1874630823"/>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09" y="0"/>
            <a:ext cx="8772157" cy="579002"/>
          </a:xfrm>
        </p:spPr>
        <p:txBody>
          <a:bodyPr/>
          <a:lstStyle/>
          <a:p>
            <a:pPr algn="ctr" eaLnBrk="1" hangingPunct="1"/>
            <a:br>
              <a:rPr lang="en-US" dirty="0"/>
            </a:br>
            <a:r>
              <a:rPr lang="en-US" dirty="0" err="1"/>
              <a:t>Data</a:t>
            </a:r>
            <a:r>
              <a:rPr lang="en-US" dirty="0"/>
              <a:t> Obfuscation</a:t>
            </a:r>
            <a:endParaRPr lang="en-US" dirty="0">
              <a:latin typeface="Arial" charset="0"/>
            </a:endParaRPr>
          </a:p>
        </p:txBody>
      </p:sp>
      <p:sp>
        <p:nvSpPr>
          <p:cNvPr id="2" name="Content Placeholder 1"/>
          <p:cNvSpPr>
            <a:spLocks noGrp="1"/>
          </p:cNvSpPr>
          <p:nvPr>
            <p:ph idx="1"/>
          </p:nvPr>
        </p:nvSpPr>
        <p:spPr>
          <a:xfrm>
            <a:off x="323087" y="858088"/>
            <a:ext cx="8552200" cy="4799540"/>
          </a:xfrm>
        </p:spPr>
        <p:txBody>
          <a:bodyPr/>
          <a:lstStyle/>
          <a:p>
            <a:pPr marL="0" indent="0" algn="just">
              <a:buNone/>
            </a:pPr>
            <a:r>
              <a:rPr lang="en-US" sz="1800" b="1" dirty="0"/>
              <a:t>Data obfuscation  </a:t>
            </a:r>
            <a:r>
              <a:rPr lang="en-US" sz="1800" dirty="0"/>
              <a:t>- is the use and practice of </a:t>
            </a:r>
            <a:r>
              <a:rPr lang="en-US" sz="1800" b="1" dirty="0"/>
              <a:t>data masking and steganography </a:t>
            </a:r>
            <a:r>
              <a:rPr lang="en-US" sz="1800" dirty="0"/>
              <a:t>techniques in the cybersecurity and cyber intelligence profession: </a:t>
            </a:r>
          </a:p>
          <a:p>
            <a:pPr algn="just"/>
            <a:r>
              <a:rPr lang="en-US" sz="1800" dirty="0"/>
              <a:t>Obfuscation is the art of </a:t>
            </a:r>
            <a:r>
              <a:rPr lang="en-US" sz="1800" b="1" dirty="0"/>
              <a:t>making the message confusing, ambiguous, or harder to understand</a:t>
            </a:r>
            <a:r>
              <a:rPr lang="en-US" sz="1800" dirty="0"/>
              <a:t>. </a:t>
            </a:r>
          </a:p>
          <a:p>
            <a:pPr algn="just"/>
            <a:r>
              <a:rPr lang="en-US" sz="1800" dirty="0"/>
              <a:t>A system may </a:t>
            </a:r>
            <a:r>
              <a:rPr lang="en-US" sz="1800" b="1" dirty="0"/>
              <a:t>purposely scramble messages </a:t>
            </a:r>
            <a:r>
              <a:rPr lang="en-US" sz="1800" dirty="0"/>
              <a:t>to prevent unauthorized access to sensitive information.</a:t>
            </a:r>
          </a:p>
          <a:p>
            <a:pPr algn="just"/>
            <a:r>
              <a:rPr lang="en-US" sz="1800" dirty="0"/>
              <a:t>Software </a:t>
            </a:r>
            <a:r>
              <a:rPr lang="en-US" sz="1800" b="1" dirty="0"/>
              <a:t>watermarking</a:t>
            </a:r>
            <a:r>
              <a:rPr lang="en-US" sz="1800" dirty="0"/>
              <a:t> protects software from unauthorized access or modification. </a:t>
            </a:r>
          </a:p>
          <a:p>
            <a:pPr algn="just"/>
            <a:r>
              <a:rPr lang="en-US" sz="1800" dirty="0"/>
              <a:t>Software watermarking inserts a secret message into the program as proof of ownership. </a:t>
            </a:r>
          </a:p>
          <a:p>
            <a:pPr algn="just"/>
            <a:r>
              <a:rPr lang="en-US" sz="1800" dirty="0"/>
              <a:t>The secret message is the software watermark. If someone tries to remove the watermark, the result is </a:t>
            </a:r>
            <a:r>
              <a:rPr lang="en-US" sz="1800" b="1" dirty="0"/>
              <a:t>nonfunctional code</a:t>
            </a:r>
            <a:r>
              <a:rPr lang="en-US" sz="1800" dirty="0"/>
              <a:t>.</a:t>
            </a:r>
          </a:p>
        </p:txBody>
      </p:sp>
    </p:spTree>
    <p:extLst>
      <p:ext uri="{BB962C8B-B14F-4D97-AF65-F5344CB8AC3E}">
        <p14:creationId xmlns:p14="http://schemas.microsoft.com/office/powerpoint/2010/main" val="3753679465"/>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3"/>
          <p:cNvSpPr txBox="1">
            <a:spLocks noChangeArrowheads="1"/>
          </p:cNvSpPr>
          <p:nvPr/>
        </p:nvSpPr>
        <p:spPr bwMode="auto">
          <a:xfrm>
            <a:off x="655638" y="609600"/>
            <a:ext cx="8145462" cy="838200"/>
          </a:xfrm>
          <a:prstGeom prst="rect">
            <a:avLst/>
          </a:prstGeom>
          <a:noFill/>
          <a:ln w="9525" algn="ctr">
            <a:noFill/>
            <a:miter lim="800000"/>
            <a:headEnd/>
            <a:tailEnd/>
          </a:ln>
        </p:spPr>
        <p:txBody>
          <a:bodyPr lIns="82124" tIns="41061" rIns="82124" bIns="41061" anchor="b"/>
          <a:lstStyle/>
          <a:p>
            <a:pPr defTabSz="814388">
              <a:lnSpc>
                <a:spcPct val="90000"/>
              </a:lnSpc>
              <a:defRPr/>
            </a:pPr>
            <a:r>
              <a:rPr lang="en-US" sz="3200" b="1" kern="0" dirty="0">
                <a:solidFill>
                  <a:srgbClr val="708CA1"/>
                </a:solidFill>
                <a:latin typeface="+mj-lt"/>
                <a:ea typeface="+mj-ea"/>
                <a:cs typeface="+mj-cs"/>
              </a:rPr>
              <a:t>Best Practices</a:t>
            </a:r>
          </a:p>
        </p:txBody>
      </p:sp>
      <p:sp>
        <p:nvSpPr>
          <p:cNvPr id="8" name="TextBox 7"/>
          <p:cNvSpPr txBox="1"/>
          <p:nvPr/>
        </p:nvSpPr>
        <p:spPr>
          <a:xfrm>
            <a:off x="655638" y="1543269"/>
            <a:ext cx="8145461" cy="1323439"/>
          </a:xfrm>
          <a:prstGeom prst="rect">
            <a:avLst/>
          </a:prstGeom>
          <a:noFill/>
        </p:spPr>
        <p:txBody>
          <a:bodyPr wrap="square" rtlCol="0">
            <a:spAutoFit/>
          </a:bodyPr>
          <a:lstStyle/>
          <a:p>
            <a:pPr algn="l">
              <a:lnSpc>
                <a:spcPct val="100000"/>
              </a:lnSpc>
              <a:buFontTx/>
              <a:buNone/>
            </a:pPr>
            <a:r>
              <a:rPr lang="en-US" sz="2000" dirty="0"/>
              <a:t>The table below gives recommended websites for further exploration of the topic.</a:t>
            </a:r>
          </a:p>
          <a:p>
            <a:pPr algn="l">
              <a:lnSpc>
                <a:spcPct val="100000"/>
              </a:lnSpc>
            </a:pPr>
            <a:endParaRPr lang="en-US" sz="2000" dirty="0"/>
          </a:p>
          <a:p>
            <a:pPr marL="285750" indent="-285750" algn="l">
              <a:lnSpc>
                <a:spcPct val="100000"/>
              </a:lnSpc>
              <a:buFont typeface="Arial" panose="020B0604020202020204" pitchFamily="34" charset="0"/>
              <a:buChar char="•"/>
            </a:pPr>
            <a:endParaRPr lang="en-US" sz="2000" dirty="0"/>
          </a:p>
        </p:txBody>
      </p:sp>
      <p:graphicFrame>
        <p:nvGraphicFramePr>
          <p:cNvPr id="2" name="Table 1"/>
          <p:cNvGraphicFramePr>
            <a:graphicFrameLocks noGrp="1"/>
          </p:cNvGraphicFramePr>
          <p:nvPr>
            <p:extLst>
              <p:ext uri="{D42A27DB-BD31-4B8C-83A1-F6EECF244321}">
                <p14:modId xmlns:p14="http://schemas.microsoft.com/office/powerpoint/2010/main" val="3031672330"/>
              </p:ext>
            </p:extLst>
          </p:nvPr>
        </p:nvGraphicFramePr>
        <p:xfrm>
          <a:off x="655638" y="2721171"/>
          <a:ext cx="8321214" cy="2140400"/>
        </p:xfrm>
        <a:graphic>
          <a:graphicData uri="http://schemas.openxmlformats.org/drawingml/2006/table">
            <a:tbl>
              <a:tblPr firstRow="1" bandRow="1">
                <a:tableStyleId>{5C22544A-7EE6-4342-B048-85BDC9FD1C3A}</a:tableStyleId>
              </a:tblPr>
              <a:tblGrid>
                <a:gridCol w="3048542">
                  <a:extLst>
                    <a:ext uri="{9D8B030D-6E8A-4147-A177-3AD203B41FA5}">
                      <a16:colId xmlns:a16="http://schemas.microsoft.com/office/drawing/2014/main" val="20000"/>
                    </a:ext>
                  </a:extLst>
                </a:gridCol>
                <a:gridCol w="5272672">
                  <a:extLst>
                    <a:ext uri="{9D8B030D-6E8A-4147-A177-3AD203B41FA5}">
                      <a16:colId xmlns:a16="http://schemas.microsoft.com/office/drawing/2014/main" val="20001"/>
                    </a:ext>
                  </a:extLst>
                </a:gridCol>
              </a:tblGrid>
              <a:tr h="356968">
                <a:tc>
                  <a:txBody>
                    <a:bodyPr/>
                    <a:lstStyle/>
                    <a:p>
                      <a:pPr algn="ctr"/>
                      <a:r>
                        <a:rPr lang="en-US" dirty="0" err="1"/>
                        <a:t>Cryptotography</a:t>
                      </a:r>
                      <a:endParaRPr lang="en-US" dirty="0"/>
                    </a:p>
                  </a:txBody>
                  <a:tcPr/>
                </a:tc>
                <a:tc>
                  <a:txBody>
                    <a:bodyPr/>
                    <a:lstStyle/>
                    <a:p>
                      <a:pPr algn="ctr"/>
                      <a:r>
                        <a:rPr lang="en-US" dirty="0"/>
                        <a:t>URL Address</a:t>
                      </a:r>
                    </a:p>
                  </a:txBody>
                  <a:tcPr/>
                </a:tc>
                <a:extLst>
                  <a:ext uri="{0D108BD9-81ED-4DB2-BD59-A6C34878D82A}">
                    <a16:rowId xmlns:a16="http://schemas.microsoft.com/office/drawing/2014/main" val="10000"/>
                  </a:ext>
                </a:extLst>
              </a:tr>
              <a:tr h="356968">
                <a:tc>
                  <a:txBody>
                    <a:bodyPr/>
                    <a:lstStyle/>
                    <a:p>
                      <a:pPr algn="l">
                        <a:lnSpc>
                          <a:spcPct val="80000"/>
                        </a:lnSpc>
                      </a:pPr>
                      <a:r>
                        <a:rPr lang="en-US" sz="1600" dirty="0"/>
                        <a:t>VIGENERE CYPHER – Encoder/Decoder</a:t>
                      </a:r>
                    </a:p>
                  </a:txBody>
                  <a:tcPr/>
                </a:tc>
                <a:tc>
                  <a:txBody>
                    <a:bodyPr/>
                    <a:lstStyle/>
                    <a:p>
                      <a:r>
                        <a:rPr lang="en-US" sz="1600" dirty="0"/>
                        <a:t>http://www.cs.du.edu/~snarayan/crypt/vigenere.html</a:t>
                      </a:r>
                    </a:p>
                  </a:txBody>
                  <a:tcPr/>
                </a:tc>
                <a:extLst>
                  <a:ext uri="{0D108BD9-81ED-4DB2-BD59-A6C34878D82A}">
                    <a16:rowId xmlns:a16="http://schemas.microsoft.com/office/drawing/2014/main" val="10001"/>
                  </a:ext>
                </a:extLst>
              </a:tr>
              <a:tr h="356968">
                <a:tc>
                  <a:txBody>
                    <a:bodyPr/>
                    <a:lstStyle/>
                    <a:p>
                      <a:r>
                        <a:rPr lang="en-US" sz="1600" dirty="0"/>
                        <a:t>Tools4noods – Online Encrypt Tool</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https://www.tools4noobs.com/online_tools/encrypt/</a:t>
                      </a:r>
                    </a:p>
                  </a:txBody>
                  <a:tcPr/>
                </a:tc>
                <a:extLst>
                  <a:ext uri="{0D108BD9-81ED-4DB2-BD59-A6C34878D82A}">
                    <a16:rowId xmlns:a16="http://schemas.microsoft.com/office/drawing/2014/main" val="10002"/>
                  </a:ext>
                </a:extLst>
              </a:tr>
              <a:tr h="356968">
                <a:tc>
                  <a:txBody>
                    <a:bodyPr/>
                    <a:lstStyle/>
                    <a:p>
                      <a:r>
                        <a:rPr lang="en-US" sz="1600" dirty="0" err="1"/>
                        <a:t>Cryptomatic</a:t>
                      </a:r>
                      <a:r>
                        <a:rPr lang="en-US" sz="1600" dirty="0"/>
                        <a:t> – RSA Calculator</a:t>
                      </a:r>
                    </a:p>
                  </a:txBody>
                  <a:tcPr/>
                </a:tc>
                <a:tc>
                  <a:txBody>
                    <a:bodyPr/>
                    <a:lstStyle/>
                    <a:p>
                      <a:r>
                        <a:rPr lang="en-US" sz="1600" dirty="0"/>
                        <a:t>http://extranet.cryptomathic.com/rsacalc/index</a:t>
                      </a:r>
                    </a:p>
                  </a:txBody>
                  <a:tcPr/>
                </a:tc>
                <a:extLst>
                  <a:ext uri="{0D108BD9-81ED-4DB2-BD59-A6C34878D82A}">
                    <a16:rowId xmlns:a16="http://schemas.microsoft.com/office/drawing/2014/main" val="10003"/>
                  </a:ext>
                </a:extLst>
              </a:tr>
              <a:tr h="356968">
                <a:tc>
                  <a:txBody>
                    <a:bodyPr/>
                    <a:lstStyle/>
                    <a:p>
                      <a:r>
                        <a:rPr lang="en-US" sz="1600" dirty="0"/>
                        <a:t>Strong Password Generator</a:t>
                      </a:r>
                    </a:p>
                  </a:txBody>
                  <a:tcPr/>
                </a:tc>
                <a:tc>
                  <a:txBody>
                    <a:bodyPr/>
                    <a:lstStyle/>
                    <a:p>
                      <a:r>
                        <a:rPr lang="en-US" sz="1600" dirty="0"/>
                        <a:t>http://strongpasswordgenerator.com/</a:t>
                      </a: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077509437"/>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txBox="1">
            <a:spLocks/>
          </p:cNvSpPr>
          <p:nvPr/>
        </p:nvSpPr>
        <p:spPr bwMode="auto">
          <a:xfrm>
            <a:off x="460758" y="1549027"/>
            <a:ext cx="8600517" cy="414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algn="just"/>
            <a:r>
              <a:rPr lang="en-US" sz="1800" dirty="0"/>
              <a:t>This lecture discussed the principles of cryptology used to secure communications. </a:t>
            </a:r>
          </a:p>
          <a:p>
            <a:pPr algn="just"/>
            <a:r>
              <a:rPr lang="en-US" sz="1800" dirty="0"/>
              <a:t>The lecture explained both symmetric and asymmetric encryption algorithms, compared the two algorithms, and provided examples of their use.</a:t>
            </a:r>
          </a:p>
          <a:p>
            <a:pPr algn="just"/>
            <a:r>
              <a:rPr lang="en-US" sz="1800" dirty="0"/>
              <a:t>The lecture explained how access control prevents unauthorized access to a building, a room, a system, or a file using identification, authentication, authorization, and accountability. In addition, the lecture also described the different access control models and access control types.</a:t>
            </a:r>
          </a:p>
          <a:p>
            <a:pPr algn="just"/>
            <a:r>
              <a:rPr lang="en-US" sz="1800" dirty="0"/>
              <a:t>The lecture concluded by discussing the various ways users mask data. Data obfuscation and steganography are two techniques used to accomplish data masking.</a:t>
            </a:r>
          </a:p>
        </p:txBody>
      </p:sp>
      <p:sp>
        <p:nvSpPr>
          <p:cNvPr id="21505" name="Rectangle 2"/>
          <p:cNvSpPr>
            <a:spLocks noGrp="1" noChangeArrowheads="1"/>
          </p:cNvSpPr>
          <p:nvPr>
            <p:ph type="title"/>
          </p:nvPr>
        </p:nvSpPr>
        <p:spPr>
          <a:xfrm>
            <a:off x="289118" y="119088"/>
            <a:ext cx="8772157" cy="549505"/>
          </a:xfrm>
        </p:spPr>
        <p:txBody>
          <a:bodyPr/>
          <a:lstStyle/>
          <a:p>
            <a:pPr algn="ctr" eaLnBrk="1" hangingPunct="1"/>
            <a:r>
              <a:rPr lang="en-US" dirty="0">
                <a:latin typeface="Arial" charset="0"/>
              </a:rPr>
              <a:t>Summary</a:t>
            </a:r>
          </a:p>
        </p:txBody>
      </p:sp>
    </p:spTree>
    <p:extLst>
      <p:ext uri="{BB962C8B-B14F-4D97-AF65-F5344CB8AC3E}">
        <p14:creationId xmlns:p14="http://schemas.microsoft.com/office/powerpoint/2010/main" val="2497760924"/>
      </p:ext>
    </p:extLst>
  </p:cSld>
  <p:clrMapOvr>
    <a:masterClrMapping/>
  </p:clrMapOvr>
  <p:transition spd="med">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71843" y="2339570"/>
            <a:ext cx="8772157" cy="838200"/>
          </a:xfrm>
        </p:spPr>
        <p:txBody>
          <a:bodyPr/>
          <a:lstStyle/>
          <a:p>
            <a:pPr algn="ctr"/>
            <a:r>
              <a:rPr lang="en-GB" dirty="0"/>
              <a:t>Questions?</a:t>
            </a:r>
            <a:endParaRPr lang="en-US" dirty="0"/>
          </a:p>
        </p:txBody>
      </p:sp>
    </p:spTree>
    <p:extLst>
      <p:ext uri="{BB962C8B-B14F-4D97-AF65-F5344CB8AC3E}">
        <p14:creationId xmlns:p14="http://schemas.microsoft.com/office/powerpoint/2010/main" val="40243730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noChangeArrowheads="1"/>
          </p:cNvSpPr>
          <p:nvPr>
            <p:ph type="title"/>
          </p:nvPr>
        </p:nvSpPr>
        <p:spPr>
          <a:xfrm>
            <a:off x="449263" y="188913"/>
            <a:ext cx="8229600" cy="922337"/>
          </a:xfrm>
        </p:spPr>
        <p:txBody>
          <a:bodyPr/>
          <a:lstStyle/>
          <a:p>
            <a:pPr eaLnBrk="1" hangingPunct="1"/>
            <a:r>
              <a:rPr lang="en-GB" altLang="en-US"/>
              <a:t>Cisco Networking Academy</a:t>
            </a:r>
          </a:p>
        </p:txBody>
      </p:sp>
      <p:pic>
        <p:nvPicPr>
          <p:cNvPr id="10243" name="Content Placeholder 4"/>
          <p:cNvPicPr>
            <a:picLocks noGrp="1" noChangeAspect="1" noChangeArrowheads="1"/>
          </p:cNvPicPr>
          <p:nvPr>
            <p:ph idx="1"/>
          </p:nvPr>
        </p:nvPicPr>
        <p:blipFill>
          <a:blip r:embed="rId2" cstate="email">
            <a:extLst>
              <a:ext uri="{28A0092B-C50C-407E-A947-70E740481C1C}">
                <a14:useLocalDpi xmlns:a14="http://schemas.microsoft.com/office/drawing/2010/main" val="0"/>
              </a:ext>
            </a:extLst>
          </a:blip>
          <a:srcRect/>
          <a:stretch>
            <a:fillRect/>
          </a:stretch>
        </p:blipFill>
        <p:spPr>
          <a:xfrm>
            <a:off x="528638" y="992188"/>
            <a:ext cx="8147050" cy="4668837"/>
          </a:xfrm>
        </p:spPr>
      </p:pic>
    </p:spTree>
    <p:extLst>
      <p:ext uri="{BB962C8B-B14F-4D97-AF65-F5344CB8AC3E}">
        <p14:creationId xmlns:p14="http://schemas.microsoft.com/office/powerpoint/2010/main" val="21132039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noChangeArrowheads="1"/>
          </p:cNvSpPr>
          <p:nvPr>
            <p:ph type="title"/>
          </p:nvPr>
        </p:nvSpPr>
        <p:spPr>
          <a:xfrm>
            <a:off x="449263" y="188913"/>
            <a:ext cx="8229600" cy="922337"/>
          </a:xfrm>
        </p:spPr>
        <p:txBody>
          <a:bodyPr/>
          <a:lstStyle/>
          <a:p>
            <a:pPr eaLnBrk="1" hangingPunct="1"/>
            <a:r>
              <a:rPr lang="en-GB" altLang="en-US"/>
              <a:t>Cisco Networking Academy</a:t>
            </a:r>
          </a:p>
        </p:txBody>
      </p:sp>
      <p:pic>
        <p:nvPicPr>
          <p:cNvPr id="10243" name="Content Placeholder 4"/>
          <p:cNvPicPr>
            <a:picLocks noGrp="1" noChangeAspect="1" noChangeArrowheads="1"/>
          </p:cNvPicPr>
          <p:nvPr>
            <p:ph idx="1"/>
          </p:nvPr>
        </p:nvPicPr>
        <p:blipFill>
          <a:blip r:embed="rId2" cstate="email">
            <a:extLst>
              <a:ext uri="{28A0092B-C50C-407E-A947-70E740481C1C}">
                <a14:useLocalDpi xmlns:a14="http://schemas.microsoft.com/office/drawing/2010/main" val="0"/>
              </a:ext>
            </a:extLst>
          </a:blip>
          <a:srcRect/>
          <a:stretch>
            <a:fillRect/>
          </a:stretch>
        </p:blipFill>
        <p:spPr>
          <a:xfrm>
            <a:off x="528638" y="992188"/>
            <a:ext cx="8147050" cy="4668837"/>
          </a:xfrm>
        </p:spPr>
      </p:pic>
    </p:spTree>
    <p:extLst>
      <p:ext uri="{BB962C8B-B14F-4D97-AF65-F5344CB8AC3E}">
        <p14:creationId xmlns:p14="http://schemas.microsoft.com/office/powerpoint/2010/main" val="4950959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2"/>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ctr"/>
          <a:lstStyle/>
          <a:p>
            <a:endParaRPr lang="en-US"/>
          </a:p>
        </p:txBody>
      </p:sp>
      <p:pic>
        <p:nvPicPr>
          <p:cNvPr id="121858" name="Picture 3" descr="CNA_largo-onwhit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08125" y="2741613"/>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5880467"/>
      </p:ext>
    </p:extLst>
  </p:cSld>
  <p:clrMapOvr>
    <a:masterClrMapping/>
  </p:clrMapOvr>
  <p:transition spd="med">
    <p:wipe dir="r"/>
  </p:transition>
</p:sld>
</file>

<file path=ppt/theme/theme1.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31108</TotalTime>
  <Pages>28</Pages>
  <Words>2415</Words>
  <Application>Microsoft Office PowerPoint</Application>
  <PresentationFormat>On-screen Show (4:3)</PresentationFormat>
  <Paragraphs>176</Paragraphs>
  <Slides>27</Slides>
  <Notes>23</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27</vt:i4>
      </vt:variant>
    </vt:vector>
  </HeadingPairs>
  <TitlesOfParts>
    <vt:vector size="32" baseType="lpstr">
      <vt:lpstr>ＭＳ Ｐゴシック</vt:lpstr>
      <vt:lpstr>Arial</vt:lpstr>
      <vt:lpstr>Wingdings</vt:lpstr>
      <vt:lpstr>PPT-TMPLT-WHT_C</vt:lpstr>
      <vt:lpstr>NetAcad-4F_PPT-WHT_060408</vt:lpstr>
      <vt:lpstr>PowerPoint Presentation</vt:lpstr>
      <vt:lpstr>Objectives</vt:lpstr>
      <vt:lpstr>Cryptography Overview</vt:lpstr>
      <vt:lpstr>Overview (Cont.)</vt:lpstr>
      <vt:lpstr> Private-Key Encryption</vt:lpstr>
      <vt:lpstr> Public-Key Encryption</vt:lpstr>
      <vt:lpstr> Symmetrical versus Asymmetrical Encryption</vt:lpstr>
      <vt:lpstr> Symmetrical versus Asymmetrical Encryption</vt:lpstr>
      <vt:lpstr> Symmetrical versus Asymmetrical Encryption</vt:lpstr>
      <vt:lpstr> Symmetrical versus Asymmetrical Encryption</vt:lpstr>
      <vt:lpstr>Access Control Types of Access Control</vt:lpstr>
      <vt:lpstr> Access Control Strategies</vt:lpstr>
      <vt:lpstr>Identification</vt:lpstr>
      <vt:lpstr>Authentication Methods</vt:lpstr>
      <vt:lpstr> Authorization</vt:lpstr>
      <vt:lpstr>Accountability</vt:lpstr>
      <vt:lpstr>Types of Security Controls</vt:lpstr>
      <vt:lpstr>Types of Security Controls</vt:lpstr>
      <vt:lpstr>Obscuring Data Data Masking</vt:lpstr>
      <vt:lpstr> Steganography</vt:lpstr>
      <vt:lpstr> Data Obfuscation</vt:lpstr>
      <vt:lpstr>PowerPoint Presentation</vt:lpstr>
      <vt:lpstr>Summary</vt:lpstr>
      <vt:lpstr>Questions?</vt:lpstr>
      <vt:lpstr>Cisco Networking Academy</vt:lpstr>
      <vt:lpstr>Cisco Networking Academy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ITE PC v4.0 Chapter 1</dc:title>
  <dc:creator>Karen Alderson</dc:creator>
  <cp:lastModifiedBy>Carlene Campbell</cp:lastModifiedBy>
  <cp:revision>939</cp:revision>
  <cp:lastPrinted>1999-01-27T00:54:54Z</cp:lastPrinted>
  <dcterms:created xsi:type="dcterms:W3CDTF">2006-10-23T15:07:30Z</dcterms:created>
  <dcterms:modified xsi:type="dcterms:W3CDTF">2018-10-27T14:58:28Z</dcterms:modified>
</cp:coreProperties>
</file>