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418" r:id="rId2"/>
    <p:sldId id="475" r:id="rId3"/>
    <p:sldId id="390" r:id="rId4"/>
    <p:sldId id="565" r:id="rId5"/>
    <p:sldId id="564" r:id="rId6"/>
    <p:sldId id="473" r:id="rId7"/>
    <p:sldId id="465" r:id="rId8"/>
    <p:sldId id="563" r:id="rId9"/>
    <p:sldId id="268" r:id="rId10"/>
    <p:sldId id="507" r:id="rId11"/>
    <p:sldId id="269" r:id="rId12"/>
    <p:sldId id="258" r:id="rId13"/>
    <p:sldId id="509" r:id="rId14"/>
    <p:sldId id="261" r:id="rId15"/>
    <p:sldId id="262" r:id="rId16"/>
    <p:sldId id="263" r:id="rId17"/>
    <p:sldId id="264" r:id="rId18"/>
    <p:sldId id="499" r:id="rId19"/>
    <p:sldId id="265" r:id="rId20"/>
    <p:sldId id="510" r:id="rId21"/>
    <p:sldId id="504" r:id="rId22"/>
    <p:sldId id="505" r:id="rId23"/>
    <p:sldId id="512" r:id="rId24"/>
    <p:sldId id="453" r:id="rId25"/>
    <p:sldId id="459" r:id="rId26"/>
    <p:sldId id="407" r:id="rId27"/>
    <p:sldId id="41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DD6E6B-DE4A-49CD-9BAD-FF254172DC38}" v="2" dt="2024-09-10T03:42:41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10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66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460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EDBE62E-8C5E-4478-91D1-3208BEE00E78}"/>
    <pc:docChg chg="undo custSel addSld modSld sldOrd">
      <pc:chgData name="Vasilios Tavlaridis" userId="cf0f3e73-e183-4ecf-9d20-cf90aae84965" providerId="ADAL" clId="{8EDBE62E-8C5E-4478-91D1-3208BEE00E78}" dt="2023-02-07T08:51:46.858" v="408" actId="122"/>
      <pc:docMkLst>
        <pc:docMk/>
      </pc:docMkLst>
      <pc:sldChg chg="modSp mod modAnim">
        <pc:chgData name="Vasilios Tavlaridis" userId="cf0f3e73-e183-4ecf-9d20-cf90aae84965" providerId="ADAL" clId="{8EDBE62E-8C5E-4478-91D1-3208BEE00E78}" dt="2023-02-07T08:36:47.254" v="39" actId="21"/>
        <pc:sldMkLst>
          <pc:docMk/>
          <pc:sldMk cId="1768467127" sldId="397"/>
        </pc:sldMkLst>
        <pc:spChg chg="mod">
          <ac:chgData name="Vasilios Tavlaridis" userId="cf0f3e73-e183-4ecf-9d20-cf90aae84965" providerId="ADAL" clId="{8EDBE62E-8C5E-4478-91D1-3208BEE00E78}" dt="2023-02-07T08:36:47.254" v="39" actId="21"/>
          <ac:spMkLst>
            <pc:docMk/>
            <pc:sldMk cId="1768467127" sldId="397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8EDBE62E-8C5E-4478-91D1-3208BEE00E78}" dt="2023-02-07T08:38:34.057" v="78"/>
        <pc:sldMkLst>
          <pc:docMk/>
          <pc:sldMk cId="274971265" sldId="475"/>
        </pc:sldMkLst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2" creationId="{585D5604-D7ED-D947-682E-0D4456EB44D2}"/>
          </ac:spMkLst>
        </pc:spChg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3" creationId="{00000000-0000-0000-0000-000000000000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5" creationId="{ACA9C7A1-4CDC-6E23-8983-FFB33CEFBC1B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6" creationId="{BBE811D2-EC8C-2A61-FC63-55FCF6985705}"/>
          </ac:spMkLst>
        </pc:spChg>
      </pc:sldChg>
      <pc:sldChg chg="modSp add ord modAnim">
        <pc:chgData name="Vasilios Tavlaridis" userId="cf0f3e73-e183-4ecf-9d20-cf90aae84965" providerId="ADAL" clId="{8EDBE62E-8C5E-4478-91D1-3208BEE00E78}" dt="2023-02-07T08:51:46.858" v="408" actId="122"/>
        <pc:sldMkLst>
          <pc:docMk/>
          <pc:sldMk cId="2218975047" sldId="566"/>
        </pc:sldMkLst>
        <pc:spChg chg="mod">
          <ac:chgData name="Vasilios Tavlaridis" userId="cf0f3e73-e183-4ecf-9d20-cf90aae84965" providerId="ADAL" clId="{8EDBE62E-8C5E-4478-91D1-3208BEE00E78}" dt="2023-02-07T08:51:28.583" v="395" actId="20577"/>
          <ac:spMkLst>
            <pc:docMk/>
            <pc:sldMk cId="2218975047" sldId="566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1:46.858" v="408" actId="122"/>
          <ac:spMkLst>
            <pc:docMk/>
            <pc:sldMk cId="2218975047" sldId="56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8EDBE62E-8C5E-4478-91D1-3208BEE00E78}" dt="2023-02-07T08:42:45.398" v="240" actId="5793"/>
        <pc:sldMkLst>
          <pc:docMk/>
          <pc:sldMk cId="835811190" sldId="567"/>
        </pc:sldMkLst>
        <pc:spChg chg="mod">
          <ac:chgData name="Vasilios Tavlaridis" userId="cf0f3e73-e183-4ecf-9d20-cf90aae84965" providerId="ADAL" clId="{8EDBE62E-8C5E-4478-91D1-3208BEE00E78}" dt="2023-02-07T08:42:40.333" v="239" actId="20577"/>
          <ac:spMkLst>
            <pc:docMk/>
            <pc:sldMk cId="835811190" sldId="567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2:45.398" v="240" actId="5793"/>
          <ac:spMkLst>
            <pc:docMk/>
            <pc:sldMk cId="835811190" sldId="567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8EDBE62E-8C5E-4478-91D1-3208BEE00E78}" dt="2023-02-07T08:50:45.033" v="388" actId="20577"/>
        <pc:sldMkLst>
          <pc:docMk/>
          <pc:sldMk cId="3104900335" sldId="568"/>
        </pc:sldMkLst>
        <pc:spChg chg="mod">
          <ac:chgData name="Vasilios Tavlaridis" userId="cf0f3e73-e183-4ecf-9d20-cf90aae84965" providerId="ADAL" clId="{8EDBE62E-8C5E-4478-91D1-3208BEE00E78}" dt="2023-02-07T08:50:45.033" v="388" actId="20577"/>
          <ac:spMkLst>
            <pc:docMk/>
            <pc:sldMk cId="3104900335" sldId="568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9:24.427" v="350" actId="5793"/>
          <ac:spMkLst>
            <pc:docMk/>
            <pc:sldMk cId="3104900335" sldId="568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8EDBE62E-8C5E-4478-91D1-3208BEE00E78}" dt="2023-02-07T08:50:38.379" v="386" actId="403"/>
        <pc:sldMkLst>
          <pc:docMk/>
          <pc:sldMk cId="3042683611" sldId="569"/>
        </pc:sldMkLst>
        <pc:spChg chg="mod">
          <ac:chgData name="Vasilios Tavlaridis" userId="cf0f3e73-e183-4ecf-9d20-cf90aae84965" providerId="ADAL" clId="{8EDBE62E-8C5E-4478-91D1-3208BEE00E78}" dt="2023-02-07T08:43:46.540" v="249" actId="20577"/>
          <ac:spMkLst>
            <pc:docMk/>
            <pc:sldMk cId="3042683611" sldId="56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0:38.379" v="386" actId="403"/>
          <ac:spMkLst>
            <pc:docMk/>
            <pc:sldMk cId="3042683611" sldId="569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8EDBE62E-8C5E-4478-91D1-3208BEE00E78}" dt="2023-02-07T08:51:21.762" v="391" actId="2890"/>
        <pc:sldMkLst>
          <pc:docMk/>
          <pc:sldMk cId="495292827" sldId="570"/>
        </pc:sldMkLst>
      </pc:sldChg>
    </pc:docChg>
  </pc:docChgLst>
  <pc:docChgLst>
    <pc:chgData name="Vasilios Tavlaridis" userId="cf0f3e73-e183-4ecf-9d20-cf90aae84965" providerId="ADAL" clId="{68DD6E6B-DE4A-49CD-9BAD-FF254172DC38}"/>
    <pc:docChg chg="modSld">
      <pc:chgData name="Vasilios Tavlaridis" userId="cf0f3e73-e183-4ecf-9d20-cf90aae84965" providerId="ADAL" clId="{68DD6E6B-DE4A-49CD-9BAD-FF254172DC38}" dt="2024-09-10T03:42:41.241" v="5" actId="113"/>
      <pc:docMkLst>
        <pc:docMk/>
      </pc:docMkLst>
      <pc:sldChg chg="modSp">
        <pc:chgData name="Vasilios Tavlaridis" userId="cf0f3e73-e183-4ecf-9d20-cf90aae84965" providerId="ADAL" clId="{68DD6E6B-DE4A-49CD-9BAD-FF254172DC38}" dt="2024-09-10T03:42:41.241" v="5" actId="113"/>
        <pc:sldMkLst>
          <pc:docMk/>
          <pc:sldMk cId="0" sldId="390"/>
        </pc:sldMkLst>
        <pc:spChg chg="mod">
          <ac:chgData name="Vasilios Tavlaridis" userId="cf0f3e73-e183-4ecf-9d20-cf90aae84965" providerId="ADAL" clId="{68DD6E6B-DE4A-49CD-9BAD-FF254172DC38}" dt="2024-09-10T03:42:41.241" v="5" actId="113"/>
          <ac:spMkLst>
            <pc:docMk/>
            <pc:sldMk cId="0" sldId="390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68DD6E6B-DE4A-49CD-9BAD-FF254172DC38}" dt="2024-09-10T03:42:13.668" v="3"/>
        <pc:sldMkLst>
          <pc:docMk/>
          <pc:sldMk cId="1416662466" sldId="418"/>
        </pc:sldMkLst>
        <pc:spChg chg="mod">
          <ac:chgData name="Vasilios Tavlaridis" userId="cf0f3e73-e183-4ecf-9d20-cf90aae84965" providerId="ADAL" clId="{68DD6E6B-DE4A-49CD-9BAD-FF254172DC38}" dt="2024-09-10T03:42:13.668" v="3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68DD6E6B-DE4A-49CD-9BAD-FF254172DC38}" dt="2024-09-10T03:42:00.687" v="0" actId="13926"/>
          <ac:spMkLst>
            <pc:docMk/>
            <pc:sldMk cId="1416662466" sldId="418"/>
            <ac:spMk id="6" creationId="{2B04BCD5-A62B-4FD2-884E-FF5F62D1504C}"/>
          </ac:spMkLst>
        </pc:spChg>
      </pc:sldChg>
    </pc:docChg>
  </pc:docChgLst>
  <pc:docChgLst>
    <pc:chgData name="Vasilios Tavlaridis" userId="cf0f3e73-e183-4ecf-9d20-cf90aae84965" providerId="ADAL" clId="{7DF49F18-34DC-4B11-BC7C-3FFF9D719767}"/>
    <pc:docChg chg="modSld">
      <pc:chgData name="Vasilios Tavlaridis" userId="cf0f3e73-e183-4ecf-9d20-cf90aae84965" providerId="ADAL" clId="{7DF49F18-34DC-4B11-BC7C-3FFF9D719767}" dt="2023-01-31T08:59:35.413" v="72"/>
      <pc:docMkLst>
        <pc:docMk/>
      </pc:docMkLst>
      <pc:sldChg chg="modSp mod modAnim">
        <pc:chgData name="Vasilios Tavlaridis" userId="cf0f3e73-e183-4ecf-9d20-cf90aae84965" providerId="ADAL" clId="{7DF49F18-34DC-4B11-BC7C-3FFF9D719767}" dt="2023-01-31T08:53:36.683" v="2"/>
        <pc:sldMkLst>
          <pc:docMk/>
          <pc:sldMk cId="0" sldId="390"/>
        </pc:sldMkLst>
        <pc:spChg chg="mod">
          <ac:chgData name="Vasilios Tavlaridis" userId="cf0f3e73-e183-4ecf-9d20-cf90aae84965" providerId="ADAL" clId="{7DF49F18-34DC-4B11-BC7C-3FFF9D719767}" dt="2023-01-31T08:53:23.580" v="0" actId="5793"/>
          <ac:spMkLst>
            <pc:docMk/>
            <pc:sldMk cId="0" sldId="39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7DF49F18-34DC-4B11-BC7C-3FFF9D719767}" dt="2023-01-31T08:54:21.861" v="11"/>
        <pc:sldMkLst>
          <pc:docMk/>
          <pc:sldMk cId="1393296630" sldId="424"/>
        </pc:sldMkLst>
      </pc:sldChg>
      <pc:sldChg chg="modAnim">
        <pc:chgData name="Vasilios Tavlaridis" userId="cf0f3e73-e183-4ecf-9d20-cf90aae84965" providerId="ADAL" clId="{7DF49F18-34DC-4B11-BC7C-3FFF9D719767}" dt="2023-01-31T08:55:08.941" v="21"/>
        <pc:sldMkLst>
          <pc:docMk/>
          <pc:sldMk cId="2695342876" sldId="426"/>
        </pc:sldMkLst>
      </pc:sldChg>
      <pc:sldChg chg="modAnim">
        <pc:chgData name="Vasilios Tavlaridis" userId="cf0f3e73-e183-4ecf-9d20-cf90aae84965" providerId="ADAL" clId="{7DF49F18-34DC-4B11-BC7C-3FFF9D719767}" dt="2023-01-31T08:55:54.836" v="30"/>
        <pc:sldMkLst>
          <pc:docMk/>
          <pc:sldMk cId="1967054477" sldId="428"/>
        </pc:sldMkLst>
      </pc:sldChg>
      <pc:sldChg chg="modAnim">
        <pc:chgData name="Vasilios Tavlaridis" userId="cf0f3e73-e183-4ecf-9d20-cf90aae84965" providerId="ADAL" clId="{7DF49F18-34DC-4B11-BC7C-3FFF9D719767}" dt="2023-01-31T08:56:53.391" v="41"/>
        <pc:sldMkLst>
          <pc:docMk/>
          <pc:sldMk cId="1020166653" sldId="448"/>
        </pc:sldMkLst>
      </pc:sldChg>
      <pc:sldChg chg="modAnim">
        <pc:chgData name="Vasilios Tavlaridis" userId="cf0f3e73-e183-4ecf-9d20-cf90aae84965" providerId="ADAL" clId="{7DF49F18-34DC-4B11-BC7C-3FFF9D719767}" dt="2023-01-31T08:58:04.219" v="52"/>
        <pc:sldMkLst>
          <pc:docMk/>
          <pc:sldMk cId="742737453" sldId="527"/>
        </pc:sldMkLst>
      </pc:sldChg>
      <pc:sldChg chg="modAnim">
        <pc:chgData name="Vasilios Tavlaridis" userId="cf0f3e73-e183-4ecf-9d20-cf90aae84965" providerId="ADAL" clId="{7DF49F18-34DC-4B11-BC7C-3FFF9D719767}" dt="2023-01-31T08:58:19.844" v="56"/>
        <pc:sldMkLst>
          <pc:docMk/>
          <pc:sldMk cId="4058067349" sldId="537"/>
        </pc:sldMkLst>
      </pc:sldChg>
      <pc:sldChg chg="modAnim">
        <pc:chgData name="Vasilios Tavlaridis" userId="cf0f3e73-e183-4ecf-9d20-cf90aae84965" providerId="ADAL" clId="{7DF49F18-34DC-4B11-BC7C-3FFF9D719767}" dt="2023-01-31T08:54:36.785" v="12"/>
        <pc:sldMkLst>
          <pc:docMk/>
          <pc:sldMk cId="918964479" sldId="549"/>
        </pc:sldMkLst>
      </pc:sldChg>
      <pc:sldChg chg="modAnim">
        <pc:chgData name="Vasilios Tavlaridis" userId="cf0f3e73-e183-4ecf-9d20-cf90aae84965" providerId="ADAL" clId="{7DF49F18-34DC-4B11-BC7C-3FFF9D719767}" dt="2023-01-31T08:56:17.774" v="36"/>
        <pc:sldMkLst>
          <pc:docMk/>
          <pc:sldMk cId="1427518884" sldId="554"/>
        </pc:sldMkLst>
      </pc:sldChg>
      <pc:sldChg chg="modAnim">
        <pc:chgData name="Vasilios Tavlaridis" userId="cf0f3e73-e183-4ecf-9d20-cf90aae84965" providerId="ADAL" clId="{7DF49F18-34DC-4B11-BC7C-3FFF9D719767}" dt="2023-01-31T08:57:19.206" v="46"/>
        <pc:sldMkLst>
          <pc:docMk/>
          <pc:sldMk cId="2624063110" sldId="555"/>
        </pc:sldMkLst>
      </pc:sldChg>
      <pc:sldChg chg="modAnim">
        <pc:chgData name="Vasilios Tavlaridis" userId="cf0f3e73-e183-4ecf-9d20-cf90aae84965" providerId="ADAL" clId="{7DF49F18-34DC-4B11-BC7C-3FFF9D719767}" dt="2023-01-31T08:58:37.897" v="61"/>
        <pc:sldMkLst>
          <pc:docMk/>
          <pc:sldMk cId="4178122000" sldId="557"/>
        </pc:sldMkLst>
      </pc:sldChg>
      <pc:sldChg chg="modAnim">
        <pc:chgData name="Vasilios Tavlaridis" userId="cf0f3e73-e183-4ecf-9d20-cf90aae84965" providerId="ADAL" clId="{7DF49F18-34DC-4B11-BC7C-3FFF9D719767}" dt="2023-01-31T08:57:45.634" v="48"/>
        <pc:sldMkLst>
          <pc:docMk/>
          <pc:sldMk cId="2125293583" sldId="558"/>
        </pc:sldMkLst>
      </pc:sldChg>
      <pc:sldChg chg="modAnim">
        <pc:chgData name="Vasilios Tavlaridis" userId="cf0f3e73-e183-4ecf-9d20-cf90aae84965" providerId="ADAL" clId="{7DF49F18-34DC-4B11-BC7C-3FFF9D719767}" dt="2023-01-31T08:59:01.596" v="66"/>
        <pc:sldMkLst>
          <pc:docMk/>
          <pc:sldMk cId="1101088449" sldId="559"/>
        </pc:sldMkLst>
      </pc:sldChg>
      <pc:sldChg chg="modAnim">
        <pc:chgData name="Vasilios Tavlaridis" userId="cf0f3e73-e183-4ecf-9d20-cf90aae84965" providerId="ADAL" clId="{7DF49F18-34DC-4B11-BC7C-3FFF9D719767}" dt="2023-01-31T08:59:14.437" v="70"/>
        <pc:sldMkLst>
          <pc:docMk/>
          <pc:sldMk cId="208122062" sldId="561"/>
        </pc:sldMkLst>
      </pc:sldChg>
      <pc:sldChg chg="modAnim">
        <pc:chgData name="Vasilios Tavlaridis" userId="cf0f3e73-e183-4ecf-9d20-cf90aae84965" providerId="ADAL" clId="{7DF49F18-34DC-4B11-BC7C-3FFF9D719767}" dt="2023-01-31T08:59:35.413" v="72"/>
        <pc:sldMkLst>
          <pc:docMk/>
          <pc:sldMk cId="1558540784" sldId="562"/>
        </pc:sldMkLst>
      </pc:sldChg>
    </pc:docChg>
  </pc:docChgLst>
  <pc:docChgLst>
    <pc:chgData name="Vasilios Tavlaridis" userId="cf0f3e73-e183-4ecf-9d20-cf90aae84965" providerId="ADAL" clId="{F3AA3435-4C41-4FA1-B4C9-7F62B93C3FA3}"/>
    <pc:docChg chg="custSel modSld">
      <pc:chgData name="Vasilios Tavlaridis" userId="cf0f3e73-e183-4ecf-9d20-cf90aae84965" providerId="ADAL" clId="{F3AA3435-4C41-4FA1-B4C9-7F62B93C3FA3}" dt="2023-01-31T08:32:57.583" v="808" actId="5793"/>
      <pc:docMkLst>
        <pc:docMk/>
      </pc:docMkLst>
      <pc:sldChg chg="modSp mod">
        <pc:chgData name="Vasilios Tavlaridis" userId="cf0f3e73-e183-4ecf-9d20-cf90aae84965" providerId="ADAL" clId="{F3AA3435-4C41-4FA1-B4C9-7F62B93C3FA3}" dt="2023-01-31T08:32:57.583" v="808" actId="5793"/>
        <pc:sldMkLst>
          <pc:docMk/>
          <pc:sldMk cId="2624063110" sldId="555"/>
        </pc:sldMkLst>
        <pc:spChg chg="mod">
          <ac:chgData name="Vasilios Tavlaridis" userId="cf0f3e73-e183-4ecf-9d20-cf90aae84965" providerId="ADAL" clId="{F3AA3435-4C41-4FA1-B4C9-7F62B93C3FA3}" dt="2023-01-31T08:32:57.583" v="808" actId="5793"/>
          <ac:spMkLst>
            <pc:docMk/>
            <pc:sldMk cId="2624063110" sldId="555"/>
            <ac:spMk id="3" creationId="{97380B5D-4BE8-45B3-9AD2-383F609AC92C}"/>
          </ac:spMkLst>
        </pc:spChg>
      </pc:sldChg>
      <pc:sldChg chg="modSp mod">
        <pc:chgData name="Vasilios Tavlaridis" userId="cf0f3e73-e183-4ecf-9d20-cf90aae84965" providerId="ADAL" clId="{F3AA3435-4C41-4FA1-B4C9-7F62B93C3FA3}" dt="2023-01-31T08:29:35.743" v="678" actId="12"/>
        <pc:sldMkLst>
          <pc:docMk/>
          <pc:sldMk cId="1101088449" sldId="559"/>
        </pc:sldMkLst>
        <pc:spChg chg="mod">
          <ac:chgData name="Vasilios Tavlaridis" userId="cf0f3e73-e183-4ecf-9d20-cf90aae84965" providerId="ADAL" clId="{F3AA3435-4C41-4FA1-B4C9-7F62B93C3FA3}" dt="2023-01-31T08:29:35.743" v="678" actId="12"/>
          <ac:spMkLst>
            <pc:docMk/>
            <pc:sldMk cId="1101088449" sldId="559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21:01.777" v="278" actId="20577"/>
        <pc:sldMkLst>
          <pc:docMk/>
          <pc:sldMk cId="208122062" sldId="561"/>
        </pc:sldMkLst>
        <pc:spChg chg="mod">
          <ac:chgData name="Vasilios Tavlaridis" userId="cf0f3e73-e183-4ecf-9d20-cf90aae84965" providerId="ADAL" clId="{F3AA3435-4C41-4FA1-B4C9-7F62B93C3FA3}" dt="2023-01-31T08:21:01.777" v="278" actId="20577"/>
          <ac:spMkLst>
            <pc:docMk/>
            <pc:sldMk cId="208122062" sldId="561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30:01.872" v="714" actId="20577"/>
        <pc:sldMkLst>
          <pc:docMk/>
          <pc:sldMk cId="1558540784" sldId="562"/>
        </pc:sldMkLst>
        <pc:spChg chg="mod">
          <ac:chgData name="Vasilios Tavlaridis" userId="cf0f3e73-e183-4ecf-9d20-cf90aae84965" providerId="ADAL" clId="{F3AA3435-4C41-4FA1-B4C9-7F62B93C3FA3}" dt="2023-01-31T08:30:01.872" v="714" actId="20577"/>
          <ac:spMkLst>
            <pc:docMk/>
            <pc:sldMk cId="1558540784" sldId="562"/>
            <ac:spMk id="3" creationId="{07D99C50-F222-4041-9CDA-7D06D0C8C8C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After this slide do activity one of “SWOT class activities”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4053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923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2259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35814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7284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1yw7Tchsc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Y3AqUQMkoM" TargetMode="External"/><Relationship Id="rId2" Type="http://schemas.openxmlformats.org/officeDocument/2006/relationships/hyperlink" Target="https://www.youtube.com/watch?v=GFVKKTwkAN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FVKKTwkAN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X0VwXEqxF-c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Analysis of the business environment, 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SWOT &amp; PESTEL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Ibrahim,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Sharin Mcdowall-Emefiele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/>
          </a:bodyPr>
          <a:lstStyle/>
          <a:p>
            <a:pPr lvl="0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SWOT</a:t>
            </a:r>
          </a:p>
          <a:p>
            <a:pPr lvl="0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PESTEL</a:t>
            </a:r>
          </a:p>
          <a:p>
            <a:pPr lvl="0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the above to your business plan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8856984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b="1" u="sng" dirty="0"/>
              <a:t>For example, </a:t>
            </a:r>
            <a:r>
              <a:rPr lang="en-GB" sz="2400" dirty="0"/>
              <a:t>a health and safety regulation is an external factor that influences the internal environment of business operations.</a:t>
            </a: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Business Environment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8856984" cy="4241375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Let’s watch a video explaining business environment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>
                <a:highlight>
                  <a:srgbClr val="FFFF00"/>
                </a:highlight>
                <a:hlinkClick r:id="rId2"/>
              </a:rPr>
              <a:t>https://www.youtube.com/watch?v=Q1yw7Tchsc8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buClr>
                <a:srgbClr val="007DC3"/>
              </a:buClr>
              <a:buNone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Business Environment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9307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8856984" cy="4241375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SWOT analysis is an acronym of Strengths, Weaknesses, Opportunities and Threats.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Is a framework for identifying and analysing the internal and external factors that can have an impact on the viability of a project, product, place or person.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SWOT analysis is most commonly used by business entities including non-profit organizations but can be also used for personal assessment. </a:t>
            </a:r>
          </a:p>
          <a:p>
            <a:pPr marL="0" indent="0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20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What is SWOT Analysis?</a:t>
            </a:r>
            <a:endParaRPr lang="en-US" sz="40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865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rgbClr val="007DC3"/>
                </a:solidFill>
                <a:ea typeface="+mn-ea"/>
                <a:cs typeface="+mn-cs"/>
              </a:rPr>
              <a:t>SWOT Analysis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11916"/>
            <a:ext cx="8784976" cy="4721340"/>
          </a:xfrm>
        </p:spPr>
        <p:txBody>
          <a:bodyPr>
            <a:noAutofit/>
          </a:bodyPr>
          <a:lstStyle/>
          <a:p>
            <a:pPr marL="0" indent="0" defTabSz="685800">
              <a:buNone/>
            </a:pPr>
            <a:r>
              <a:rPr lang="en-GB" sz="2400" b="1" dirty="0">
                <a:solidFill>
                  <a:prstClr val="black"/>
                </a:solidFill>
              </a:rPr>
              <a:t>SWOT analysis </a:t>
            </a:r>
            <a:r>
              <a:rPr lang="en-GB" sz="2400" dirty="0">
                <a:solidFill>
                  <a:prstClr val="black"/>
                </a:solidFill>
              </a:rPr>
              <a:t>examines four elements:</a:t>
            </a:r>
          </a:p>
          <a:p>
            <a:pPr defTabSz="685800"/>
            <a:endParaRPr lang="en-GB" sz="2400" dirty="0">
              <a:solidFill>
                <a:prstClr val="black"/>
              </a:solidFill>
            </a:endParaRPr>
          </a:p>
          <a:p>
            <a:pPr defTabSz="6858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prstClr val="black"/>
                </a:solidFill>
              </a:rPr>
              <a:t>Strengths</a:t>
            </a:r>
            <a:r>
              <a:rPr lang="en-GB" sz="2400" dirty="0">
                <a:solidFill>
                  <a:prstClr val="black"/>
                </a:solidFill>
              </a:rPr>
              <a:t>: Internal attributes and resources that support a successful outcome.</a:t>
            </a:r>
          </a:p>
          <a:p>
            <a:pPr defTabSz="6858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prstClr val="black"/>
                </a:solidFill>
              </a:rPr>
              <a:t>Weaknesses</a:t>
            </a:r>
            <a:r>
              <a:rPr lang="en-GB" sz="2400" dirty="0">
                <a:solidFill>
                  <a:prstClr val="black"/>
                </a:solidFill>
              </a:rPr>
              <a:t>: Internal attributes and resources that work against a successful outcome.</a:t>
            </a:r>
          </a:p>
          <a:p>
            <a:pPr defTabSz="6858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prstClr val="black"/>
                </a:solidFill>
              </a:rPr>
              <a:t>Opportunities</a:t>
            </a:r>
            <a:r>
              <a:rPr lang="en-GB" sz="2400" dirty="0">
                <a:solidFill>
                  <a:prstClr val="black"/>
                </a:solidFill>
              </a:rPr>
              <a:t>: External factors that the entity can capitalize on or use to its advantage.</a:t>
            </a:r>
          </a:p>
          <a:p>
            <a:pPr defTabSz="6858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prstClr val="black"/>
                </a:solidFill>
              </a:rPr>
              <a:t>Threats</a:t>
            </a:r>
            <a:r>
              <a:rPr lang="en-GB" sz="2400" dirty="0">
                <a:solidFill>
                  <a:prstClr val="black"/>
                </a:solidFill>
              </a:rPr>
              <a:t>: External factors that could jeopardize the entity's success.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0C0BC10-A415-0D30-DEFF-162F22B3D7D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77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581" y="1115082"/>
            <a:ext cx="8435280" cy="418612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Let's look below a video explaining SWOT analysis</a:t>
            </a:r>
          </a:p>
          <a:p>
            <a:pPr lvl="0" algn="ctr">
              <a:buNone/>
              <a:defRPr/>
            </a:pPr>
            <a:endParaRPr lang="en-GB" sz="2800" dirty="0">
              <a:solidFill>
                <a:prstClr val="black"/>
              </a:solidFill>
              <a:hlinkClick r:id="rId2"/>
            </a:endParaRPr>
          </a:p>
          <a:p>
            <a:pPr lvl="0" algn="ctr">
              <a:buNone/>
              <a:defRPr/>
            </a:pPr>
            <a:r>
              <a:rPr lang="en-GB" sz="2400" dirty="0">
                <a:solidFill>
                  <a:prstClr val="black"/>
                </a:solidFill>
                <a:highlight>
                  <a:srgbClr val="FFFF00"/>
                </a:highlight>
                <a:hlinkClick r:id="rId3"/>
              </a:rPr>
              <a:t>https://www.youtube.com/watch?v=HY3AqUQMkoM</a:t>
            </a:r>
            <a:endParaRPr lang="en-GB" sz="2400" dirty="0">
              <a:solidFill>
                <a:prstClr val="black"/>
              </a:solidFill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F431C-B77B-CAA1-093F-E3FA0BE1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541" y="54926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SWOT Analysis explanation video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441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F431C-B77B-CAA1-093F-E3FA0BE1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70" y="427740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rgbClr val="007DC3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SWOT Analysis</a:t>
            </a:r>
            <a:br>
              <a:rPr lang="en-GB" sz="36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600" dirty="0">
              <a:solidFill>
                <a:srgbClr val="007DC3"/>
              </a:solidFill>
              <a:latin typeface="+mn-lt"/>
            </a:endParaRP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29CAC8C0-9471-738F-EF0A-DAB0C79323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705244"/>
              </p:ext>
            </p:extLst>
          </p:nvPr>
        </p:nvGraphicFramePr>
        <p:xfrm>
          <a:off x="428630" y="1017219"/>
          <a:ext cx="8473240" cy="4510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35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696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16224"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Strength</a:t>
                      </a:r>
                    </a:p>
                    <a:p>
                      <a:pPr lvl="0"/>
                      <a:endParaRPr lang="en-GB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advantages does an organization have?</a:t>
                      </a:r>
                      <a:b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How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better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is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an organisation from others?</a:t>
                      </a:r>
                      <a:endParaRPr lang="en-GB" sz="14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unique or lowest-cost resources can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be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draw upon that others can’t?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do people 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within the same market industry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see as 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the organisation 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strengths?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Weaknesses</a:t>
                      </a:r>
                    </a:p>
                    <a:p>
                      <a:pPr fontAlgn="base"/>
                      <a:endParaRPr lang="en-GB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could 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the business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improve?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are people </a:t>
                      </a:r>
                      <a:r>
                        <a:rPr lang="en-GB" sz="1400" b="1" kern="1200" baseline="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in the </a:t>
                      </a: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market likely to see as weaknesses?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factors loses sales?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What can be changed in management</a:t>
                      </a:r>
                    </a:p>
                    <a:p>
                      <a:endParaRPr lang="en-GB" sz="1400" dirty="0"/>
                    </a:p>
                  </a:txBody>
                  <a:tcPr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357"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Opportunities</a:t>
                      </a:r>
                    </a:p>
                    <a:p>
                      <a:pPr fontAlgn="base"/>
                      <a:endParaRPr lang="en-GB" sz="14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technology and markets on both a broad and narrow scale.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government policy related to the industry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social patterns,  lifestyle changes.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Local events</a:t>
                      </a:r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</a:p>
                    <a:p>
                      <a:pPr fontAlgn="base"/>
                      <a:endParaRPr lang="en-GB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What are the obstacles ?</a:t>
                      </a:r>
                      <a:b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What are the competitors doing?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Are quality standards of products or services changing?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Is changing technology threatening the</a:t>
                      </a:r>
                      <a:r>
                        <a:rPr lang="en-GB" sz="14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organisation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position?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Could any of your weaknesses seriously threaten the business?</a:t>
                      </a:r>
                    </a:p>
                    <a:p>
                      <a:endParaRPr lang="en-GB" sz="1400" dirty="0"/>
                    </a:p>
                  </a:txBody>
                  <a:tcPr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1285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324B3-D060-4697-BB4B-F86F0A6F5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545311"/>
            <a:ext cx="6172200" cy="676747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SWOT Analysis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99AD04D-1BC4-4535-8750-7E16A28CF0BD}"/>
              </a:ext>
            </a:extLst>
          </p:cNvPr>
          <p:cNvCxnSpPr/>
          <p:nvPr/>
        </p:nvCxnSpPr>
        <p:spPr>
          <a:xfrm>
            <a:off x="4572000" y="2186862"/>
            <a:ext cx="0" cy="2754306"/>
          </a:xfrm>
          <a:prstGeom prst="straightConnector1">
            <a:avLst/>
          </a:prstGeom>
          <a:ln w="7620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7B731FB-91E1-4B7C-A523-6D69C35AB761}"/>
              </a:ext>
            </a:extLst>
          </p:cNvPr>
          <p:cNvCxnSpPr/>
          <p:nvPr/>
        </p:nvCxnSpPr>
        <p:spPr>
          <a:xfrm>
            <a:off x="2384757" y="3436913"/>
            <a:ext cx="4374486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043C3CE-E6E6-4BE1-8A34-56AA04AF0F75}"/>
              </a:ext>
            </a:extLst>
          </p:cNvPr>
          <p:cNvSpPr txBox="1"/>
          <p:nvPr/>
        </p:nvSpPr>
        <p:spPr>
          <a:xfrm>
            <a:off x="3042140" y="2615074"/>
            <a:ext cx="113412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Strengths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E6CE14-014E-40AA-8218-12875ECAEB46}"/>
              </a:ext>
            </a:extLst>
          </p:cNvPr>
          <p:cNvSpPr txBox="1"/>
          <p:nvPr/>
        </p:nvSpPr>
        <p:spPr>
          <a:xfrm>
            <a:off x="5004049" y="4050541"/>
            <a:ext cx="113412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Threats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5737B8-3E4E-4F8C-8048-27BF48F771B0}"/>
              </a:ext>
            </a:extLst>
          </p:cNvPr>
          <p:cNvSpPr txBox="1"/>
          <p:nvPr/>
        </p:nvSpPr>
        <p:spPr>
          <a:xfrm>
            <a:off x="5004049" y="2615074"/>
            <a:ext cx="113412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ECCDEC-1B2F-4353-87E4-51348FD7E466}"/>
              </a:ext>
            </a:extLst>
          </p:cNvPr>
          <p:cNvSpPr txBox="1"/>
          <p:nvPr/>
        </p:nvSpPr>
        <p:spPr>
          <a:xfrm>
            <a:off x="3042140" y="4050541"/>
            <a:ext cx="129614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Opportunities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6DF5BFB-B5F2-4B4F-BF5F-F396BEB1DF1F}"/>
              </a:ext>
            </a:extLst>
          </p:cNvPr>
          <p:cNvSpPr/>
          <p:nvPr/>
        </p:nvSpPr>
        <p:spPr>
          <a:xfrm>
            <a:off x="1601670" y="1920480"/>
            <a:ext cx="1296140" cy="752435"/>
          </a:xfrm>
          <a:prstGeom prst="wedgeEllipseCallout">
            <a:avLst>
              <a:gd name="adj1" fmla="val 39637"/>
              <a:gd name="adj2" fmla="val 554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1350" dirty="0">
                <a:solidFill>
                  <a:prstClr val="white"/>
                </a:solidFill>
                <a:latin typeface="Myriad Pro"/>
              </a:rPr>
              <a:t>These are internal</a:t>
            </a:r>
          </a:p>
        </p:txBody>
      </p:sp>
      <p:sp>
        <p:nvSpPr>
          <p:cNvPr id="16" name="Speech Bubble: Oval 15">
            <a:extLst>
              <a:ext uri="{FF2B5EF4-FFF2-40B4-BE49-F238E27FC236}">
                <a16:creationId xmlns:a16="http://schemas.microsoft.com/office/drawing/2014/main" id="{59E541AC-8AAC-424B-81A5-C1EB49C97EE6}"/>
              </a:ext>
            </a:extLst>
          </p:cNvPr>
          <p:cNvSpPr/>
          <p:nvPr/>
        </p:nvSpPr>
        <p:spPr>
          <a:xfrm>
            <a:off x="6247283" y="3808870"/>
            <a:ext cx="1296140" cy="752435"/>
          </a:xfrm>
          <a:prstGeom prst="wedgeEllipseCallout">
            <a:avLst>
              <a:gd name="adj1" fmla="val -51533"/>
              <a:gd name="adj2" fmla="val 49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1350" dirty="0">
                <a:solidFill>
                  <a:prstClr val="white"/>
                </a:solidFill>
                <a:latin typeface="Myriad Pro"/>
              </a:rPr>
              <a:t>These are external</a:t>
            </a:r>
          </a:p>
        </p:txBody>
      </p:sp>
      <p:sp>
        <p:nvSpPr>
          <p:cNvPr id="17" name="Speech Bubble: Oval 16">
            <a:extLst>
              <a:ext uri="{FF2B5EF4-FFF2-40B4-BE49-F238E27FC236}">
                <a16:creationId xmlns:a16="http://schemas.microsoft.com/office/drawing/2014/main" id="{3CDA326D-71D4-462B-A957-D434A6827B9E}"/>
              </a:ext>
            </a:extLst>
          </p:cNvPr>
          <p:cNvSpPr/>
          <p:nvPr/>
        </p:nvSpPr>
        <p:spPr>
          <a:xfrm>
            <a:off x="6246191" y="1916217"/>
            <a:ext cx="1296140" cy="752435"/>
          </a:xfrm>
          <a:prstGeom prst="wedgeEllipseCallout">
            <a:avLst>
              <a:gd name="adj1" fmla="val -38508"/>
              <a:gd name="adj2" fmla="val 61098"/>
            </a:avLst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1350" dirty="0">
                <a:solidFill>
                  <a:prstClr val="white"/>
                </a:solidFill>
                <a:latin typeface="Myriad Pro"/>
              </a:rPr>
              <a:t>These are negative</a:t>
            </a:r>
          </a:p>
        </p:txBody>
      </p:sp>
      <p:sp>
        <p:nvSpPr>
          <p:cNvPr id="18" name="Speech Bubble: Oval 17">
            <a:extLst>
              <a:ext uri="{FF2B5EF4-FFF2-40B4-BE49-F238E27FC236}">
                <a16:creationId xmlns:a16="http://schemas.microsoft.com/office/drawing/2014/main" id="{4722CF6E-9B79-4951-B825-D95CFD6D4128}"/>
              </a:ext>
            </a:extLst>
          </p:cNvPr>
          <p:cNvSpPr/>
          <p:nvPr/>
        </p:nvSpPr>
        <p:spPr>
          <a:xfrm>
            <a:off x="1564939" y="3808870"/>
            <a:ext cx="1296140" cy="752435"/>
          </a:xfrm>
          <a:prstGeom prst="wedgeEllipseCallout">
            <a:avLst>
              <a:gd name="adj1" fmla="val 39637"/>
              <a:gd name="adj2" fmla="val 55489"/>
            </a:avLst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1350" dirty="0">
                <a:solidFill>
                  <a:prstClr val="white"/>
                </a:solidFill>
                <a:latin typeface="Myriad Pro"/>
              </a:rPr>
              <a:t>These are positive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A28FE3-CDB6-FE85-851C-59711B0A3131}"/>
              </a:ext>
            </a:extLst>
          </p:cNvPr>
          <p:cNvSpPr txBox="1">
            <a:spLocks/>
          </p:cNvSpPr>
          <p:nvPr/>
        </p:nvSpPr>
        <p:spPr>
          <a:xfrm>
            <a:off x="457200" y="33736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758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SWOT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84997"/>
            <a:ext cx="8229600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>
                <a:effectLst/>
              </a:rPr>
              <a:t>Activity- 30 minutes 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highlight>
                  <a:srgbClr val="FFFF00"/>
                </a:highlight>
              </a:rPr>
              <a:t>Write down the SWOT analysis for your chosen company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120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526" y="476672"/>
            <a:ext cx="8229600" cy="539980"/>
          </a:xfrm>
        </p:spPr>
        <p:txBody>
          <a:bodyPr>
            <a:noAutofit/>
          </a:bodyPr>
          <a:lstStyle/>
          <a:p>
            <a:r>
              <a:rPr lang="cy-GB" sz="3600" b="1" dirty="0">
                <a:solidFill>
                  <a:srgbClr val="0070C0"/>
                </a:solidFill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5674" y="1122377"/>
            <a:ext cx="9072170" cy="4329734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PESTEL</a:t>
            </a:r>
            <a:r>
              <a:rPr lang="en-GB" sz="22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200" b="1" dirty="0"/>
              <a:t>SWOT analysis </a:t>
            </a:r>
            <a:r>
              <a:rPr lang="en-GB" sz="2200" dirty="0"/>
              <a:t>and </a:t>
            </a:r>
            <a:r>
              <a:rPr lang="en-GB" sz="2200" b="1" dirty="0"/>
              <a:t>Porter’s Five Forces </a:t>
            </a:r>
            <a:r>
              <a:rPr lang="en-GB" sz="2200" dirty="0"/>
              <a:t>to give a clear understanding of a situation and related internal and external factors. </a:t>
            </a:r>
            <a:endParaRPr lang="cy-GB" sz="2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1A18B93-F509-4A2C-9E53-B5807A3DB0E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59506"/>
            <a:ext cx="8784976" cy="447374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3029EFF-948F-465D-824B-250B2DFF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377833"/>
            <a:ext cx="8229600" cy="539980"/>
          </a:xfrm>
        </p:spPr>
        <p:txBody>
          <a:bodyPr>
            <a:noAutofit/>
          </a:bodyPr>
          <a:lstStyle/>
          <a:p>
            <a:r>
              <a:rPr lang="cy-GB" sz="3600" b="1" dirty="0">
                <a:solidFill>
                  <a:srgbClr val="0070C0"/>
                </a:solidFill>
              </a:rPr>
              <a:t>PESTEL Analysis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820C740-3E8C-4078-B71F-510BF3DE8E1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PESTEL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284997"/>
            <a:ext cx="8964488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Let’s watch a video explaining the PESTEL analysis</a:t>
            </a:r>
            <a:endParaRPr lang="en-GB" sz="2800" dirty="0">
              <a:effectLst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  <a:hlinkClick r:id="" action="ppaction://noaction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  <a:hlinkClick r:id="" action="ppaction://noaction"/>
              </a:rPr>
              <a:t>https://www.youtube.com/watch?v=GFVKKTwkANY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ea typeface="+mn-ea"/>
              <a:cs typeface="+mn-cs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1480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377833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Political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304763"/>
            <a:ext cx="8856984" cy="424847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represents the way and extent to which the government (local/national) influences the economy through their decisions.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 addition, a potential change of government, </a:t>
            </a:r>
            <a:r>
              <a:rPr lang="en-GB" sz="2400" dirty="0" err="1"/>
              <a:t>i.e</a:t>
            </a:r>
            <a:r>
              <a:rPr lang="en-GB" sz="2400" dirty="0"/>
              <a:t> unstable government due to the balance of power, can influence tax &amp; labour law, policies, and trade restrictions.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Brexit as another example?</a:t>
            </a:r>
            <a:endParaRPr lang="en-GB" sz="2400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28816F7-AA95-404B-AA07-BC75A791CAF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8402" y="377833"/>
            <a:ext cx="8229600" cy="602895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Economic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052736"/>
            <a:ext cx="8747866" cy="4608512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the areas unique to the economy and directly influence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Factors that may influence the business can include inflation rates, interest rates, economic growth, exchange rates, and property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 factors differ for each town or city and must be analysed for their impact on your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Good example Clean air zone- Birmingham- Car industry</a:t>
            </a:r>
            <a:endParaRPr lang="en-GB" sz="2400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42EA050-6BBA-4A38-9FF8-08E104B15A0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4376" y="473493"/>
            <a:ext cx="8229600" cy="62831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Sociological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197463"/>
            <a:ext cx="8928992" cy="4247761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demographic factors, including population growth rates, cultural aspects, age distribution of population, and changing social behaviours.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people using social media applications to discuss products and 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Many of these factors may impact the way you do business with your clients and the methods of interaction you may have.</a:t>
            </a:r>
            <a:endParaRPr lang="en-GB" sz="2400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4FF112-7945-4169-9778-C44694E7CE7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4376" y="412163"/>
            <a:ext cx="8229600" cy="54255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Technological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119474"/>
            <a:ext cx="8928992" cy="4541774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refers to the rate of technological changes and Research and Development (R &amp; D) activities, automation, and incentives.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Some examples include mobile internet, smart phones, Skype appointments, location-based searching, emergence of Artificial Intelligence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EB34C11-1505-48CC-83AA-4C8550DE21C6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4376" y="374445"/>
            <a:ext cx="8229600" cy="62831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Environmental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7463"/>
            <a:ext cx="9144000" cy="4391777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i="0" dirty="0">
                <a:solidFill>
                  <a:srgbClr val="202122"/>
                </a:solidFill>
                <a:effectLst/>
              </a:rPr>
              <a:t>Environmental</a:t>
            </a:r>
            <a:r>
              <a:rPr lang="en-GB" sz="2400" b="0" i="0" dirty="0">
                <a:solidFill>
                  <a:srgbClr val="202122"/>
                </a:solidFill>
                <a:effectLst/>
              </a:rPr>
              <a:t> factors include ecological and environmental aspects such as weather, climate, and </a:t>
            </a:r>
            <a:r>
              <a:rPr lang="en-GB" sz="2400" b="0" i="0" u="none" strike="noStrike" dirty="0">
                <a:effectLst/>
              </a:rPr>
              <a:t>climate change</a:t>
            </a:r>
            <a:r>
              <a:rPr lang="en-GB" sz="2400" b="0" i="0" dirty="0">
                <a:effectLst/>
              </a:rPr>
              <a:t>, </a:t>
            </a:r>
            <a:r>
              <a:rPr lang="en-GB" sz="2400" b="0" i="0" dirty="0">
                <a:solidFill>
                  <a:srgbClr val="202122"/>
                </a:solidFill>
                <a:effectLst/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i="0" dirty="0">
              <a:solidFill>
                <a:srgbClr val="202122"/>
              </a:solidFill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202122"/>
                </a:solidFill>
                <a:effectLst/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4FF112-7945-4169-9778-C44694E7CE7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4376" y="377833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Legal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284996"/>
            <a:ext cx="8856984" cy="430424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</a:rPr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0096" y="420863"/>
            <a:ext cx="8229600" cy="55887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PESTEL Analysis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251520" y="1268760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Tx/>
              <a:buSzTx/>
            </a:pPr>
            <a:r>
              <a:rPr lang="en-GB" altLang="en-US" sz="1400" b="1" u="sng" dirty="0"/>
              <a:t>Political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Government stability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Taxation policy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Foreign trade regulations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Social welfare policies.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6234372" y="1176946"/>
            <a:ext cx="2914352" cy="132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Tx/>
              <a:buSzTx/>
            </a:pPr>
            <a:r>
              <a:rPr lang="en-GB" altLang="en-US" sz="1400" b="1" u="sng" dirty="0"/>
              <a:t>Socio-cultural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Population demographics.</a:t>
            </a:r>
          </a:p>
          <a:p>
            <a:pPr marL="285750" indent="-285750"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Income distribution.</a:t>
            </a:r>
          </a:p>
          <a:p>
            <a:pPr marL="285750" indent="-285750"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Lifestyle changes.</a:t>
            </a:r>
          </a:p>
          <a:p>
            <a:pPr marL="285750" indent="-285750"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Attitudes to work and leisure.</a:t>
            </a:r>
          </a:p>
          <a:p>
            <a:pPr marL="285750" indent="-285750"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/>
              <a:t>Levels of education.</a:t>
            </a:r>
            <a:endParaRPr lang="en-US" sz="1400" dirty="0"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880" y="3581727"/>
            <a:ext cx="2829272" cy="170574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FontTx/>
              <a:buNone/>
            </a:pPr>
            <a:r>
              <a:rPr lang="en-GB" altLang="en-US" sz="1400" b="1" u="sng" dirty="0">
                <a:latin typeface="+mn-lt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Speed of technology transfer.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3891" y="3581727"/>
            <a:ext cx="3110880" cy="12653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400" b="1" u="sng" dirty="0">
                <a:latin typeface="+mn-lt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+mn-lt"/>
              </a:rPr>
              <a:t>Energy consumption.</a:t>
            </a: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3464" y="3457517"/>
            <a:ext cx="2075656" cy="148133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FontTx/>
              <a:buNone/>
            </a:pPr>
            <a:r>
              <a:rPr lang="en-GB" altLang="en-US" sz="1400" b="1" u="sng" dirty="0">
                <a:latin typeface="+mn-lt"/>
              </a:rPr>
              <a:t>Legal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latin typeface="+mn-lt"/>
              </a:rPr>
              <a:t>Competition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latin typeface="+mn-lt"/>
              </a:rPr>
              <a:t>Employment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latin typeface="+mn-lt"/>
              </a:rPr>
              <a:t>Health and safety.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latin typeface="+mn-lt"/>
              </a:rPr>
              <a:t>Product safety.</a:t>
            </a: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032" y="1097227"/>
            <a:ext cx="2592288" cy="236029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400" b="1" u="sng" dirty="0">
                <a:cs typeface="Arial" charset="0"/>
              </a:rPr>
              <a:t>Economic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cs typeface="Arial" charset="0"/>
              </a:rPr>
              <a:t>The Economic Growth Rate.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cs typeface="Arial" charset="0"/>
              </a:rPr>
              <a:t>Interest rates.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cs typeface="Arial" charset="0"/>
              </a:rPr>
              <a:t>Money supply.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cs typeface="Arial" charset="0"/>
              </a:rPr>
              <a:t>Inflation.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cs typeface="Arial" charset="0"/>
              </a:rPr>
              <a:t>Unemployment.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cs typeface="Arial" charset="0"/>
              </a:rPr>
              <a:t>Tax Rate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8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1225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PESTEL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84997"/>
            <a:ext cx="8229600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effectLst/>
              </a:rPr>
              <a:t>Let’s watch &amp; discuss 5 examples of the PESTEL analysis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hlinkClick r:id="rId3"/>
            </a:endParaRP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highlight>
                  <a:srgbClr val="FFFF00"/>
                </a:highlight>
                <a:hlinkClick r:id="rId4"/>
              </a:rPr>
              <a:t>https://www.youtube.com/watch?v=X0VwXEqxF-c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8914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PESTEL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84997"/>
            <a:ext cx="8229600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>
                <a:solidFill>
                  <a:srgbClr val="0070C0"/>
                </a:solidFill>
                <a:effectLst/>
              </a:rPr>
              <a:t>Activity- </a:t>
            </a:r>
            <a:r>
              <a:rPr lang="en-GB" sz="2800" b="1" dirty="0">
                <a:solidFill>
                  <a:srgbClr val="0070C0"/>
                </a:solidFill>
              </a:rPr>
              <a:t>30</a:t>
            </a:r>
            <a:r>
              <a:rPr lang="en-GB" sz="2800" b="1" dirty="0">
                <a:solidFill>
                  <a:srgbClr val="0070C0"/>
                </a:solidFill>
                <a:effectLst/>
              </a:rPr>
              <a:t> minutes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>
                <a:highlight>
                  <a:srgbClr val="FFFF00"/>
                </a:highlight>
              </a:rPr>
              <a:t>Write down the Pestel analysis for your chosen Business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511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79399"/>
            <a:ext cx="8229600" cy="76136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7499176" cy="3794833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SWOT analysis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Pestel analysis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5534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Chaston</a:t>
            </a:r>
            <a:r>
              <a:rPr lang="en-GB" sz="2200" b="0" dirty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Mariotti</a:t>
            </a:r>
            <a:r>
              <a:rPr lang="en-GB" sz="2200" b="0" dirty="0">
                <a:solidFill>
                  <a:schemeClr val="tx1"/>
                </a:solidFill>
              </a:rPr>
              <a:t>, S. &amp; </a:t>
            </a:r>
            <a:r>
              <a:rPr lang="en-GB" sz="2200" b="0" dirty="0" err="1">
                <a:solidFill>
                  <a:schemeClr val="tx1"/>
                </a:solidFill>
              </a:rPr>
              <a:t>Glackin</a:t>
            </a:r>
            <a:r>
              <a:rPr lang="en-GB" sz="2200" b="0" dirty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SME Funding &amp; </a:t>
            </a:r>
            <a:r>
              <a:rPr lang="en-GB" sz="2000" b="1">
                <a:latin typeface="+mj-lt"/>
                <a:cs typeface="Calibri" panose="020F0502020204030204" pitchFamily="34" charset="0"/>
              </a:rPr>
              <a:t>Cash flow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1482</Words>
  <Application>Microsoft Office PowerPoint</Application>
  <PresentationFormat>On-screen Show (4:3)</PresentationFormat>
  <Paragraphs>240</Paragraphs>
  <Slides>27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Learning Outcomes for today’s session</vt:lpstr>
      <vt:lpstr> Business Environment</vt:lpstr>
      <vt:lpstr> Business Environment</vt:lpstr>
      <vt:lpstr> What is SWOT Analysis?</vt:lpstr>
      <vt:lpstr>SWOT Analysis</vt:lpstr>
      <vt:lpstr> SWOT Analysis explanation video </vt:lpstr>
      <vt:lpstr> SWOT Analysis </vt:lpstr>
      <vt:lpstr>SWOT Analysis</vt:lpstr>
      <vt:lpstr>SWOT Analysis</vt:lpstr>
      <vt:lpstr>PESTEL Analysis</vt:lpstr>
      <vt:lpstr>PESTEL Analysis</vt:lpstr>
      <vt:lpstr>PESTEL Analysis</vt:lpstr>
      <vt:lpstr>Political</vt:lpstr>
      <vt:lpstr>Economic</vt:lpstr>
      <vt:lpstr>Sociological</vt:lpstr>
      <vt:lpstr>Technological</vt:lpstr>
      <vt:lpstr>Environmental</vt:lpstr>
      <vt:lpstr>Legal</vt:lpstr>
      <vt:lpstr>PESTEL Analysis</vt:lpstr>
      <vt:lpstr>PESTEL Analysis</vt:lpstr>
      <vt:lpstr>PESTEL Analysis</vt:lpstr>
      <vt:lpstr>Summary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25</cp:revision>
  <dcterms:created xsi:type="dcterms:W3CDTF">2022-01-28T13:18:47Z</dcterms:created>
  <dcterms:modified xsi:type="dcterms:W3CDTF">2024-09-10T03:42:46Z</dcterms:modified>
  <cp:contentStatus/>
</cp:coreProperties>
</file>