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32"/>
  </p:notesMasterIdLst>
  <p:sldIdLst>
    <p:sldId id="395" r:id="rId2"/>
    <p:sldId id="404" r:id="rId3"/>
    <p:sldId id="405" r:id="rId4"/>
    <p:sldId id="406" r:id="rId5"/>
    <p:sldId id="407" r:id="rId6"/>
    <p:sldId id="408" r:id="rId7"/>
    <p:sldId id="258" r:id="rId8"/>
    <p:sldId id="259" r:id="rId9"/>
    <p:sldId id="409" r:id="rId10"/>
    <p:sldId id="398" r:id="rId11"/>
    <p:sldId id="396" r:id="rId12"/>
    <p:sldId id="333" r:id="rId13"/>
    <p:sldId id="332" r:id="rId14"/>
    <p:sldId id="334" r:id="rId15"/>
    <p:sldId id="284" r:id="rId16"/>
    <p:sldId id="289" r:id="rId17"/>
    <p:sldId id="297" r:id="rId18"/>
    <p:sldId id="338" r:id="rId19"/>
    <p:sldId id="320" r:id="rId20"/>
    <p:sldId id="322" r:id="rId21"/>
    <p:sldId id="323" r:id="rId22"/>
    <p:sldId id="292" r:id="rId23"/>
    <p:sldId id="293" r:id="rId24"/>
    <p:sldId id="331" r:id="rId25"/>
    <p:sldId id="296" r:id="rId26"/>
    <p:sldId id="312" r:id="rId27"/>
    <p:sldId id="412" r:id="rId28"/>
    <p:sldId id="265" r:id="rId29"/>
    <p:sldId id="410" r:id="rId30"/>
    <p:sldId id="399" r:id="rId3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83D4605D-47BC-4997-823D-86949924FCAC}" v="1" dt="2024-10-21T16:26:09.195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974" autoAdjust="0"/>
    <p:restoredTop sz="80130" autoAdjust="0"/>
  </p:normalViewPr>
  <p:slideViewPr>
    <p:cSldViewPr snapToGrid="0">
      <p:cViewPr varScale="1">
        <p:scale>
          <a:sx n="79" d="100"/>
          <a:sy n="79" d="100"/>
        </p:scale>
        <p:origin x="714" y="9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21" Type="http://schemas.openxmlformats.org/officeDocument/2006/relationships/slide" Target="slides/slide20.xml"/><Relationship Id="rId34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presProps" Target="presProps.xml"/><Relationship Id="rId38" Type="http://schemas.microsoft.com/office/2015/10/relationships/revisionInfo" Target="revisionInfo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notesMaster" Target="notesMasters/notesMaster1.xml"/><Relationship Id="rId37" Type="http://schemas.microsoft.com/office/2016/11/relationships/changesInfo" Target="changesInfos/changesInfo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theme" Target="theme/theme1.xml"/><Relationship Id="rId8" Type="http://schemas.openxmlformats.org/officeDocument/2006/relationships/slide" Target="slides/slide7.xml"/><Relationship Id="rId3" Type="http://schemas.openxmlformats.org/officeDocument/2006/relationships/slide" Target="slides/slide2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onathan Wyatt" userId="c3e1212f-7374-4739-8e9f-f13855138211" providerId="ADAL" clId="{83E41A89-FB4C-4853-9212-94E61F2B285B}"/>
    <pc:docChg chg="modSld">
      <pc:chgData name="Jonathan Wyatt" userId="c3e1212f-7374-4739-8e9f-f13855138211" providerId="ADAL" clId="{83E41A89-FB4C-4853-9212-94E61F2B285B}" dt="2024-01-22T13:31:13.314" v="2" actId="1038"/>
      <pc:docMkLst>
        <pc:docMk/>
      </pc:docMkLst>
      <pc:sldChg chg="modSp mod">
        <pc:chgData name="Jonathan Wyatt" userId="c3e1212f-7374-4739-8e9f-f13855138211" providerId="ADAL" clId="{83E41A89-FB4C-4853-9212-94E61F2B285B}" dt="2024-01-22T13:31:13.314" v="2" actId="1038"/>
        <pc:sldMkLst>
          <pc:docMk/>
          <pc:sldMk cId="1501910376" sldId="410"/>
        </pc:sldMkLst>
        <pc:picChg chg="mod">
          <ac:chgData name="Jonathan Wyatt" userId="c3e1212f-7374-4739-8e9f-f13855138211" providerId="ADAL" clId="{83E41A89-FB4C-4853-9212-94E61F2B285B}" dt="2024-01-22T13:31:13.314" v="2" actId="1038"/>
          <ac:picMkLst>
            <pc:docMk/>
            <pc:sldMk cId="1501910376" sldId="410"/>
            <ac:picMk id="4" creationId="{2CFB3359-85F2-E5F0-DADC-3999B923E9BA}"/>
          </ac:picMkLst>
        </pc:picChg>
      </pc:sldChg>
    </pc:docChg>
  </pc:docChgLst>
  <pc:docChgLst>
    <pc:chgData name="Jonathan Wyatt" userId="c3e1212f-7374-4739-8e9f-f13855138211" providerId="ADAL" clId="{83D4605D-47BC-4997-823D-86949924FCAC}"/>
    <pc:docChg chg="custSel modSld">
      <pc:chgData name="Jonathan Wyatt" userId="c3e1212f-7374-4739-8e9f-f13855138211" providerId="ADAL" clId="{83D4605D-47BC-4997-823D-86949924FCAC}" dt="2024-10-21T16:26:30.734" v="2" actId="1076"/>
      <pc:docMkLst>
        <pc:docMk/>
      </pc:docMkLst>
      <pc:sldChg chg="modSp mod">
        <pc:chgData name="Jonathan Wyatt" userId="c3e1212f-7374-4739-8e9f-f13855138211" providerId="ADAL" clId="{83D4605D-47BC-4997-823D-86949924FCAC}" dt="2024-10-21T16:22:28.254" v="1" actId="1076"/>
        <pc:sldMkLst>
          <pc:docMk/>
          <pc:sldMk cId="1810365257" sldId="258"/>
        </pc:sldMkLst>
        <pc:spChg chg="mod">
          <ac:chgData name="Jonathan Wyatt" userId="c3e1212f-7374-4739-8e9f-f13855138211" providerId="ADAL" clId="{83D4605D-47BC-4997-823D-86949924FCAC}" dt="2024-10-21T16:22:28.254" v="1" actId="1076"/>
          <ac:spMkLst>
            <pc:docMk/>
            <pc:sldMk cId="1810365257" sldId="258"/>
            <ac:spMk id="3" creationId="{4F99D841-D51F-487C-AD37-1D7D0CD93A3A}"/>
          </ac:spMkLst>
        </pc:spChg>
      </pc:sldChg>
      <pc:sldChg chg="modSp mod">
        <pc:chgData name="Jonathan Wyatt" userId="c3e1212f-7374-4739-8e9f-f13855138211" providerId="ADAL" clId="{83D4605D-47BC-4997-823D-86949924FCAC}" dt="2024-10-21T15:27:45.451" v="0" actId="313"/>
        <pc:sldMkLst>
          <pc:docMk/>
          <pc:sldMk cId="375374348" sldId="408"/>
        </pc:sldMkLst>
        <pc:spChg chg="mod">
          <ac:chgData name="Jonathan Wyatt" userId="c3e1212f-7374-4739-8e9f-f13855138211" providerId="ADAL" clId="{83D4605D-47BC-4997-823D-86949924FCAC}" dt="2024-10-21T15:27:45.451" v="0" actId="313"/>
          <ac:spMkLst>
            <pc:docMk/>
            <pc:sldMk cId="375374348" sldId="408"/>
            <ac:spMk id="3" creationId="{05FED20B-D824-6730-16DC-ABE06ECE6EF8}"/>
          </ac:spMkLst>
        </pc:spChg>
      </pc:sldChg>
      <pc:sldChg chg="modSp mod">
        <pc:chgData name="Jonathan Wyatt" userId="c3e1212f-7374-4739-8e9f-f13855138211" providerId="ADAL" clId="{83D4605D-47BC-4997-823D-86949924FCAC}" dt="2024-10-21T16:26:30.734" v="2" actId="1076"/>
        <pc:sldMkLst>
          <pc:docMk/>
          <pc:sldMk cId="1733976821" sldId="409"/>
        </pc:sldMkLst>
        <pc:spChg chg="mod">
          <ac:chgData name="Jonathan Wyatt" userId="c3e1212f-7374-4739-8e9f-f13855138211" providerId="ADAL" clId="{83D4605D-47BC-4997-823D-86949924FCAC}" dt="2024-10-21T16:26:30.734" v="2" actId="1076"/>
          <ac:spMkLst>
            <pc:docMk/>
            <pc:sldMk cId="1733976821" sldId="409"/>
            <ac:spMk id="2" creationId="{1A32536A-3E9F-EBB3-771C-3C8080038471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384D39B-E47A-4B27-8EBE-D202E574932A}" type="datetimeFigureOut">
              <a:rPr lang="en-GB" smtClean="0"/>
              <a:t>21/10/2024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958B8B9-8A16-4622-8BAB-09CA4C928CF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097537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Characteristics of academic writing</a:t>
            </a:r>
          </a:p>
          <a:p>
            <a:r>
              <a:rPr lang="en-GB" dirty="0"/>
              <a:t>Academic writing is:</a:t>
            </a:r>
          </a:p>
          <a:p>
            <a:endParaRPr lang="en-GB" dirty="0"/>
          </a:p>
          <a:p>
            <a:r>
              <a:rPr lang="en-GB" dirty="0"/>
              <a:t>Planned and focused: answers the question and demonstrates an understanding of the subject.</a:t>
            </a:r>
          </a:p>
          <a:p>
            <a:r>
              <a:rPr lang="en-GB" dirty="0"/>
              <a:t>Structured: is coherent, written in a logical order, and brings together related points and material.</a:t>
            </a:r>
          </a:p>
          <a:p>
            <a:r>
              <a:rPr lang="en-GB" dirty="0"/>
              <a:t>Evidenced: demonstrates knowledge of the subject area, supports opinions and arguments with evidence, and is referenced accurately.</a:t>
            </a:r>
          </a:p>
          <a:p>
            <a:r>
              <a:rPr lang="en-GB" dirty="0"/>
              <a:t>Formal in tone and style: uses appropriate language and tenses, and is clear, concise and balanced.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958B8B9-8A16-4622-8BAB-09CA4C928CF1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686958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Task: Students are required to either print or digitally access the assignment brief via Moodle and identify the following information on the proforma.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958B8B9-8A16-4622-8BAB-09CA4C928CF1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036456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Gathering information: </a:t>
            </a:r>
          </a:p>
          <a:p>
            <a:r>
              <a:rPr lang="en-GB" dirty="0"/>
              <a:t>Reviewing the assignment brief (assessment format, date and word count) and the guidance provided.</a:t>
            </a:r>
          </a:p>
          <a:p>
            <a:r>
              <a:rPr lang="en-GB" dirty="0"/>
              <a:t> It may be also useful to review the module reading list before conducting wider materials. </a:t>
            </a:r>
          </a:p>
          <a:p>
            <a:endParaRPr lang="en-GB" dirty="0"/>
          </a:p>
          <a:p>
            <a:r>
              <a:rPr lang="en-GB" dirty="0"/>
              <a:t>Process information: </a:t>
            </a:r>
          </a:p>
          <a:p>
            <a:r>
              <a:rPr lang="en-GB" dirty="0"/>
              <a:t>Reading materials </a:t>
            </a:r>
          </a:p>
          <a:p>
            <a:r>
              <a:rPr lang="en-GB" dirty="0"/>
              <a:t>Making notes </a:t>
            </a:r>
          </a:p>
          <a:p>
            <a:r>
              <a:rPr lang="en-GB" dirty="0"/>
              <a:t>Paraphrasing information </a:t>
            </a:r>
          </a:p>
          <a:p>
            <a:r>
              <a:rPr lang="en-GB" dirty="0"/>
              <a:t>Evaluating materials </a:t>
            </a:r>
          </a:p>
          <a:p>
            <a:r>
              <a:rPr lang="en-GB" dirty="0"/>
              <a:t>Identifying arguments </a:t>
            </a:r>
          </a:p>
          <a:p>
            <a:endParaRPr lang="en-GB" dirty="0"/>
          </a:p>
          <a:p>
            <a:r>
              <a:rPr lang="en-GB" dirty="0"/>
              <a:t>Creating the text: </a:t>
            </a:r>
          </a:p>
          <a:p>
            <a:r>
              <a:rPr lang="en-GB" dirty="0"/>
              <a:t>Using the materials that you have processed, you can now begin putting your ideas onto a page. </a:t>
            </a:r>
          </a:p>
          <a:p>
            <a:endParaRPr lang="en-GB" dirty="0"/>
          </a:p>
          <a:p>
            <a:r>
              <a:rPr lang="en-GB" dirty="0"/>
              <a:t>Editing and reviewing: </a:t>
            </a:r>
          </a:p>
          <a:p>
            <a:r>
              <a:rPr lang="en-GB" dirty="0"/>
              <a:t>During this stage, it may be useful to present a draft, if a draft week has been provided. </a:t>
            </a:r>
          </a:p>
          <a:p>
            <a:r>
              <a:rPr lang="en-GB" dirty="0"/>
              <a:t>During this stage you will need to proofread your assignment and identify whether anything needs changing. </a:t>
            </a:r>
          </a:p>
          <a:p>
            <a:endParaRPr lang="en-GB" dirty="0"/>
          </a:p>
          <a:p>
            <a:r>
              <a:rPr lang="en-GB" dirty="0"/>
              <a:t>Final Checks, </a:t>
            </a:r>
          </a:p>
          <a:p>
            <a:endParaRPr lang="en-GB" dirty="0"/>
          </a:p>
          <a:p>
            <a:r>
              <a:rPr lang="en-GB" dirty="0"/>
              <a:t>It is useful to read your assignment a couple of days before to see whether there any grammar or punctuation errors which may to be changed before submitted.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958B8B9-8A16-4622-8BAB-09CA4C928CF1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0830337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Slide Image Placeholder 1">
            <a:extLst>
              <a:ext uri="{FF2B5EF4-FFF2-40B4-BE49-F238E27FC236}">
                <a16:creationId xmlns:a16="http://schemas.microsoft.com/office/drawing/2014/main" id="{F8B98BED-8CF3-96ED-2EA0-9182443234B0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0483" name="Notes Placeholder 2">
            <a:extLst>
              <a:ext uri="{FF2B5EF4-FFF2-40B4-BE49-F238E27FC236}">
                <a16:creationId xmlns:a16="http://schemas.microsoft.com/office/drawing/2014/main" id="{73D77042-0DBA-CA20-047B-28D6CF8066BF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 altLang="en-US" sz="2400"/>
          </a:p>
        </p:txBody>
      </p:sp>
      <p:sp>
        <p:nvSpPr>
          <p:cNvPr id="20484" name="Slide Number Placeholder 3">
            <a:extLst>
              <a:ext uri="{FF2B5EF4-FFF2-40B4-BE49-F238E27FC236}">
                <a16:creationId xmlns:a16="http://schemas.microsoft.com/office/drawing/2014/main" id="{BEC58516-D7D1-B2B9-44B5-8A87F74675E5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11ADF682-3BC4-4994-83CC-D0049D7A4297}" type="slidenum">
              <a:rPr lang="en-GB" altLang="en-US"/>
              <a:pPr/>
              <a:t>15</a:t>
            </a:fld>
            <a:endParaRPr lang="en-GB" alt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Encourage students to think about an essay structure.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958B8B9-8A16-4622-8BAB-09CA4C928CF1}" type="slidenum">
              <a:rPr lang="en-GB" smtClean="0"/>
              <a:t>27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5732601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pPr/>
              <a:t>21/10/2024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3835955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21/10/2024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2853003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21/10/2024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9811834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21/10/2024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4910788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21/10/2024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4132463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21/10/2024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7896993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21/10/2024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547116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21/10/2024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6590670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21/10/2024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8839096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21/10/2024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480135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21/10/2024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2423094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1"/>
            <a:ext cx="109728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35360" y="6525344"/>
            <a:ext cx="1294837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21/10/2024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08501" y="6380973"/>
            <a:ext cx="973899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481117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UuOWNNvupik?feature=oembed" TargetMode="Externa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E77298-C014-5699-7197-75EC579DBE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8480" y="1513840"/>
            <a:ext cx="10972800" cy="2486660"/>
          </a:xfrm>
        </p:spPr>
        <p:txBody>
          <a:bodyPr>
            <a:normAutofit/>
          </a:bodyPr>
          <a:lstStyle/>
          <a:p>
            <a:r>
              <a:rPr lang="en-GB" dirty="0"/>
              <a:t>Preparing for Success in HE</a:t>
            </a:r>
            <a:br>
              <a:rPr lang="en-GB" dirty="0"/>
            </a:br>
            <a:r>
              <a:rPr lang="en-GB" dirty="0"/>
              <a:t>(BMHP4028):</a:t>
            </a:r>
            <a:br>
              <a:rPr lang="en-GB" dirty="0"/>
            </a:br>
            <a:r>
              <a:rPr lang="en-GB" dirty="0"/>
              <a:t>Academic Writing </a:t>
            </a:r>
          </a:p>
        </p:txBody>
      </p:sp>
    </p:spTree>
    <p:extLst>
      <p:ext uri="{BB962C8B-B14F-4D97-AF65-F5344CB8AC3E}">
        <p14:creationId xmlns:p14="http://schemas.microsoft.com/office/powerpoint/2010/main" val="294435009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C7D674-DA2D-45EA-3E12-14345423E12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is Academic Writing?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4ABC940-5FF4-D184-C4F5-626F45F5DA7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Academic writing is a formal style of writing used in universities and scholarly publications.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Academic writing can be broadly considered as objective </a:t>
            </a:r>
          </a:p>
        </p:txBody>
      </p:sp>
    </p:spTree>
    <p:extLst>
      <p:ext uri="{BB962C8B-B14F-4D97-AF65-F5344CB8AC3E}">
        <p14:creationId xmlns:p14="http://schemas.microsoft.com/office/powerpoint/2010/main" val="193039928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29FFEC-92F8-2D75-E419-EE03C979436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5920" y="0"/>
            <a:ext cx="10972800" cy="1143000"/>
          </a:xfrm>
        </p:spPr>
        <p:txBody>
          <a:bodyPr>
            <a:normAutofit fontScale="90000"/>
          </a:bodyPr>
          <a:lstStyle/>
          <a:p>
            <a:r>
              <a:rPr lang="en-GB" dirty="0"/>
              <a:t>Academic writing: </a:t>
            </a:r>
            <a:br>
              <a:rPr lang="en-GB" dirty="0"/>
            </a:br>
            <a:r>
              <a:rPr lang="en-GB" dirty="0"/>
              <a:t>Common concerns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662F8B7-91E6-73E9-246F-93469876AB4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2240" y="1600201"/>
            <a:ext cx="11440160" cy="3917032"/>
          </a:xfrm>
        </p:spPr>
        <p:txBody>
          <a:bodyPr>
            <a:normAutofit fontScale="92500" lnSpcReduction="20000"/>
          </a:bodyPr>
          <a:lstStyle/>
          <a:p>
            <a:r>
              <a:rPr lang="en-GB" dirty="0"/>
              <a:t>Not feeling as if academic writing can be creative or enjoyable.</a:t>
            </a:r>
          </a:p>
          <a:p>
            <a:r>
              <a:rPr lang="en-GB" dirty="0"/>
              <a:t>Not knowing enough about the ‘rules’ </a:t>
            </a:r>
          </a:p>
          <a:p>
            <a:r>
              <a:rPr lang="en-GB" dirty="0"/>
              <a:t>Not feeling confident </a:t>
            </a:r>
          </a:p>
          <a:p>
            <a:r>
              <a:rPr lang="en-GB" dirty="0"/>
              <a:t>Not planning how to write. </a:t>
            </a:r>
          </a:p>
          <a:p>
            <a:r>
              <a:rPr lang="en-GB" dirty="0"/>
              <a:t> Not managing time </a:t>
            </a:r>
          </a:p>
          <a:p>
            <a:r>
              <a:rPr lang="en-GB" dirty="0"/>
              <a:t>Leaving too much to the last minute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(Moore, 2010, p. 96) </a:t>
            </a:r>
          </a:p>
        </p:txBody>
      </p:sp>
    </p:spTree>
    <p:extLst>
      <p:ext uri="{BB962C8B-B14F-4D97-AF65-F5344CB8AC3E}">
        <p14:creationId xmlns:p14="http://schemas.microsoft.com/office/powerpoint/2010/main" val="310538475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5D2B50B3-4B31-A155-5BC1-9B7EB8DF119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130300" y="130276"/>
            <a:ext cx="8826500" cy="5386288"/>
          </a:xfr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589E590D-62C1-A8FA-F467-3992BCE4B9A4}"/>
              </a:ext>
            </a:extLst>
          </p:cNvPr>
          <p:cNvSpPr txBox="1"/>
          <p:nvPr/>
        </p:nvSpPr>
        <p:spPr>
          <a:xfrm>
            <a:off x="10147300" y="4635500"/>
            <a:ext cx="18034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(Moore, 2010, p.97) </a:t>
            </a:r>
          </a:p>
        </p:txBody>
      </p:sp>
    </p:spTree>
    <p:extLst>
      <p:ext uri="{BB962C8B-B14F-4D97-AF65-F5344CB8AC3E}">
        <p14:creationId xmlns:p14="http://schemas.microsoft.com/office/powerpoint/2010/main" val="253184483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080C97-21AF-CDE4-A046-DEDEBC63FB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3382" y="190500"/>
            <a:ext cx="10972800" cy="528638"/>
          </a:xfrm>
        </p:spPr>
        <p:txBody>
          <a:bodyPr>
            <a:normAutofit fontScale="90000"/>
          </a:bodyPr>
          <a:lstStyle/>
          <a:p>
            <a:r>
              <a:rPr lang="en-GB" dirty="0"/>
              <a:t>Academic Writing Features 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E82EFC02-6057-18E0-D317-30B87D7E7FB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0" y="719138"/>
            <a:ext cx="9801682" cy="4977220"/>
          </a:xfr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79376E08-E6B2-9BE5-C1DE-8ADEE72659CF}"/>
              </a:ext>
            </a:extLst>
          </p:cNvPr>
          <p:cNvSpPr txBox="1"/>
          <p:nvPr/>
        </p:nvSpPr>
        <p:spPr>
          <a:xfrm>
            <a:off x="9563100" y="4965700"/>
            <a:ext cx="26289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(Moore, 2010, p. 100) </a:t>
            </a:r>
          </a:p>
        </p:txBody>
      </p:sp>
    </p:spTree>
    <p:extLst>
      <p:ext uri="{BB962C8B-B14F-4D97-AF65-F5344CB8AC3E}">
        <p14:creationId xmlns:p14="http://schemas.microsoft.com/office/powerpoint/2010/main" val="336932843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2801F2-EAAE-55D1-5EB5-7B53CBC4DBF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Academic Writing Process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5FED20B-D824-6730-16DC-ABE06ECE6EF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Both Moore (2010) and McMillan (2019) both agree that writing involves more than putting words on paper and that there is a process which students to need to go through to produce a successful assignment </a:t>
            </a:r>
          </a:p>
        </p:txBody>
      </p:sp>
    </p:spTree>
    <p:extLst>
      <p:ext uri="{BB962C8B-B14F-4D97-AF65-F5344CB8AC3E}">
        <p14:creationId xmlns:p14="http://schemas.microsoft.com/office/powerpoint/2010/main" val="37537434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111E64-EF08-48A4-B0F0-8CD04AAC9D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1997" y="-74"/>
            <a:ext cx="9765699" cy="732312"/>
          </a:xfrm>
        </p:spPr>
        <p:txBody>
          <a:bodyPr/>
          <a:lstStyle/>
          <a:p>
            <a:r>
              <a:rPr lang="en-GB" sz="4000" b="1" dirty="0">
                <a:latin typeface="Arial" panose="020B0604020202020204" pitchFamily="34" charset="0"/>
                <a:cs typeface="Arial" panose="020B0604020202020204" pitchFamily="34" charset="0"/>
              </a:rPr>
              <a:t>Before you begin…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F99D841-D51F-487C-AD37-1D7D0CD93A3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28910" y="896696"/>
            <a:ext cx="10515600" cy="732313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Godwin (2019,p9) outlines seven pieces of information that you need prior to beginning your assignment. </a:t>
            </a:r>
          </a:p>
        </p:txBody>
      </p:sp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2E62B158-CB22-4EFB-91AA-8A1E97765CAA}"/>
              </a:ext>
            </a:extLst>
          </p:cNvPr>
          <p:cNvSpPr/>
          <p:nvPr/>
        </p:nvSpPr>
        <p:spPr>
          <a:xfrm>
            <a:off x="838191" y="1958059"/>
            <a:ext cx="10094843" cy="530501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Deadline</a:t>
            </a: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03DB19AE-048A-4400-B5ED-F05DB6B16AC9}"/>
              </a:ext>
            </a:extLst>
          </p:cNvPr>
          <p:cNvSpPr/>
          <p:nvPr/>
        </p:nvSpPr>
        <p:spPr>
          <a:xfrm>
            <a:off x="838192" y="2525782"/>
            <a:ext cx="10094843" cy="530501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Word Count</a:t>
            </a:r>
          </a:p>
        </p:txBody>
      </p:sp>
      <p:sp>
        <p:nvSpPr>
          <p:cNvPr id="7" name="Rectangle: Rounded Corners 6">
            <a:extLst>
              <a:ext uri="{FF2B5EF4-FFF2-40B4-BE49-F238E27FC236}">
                <a16:creationId xmlns:a16="http://schemas.microsoft.com/office/drawing/2014/main" id="{DA7B1696-41FC-4F4F-93A0-A85EA4635192}"/>
              </a:ext>
            </a:extLst>
          </p:cNvPr>
          <p:cNvSpPr/>
          <p:nvPr/>
        </p:nvSpPr>
        <p:spPr>
          <a:xfrm>
            <a:off x="838191" y="3103771"/>
            <a:ext cx="10094843" cy="530501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Format/structure</a:t>
            </a:r>
          </a:p>
        </p:txBody>
      </p:sp>
      <p:sp>
        <p:nvSpPr>
          <p:cNvPr id="8" name="Rectangle: Rounded Corners 7">
            <a:extLst>
              <a:ext uri="{FF2B5EF4-FFF2-40B4-BE49-F238E27FC236}">
                <a16:creationId xmlns:a16="http://schemas.microsoft.com/office/drawing/2014/main" id="{7C9C3C9A-551B-4E6F-9777-65500F4B3C5C}"/>
              </a:ext>
            </a:extLst>
          </p:cNvPr>
          <p:cNvSpPr/>
          <p:nvPr/>
        </p:nvSpPr>
        <p:spPr>
          <a:xfrm>
            <a:off x="838194" y="3690060"/>
            <a:ext cx="10094843" cy="49033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Percentage worth</a:t>
            </a:r>
          </a:p>
        </p:txBody>
      </p:sp>
      <p:sp>
        <p:nvSpPr>
          <p:cNvPr id="9" name="Rectangle: Rounded Corners 8">
            <a:extLst>
              <a:ext uri="{FF2B5EF4-FFF2-40B4-BE49-F238E27FC236}">
                <a16:creationId xmlns:a16="http://schemas.microsoft.com/office/drawing/2014/main" id="{3F769E04-DB82-4267-821E-E99735F0BFB0}"/>
              </a:ext>
            </a:extLst>
          </p:cNvPr>
          <p:cNvSpPr/>
          <p:nvPr/>
        </p:nvSpPr>
        <p:spPr>
          <a:xfrm>
            <a:off x="838194" y="4180390"/>
            <a:ext cx="10094843" cy="5305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Learning outcomes</a:t>
            </a:r>
          </a:p>
        </p:txBody>
      </p:sp>
      <p:sp>
        <p:nvSpPr>
          <p:cNvPr id="10" name="Rectangle: Rounded Corners 9">
            <a:extLst>
              <a:ext uri="{FF2B5EF4-FFF2-40B4-BE49-F238E27FC236}">
                <a16:creationId xmlns:a16="http://schemas.microsoft.com/office/drawing/2014/main" id="{05CB0791-D2C5-416F-B32C-FF47CB7B39BE}"/>
              </a:ext>
            </a:extLst>
          </p:cNvPr>
          <p:cNvSpPr/>
          <p:nvPr/>
        </p:nvSpPr>
        <p:spPr>
          <a:xfrm>
            <a:off x="838194" y="4670720"/>
            <a:ext cx="10094843" cy="49033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Professional outcomes</a:t>
            </a:r>
          </a:p>
        </p:txBody>
      </p:sp>
      <p:sp>
        <p:nvSpPr>
          <p:cNvPr id="11" name="Rectangle: Rounded Corners 10">
            <a:extLst>
              <a:ext uri="{FF2B5EF4-FFF2-40B4-BE49-F238E27FC236}">
                <a16:creationId xmlns:a16="http://schemas.microsoft.com/office/drawing/2014/main" id="{D49C7AA1-0BBD-429D-B3DD-A00859698D13}"/>
              </a:ext>
            </a:extLst>
          </p:cNvPr>
          <p:cNvSpPr/>
          <p:nvPr/>
        </p:nvSpPr>
        <p:spPr>
          <a:xfrm>
            <a:off x="838193" y="5157966"/>
            <a:ext cx="10094843" cy="433387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Assessment criteria</a:t>
            </a:r>
          </a:p>
        </p:txBody>
      </p:sp>
    </p:spTree>
    <p:extLst>
      <p:ext uri="{BB962C8B-B14F-4D97-AF65-F5344CB8AC3E}">
        <p14:creationId xmlns:p14="http://schemas.microsoft.com/office/powerpoint/2010/main" val="18103652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F7ECFEF7-9131-4036-A18F-C775754119CE}"/>
              </a:ext>
            </a:extLst>
          </p:cNvPr>
          <p:cNvSpPr/>
          <p:nvPr/>
        </p:nvSpPr>
        <p:spPr>
          <a:xfrm>
            <a:off x="107628" y="1535424"/>
            <a:ext cx="4479235" cy="609600"/>
          </a:xfrm>
          <a:prstGeom prst="rect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800" b="1" dirty="0">
                <a:highlight>
                  <a:srgbClr val="000000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Gathering information </a:t>
            </a:r>
          </a:p>
        </p:txBody>
      </p:sp>
      <p:sp>
        <p:nvSpPr>
          <p:cNvPr id="198" name="Rectangle 197">
            <a:extLst>
              <a:ext uri="{FF2B5EF4-FFF2-40B4-BE49-F238E27FC236}">
                <a16:creationId xmlns:a16="http://schemas.microsoft.com/office/drawing/2014/main" id="{DF82EA1F-763A-412E-9725-8BCCC9F05284}"/>
              </a:ext>
            </a:extLst>
          </p:cNvPr>
          <p:cNvSpPr/>
          <p:nvPr/>
        </p:nvSpPr>
        <p:spPr>
          <a:xfrm>
            <a:off x="1314501" y="2181566"/>
            <a:ext cx="5380384" cy="609600"/>
          </a:xfrm>
          <a:prstGeom prst="rect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800" b="1" dirty="0">
                <a:highlight>
                  <a:srgbClr val="000000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Processing information </a:t>
            </a:r>
          </a:p>
        </p:txBody>
      </p:sp>
      <p:sp>
        <p:nvSpPr>
          <p:cNvPr id="199" name="Rectangle 198">
            <a:extLst>
              <a:ext uri="{FF2B5EF4-FFF2-40B4-BE49-F238E27FC236}">
                <a16:creationId xmlns:a16="http://schemas.microsoft.com/office/drawing/2014/main" id="{46A9C4A0-6C45-4FB3-BACC-A6F236911DCF}"/>
              </a:ext>
            </a:extLst>
          </p:cNvPr>
          <p:cNvSpPr/>
          <p:nvPr/>
        </p:nvSpPr>
        <p:spPr>
          <a:xfrm>
            <a:off x="3130378" y="2868330"/>
            <a:ext cx="4479235" cy="609600"/>
          </a:xfrm>
          <a:prstGeom prst="rect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800" b="1" dirty="0">
                <a:highlight>
                  <a:srgbClr val="000000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Creating the text</a:t>
            </a:r>
          </a:p>
        </p:txBody>
      </p:sp>
      <p:sp>
        <p:nvSpPr>
          <p:cNvPr id="200" name="Rectangle 199">
            <a:extLst>
              <a:ext uri="{FF2B5EF4-FFF2-40B4-BE49-F238E27FC236}">
                <a16:creationId xmlns:a16="http://schemas.microsoft.com/office/drawing/2014/main" id="{A0F4A966-B85F-418B-BF9F-C97A225001B7}"/>
              </a:ext>
            </a:extLst>
          </p:cNvPr>
          <p:cNvSpPr/>
          <p:nvPr/>
        </p:nvSpPr>
        <p:spPr>
          <a:xfrm>
            <a:off x="5369995" y="3555094"/>
            <a:ext cx="3864077" cy="609600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800" b="1" dirty="0">
                <a:highlight>
                  <a:srgbClr val="000000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Editing and reviewing</a:t>
            </a:r>
          </a:p>
        </p:txBody>
      </p:sp>
      <p:sp>
        <p:nvSpPr>
          <p:cNvPr id="201" name="Rectangle 200">
            <a:extLst>
              <a:ext uri="{FF2B5EF4-FFF2-40B4-BE49-F238E27FC236}">
                <a16:creationId xmlns:a16="http://schemas.microsoft.com/office/drawing/2014/main" id="{BB835432-1B23-485F-9992-43BCB55CFF29}"/>
              </a:ext>
            </a:extLst>
          </p:cNvPr>
          <p:cNvSpPr/>
          <p:nvPr/>
        </p:nvSpPr>
        <p:spPr>
          <a:xfrm>
            <a:off x="8256448" y="4164694"/>
            <a:ext cx="2127072" cy="609600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b="1" dirty="0">
                <a:highlight>
                  <a:srgbClr val="000000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Final checks</a:t>
            </a:r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345D33D5-0B1A-DC74-6A44-3D7BC4BB305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Writing Process </a:t>
            </a:r>
          </a:p>
        </p:txBody>
      </p:sp>
    </p:spTree>
    <p:extLst>
      <p:ext uri="{BB962C8B-B14F-4D97-AF65-F5344CB8AC3E}">
        <p14:creationId xmlns:p14="http://schemas.microsoft.com/office/powerpoint/2010/main" val="28188495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2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2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198" grpId="0" animBg="1"/>
      <p:bldP spid="199" grpId="0" animBg="1"/>
      <p:bldP spid="200" grpId="0" animBg="1"/>
      <p:bldP spid="201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32536A-3E9F-EBB3-771C-3C808003847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99744" y="286830"/>
            <a:ext cx="10972800" cy="1143000"/>
          </a:xfrm>
        </p:spPr>
        <p:txBody>
          <a:bodyPr/>
          <a:lstStyle/>
          <a:p>
            <a:r>
              <a:rPr lang="en-GB" dirty="0"/>
              <a:t>Task: Planning your Assignment 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777B1C51-E6D7-F6C0-AB74-9F6F7C7B16E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084234760"/>
              </p:ext>
            </p:extLst>
          </p:nvPr>
        </p:nvGraphicFramePr>
        <p:xfrm>
          <a:off x="1254369" y="1590918"/>
          <a:ext cx="9272954" cy="3934928"/>
        </p:xfrm>
        <a:graphic>
          <a:graphicData uri="http://schemas.openxmlformats.org/drawingml/2006/table">
            <a:tbl>
              <a:tblPr firstRow="1" firstCol="1" bandRow="1"/>
              <a:tblGrid>
                <a:gridCol w="926678">
                  <a:extLst>
                    <a:ext uri="{9D8B030D-6E8A-4147-A177-3AD203B41FA5}">
                      <a16:colId xmlns:a16="http://schemas.microsoft.com/office/drawing/2014/main" val="3049485094"/>
                    </a:ext>
                  </a:extLst>
                </a:gridCol>
                <a:gridCol w="926678">
                  <a:extLst>
                    <a:ext uri="{9D8B030D-6E8A-4147-A177-3AD203B41FA5}">
                      <a16:colId xmlns:a16="http://schemas.microsoft.com/office/drawing/2014/main" val="1198410382"/>
                    </a:ext>
                  </a:extLst>
                </a:gridCol>
                <a:gridCol w="926678">
                  <a:extLst>
                    <a:ext uri="{9D8B030D-6E8A-4147-A177-3AD203B41FA5}">
                      <a16:colId xmlns:a16="http://schemas.microsoft.com/office/drawing/2014/main" val="3727962285"/>
                    </a:ext>
                  </a:extLst>
                </a:gridCol>
                <a:gridCol w="926678">
                  <a:extLst>
                    <a:ext uri="{9D8B030D-6E8A-4147-A177-3AD203B41FA5}">
                      <a16:colId xmlns:a16="http://schemas.microsoft.com/office/drawing/2014/main" val="3898171760"/>
                    </a:ext>
                  </a:extLst>
                </a:gridCol>
                <a:gridCol w="927707">
                  <a:extLst>
                    <a:ext uri="{9D8B030D-6E8A-4147-A177-3AD203B41FA5}">
                      <a16:colId xmlns:a16="http://schemas.microsoft.com/office/drawing/2014/main" val="1268419684"/>
                    </a:ext>
                  </a:extLst>
                </a:gridCol>
                <a:gridCol w="927707">
                  <a:extLst>
                    <a:ext uri="{9D8B030D-6E8A-4147-A177-3AD203B41FA5}">
                      <a16:colId xmlns:a16="http://schemas.microsoft.com/office/drawing/2014/main" val="4058951834"/>
                    </a:ext>
                  </a:extLst>
                </a:gridCol>
                <a:gridCol w="927707">
                  <a:extLst>
                    <a:ext uri="{9D8B030D-6E8A-4147-A177-3AD203B41FA5}">
                      <a16:colId xmlns:a16="http://schemas.microsoft.com/office/drawing/2014/main" val="2052893824"/>
                    </a:ext>
                  </a:extLst>
                </a:gridCol>
                <a:gridCol w="927707">
                  <a:extLst>
                    <a:ext uri="{9D8B030D-6E8A-4147-A177-3AD203B41FA5}">
                      <a16:colId xmlns:a16="http://schemas.microsoft.com/office/drawing/2014/main" val="3566025089"/>
                    </a:ext>
                  </a:extLst>
                </a:gridCol>
                <a:gridCol w="927707">
                  <a:extLst>
                    <a:ext uri="{9D8B030D-6E8A-4147-A177-3AD203B41FA5}">
                      <a16:colId xmlns:a16="http://schemas.microsoft.com/office/drawing/2014/main" val="3717383167"/>
                    </a:ext>
                  </a:extLst>
                </a:gridCol>
                <a:gridCol w="927707">
                  <a:extLst>
                    <a:ext uri="{9D8B030D-6E8A-4147-A177-3AD203B41FA5}">
                      <a16:colId xmlns:a16="http://schemas.microsoft.com/office/drawing/2014/main" val="457591415"/>
                    </a:ext>
                  </a:extLst>
                </a:gridCol>
              </a:tblGrid>
              <a:tr h="711876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9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 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9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 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5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Task </a:t>
                      </a:r>
                      <a:endParaRPr lang="en-GB" sz="9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56366" marR="56366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71755" marR="71755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9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Date: </a:t>
                      </a:r>
                    </a:p>
                  </a:txBody>
                  <a:tcPr marL="56366" marR="56366" marT="0" marB="0" vert="vert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71755" marR="71755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9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Date:</a:t>
                      </a:r>
                    </a:p>
                  </a:txBody>
                  <a:tcPr marL="56366" marR="56366" marT="0" marB="0" vert="vert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71755" marR="71755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9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Date:</a:t>
                      </a:r>
                    </a:p>
                  </a:txBody>
                  <a:tcPr marL="56366" marR="56366" marT="0" marB="0" vert="vert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71755" marR="71755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9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Date:</a:t>
                      </a:r>
                    </a:p>
                  </a:txBody>
                  <a:tcPr marL="56366" marR="56366" marT="0" marB="0" vert="vert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71755" marR="71755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9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Date:</a:t>
                      </a:r>
                    </a:p>
                  </a:txBody>
                  <a:tcPr marL="56366" marR="56366" marT="0" marB="0" vert="vert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71755" marR="71755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9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Date:</a:t>
                      </a:r>
                    </a:p>
                  </a:txBody>
                  <a:tcPr marL="56366" marR="56366" marT="0" marB="0" vert="vert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71755" marR="71755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9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Date:</a:t>
                      </a:r>
                    </a:p>
                  </a:txBody>
                  <a:tcPr marL="56366" marR="56366" marT="0" marB="0" vert="vert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71755" marR="71755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9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Date:</a:t>
                      </a:r>
                    </a:p>
                  </a:txBody>
                  <a:tcPr marL="56366" marR="56366" marT="0" marB="0" vert="vert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9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 </a:t>
                      </a:r>
                    </a:p>
                  </a:txBody>
                  <a:tcPr marL="56366" marR="56366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199611271"/>
                  </a:ext>
                </a:extLst>
              </a:tr>
              <a:tr h="583227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9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Gathering information </a:t>
                      </a:r>
                    </a:p>
                  </a:txBody>
                  <a:tcPr marL="56366" marR="56366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9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 </a:t>
                      </a:r>
                    </a:p>
                  </a:txBody>
                  <a:tcPr marL="56366" marR="56366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9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 </a:t>
                      </a:r>
                    </a:p>
                  </a:txBody>
                  <a:tcPr marL="56366" marR="56366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9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 </a:t>
                      </a:r>
                    </a:p>
                  </a:txBody>
                  <a:tcPr marL="56366" marR="56366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9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 </a:t>
                      </a:r>
                    </a:p>
                  </a:txBody>
                  <a:tcPr marL="56366" marR="56366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9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 </a:t>
                      </a:r>
                    </a:p>
                  </a:txBody>
                  <a:tcPr marL="56366" marR="56366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9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 </a:t>
                      </a:r>
                    </a:p>
                  </a:txBody>
                  <a:tcPr marL="56366" marR="56366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9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 </a:t>
                      </a:r>
                    </a:p>
                  </a:txBody>
                  <a:tcPr marL="56366" marR="56366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9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 </a:t>
                      </a:r>
                    </a:p>
                  </a:txBody>
                  <a:tcPr marL="56366" marR="56366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9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 </a:t>
                      </a:r>
                    </a:p>
                  </a:txBody>
                  <a:tcPr marL="56366" marR="56366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485618575"/>
                  </a:ext>
                </a:extLst>
              </a:tr>
              <a:tr h="1025540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9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Processing information and notetaking</a:t>
                      </a:r>
                    </a:p>
                  </a:txBody>
                  <a:tcPr marL="56366" marR="56366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9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 </a:t>
                      </a:r>
                    </a:p>
                  </a:txBody>
                  <a:tcPr marL="56366" marR="56366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9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 </a:t>
                      </a:r>
                    </a:p>
                  </a:txBody>
                  <a:tcPr marL="56366" marR="56366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9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 </a:t>
                      </a:r>
                    </a:p>
                  </a:txBody>
                  <a:tcPr marL="56366" marR="56366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9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 </a:t>
                      </a:r>
                    </a:p>
                  </a:txBody>
                  <a:tcPr marL="56366" marR="56366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9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 </a:t>
                      </a:r>
                    </a:p>
                  </a:txBody>
                  <a:tcPr marL="56366" marR="56366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9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 </a:t>
                      </a:r>
                    </a:p>
                  </a:txBody>
                  <a:tcPr marL="56366" marR="56366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9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 </a:t>
                      </a:r>
                    </a:p>
                  </a:txBody>
                  <a:tcPr marL="56366" marR="56366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9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 </a:t>
                      </a:r>
                    </a:p>
                  </a:txBody>
                  <a:tcPr marL="56366" marR="56366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9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 </a:t>
                      </a:r>
                    </a:p>
                  </a:txBody>
                  <a:tcPr marL="56366" marR="56366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068933720"/>
                  </a:ext>
                </a:extLst>
              </a:tr>
              <a:tr h="435789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9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Creating the text</a:t>
                      </a:r>
                    </a:p>
                  </a:txBody>
                  <a:tcPr marL="56366" marR="56366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9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 </a:t>
                      </a:r>
                    </a:p>
                  </a:txBody>
                  <a:tcPr marL="56366" marR="56366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9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 </a:t>
                      </a:r>
                    </a:p>
                  </a:txBody>
                  <a:tcPr marL="56366" marR="56366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9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 </a:t>
                      </a:r>
                    </a:p>
                  </a:txBody>
                  <a:tcPr marL="56366" marR="56366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9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 </a:t>
                      </a:r>
                    </a:p>
                  </a:txBody>
                  <a:tcPr marL="56366" marR="56366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9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 </a:t>
                      </a:r>
                    </a:p>
                  </a:txBody>
                  <a:tcPr marL="56366" marR="56366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9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 </a:t>
                      </a:r>
                    </a:p>
                  </a:txBody>
                  <a:tcPr marL="56366" marR="56366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9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 </a:t>
                      </a:r>
                    </a:p>
                  </a:txBody>
                  <a:tcPr marL="56366" marR="56366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9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 </a:t>
                      </a:r>
                    </a:p>
                  </a:txBody>
                  <a:tcPr marL="56366" marR="56366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9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 </a:t>
                      </a:r>
                    </a:p>
                  </a:txBody>
                  <a:tcPr marL="56366" marR="56366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61048903"/>
                  </a:ext>
                </a:extLst>
              </a:tr>
              <a:tr h="583227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9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Editing and reviewing </a:t>
                      </a:r>
                    </a:p>
                  </a:txBody>
                  <a:tcPr marL="56366" marR="56366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9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 </a:t>
                      </a:r>
                    </a:p>
                  </a:txBody>
                  <a:tcPr marL="56366" marR="56366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9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 </a:t>
                      </a:r>
                    </a:p>
                  </a:txBody>
                  <a:tcPr marL="56366" marR="56366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9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 </a:t>
                      </a:r>
                    </a:p>
                  </a:txBody>
                  <a:tcPr marL="56366" marR="56366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9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 </a:t>
                      </a:r>
                    </a:p>
                  </a:txBody>
                  <a:tcPr marL="56366" marR="56366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9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 </a:t>
                      </a:r>
                    </a:p>
                  </a:txBody>
                  <a:tcPr marL="56366" marR="56366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9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 </a:t>
                      </a:r>
                    </a:p>
                  </a:txBody>
                  <a:tcPr marL="56366" marR="56366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9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 </a:t>
                      </a:r>
                    </a:p>
                  </a:txBody>
                  <a:tcPr marL="56366" marR="56366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9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 </a:t>
                      </a:r>
                    </a:p>
                  </a:txBody>
                  <a:tcPr marL="56366" marR="56366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9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 </a:t>
                      </a:r>
                    </a:p>
                  </a:txBody>
                  <a:tcPr marL="56366" marR="56366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953734681"/>
                  </a:ext>
                </a:extLst>
              </a:tr>
              <a:tr h="288352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9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Final Checks </a:t>
                      </a:r>
                    </a:p>
                  </a:txBody>
                  <a:tcPr marL="56366" marR="56366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9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 </a:t>
                      </a:r>
                    </a:p>
                  </a:txBody>
                  <a:tcPr marL="56366" marR="56366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9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 </a:t>
                      </a:r>
                    </a:p>
                  </a:txBody>
                  <a:tcPr marL="56366" marR="56366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9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 </a:t>
                      </a:r>
                    </a:p>
                  </a:txBody>
                  <a:tcPr marL="56366" marR="56366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9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 </a:t>
                      </a:r>
                    </a:p>
                  </a:txBody>
                  <a:tcPr marL="56366" marR="56366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9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 </a:t>
                      </a:r>
                    </a:p>
                  </a:txBody>
                  <a:tcPr marL="56366" marR="56366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9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 </a:t>
                      </a:r>
                    </a:p>
                  </a:txBody>
                  <a:tcPr marL="56366" marR="56366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9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 </a:t>
                      </a:r>
                    </a:p>
                  </a:txBody>
                  <a:tcPr marL="56366" marR="56366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9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 </a:t>
                      </a:r>
                    </a:p>
                  </a:txBody>
                  <a:tcPr marL="56366" marR="56366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9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 </a:t>
                      </a:r>
                    </a:p>
                  </a:txBody>
                  <a:tcPr marL="56366" marR="56366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952845720"/>
                  </a:ext>
                </a:extLst>
              </a:tr>
              <a:tr h="288352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9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Submission</a:t>
                      </a:r>
                    </a:p>
                  </a:txBody>
                  <a:tcPr marL="56366" marR="56366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9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 </a:t>
                      </a:r>
                    </a:p>
                  </a:txBody>
                  <a:tcPr marL="56366" marR="56366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9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 </a:t>
                      </a:r>
                    </a:p>
                  </a:txBody>
                  <a:tcPr marL="56366" marR="56366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9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 </a:t>
                      </a:r>
                    </a:p>
                  </a:txBody>
                  <a:tcPr marL="56366" marR="56366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9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 </a:t>
                      </a:r>
                    </a:p>
                  </a:txBody>
                  <a:tcPr marL="56366" marR="56366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9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 </a:t>
                      </a:r>
                    </a:p>
                  </a:txBody>
                  <a:tcPr marL="56366" marR="56366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9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 </a:t>
                      </a:r>
                    </a:p>
                  </a:txBody>
                  <a:tcPr marL="56366" marR="56366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9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 </a:t>
                      </a:r>
                    </a:p>
                  </a:txBody>
                  <a:tcPr marL="56366" marR="56366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9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 </a:t>
                      </a:r>
                    </a:p>
                  </a:txBody>
                  <a:tcPr marL="56366" marR="56366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9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 </a:t>
                      </a:r>
                    </a:p>
                  </a:txBody>
                  <a:tcPr marL="56366" marR="56366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58549449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73397682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59EDC4-9A17-F6F5-CF74-61B51A9B673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Reasons for assessments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5C43DD6-73B8-9B2F-2E8E-8A3E9FFF5FE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According to McMillan (2019) universities employ different assessments the demonstrate the following: </a:t>
            </a:r>
          </a:p>
          <a:p>
            <a:r>
              <a:rPr lang="en-GB" dirty="0"/>
              <a:t>Your knowledge and understanding of a topic </a:t>
            </a:r>
          </a:p>
          <a:p>
            <a:r>
              <a:rPr lang="en-GB" dirty="0"/>
              <a:t>Your ability to conduct research </a:t>
            </a:r>
          </a:p>
          <a:p>
            <a:r>
              <a:rPr lang="en-GB" dirty="0"/>
              <a:t>Your ability to organise and present information 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4808944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CBF240-C0ED-0A50-CB91-84F1955DC15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Assignment Types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89C21F1-B5CC-C63B-FD63-92794D64A7A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03200" y="1600201"/>
            <a:ext cx="11907520" cy="3917032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dirty="0"/>
              <a:t>At university you will be presented with assignments that utilise various formats. These include: </a:t>
            </a:r>
          </a:p>
          <a:p>
            <a:r>
              <a:rPr lang="en-GB" b="1" dirty="0"/>
              <a:t>Essays</a:t>
            </a:r>
          </a:p>
          <a:p>
            <a:r>
              <a:rPr lang="en-GB" dirty="0"/>
              <a:t>Reports </a:t>
            </a:r>
          </a:p>
          <a:p>
            <a:r>
              <a:rPr lang="en-GB" dirty="0"/>
              <a:t>Portfolios</a:t>
            </a:r>
          </a:p>
          <a:p>
            <a:r>
              <a:rPr lang="en-GB" dirty="0"/>
              <a:t>Presentations</a:t>
            </a:r>
          </a:p>
          <a:p>
            <a:r>
              <a:rPr lang="en-GB" dirty="0"/>
              <a:t>Literature Review </a:t>
            </a:r>
          </a:p>
        </p:txBody>
      </p:sp>
    </p:spTree>
    <p:extLst>
      <p:ext uri="{BB962C8B-B14F-4D97-AF65-F5344CB8AC3E}">
        <p14:creationId xmlns:p14="http://schemas.microsoft.com/office/powerpoint/2010/main" val="396357096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290" name="Picture 3">
            <a:extLst>
              <a:ext uri="{FF2B5EF4-FFF2-40B4-BE49-F238E27FC236}">
                <a16:creationId xmlns:a16="http://schemas.microsoft.com/office/drawing/2014/main" id="{CF357A39-BF77-C180-0623-816CF224C66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133840" y="1697831"/>
            <a:ext cx="3058160" cy="39227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2344F8A5-C7F9-23CE-CBCD-458AB50ADD9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79930" y="0"/>
            <a:ext cx="7499350" cy="1143000"/>
          </a:xfrm>
        </p:spPr>
        <p:txBody>
          <a:bodyPr/>
          <a:lstStyle/>
          <a:p>
            <a:pPr>
              <a:defRPr/>
            </a:pPr>
            <a:r>
              <a:rPr lang="en-GB" dirty="0"/>
              <a:t>What is an essay?</a:t>
            </a:r>
          </a:p>
        </p:txBody>
      </p:sp>
      <p:sp>
        <p:nvSpPr>
          <p:cNvPr id="12292" name="Content Placeholder 2">
            <a:extLst>
              <a:ext uri="{FF2B5EF4-FFF2-40B4-BE49-F238E27FC236}">
                <a16:creationId xmlns:a16="http://schemas.microsoft.com/office/drawing/2014/main" id="{4A90BC2D-65CB-46FC-FD20-759A00B032D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9538" y="1230313"/>
            <a:ext cx="9024302" cy="4390231"/>
          </a:xfrm>
        </p:spPr>
        <p:txBody>
          <a:bodyPr/>
          <a:lstStyle/>
          <a:p>
            <a:pPr marL="539750" indent="-457200"/>
            <a:r>
              <a:rPr lang="en-GB" altLang="en-US" sz="2800" dirty="0"/>
              <a:t>The word essay comes from the Latin word meaning ‘to present a case’.</a:t>
            </a:r>
          </a:p>
          <a:p>
            <a:pPr marL="539750" indent="-457200"/>
            <a:r>
              <a:rPr lang="en-GB" altLang="en-US" sz="2800" dirty="0"/>
              <a:t>In an essay you are presenting a case, presenting information to the reader.</a:t>
            </a:r>
          </a:p>
          <a:p>
            <a:pPr marL="539750" indent="-457200"/>
            <a:r>
              <a:rPr lang="en-GB" altLang="en-US" sz="2800" dirty="0"/>
              <a:t>This will involve you presenting other people’s arguments.</a:t>
            </a: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75F2E27-4312-E468-1258-2891FE33A8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54702" y="10160"/>
            <a:ext cx="7499350" cy="1143000"/>
          </a:xfrm>
        </p:spPr>
        <p:txBody>
          <a:bodyPr/>
          <a:lstStyle/>
          <a:p>
            <a:pPr>
              <a:defRPr/>
            </a:pPr>
            <a:r>
              <a:rPr lang="en-GB" dirty="0"/>
              <a:t>What is an essay for?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19A19D4-3433-5762-AF47-E7588694D5A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8960" y="1153160"/>
            <a:ext cx="10261600" cy="4488180"/>
          </a:xfrm>
        </p:spPr>
        <p:txBody>
          <a:bodyPr/>
          <a:lstStyle/>
          <a:p>
            <a:pPr marL="0" indent="0">
              <a:buNone/>
              <a:defRPr/>
            </a:pPr>
            <a:r>
              <a:rPr lang="en-GB" sz="2800" dirty="0"/>
              <a:t>To give you the opportunity to demonstrate that you know and understand specific information related to your course</a:t>
            </a:r>
          </a:p>
          <a:p>
            <a:pPr marL="82550" indent="0">
              <a:buNone/>
              <a:defRPr/>
            </a:pPr>
            <a:endParaRPr lang="en-GB" sz="2800" dirty="0"/>
          </a:p>
          <a:p>
            <a:pPr marL="0" indent="0">
              <a:buNone/>
              <a:defRPr/>
            </a:pPr>
            <a:r>
              <a:rPr lang="en-GB" sz="2800" dirty="0"/>
              <a:t>To give you the opportunity to show how you handle information – how you organise it, analyse it, evaluate it.</a:t>
            </a: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4" name="Picture 3">
            <a:extLst>
              <a:ext uri="{FF2B5EF4-FFF2-40B4-BE49-F238E27FC236}">
                <a16:creationId xmlns:a16="http://schemas.microsoft.com/office/drawing/2014/main" id="{84302FF1-1673-DC6C-DEBB-4104E60DEE7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600565" y="2665095"/>
            <a:ext cx="2363788" cy="29289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26A001F8-3968-5606-D7F0-5C16C2B0A4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55913" y="-242888"/>
            <a:ext cx="7499350" cy="1143001"/>
          </a:xfrm>
        </p:spPr>
        <p:txBody>
          <a:bodyPr/>
          <a:lstStyle/>
          <a:p>
            <a:pPr>
              <a:defRPr/>
            </a:pPr>
            <a:r>
              <a:rPr lang="en-GB" dirty="0"/>
              <a:t>An essay…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A758E8C-12F8-022B-861C-859616A353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692150"/>
            <a:ext cx="10282238" cy="4800600"/>
          </a:xfrm>
        </p:spPr>
        <p:txBody>
          <a:bodyPr>
            <a:normAutofit fontScale="92500" lnSpcReduction="10000"/>
          </a:bodyPr>
          <a:lstStyle/>
          <a:p>
            <a:pPr>
              <a:defRPr/>
            </a:pPr>
            <a:r>
              <a:rPr lang="en-GB" dirty="0"/>
              <a:t>Is written in continuous prose – </a:t>
            </a:r>
          </a:p>
          <a:p>
            <a:pPr lvl="1">
              <a:defRPr/>
            </a:pPr>
            <a:r>
              <a:rPr lang="en-GB" dirty="0"/>
              <a:t>No subheadings</a:t>
            </a:r>
          </a:p>
          <a:p>
            <a:pPr lvl="1">
              <a:defRPr/>
            </a:pPr>
            <a:r>
              <a:rPr lang="en-GB" dirty="0"/>
              <a:t>No bullet points</a:t>
            </a:r>
          </a:p>
          <a:p>
            <a:pPr lvl="1">
              <a:defRPr/>
            </a:pPr>
            <a:r>
              <a:rPr lang="en-GB" dirty="0"/>
              <a:t>No pictures, illustrations, charts, or graphs</a:t>
            </a:r>
          </a:p>
          <a:p>
            <a:pPr lvl="1">
              <a:defRPr/>
            </a:pPr>
            <a:endParaRPr lang="en-GB" dirty="0"/>
          </a:p>
          <a:p>
            <a:pPr>
              <a:defRPr/>
            </a:pPr>
            <a:r>
              <a:rPr lang="en-GB" dirty="0"/>
              <a:t>Has a set length</a:t>
            </a:r>
          </a:p>
          <a:p>
            <a:pPr lvl="1">
              <a:defRPr/>
            </a:pPr>
            <a:r>
              <a:rPr lang="en-GB" dirty="0"/>
              <a:t>Usually have +/- 10% flexibility </a:t>
            </a:r>
          </a:p>
          <a:p>
            <a:pPr>
              <a:defRPr/>
            </a:pPr>
            <a:endParaRPr lang="en-GB" dirty="0"/>
          </a:p>
          <a:p>
            <a:pPr>
              <a:defRPr/>
            </a:pPr>
            <a:r>
              <a:rPr lang="en-GB" dirty="0"/>
              <a:t>Has a set form</a:t>
            </a:r>
          </a:p>
          <a:p>
            <a:pPr lvl="1">
              <a:defRPr/>
            </a:pPr>
            <a:r>
              <a:rPr lang="en-GB" dirty="0"/>
              <a:t>Beginning, middle and an end</a:t>
            </a:r>
          </a:p>
          <a:p>
            <a:pPr lvl="1">
              <a:defRPr/>
            </a:pPr>
            <a:endParaRPr lang="en-GB" dirty="0"/>
          </a:p>
          <a:p>
            <a:pPr lvl="1">
              <a:defRPr/>
            </a:pPr>
            <a:endParaRPr lang="en-GB" dirty="0"/>
          </a:p>
          <a:p>
            <a:pPr lvl="1">
              <a:defRPr/>
            </a:pPr>
            <a:endParaRPr lang="en-GB" dirty="0"/>
          </a:p>
          <a:p>
            <a:pPr marL="403225" lvl="1" indent="0">
              <a:buNone/>
              <a:defRPr/>
            </a:pPr>
            <a:endParaRPr lang="en-GB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A6FF397-D70F-7CE8-181C-091DD546AD3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>
              <a:defRPr/>
            </a:pPr>
            <a:r>
              <a:rPr lang="en-GB" dirty="0"/>
              <a:t>Title or Question</a:t>
            </a:r>
          </a:p>
          <a:p>
            <a:pPr>
              <a:defRPr/>
            </a:pPr>
            <a:endParaRPr lang="en-GB" dirty="0"/>
          </a:p>
          <a:p>
            <a:pPr>
              <a:defRPr/>
            </a:pPr>
            <a:r>
              <a:rPr lang="en-GB" dirty="0"/>
              <a:t>Introduction (10%)</a:t>
            </a:r>
          </a:p>
          <a:p>
            <a:pPr>
              <a:defRPr/>
            </a:pPr>
            <a:endParaRPr lang="en-GB" dirty="0"/>
          </a:p>
          <a:p>
            <a:pPr>
              <a:defRPr/>
            </a:pPr>
            <a:r>
              <a:rPr lang="en-GB" dirty="0"/>
              <a:t>Main Body (80%)</a:t>
            </a:r>
          </a:p>
          <a:p>
            <a:pPr>
              <a:defRPr/>
            </a:pPr>
            <a:endParaRPr lang="en-GB" dirty="0"/>
          </a:p>
          <a:p>
            <a:pPr>
              <a:defRPr/>
            </a:pPr>
            <a:r>
              <a:rPr lang="en-GB" dirty="0"/>
              <a:t>Conclusion (10%)</a:t>
            </a:r>
          </a:p>
          <a:p>
            <a:pPr>
              <a:defRPr/>
            </a:pPr>
            <a:endParaRPr lang="en-GB" dirty="0"/>
          </a:p>
          <a:p>
            <a:pPr>
              <a:defRPr/>
            </a:pPr>
            <a:r>
              <a:rPr lang="en-GB" dirty="0"/>
              <a:t>Reference List (essential) not included in word count. (Bibliography only if requested by lecturer). </a:t>
            </a:r>
          </a:p>
          <a:p>
            <a:pPr>
              <a:defRPr/>
            </a:pPr>
            <a:endParaRPr lang="en-GB" dirty="0"/>
          </a:p>
          <a:p>
            <a:pPr>
              <a:defRPr/>
            </a:pPr>
            <a:endParaRPr lang="en-GB" dirty="0"/>
          </a:p>
          <a:p>
            <a:pPr>
              <a:defRPr/>
            </a:pPr>
            <a:endParaRPr lang="en-GB" dirty="0"/>
          </a:p>
          <a:p>
            <a:pPr>
              <a:defRPr/>
            </a:pPr>
            <a:endParaRPr lang="en-GB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2AB96D9-D3B4-1181-8261-C82E22039B3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dirty="0"/>
              <a:t>Essay Structure</a:t>
            </a: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506" name="Content Placeholder 8">
            <a:extLst>
              <a:ext uri="{FF2B5EF4-FFF2-40B4-BE49-F238E27FC236}">
                <a16:creationId xmlns:a16="http://schemas.microsoft.com/office/drawing/2014/main" id="{B9E4D595-8B0E-5A5E-530A-CA8D3014DDAD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2457134" y="0"/>
            <a:ext cx="7704137" cy="5689600"/>
          </a:xfrm>
        </p:spPr>
      </p:pic>
      <p:pic>
        <p:nvPicPr>
          <p:cNvPr id="2" name="Picture 1">
            <a:extLst>
              <a:ext uri="{FF2B5EF4-FFF2-40B4-BE49-F238E27FC236}">
                <a16:creationId xmlns:a16="http://schemas.microsoft.com/office/drawing/2014/main" id="{FAE54A75-FF34-BE4F-43F7-72426599A47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790" t="10986" r="10526" b="9911"/>
          <a:stretch>
            <a:fillRect/>
          </a:stretch>
        </p:blipFill>
        <p:spPr bwMode="auto">
          <a:xfrm>
            <a:off x="4851083" y="2178843"/>
            <a:ext cx="2799397" cy="229155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9A57EF-C562-CA6B-3185-EE00D1C4E6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55913" y="133350"/>
            <a:ext cx="7499350" cy="922338"/>
          </a:xfrm>
        </p:spPr>
        <p:txBody>
          <a:bodyPr/>
          <a:lstStyle/>
          <a:p>
            <a:pPr>
              <a:defRPr/>
            </a:pPr>
            <a:r>
              <a:rPr lang="en-GB" dirty="0"/>
              <a:t>Essay Structure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12C0EBE-3DDF-1BCD-AE5E-BF83B73578A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5920" y="1125538"/>
            <a:ext cx="11653520" cy="4503102"/>
          </a:xfrm>
        </p:spPr>
        <p:txBody>
          <a:bodyPr>
            <a:normAutofit lnSpcReduction="10000"/>
          </a:bodyPr>
          <a:lstStyle/>
          <a:p>
            <a:pPr marL="82550" indent="0">
              <a:buNone/>
              <a:defRPr/>
            </a:pPr>
            <a:r>
              <a:rPr lang="en-GB" sz="2400" b="1" i="1" dirty="0"/>
              <a:t>Introduction – write this last</a:t>
            </a:r>
          </a:p>
          <a:p>
            <a:pPr>
              <a:defRPr/>
            </a:pPr>
            <a:r>
              <a:rPr lang="en-GB" sz="2400" dirty="0"/>
              <a:t>Usually short and introduces the context and reason for writing the essay. </a:t>
            </a:r>
          </a:p>
          <a:p>
            <a:pPr>
              <a:defRPr/>
            </a:pPr>
            <a:r>
              <a:rPr lang="en-GB" sz="2400" dirty="0"/>
              <a:t>‘Here’s what this essay is going to show’</a:t>
            </a:r>
          </a:p>
          <a:p>
            <a:pPr marL="82550" indent="0">
              <a:buNone/>
              <a:defRPr/>
            </a:pPr>
            <a:r>
              <a:rPr lang="en-GB" sz="2400" b="1" i="1" dirty="0"/>
              <a:t>Main body</a:t>
            </a:r>
          </a:p>
          <a:p>
            <a:pPr>
              <a:defRPr/>
            </a:pPr>
            <a:r>
              <a:rPr lang="en-GB" sz="2400" dirty="0"/>
              <a:t>Develops key themes and topics around the writer’s position or argument, which link together to produce a logical and coherent progression of ideas. Each paragraph links to the ‘thesis statement’ or title</a:t>
            </a:r>
          </a:p>
          <a:p>
            <a:pPr marL="82550" indent="0">
              <a:buNone/>
              <a:defRPr/>
            </a:pPr>
            <a:r>
              <a:rPr lang="en-GB" sz="2400" b="1" i="1" dirty="0"/>
              <a:t>Conclusion – write this last</a:t>
            </a:r>
          </a:p>
          <a:p>
            <a:pPr>
              <a:defRPr/>
            </a:pPr>
            <a:r>
              <a:rPr lang="en-GB" sz="2400" dirty="0"/>
              <a:t>Summarises the content of the essay and presents concluding arguments and implications for the future</a:t>
            </a:r>
          </a:p>
          <a:p>
            <a:pPr>
              <a:defRPr/>
            </a:pPr>
            <a:r>
              <a:rPr lang="en-GB" sz="2400" dirty="0"/>
              <a:t>‘Here’s what this essay has shown’</a:t>
            </a:r>
          </a:p>
          <a:p>
            <a:pPr marL="82550" indent="0" algn="r">
              <a:buNone/>
              <a:defRPr/>
            </a:pPr>
            <a:endParaRPr lang="en-GB" sz="2400" dirty="0"/>
          </a:p>
          <a:p>
            <a:pPr>
              <a:defRPr/>
            </a:pPr>
            <a:endParaRPr lang="en-GB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2723DD6B-5244-B0CB-752C-4F4328663DA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dirty="0"/>
              <a:t>Introduction</a:t>
            </a:r>
          </a:p>
        </p:txBody>
      </p:sp>
      <p:sp>
        <p:nvSpPr>
          <p:cNvPr id="32771" name="Content Placeholder 3">
            <a:extLst>
              <a:ext uri="{FF2B5EF4-FFF2-40B4-BE49-F238E27FC236}">
                <a16:creationId xmlns:a16="http://schemas.microsoft.com/office/drawing/2014/main" id="{C2C3D4EF-83EA-68B9-BD32-25CA9367079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82550" indent="0">
              <a:buNone/>
            </a:pPr>
            <a:r>
              <a:rPr lang="en-GB" altLang="en-US" dirty="0"/>
              <a:t>First complete paragraph of your essay!</a:t>
            </a:r>
          </a:p>
          <a:p>
            <a:pPr marL="82550" indent="0">
              <a:buNone/>
            </a:pPr>
            <a:endParaRPr lang="en-GB" altLang="en-US" dirty="0"/>
          </a:p>
          <a:p>
            <a:pPr marL="82550" indent="0">
              <a:buNone/>
            </a:pPr>
            <a:r>
              <a:rPr lang="en-GB" altLang="en-US" dirty="0"/>
              <a:t>This is where you tell the reader exactly how you are going to tackle the question or address the task.</a:t>
            </a:r>
          </a:p>
          <a:p>
            <a:pPr marL="82550" indent="0">
              <a:buNone/>
            </a:pPr>
            <a:endParaRPr lang="en-GB" altLang="en-US" dirty="0"/>
          </a:p>
          <a:p>
            <a:pPr marL="82550" indent="0">
              <a:buNone/>
            </a:pPr>
            <a:r>
              <a:rPr lang="en-GB" altLang="en-US" dirty="0"/>
              <a:t>This is where you provide an agenda of your essay and signpost what is to come!</a:t>
            </a:r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274281-E2E9-3A76-6AAE-455258A78EE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dirty="0"/>
              <a:t>Introduction</a:t>
            </a:r>
          </a:p>
        </p:txBody>
      </p:sp>
      <p:sp>
        <p:nvSpPr>
          <p:cNvPr id="33795" name="Content Placeholder 2">
            <a:extLst>
              <a:ext uri="{FF2B5EF4-FFF2-40B4-BE49-F238E27FC236}">
                <a16:creationId xmlns:a16="http://schemas.microsoft.com/office/drawing/2014/main" id="{BEA7F47F-7396-5BFA-8BFA-789DF8114F6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5600" y="1618299"/>
            <a:ext cx="11704320" cy="3241675"/>
          </a:xfrm>
        </p:spPr>
        <p:txBody>
          <a:bodyPr/>
          <a:lstStyle/>
          <a:p>
            <a:r>
              <a:rPr lang="en-GB" altLang="en-US" sz="2800" dirty="0"/>
              <a:t>Is very important – it establishes the context, topic and focus of your response to the essay question.</a:t>
            </a:r>
          </a:p>
          <a:p>
            <a:r>
              <a:rPr lang="en-GB" altLang="en-US" sz="2800" dirty="0"/>
              <a:t>A good introduction should present an interesting, succinct and logical reason for writing the essay/assignment that will encourage the reader to continue to read.</a:t>
            </a:r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5DE1D2-6E4F-3967-5B3F-1D1CD00CB2D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38463" y="-171450"/>
            <a:ext cx="7499350" cy="1143000"/>
          </a:xfrm>
        </p:spPr>
        <p:txBody>
          <a:bodyPr/>
          <a:lstStyle/>
          <a:p>
            <a:pPr>
              <a:defRPr/>
            </a:pPr>
            <a:r>
              <a:rPr lang="en-GB" dirty="0"/>
              <a:t>Introduction</a:t>
            </a:r>
          </a:p>
        </p:txBody>
      </p:sp>
      <p:sp>
        <p:nvSpPr>
          <p:cNvPr id="34819" name="Content Placeholder 2">
            <a:extLst>
              <a:ext uri="{FF2B5EF4-FFF2-40B4-BE49-F238E27FC236}">
                <a16:creationId xmlns:a16="http://schemas.microsoft.com/office/drawing/2014/main" id="{E17AA0B7-B582-B3BE-E91F-2D0ECB7A65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45440" y="1196977"/>
            <a:ext cx="11775440" cy="4248784"/>
          </a:xfrm>
        </p:spPr>
        <p:txBody>
          <a:bodyPr>
            <a:normAutofit/>
          </a:bodyPr>
          <a:lstStyle/>
          <a:p>
            <a:r>
              <a:rPr lang="en-GB" altLang="en-US" dirty="0"/>
              <a:t>Usually includes:</a:t>
            </a:r>
          </a:p>
          <a:p>
            <a:pPr lvl="1"/>
            <a:r>
              <a:rPr lang="en-GB" altLang="en-US" dirty="0"/>
              <a:t>An attention grabbing statement.</a:t>
            </a:r>
          </a:p>
          <a:p>
            <a:pPr lvl="1"/>
            <a:r>
              <a:rPr lang="en-GB" altLang="en-US" dirty="0"/>
              <a:t>For example - identification of a problem, a controversial issue or point of view, or the relevance of the topic today.</a:t>
            </a:r>
          </a:p>
          <a:p>
            <a:r>
              <a:rPr lang="en-GB" altLang="en-US" dirty="0"/>
              <a:t>Definitions and explanations of key terms</a:t>
            </a:r>
          </a:p>
          <a:p>
            <a:pPr lvl="1"/>
            <a:r>
              <a:rPr lang="en-GB" altLang="en-US" dirty="0"/>
              <a:t>You should have identified what these are from your analysis of the assignment question /task.</a:t>
            </a:r>
          </a:p>
          <a:p>
            <a:pPr lvl="1"/>
            <a:r>
              <a:rPr lang="en-GB" altLang="en-US" dirty="0"/>
              <a:t>This is setting your parameters!</a:t>
            </a:r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8B02CC-0BBE-E253-BE71-7D391F35B25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dirty="0"/>
              <a:t>Introduction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F48D18F-2C5A-D717-A748-B05072F1B77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>
              <a:defRPr/>
            </a:pPr>
            <a:r>
              <a:rPr lang="en-GB" sz="2800" dirty="0"/>
              <a:t>Background and scene setting</a:t>
            </a:r>
          </a:p>
          <a:p>
            <a:pPr lvl="1">
              <a:defRPr/>
            </a:pPr>
            <a:r>
              <a:rPr lang="en-GB" sz="2400" dirty="0"/>
              <a:t>Provide an overview and context for the topic.</a:t>
            </a:r>
          </a:p>
          <a:p>
            <a:pPr lvl="1">
              <a:defRPr/>
            </a:pPr>
            <a:r>
              <a:rPr lang="en-GB" sz="2400" dirty="0"/>
              <a:t>Maybe briefly describe and summarise the condition that lead to the problem you are discussing.</a:t>
            </a:r>
          </a:p>
          <a:p>
            <a:pPr>
              <a:defRPr/>
            </a:pPr>
            <a:r>
              <a:rPr lang="en-GB" sz="2800" dirty="0"/>
              <a:t>Identifying the focus</a:t>
            </a:r>
          </a:p>
          <a:p>
            <a:pPr lvl="1">
              <a:defRPr/>
            </a:pPr>
            <a:r>
              <a:rPr lang="en-GB" sz="2400" dirty="0"/>
              <a:t>Narrows the context to the focus area, relevant titles and thesis statement by setting parameters.</a:t>
            </a:r>
          </a:p>
          <a:p>
            <a:pPr lvl="1">
              <a:defRPr/>
            </a:pPr>
            <a:r>
              <a:rPr lang="en-GB" sz="2400" dirty="0"/>
              <a:t>Maybe include some of the key writers, critics, theorists and experts connected to the research and discussion.</a:t>
            </a:r>
          </a:p>
          <a:p>
            <a:pPr marL="403225" lvl="1" indent="0" algn="r">
              <a:buNone/>
              <a:defRPr/>
            </a:pPr>
            <a:r>
              <a:rPr lang="en-GB" sz="2400" dirty="0"/>
              <a:t>(Hopkins and Reid, 2018: 11)</a:t>
            </a:r>
          </a:p>
          <a:p>
            <a:pPr marL="403225" lvl="1" indent="0" algn="r">
              <a:buNone/>
              <a:defRPr/>
            </a:pPr>
            <a:endParaRPr lang="en-GB" sz="2400" dirty="0"/>
          </a:p>
          <a:p>
            <a:pPr lvl="1">
              <a:defRPr/>
            </a:pPr>
            <a:endParaRPr lang="en-GB" sz="2400" dirty="0"/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14A817-B228-4D98-EE72-F59A6CA2CF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57500" y="0"/>
            <a:ext cx="7499350" cy="561975"/>
          </a:xfrm>
        </p:spPr>
        <p:txBody>
          <a:bodyPr>
            <a:normAutofit fontScale="90000"/>
          </a:bodyPr>
          <a:lstStyle/>
          <a:p>
            <a:pPr>
              <a:defRPr/>
            </a:pPr>
            <a:r>
              <a:rPr lang="en-GB" dirty="0"/>
              <a:t>Main Body</a:t>
            </a:r>
          </a:p>
        </p:txBody>
      </p:sp>
      <p:sp>
        <p:nvSpPr>
          <p:cNvPr id="33795" name="Content Placeholder 2">
            <a:extLst>
              <a:ext uri="{FF2B5EF4-FFF2-40B4-BE49-F238E27FC236}">
                <a16:creationId xmlns:a16="http://schemas.microsoft.com/office/drawing/2014/main" id="{58695E30-9E71-0015-7B98-BDA5A38B75E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7680" y="549275"/>
            <a:ext cx="11287760" cy="5880100"/>
          </a:xfrm>
        </p:spPr>
        <p:txBody>
          <a:bodyPr>
            <a:normAutofit/>
          </a:bodyPr>
          <a:lstStyle/>
          <a:p>
            <a:pPr>
              <a:defRPr/>
            </a:pPr>
            <a:endParaRPr lang="en-GB" altLang="en-US" sz="2800" dirty="0"/>
          </a:p>
          <a:p>
            <a:pPr>
              <a:defRPr/>
            </a:pPr>
            <a:r>
              <a:rPr lang="en-GB" altLang="en-US" sz="2800" dirty="0"/>
              <a:t>Should be split into paragraphs – one point per paragraph</a:t>
            </a:r>
          </a:p>
          <a:p>
            <a:pPr>
              <a:defRPr/>
            </a:pPr>
            <a:r>
              <a:rPr lang="en-GB" altLang="en-US" sz="2800" dirty="0"/>
              <a:t>Fully explains the arguments or claims which you make in your introduction.</a:t>
            </a:r>
          </a:p>
          <a:p>
            <a:pPr marL="82550" indent="0">
              <a:buNone/>
              <a:defRPr/>
            </a:pPr>
            <a:r>
              <a:rPr lang="en-GB" altLang="en-US" sz="2800" dirty="0"/>
              <a:t>Each paragraph -</a:t>
            </a:r>
          </a:p>
          <a:p>
            <a:pPr>
              <a:defRPr/>
            </a:pPr>
            <a:r>
              <a:rPr lang="en-GB" altLang="en-US" sz="2800" dirty="0"/>
              <a:t>Usually makes a point then introduces and explains evidence from your reading/ research to support the point. </a:t>
            </a:r>
          </a:p>
          <a:p>
            <a:pPr>
              <a:defRPr/>
            </a:pPr>
            <a:r>
              <a:rPr lang="en-GB" altLang="en-US" sz="2800" dirty="0"/>
              <a:t>Compares views/opinions.</a:t>
            </a:r>
          </a:p>
          <a:p>
            <a:pPr lvl="1">
              <a:defRPr/>
            </a:pPr>
            <a:r>
              <a:rPr lang="en-GB" altLang="en-US" sz="2400" dirty="0"/>
              <a:t>In order to corroborate any point you must use evidence from a range of sources from your reading/research (try at least 2).</a:t>
            </a:r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879E16-237E-907E-0DB7-02F06F4EE5E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59100" y="115888"/>
            <a:ext cx="7499350" cy="779462"/>
          </a:xfrm>
        </p:spPr>
        <p:txBody>
          <a:bodyPr/>
          <a:lstStyle/>
          <a:p>
            <a:pPr>
              <a:defRPr/>
            </a:pPr>
            <a:r>
              <a:rPr lang="en-GB" dirty="0"/>
              <a:t>Main Body</a:t>
            </a:r>
          </a:p>
        </p:txBody>
      </p:sp>
      <p:sp>
        <p:nvSpPr>
          <p:cNvPr id="27651" name="Content Placeholder 2">
            <a:extLst>
              <a:ext uri="{FF2B5EF4-FFF2-40B4-BE49-F238E27FC236}">
                <a16:creationId xmlns:a16="http://schemas.microsoft.com/office/drawing/2014/main" id="{5864F318-D590-49C0-5415-94BA4B0BC4D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6080" y="1125538"/>
            <a:ext cx="11277600" cy="4289742"/>
          </a:xfrm>
        </p:spPr>
        <p:txBody>
          <a:bodyPr/>
          <a:lstStyle/>
          <a:p>
            <a:r>
              <a:rPr lang="en-GB" altLang="en-US" sz="2800" dirty="0"/>
              <a:t>Close your paragraph with a link to the next paragraph if you can (but this can always be done in your re-draft!)</a:t>
            </a:r>
          </a:p>
          <a:p>
            <a:r>
              <a:rPr lang="en-GB" altLang="en-US" sz="2800" dirty="0"/>
              <a:t>If your paragraph is only 4 or 5 lines long – then it is not a paragraph… It’s sentences.</a:t>
            </a:r>
          </a:p>
          <a:p>
            <a:r>
              <a:rPr lang="en-GB" altLang="en-US" sz="2800" dirty="0"/>
              <a:t>Tell the reader how sources are similar or different. ‘Compare and Contrast’.</a:t>
            </a:r>
          </a:p>
          <a:p>
            <a:endParaRPr lang="en-GB" altLang="en-US" sz="2800" dirty="0"/>
          </a:p>
        </p:txBody>
      </p:sp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C14BD3-953C-84DB-1EB7-81CF199CAE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495550" y="333375"/>
            <a:ext cx="7499350" cy="706438"/>
          </a:xfrm>
        </p:spPr>
        <p:txBody>
          <a:bodyPr>
            <a:normAutofit fontScale="90000"/>
          </a:bodyPr>
          <a:lstStyle/>
          <a:p>
            <a:pPr>
              <a:defRPr/>
            </a:pPr>
            <a:r>
              <a:rPr lang="en-GB" dirty="0"/>
              <a:t>Compare and Contrast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2F0DE2A-BA75-D354-9A90-5CA21E45000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2240" y="1196975"/>
            <a:ext cx="11927840" cy="4492625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en-GB" sz="2800" dirty="0"/>
              <a:t>Compare – showing similarities</a:t>
            </a:r>
          </a:p>
          <a:p>
            <a:pPr lvl="1">
              <a:defRPr/>
            </a:pPr>
            <a:r>
              <a:rPr lang="en-GB" dirty="0"/>
              <a:t>Thomas (2018) identifies that… Jones (2017) shares a similar view, adding…</a:t>
            </a:r>
          </a:p>
          <a:p>
            <a:pPr lvl="1">
              <a:defRPr/>
            </a:pPr>
            <a:r>
              <a:rPr lang="en-GB" dirty="0"/>
              <a:t>Jones (2017) and Thomas (2018) are of the same opinion that….</a:t>
            </a:r>
          </a:p>
          <a:p>
            <a:pPr marL="403225" lvl="1" indent="0">
              <a:buNone/>
              <a:defRPr/>
            </a:pPr>
            <a:endParaRPr lang="en-GB" dirty="0"/>
          </a:p>
          <a:p>
            <a:pPr>
              <a:defRPr/>
            </a:pPr>
            <a:r>
              <a:rPr lang="en-GB" sz="2800" dirty="0"/>
              <a:t>Contrast – showing differences</a:t>
            </a:r>
          </a:p>
          <a:p>
            <a:pPr lvl="1">
              <a:defRPr/>
            </a:pPr>
            <a:r>
              <a:rPr lang="en-GB" dirty="0"/>
              <a:t>Thomas (2018) identifies that…, however Jones (2017) takes an opposing view, adding…</a:t>
            </a:r>
          </a:p>
          <a:p>
            <a:pPr lvl="1">
              <a:defRPr/>
            </a:pPr>
            <a:r>
              <a:rPr lang="en-GB" dirty="0"/>
              <a:t>Jones (2017) disagrees, highlighting that…</a:t>
            </a:r>
          </a:p>
        </p:txBody>
      </p:sp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783910D-0CFF-6BCC-4850-F29EB2A5F9F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dirty="0"/>
              <a:t>Conclusion</a:t>
            </a:r>
          </a:p>
        </p:txBody>
      </p:sp>
      <p:sp>
        <p:nvSpPr>
          <p:cNvPr id="29699" name="Content Placeholder 2">
            <a:extLst>
              <a:ext uri="{FF2B5EF4-FFF2-40B4-BE49-F238E27FC236}">
                <a16:creationId xmlns:a16="http://schemas.microsoft.com/office/drawing/2014/main" id="{FF96E02E-06B0-03FB-487A-4D4D5DE10CC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defRPr/>
            </a:pPr>
            <a:r>
              <a:rPr lang="en-GB" altLang="en-US" dirty="0"/>
              <a:t>Is very important – it presents the final words of the essay.</a:t>
            </a:r>
          </a:p>
          <a:p>
            <a:pPr>
              <a:defRPr/>
            </a:pPr>
            <a:r>
              <a:rPr lang="en-GB" altLang="en-US" dirty="0"/>
              <a:t>Should leave the reader satisfied that you have provided a thorough, well-researched and reasoned response to the assignment question/task.</a:t>
            </a:r>
          </a:p>
          <a:p>
            <a:pPr>
              <a:defRPr/>
            </a:pPr>
            <a:r>
              <a:rPr lang="en-GB" altLang="en-US" dirty="0"/>
              <a:t>An indication that the essay is finished, that the purpose has been achieved and the question answered.</a:t>
            </a:r>
          </a:p>
          <a:p>
            <a:pPr marL="82550" indent="0">
              <a:buNone/>
              <a:defRPr/>
            </a:pPr>
            <a:endParaRPr lang="en-GB" altLang="en-US" dirty="0"/>
          </a:p>
        </p:txBody>
      </p:sp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06CDCB-448D-CE73-2B8B-BB8BE4E208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59100" y="38100"/>
            <a:ext cx="7499350" cy="1143000"/>
          </a:xfrm>
        </p:spPr>
        <p:txBody>
          <a:bodyPr/>
          <a:lstStyle/>
          <a:p>
            <a:pPr>
              <a:defRPr/>
            </a:pPr>
            <a:r>
              <a:rPr lang="en-GB" dirty="0"/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FAEB684-670D-40F7-0FB1-154D28F8E58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2400" y="1052515"/>
            <a:ext cx="11968480" cy="4444046"/>
          </a:xfrm>
        </p:spPr>
        <p:txBody>
          <a:bodyPr>
            <a:normAutofit/>
          </a:bodyPr>
          <a:lstStyle/>
          <a:p>
            <a:pPr marL="82550" indent="0">
              <a:buNone/>
              <a:defRPr/>
            </a:pPr>
            <a:r>
              <a:rPr lang="en-GB" sz="2800" dirty="0"/>
              <a:t>Should: </a:t>
            </a:r>
          </a:p>
          <a:p>
            <a:pPr>
              <a:defRPr/>
            </a:pPr>
            <a:r>
              <a:rPr lang="en-GB" sz="2800" dirty="0"/>
              <a:t>Reiterate the main statements using different wording to the introduction.</a:t>
            </a:r>
          </a:p>
          <a:p>
            <a:pPr>
              <a:defRPr/>
            </a:pPr>
            <a:r>
              <a:rPr lang="en-GB" altLang="en-US" sz="2800" dirty="0"/>
              <a:t>Complete the essay by briefly summarising the most important ideas previously discussed in the essay.</a:t>
            </a:r>
          </a:p>
          <a:p>
            <a:pPr>
              <a:defRPr/>
            </a:pPr>
            <a:r>
              <a:rPr lang="en-GB" altLang="en-US" sz="2800" dirty="0"/>
              <a:t>Outline any implications, limitations, future investigations/research which may be needed. </a:t>
            </a:r>
          </a:p>
          <a:p>
            <a:pPr>
              <a:defRPr/>
            </a:pPr>
            <a:r>
              <a:rPr lang="en-GB" altLang="en-US" sz="2800" dirty="0"/>
              <a:t>Include a prediction or suggestion/ recommendation for a solution to a problem or a possible way forward.</a:t>
            </a:r>
          </a:p>
          <a:p>
            <a:pPr>
              <a:defRPr/>
            </a:pPr>
            <a:endParaRPr lang="en-GB" altLang="en-US" sz="2800" dirty="0"/>
          </a:p>
          <a:p>
            <a:pPr>
              <a:defRPr/>
            </a:pPr>
            <a:endParaRPr lang="en-GB" dirty="0"/>
          </a:p>
          <a:p>
            <a:pPr>
              <a:defRPr/>
            </a:pPr>
            <a:endParaRPr lang="en-GB" dirty="0"/>
          </a:p>
        </p:txBody>
      </p:sp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CDBFFA7-4812-32E2-9369-FAA5EA9AA27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Activity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597849B-D946-E801-35A7-7D4D6A7F8F5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Task 2 of your portfolio asks for you to write  supporting paper (essay) that should back up your presentation. </a:t>
            </a:r>
          </a:p>
          <a:p>
            <a:pPr marL="0" indent="0">
              <a:buNone/>
            </a:pPr>
            <a:endParaRPr lang="en-GB" dirty="0"/>
          </a:p>
          <a:p>
            <a:pPr marL="0" indent="0" algn="ctr">
              <a:buNone/>
            </a:pPr>
            <a:r>
              <a:rPr lang="en-GB" dirty="0"/>
              <a:t>How would you structure your supporting paper? </a:t>
            </a:r>
          </a:p>
        </p:txBody>
      </p:sp>
    </p:spTree>
    <p:extLst>
      <p:ext uri="{BB962C8B-B14F-4D97-AF65-F5344CB8AC3E}">
        <p14:creationId xmlns:p14="http://schemas.microsoft.com/office/powerpoint/2010/main" val="4101893442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2AB701-AC51-40E3-A3DB-A2F59A23DA4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368062" y="0"/>
            <a:ext cx="8082116" cy="1325563"/>
          </a:xfrm>
        </p:spPr>
        <p:txBody>
          <a:bodyPr/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How Paragraphs Work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22F88F5-FB68-4FF7-BB16-F5D674A5B1E0}"/>
              </a:ext>
            </a:extLst>
          </p:cNvPr>
          <p:cNvSpPr txBox="1"/>
          <p:nvPr/>
        </p:nvSpPr>
        <p:spPr>
          <a:xfrm>
            <a:off x="505238" y="1325563"/>
            <a:ext cx="10412897" cy="4093428"/>
          </a:xfrm>
          <a:prstGeom prst="rect">
            <a:avLst/>
          </a:prstGeom>
          <a:noFill/>
          <a:ln w="381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A paragraph is a unit of text which usually contains several sentences.</a:t>
            </a:r>
          </a:p>
          <a:p>
            <a:pPr>
              <a:lnSpc>
                <a:spcPct val="150000"/>
              </a:lnSpc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The first sentence outlines the topic,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the following sentences develop the topic further, 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the paragraph concludes with a sentence which </a:t>
            </a: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ends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the discussion of the topic </a:t>
            </a: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or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links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to the topic in the next paragraph. 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Each paragraph should be discussing the same topic   </a:t>
            </a:r>
          </a:p>
          <a:p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9F5794D-7FB0-4AC0-A3E0-479707EB7272}"/>
              </a:ext>
            </a:extLst>
          </p:cNvPr>
          <p:cNvSpPr txBox="1"/>
          <p:nvPr/>
        </p:nvSpPr>
        <p:spPr>
          <a:xfrm>
            <a:off x="2673736" y="4895771"/>
            <a:ext cx="1087726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Let’s look at an example together.</a:t>
            </a:r>
          </a:p>
        </p:txBody>
      </p:sp>
      <p:pic>
        <p:nvPicPr>
          <p:cNvPr id="7" name="Picture 6" descr="Businesswoman holding tablet">
            <a:extLst>
              <a:ext uri="{FF2B5EF4-FFF2-40B4-BE49-F238E27FC236}">
                <a16:creationId xmlns:a16="http://schemas.microsoft.com/office/drawing/2014/main" id="{CE513C1A-D9C3-4DCA-953D-3C4C0B5DE4B4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636298" y="3292088"/>
            <a:ext cx="1050464" cy="314580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991004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E93497-0327-7965-4FA3-527924B0617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Essay writing Recap </a:t>
            </a:r>
          </a:p>
        </p:txBody>
      </p:sp>
      <p:pic>
        <p:nvPicPr>
          <p:cNvPr id="4" name="Online Media 3" title="How to Write an Essay: 4 Minute Step-by-step Guide | Scribbr 🎓">
            <a:hlinkClick r:id="" action="ppaction://media"/>
            <a:extLst>
              <a:ext uri="{FF2B5EF4-FFF2-40B4-BE49-F238E27FC236}">
                <a16:creationId xmlns:a16="http://schemas.microsoft.com/office/drawing/2014/main" id="{2CFB3359-85F2-E5F0-DADC-3999B923E9BA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2665657" y="1600200"/>
            <a:ext cx="6931025" cy="3916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019103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24191610-9B44-A868-0F9A-5E06C1ABA54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828799" y="129952"/>
            <a:ext cx="7913077" cy="5555739"/>
          </a:xfrm>
        </p:spPr>
      </p:pic>
    </p:spTree>
    <p:extLst>
      <p:ext uri="{BB962C8B-B14F-4D97-AF65-F5344CB8AC3E}">
        <p14:creationId xmlns:p14="http://schemas.microsoft.com/office/powerpoint/2010/main" val="519021823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1574</Words>
  <Application>Microsoft Office PowerPoint</Application>
  <PresentationFormat>Widescreen</PresentationFormat>
  <Paragraphs>264</Paragraphs>
  <Slides>30</Slides>
  <Notes>5</Notes>
  <HiddenSlides>0</HiddenSlides>
  <MMClips>1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30</vt:i4>
      </vt:variant>
    </vt:vector>
  </HeadingPairs>
  <TitlesOfParts>
    <vt:vector size="34" baseType="lpstr">
      <vt:lpstr>Myriad Pro</vt:lpstr>
      <vt:lpstr>Arial</vt:lpstr>
      <vt:lpstr>Calibri</vt:lpstr>
      <vt:lpstr>20140311PresentationUWTSDTemplate</vt:lpstr>
      <vt:lpstr>Preparing for Success in HE (BMHP4028): Academic Writing </vt:lpstr>
      <vt:lpstr>What is Academic Writing?</vt:lpstr>
      <vt:lpstr>Academic writing:  Common concerns </vt:lpstr>
      <vt:lpstr>PowerPoint Presentation</vt:lpstr>
      <vt:lpstr>Academic Writing Features </vt:lpstr>
      <vt:lpstr>Academic Writing Process </vt:lpstr>
      <vt:lpstr>Before you begin… </vt:lpstr>
      <vt:lpstr>Writing Process </vt:lpstr>
      <vt:lpstr>Task: Planning your Assignment </vt:lpstr>
      <vt:lpstr>Reasons for assessments </vt:lpstr>
      <vt:lpstr>Assignment Types </vt:lpstr>
      <vt:lpstr>What is an essay?</vt:lpstr>
      <vt:lpstr>What is an essay for?</vt:lpstr>
      <vt:lpstr>An essay…</vt:lpstr>
      <vt:lpstr>Essay Structure</vt:lpstr>
      <vt:lpstr>PowerPoint Presentation</vt:lpstr>
      <vt:lpstr>Essay Structure</vt:lpstr>
      <vt:lpstr>Introduction</vt:lpstr>
      <vt:lpstr>Introduction</vt:lpstr>
      <vt:lpstr>Introduction</vt:lpstr>
      <vt:lpstr>Introduction</vt:lpstr>
      <vt:lpstr>Main Body</vt:lpstr>
      <vt:lpstr>Main Body</vt:lpstr>
      <vt:lpstr>Compare and Contrast</vt:lpstr>
      <vt:lpstr>Conclusion</vt:lpstr>
      <vt:lpstr>Conclusion</vt:lpstr>
      <vt:lpstr>Activity </vt:lpstr>
      <vt:lpstr>How Paragraphs Work</vt:lpstr>
      <vt:lpstr>Essay writing Recap 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Preparing for Success in HE (BMHP4028): Academic Writing </dc:title>
  <dc:creator>Jonathan Wyatt</dc:creator>
  <cp:lastModifiedBy>Jonathan Wyatt</cp:lastModifiedBy>
  <cp:revision>1</cp:revision>
  <dcterms:created xsi:type="dcterms:W3CDTF">2024-01-21T14:15:25Z</dcterms:created>
  <dcterms:modified xsi:type="dcterms:W3CDTF">2024-10-21T16:26:41Z</dcterms:modified>
</cp:coreProperties>
</file>