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5" r:id="rId8"/>
    <p:sldId id="267" r:id="rId9"/>
    <p:sldId id="268" r:id="rId10"/>
    <p:sldId id="266" r:id="rId11"/>
    <p:sldId id="264" r:id="rId12"/>
    <p:sldId id="260" r:id="rId13"/>
    <p:sldId id="263"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845" autoAdjust="0"/>
    <p:restoredTop sz="94660"/>
  </p:normalViewPr>
  <p:slideViewPr>
    <p:cSldViewPr snapToGrid="0">
      <p:cViewPr varScale="1">
        <p:scale>
          <a:sx n="62" d="100"/>
          <a:sy n="62" d="100"/>
        </p:scale>
        <p:origin x="14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4138D3E-55AF-4949-BB2C-7A4F1A7806A6}" type="datetimeFigureOut">
              <a:rPr lang="en-GB" smtClean="0"/>
              <a:t>14/07/2023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3730414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138D3E-55AF-4949-BB2C-7A4F1A7806A6}" type="datetimeFigureOut">
              <a:rPr lang="en-GB" smtClean="0"/>
              <a:t>14/07/2023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4035202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4138D3E-55AF-4949-BB2C-7A4F1A7806A6}" type="datetimeFigureOut">
              <a:rPr lang="en-GB" smtClean="0"/>
              <a:t>14/07/2023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18453509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4138D3E-55AF-4949-BB2C-7A4F1A7806A6}" type="datetimeFigureOut">
              <a:rPr lang="en-GB" smtClean="0"/>
              <a:t>14/07/2023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4249704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4138D3E-55AF-4949-BB2C-7A4F1A7806A6}" type="datetimeFigureOut">
              <a:rPr lang="en-GB" smtClean="0"/>
              <a:t>14/07/2023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2834473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4138D3E-55AF-4949-BB2C-7A4F1A7806A6}" type="datetimeFigureOut">
              <a:rPr lang="en-GB" smtClean="0"/>
              <a:t>14/07/2023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3680112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138D3E-55AF-4949-BB2C-7A4F1A7806A6}" type="datetimeFigureOut">
              <a:rPr lang="en-GB" smtClean="0"/>
              <a:t>14/07/2023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1160815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4138D3E-55AF-4949-BB2C-7A4F1A7806A6}" type="datetimeFigureOut">
              <a:rPr lang="en-GB" smtClean="0"/>
              <a:t>14/07/2023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30141994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4138D3E-55AF-4949-BB2C-7A4F1A7806A6}" type="datetimeFigureOut">
              <a:rPr lang="en-GB" smtClean="0"/>
              <a:t>14/07/2023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3714494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4138D3E-55AF-4949-BB2C-7A4F1A7806A6}" type="datetimeFigureOut">
              <a:rPr lang="en-GB" smtClean="0"/>
              <a:t>14/07/2023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1942491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4138D3E-55AF-4949-BB2C-7A4F1A7806A6}" type="datetimeFigureOut">
              <a:rPr lang="en-GB" smtClean="0"/>
              <a:t>14/07/2023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34012793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4138D3E-55AF-4949-BB2C-7A4F1A7806A6}" type="datetimeFigureOut">
              <a:rPr lang="en-GB" smtClean="0"/>
              <a:t>14/07/2023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CB1612-B92A-4869-88AB-86113E127DF1}" type="slidenum">
              <a:rPr lang="en-GB" smtClean="0"/>
              <a:t>‹#›</a:t>
            </a:fld>
            <a:endParaRPr lang="en-GB"/>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897362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4138D3E-55AF-4949-BB2C-7A4F1A7806A6}" type="datetimeFigureOut">
              <a:rPr lang="en-GB" smtClean="0"/>
              <a:t>14/07/2023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18863688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4138D3E-55AF-4949-BB2C-7A4F1A7806A6}" type="datetimeFigureOut">
              <a:rPr lang="en-GB" smtClean="0"/>
              <a:t>14/07/2023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12268995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4138D3E-55AF-4949-BB2C-7A4F1A7806A6}" type="datetimeFigureOut">
              <a:rPr lang="en-GB" smtClean="0"/>
              <a:t>14/07/2023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10446920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138D3E-55AF-4949-BB2C-7A4F1A7806A6}" type="datetimeFigureOut">
              <a:rPr lang="en-GB" smtClean="0"/>
              <a:t>14/07/2023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34493779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4138D3E-55AF-4949-BB2C-7A4F1A7806A6}" type="datetimeFigureOut">
              <a:rPr lang="en-GB" smtClean="0"/>
              <a:t>14/07/2023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CB1612-B92A-4869-88AB-86113E127DF1}" type="slidenum">
              <a:rPr lang="en-GB" smtClean="0"/>
              <a:t>‹#›</a:t>
            </a:fld>
            <a:endParaRPr lang="en-GB"/>
          </a:p>
        </p:txBody>
      </p:sp>
    </p:spTree>
    <p:extLst>
      <p:ext uri="{BB962C8B-B14F-4D97-AF65-F5344CB8AC3E}">
        <p14:creationId xmlns:p14="http://schemas.microsoft.com/office/powerpoint/2010/main" val="2797118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F4138D3E-55AF-4949-BB2C-7A4F1A7806A6}" type="datetimeFigureOut">
              <a:rPr lang="en-GB" smtClean="0"/>
              <a:t>14/07/2023</a:t>
            </a:fld>
            <a:endParaRPr lang="en-GB"/>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27CB1612-B92A-4869-88AB-86113E127DF1}" type="slidenum">
              <a:rPr lang="en-GB" smtClean="0"/>
              <a:t>‹#›</a:t>
            </a:fld>
            <a:endParaRPr lang="en-GB"/>
          </a:p>
        </p:txBody>
      </p:sp>
    </p:spTree>
    <p:extLst>
      <p:ext uri="{BB962C8B-B14F-4D97-AF65-F5344CB8AC3E}">
        <p14:creationId xmlns:p14="http://schemas.microsoft.com/office/powerpoint/2010/main" val="77856339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jpeg" /><Relationship Id="rId1" Type="http://schemas.openxmlformats.org/officeDocument/2006/relationships/slideLayout" Target="../slideLayouts/slideLayout1.xml" /><Relationship Id="rId5" Type="http://schemas.openxmlformats.org/officeDocument/2006/relationships/image" Target="../media/image4.png" /><Relationship Id="rId4" Type="http://schemas.openxmlformats.org/officeDocument/2006/relationships/image" Target="../media/image3.jpg" /></Relationships>
</file>

<file path=ppt/slides/_rels/slide2.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7.pn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3.jp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image" Target="../media/image1.jpeg" /><Relationship Id="rId1" Type="http://schemas.openxmlformats.org/officeDocument/2006/relationships/slideLayout" Target="../slideLayouts/slideLayout2.xml" /><Relationship Id="rId4" Type="http://schemas.openxmlformats.org/officeDocument/2006/relationships/image" Target="../media/image9.jpg" /></Relationships>
</file>

<file path=ppt/slides/_rels/slide8.xml.rels><?xml version="1.0" encoding="UTF-8" standalone="yes"?>
<Relationships xmlns="http://schemas.openxmlformats.org/package/2006/relationships"><Relationship Id="rId3" Type="http://schemas.openxmlformats.org/officeDocument/2006/relationships/image" Target="../media/image10.jpg" /><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11.jp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12.jpg" /><Relationship Id="rId2" Type="http://schemas.openxmlformats.org/officeDocument/2006/relationships/image" Target="../media/image1.jpeg" /><Relationship Id="rId1" Type="http://schemas.openxmlformats.org/officeDocument/2006/relationships/slideLayout" Target="../slideLayouts/slideLayout2.xml" /><Relationship Id="rId4" Type="http://schemas.openxmlformats.org/officeDocument/2006/relationships/image" Target="../media/image13.png"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hyperlink" Target="https://www.techtarget.com/whatis/definition/Amazon" TargetMode="External" /><Relationship Id="rId2" Type="http://schemas.openxmlformats.org/officeDocument/2006/relationships/hyperlink" Target="https://www.egain.com/what-is-knowledge-management-system/" TargetMode="External" /><Relationship Id="rId1" Type="http://schemas.openxmlformats.org/officeDocument/2006/relationships/slideLayout" Target="../slideLayouts/slideLayout2.xml" /><Relationship Id="rId5" Type="http://schemas.openxmlformats.org/officeDocument/2006/relationships/hyperlink" Target="https://www.aboutamazon.com/what-we-do" TargetMode="External" /><Relationship Id="rId4" Type="http://schemas.openxmlformats.org/officeDocument/2006/relationships/hyperlink" Target="https://productmint.com/the-deliveroo-business-model-how-does-deliveroo-work-make-money/" TargetMode="External" /></Relationships>
</file>

<file path=ppt/slides/_rels/slide13.xml.rels><?xml version="1.0" encoding="UTF-8" standalone="yes"?>
<Relationships xmlns="http://schemas.openxmlformats.org/package/2006/relationships"><Relationship Id="rId3" Type="http://schemas.openxmlformats.org/officeDocument/2006/relationships/hyperlink" Target="https://deliveroo.co.uk/about-us" TargetMode="External" /><Relationship Id="rId2" Type="http://schemas.openxmlformats.org/officeDocument/2006/relationships/hyperlink" Target="https://cleverism.com/company/deliveroo/" TargetMode="External" /><Relationship Id="rId1" Type="http://schemas.openxmlformats.org/officeDocument/2006/relationships/slideLayout" Target="../slideLayouts/slideLayout2.xml" /><Relationship Id="rId4" Type="http://schemas.openxmlformats.org/officeDocument/2006/relationships/hyperlink" Target="https://www.valamis.com/hub/knowledge-management"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7E06D49-652E-40B9-8116-C86925C5A8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805BE8-BBDA-D8A2-49F1-96DBE77C7A8A}"/>
              </a:ext>
            </a:extLst>
          </p:cNvPr>
          <p:cNvSpPr>
            <a:spLocks noGrp="1"/>
          </p:cNvSpPr>
          <p:nvPr>
            <p:ph type="ctrTitle"/>
          </p:nvPr>
        </p:nvSpPr>
        <p:spPr>
          <a:xfrm>
            <a:off x="7036903" y="628651"/>
            <a:ext cx="4478821" cy="3495674"/>
          </a:xfrm>
        </p:spPr>
        <p:txBody>
          <a:bodyPr>
            <a:normAutofit/>
          </a:bodyPr>
          <a:lstStyle/>
          <a:p>
            <a:pPr algn="l"/>
            <a:r>
              <a:rPr lang="en-US" sz="3400" dirty="0"/>
              <a:t>Knowledge and Information Management Skills for the Workplace</a:t>
            </a:r>
            <a:br>
              <a:rPr lang="en-US" sz="3400" dirty="0"/>
            </a:br>
            <a:r>
              <a:rPr lang="en-US" sz="3400" dirty="0"/>
              <a:t>TASK 2</a:t>
            </a:r>
            <a:endParaRPr lang="en-GB" sz="3400" dirty="0"/>
          </a:p>
        </p:txBody>
      </p:sp>
      <p:sp>
        <p:nvSpPr>
          <p:cNvPr id="3" name="Subtitle 2">
            <a:extLst>
              <a:ext uri="{FF2B5EF4-FFF2-40B4-BE49-F238E27FC236}">
                <a16:creationId xmlns:a16="http://schemas.microsoft.com/office/drawing/2014/main" id="{DB5E5BFB-D32C-D246-C38C-104D20B5C391}"/>
              </a:ext>
            </a:extLst>
          </p:cNvPr>
          <p:cNvSpPr>
            <a:spLocks noGrp="1"/>
          </p:cNvSpPr>
          <p:nvPr>
            <p:ph type="subTitle" idx="1"/>
          </p:nvPr>
        </p:nvSpPr>
        <p:spPr>
          <a:xfrm>
            <a:off x="6882712" y="4124325"/>
            <a:ext cx="4699687" cy="2105024"/>
          </a:xfrm>
        </p:spPr>
        <p:txBody>
          <a:bodyPr>
            <a:normAutofit fontScale="85000" lnSpcReduction="20000"/>
          </a:bodyPr>
          <a:lstStyle/>
          <a:p>
            <a:pPr algn="l"/>
            <a:r>
              <a:rPr lang="en-US" dirty="0"/>
              <a:t>Name: </a:t>
            </a:r>
            <a:r>
              <a:rPr lang="en-US" dirty="0" err="1"/>
              <a:t>Andreea</a:t>
            </a:r>
            <a:r>
              <a:rPr lang="en-US" dirty="0"/>
              <a:t> </a:t>
            </a:r>
            <a:r>
              <a:rPr lang="en-US" dirty="0" err="1"/>
              <a:t>Rotariu</a:t>
            </a:r>
            <a:endParaRPr lang="en-US" dirty="0"/>
          </a:p>
          <a:p>
            <a:pPr algn="l"/>
            <a:r>
              <a:rPr lang="en-US" dirty="0"/>
              <a:t>ID Student: 2107119</a:t>
            </a:r>
          </a:p>
          <a:p>
            <a:pPr algn="l"/>
            <a:r>
              <a:rPr lang="en-US" dirty="0"/>
              <a:t>Module: Knowledge and Information Management Skills for the Workplace</a:t>
            </a:r>
          </a:p>
          <a:p>
            <a:pPr algn="l"/>
            <a:r>
              <a:rPr lang="en-US" dirty="0"/>
              <a:t>Module Code: </a:t>
            </a:r>
            <a:r>
              <a:rPr lang="en-US" b="1" dirty="0"/>
              <a:t>BMSW5106</a:t>
            </a:r>
            <a:endParaRPr lang="en-GB" b="1" dirty="0"/>
          </a:p>
        </p:txBody>
      </p:sp>
      <p:sp>
        <p:nvSpPr>
          <p:cNvPr id="25" name="Rectangle 24">
            <a:extLst>
              <a:ext uri="{FF2B5EF4-FFF2-40B4-BE49-F238E27FC236}">
                <a16:creationId xmlns:a16="http://schemas.microsoft.com/office/drawing/2014/main" id="{589CB8E1-5117-48FA-9F57-70D0A20BA2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097" y="488844"/>
            <a:ext cx="6258173" cy="285972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diagram of a person and a diagram&#10;&#10;Description automatically generated">
            <a:extLst>
              <a:ext uri="{FF2B5EF4-FFF2-40B4-BE49-F238E27FC236}">
                <a16:creationId xmlns:a16="http://schemas.microsoft.com/office/drawing/2014/main" id="{38A00BFA-EB27-C36B-ECB8-50162C62F0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8677" y="642959"/>
            <a:ext cx="5141212" cy="2570606"/>
          </a:xfrm>
          <a:prstGeom prst="rect">
            <a:avLst/>
          </a:prstGeom>
        </p:spPr>
      </p:pic>
      <p:sp>
        <p:nvSpPr>
          <p:cNvPr id="27" name="Rectangle 26">
            <a:extLst>
              <a:ext uri="{FF2B5EF4-FFF2-40B4-BE49-F238E27FC236}">
                <a16:creationId xmlns:a16="http://schemas.microsoft.com/office/drawing/2014/main" id="{A2A2314C-D159-45AD-B12B-E172318450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4148" y="3509434"/>
            <a:ext cx="3044952" cy="286918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white logo with a blue background&#10;&#10;Description automatically generated">
            <a:extLst>
              <a:ext uri="{FF2B5EF4-FFF2-40B4-BE49-F238E27FC236}">
                <a16:creationId xmlns:a16="http://schemas.microsoft.com/office/drawing/2014/main" id="{2D391C80-E403-2CB0-56BD-A91BF26B41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5608" y="3673009"/>
            <a:ext cx="2542032" cy="2542032"/>
          </a:xfrm>
          <a:prstGeom prst="rect">
            <a:avLst/>
          </a:prstGeom>
        </p:spPr>
      </p:pic>
      <p:sp>
        <p:nvSpPr>
          <p:cNvPr id="29" name="Rectangle 28">
            <a:extLst>
              <a:ext uri="{FF2B5EF4-FFF2-40B4-BE49-F238E27FC236}">
                <a16:creationId xmlns:a16="http://schemas.microsoft.com/office/drawing/2014/main" id="{1B384D30-1065-42F5-BB93-9E550BE60D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67617" y="3509434"/>
            <a:ext cx="3048653" cy="286918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ack and orange logo&#10;&#10;Description automatically generated">
            <a:extLst>
              <a:ext uri="{FF2B5EF4-FFF2-40B4-BE49-F238E27FC236}">
                <a16:creationId xmlns:a16="http://schemas.microsoft.com/office/drawing/2014/main" id="{431A7A83-6A09-7E5F-5639-D4AE716366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34059" y="4105532"/>
            <a:ext cx="2715768" cy="1676986"/>
          </a:xfrm>
          <a:prstGeom prst="rect">
            <a:avLst/>
          </a:prstGeom>
        </p:spPr>
      </p:pic>
    </p:spTree>
    <p:extLst>
      <p:ext uri="{BB962C8B-B14F-4D97-AF65-F5344CB8AC3E}">
        <p14:creationId xmlns:p14="http://schemas.microsoft.com/office/powerpoint/2010/main" val="2327320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4E213D-3FA7-4D59-80B5-015897DCA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4F59EB-9980-85E5-302D-6F407E43AA07}"/>
              </a:ext>
            </a:extLst>
          </p:cNvPr>
          <p:cNvSpPr>
            <a:spLocks noGrp="1"/>
          </p:cNvSpPr>
          <p:nvPr>
            <p:ph type="title"/>
          </p:nvPr>
        </p:nvSpPr>
        <p:spPr>
          <a:xfrm>
            <a:off x="6435091" y="609600"/>
            <a:ext cx="4832465" cy="1326321"/>
          </a:xfrm>
        </p:spPr>
        <p:txBody>
          <a:bodyPr>
            <a:normAutofit/>
          </a:bodyPr>
          <a:lstStyle/>
          <a:p>
            <a:r>
              <a:rPr lang="en-US">
                <a:solidFill>
                  <a:srgbClr val="FFFFFF"/>
                </a:solidFill>
              </a:rPr>
              <a:t>INTRODUCTION</a:t>
            </a:r>
            <a:endParaRPr lang="en-GB">
              <a:solidFill>
                <a:srgbClr val="FFFFFF"/>
              </a:solidFill>
            </a:endParaRPr>
          </a:p>
        </p:txBody>
      </p:sp>
      <p:sp>
        <p:nvSpPr>
          <p:cNvPr id="12" name="Rectangle 11">
            <a:extLst>
              <a:ext uri="{FF2B5EF4-FFF2-40B4-BE49-F238E27FC236}">
                <a16:creationId xmlns:a16="http://schemas.microsoft.com/office/drawing/2014/main" id="{0D63BE23-20C0-4F37-860E-0892A4DE0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475" y="733425"/>
            <a:ext cx="5229225" cy="5391150"/>
          </a:xfrm>
          <a:prstGeom prst="rect">
            <a:avLst/>
          </a:prstGeom>
          <a:solidFill>
            <a:schemeClr val="bg1"/>
          </a:solidFill>
          <a:ln w="190500" cap="sq">
            <a:solidFill>
              <a:schemeClr val="bg1"/>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diagram of knowledge management&#10;&#10;Description automatically generated">
            <a:extLst>
              <a:ext uri="{FF2B5EF4-FFF2-40B4-BE49-F238E27FC236}">
                <a16:creationId xmlns:a16="http://schemas.microsoft.com/office/drawing/2014/main" id="{1D489CFA-C325-B285-171D-E6222DE7D3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857" y="1203770"/>
            <a:ext cx="4450460" cy="4450460"/>
          </a:xfrm>
          <a:prstGeom prst="rect">
            <a:avLst/>
          </a:prstGeom>
        </p:spPr>
      </p:pic>
      <p:sp>
        <p:nvSpPr>
          <p:cNvPr id="14" name="Rectangle 13">
            <a:extLst>
              <a:ext uri="{FF2B5EF4-FFF2-40B4-BE49-F238E27FC236}">
                <a16:creationId xmlns:a16="http://schemas.microsoft.com/office/drawing/2014/main" id="{D49AB149-D0D3-42EA-8B4C-F39E213AE2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2496" y="799817"/>
            <a:ext cx="5109182" cy="5258367"/>
          </a:xfrm>
          <a:prstGeom prst="rect">
            <a:avLst/>
          </a:prstGeom>
          <a:noFill/>
          <a:ln w="12700">
            <a:solidFill>
              <a:srgbClr val="2A5B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399636A-2022-C15B-D44F-CDC75EFA1F53}"/>
              </a:ext>
            </a:extLst>
          </p:cNvPr>
          <p:cNvSpPr>
            <a:spLocks noGrp="1"/>
          </p:cNvSpPr>
          <p:nvPr>
            <p:ph idx="1"/>
          </p:nvPr>
        </p:nvSpPr>
        <p:spPr>
          <a:xfrm>
            <a:off x="6435091" y="2096064"/>
            <a:ext cx="4832465" cy="3962120"/>
          </a:xfrm>
        </p:spPr>
        <p:txBody>
          <a:bodyPr>
            <a:normAutofit/>
          </a:bodyPr>
          <a:lstStyle/>
          <a:p>
            <a:pPr marL="0" indent="0">
              <a:lnSpc>
                <a:spcPct val="110000"/>
              </a:lnSpc>
              <a:buNone/>
            </a:pPr>
            <a:r>
              <a:rPr lang="en-US" sz="1300">
                <a:solidFill>
                  <a:srgbClr val="FFFFFF"/>
                </a:solidFill>
              </a:rPr>
              <a:t>This presentation aims to present the important points covered within the individual report (Task 1).  Therefore, the report was based on analyzing and evaluating the Knowledge Management Systems in two e-commerce business: Deliveroo and Amazon. As so, there are pointed out:</a:t>
            </a:r>
          </a:p>
          <a:p>
            <a:pPr>
              <a:lnSpc>
                <a:spcPct val="110000"/>
              </a:lnSpc>
            </a:pPr>
            <a:r>
              <a:rPr lang="en-US" sz="1300">
                <a:solidFill>
                  <a:srgbClr val="FFFFFF"/>
                </a:solidFill>
              </a:rPr>
              <a:t>The main organizational activities within Amazon and Deliveroo.</a:t>
            </a:r>
          </a:p>
          <a:p>
            <a:pPr>
              <a:lnSpc>
                <a:spcPct val="110000"/>
              </a:lnSpc>
            </a:pPr>
            <a:r>
              <a:rPr lang="en-US" sz="1300">
                <a:solidFill>
                  <a:srgbClr val="FFFFFF"/>
                </a:solidFill>
              </a:rPr>
              <a:t>The SWOT analysis in report with their Knowledge Management Systems. </a:t>
            </a:r>
          </a:p>
          <a:p>
            <a:pPr>
              <a:lnSpc>
                <a:spcPct val="110000"/>
              </a:lnSpc>
            </a:pPr>
            <a:r>
              <a:rPr lang="en-US" sz="1300">
                <a:solidFill>
                  <a:srgbClr val="FFFFFF"/>
                </a:solidFill>
              </a:rPr>
              <a:t>Evaluation in-depth of all the Knowledge Systems in the organizations.</a:t>
            </a:r>
          </a:p>
          <a:p>
            <a:pPr>
              <a:lnSpc>
                <a:spcPct val="110000"/>
              </a:lnSpc>
            </a:pPr>
            <a:r>
              <a:rPr lang="en-US" sz="1300">
                <a:solidFill>
                  <a:srgbClr val="FFFFFF"/>
                </a:solidFill>
              </a:rPr>
              <a:t>Recommendations.</a:t>
            </a:r>
          </a:p>
          <a:p>
            <a:pPr marL="0" indent="0">
              <a:lnSpc>
                <a:spcPct val="110000"/>
              </a:lnSpc>
              <a:buNone/>
            </a:pPr>
            <a:r>
              <a:rPr lang="en-US" sz="1300">
                <a:solidFill>
                  <a:srgbClr val="FFFFFF"/>
                </a:solidFill>
              </a:rPr>
              <a:t> </a:t>
            </a:r>
            <a:endParaRPr lang="en-GB" sz="1300">
              <a:solidFill>
                <a:srgbClr val="FFFFFF"/>
              </a:solidFill>
            </a:endParaRPr>
          </a:p>
        </p:txBody>
      </p:sp>
    </p:spTree>
    <p:extLst>
      <p:ext uri="{BB962C8B-B14F-4D97-AF65-F5344CB8AC3E}">
        <p14:creationId xmlns:p14="http://schemas.microsoft.com/office/powerpoint/2010/main" val="2795147632"/>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E3F48-D537-9D8F-45DB-8AABA73301F5}"/>
              </a:ext>
            </a:extLst>
          </p:cNvPr>
          <p:cNvSpPr>
            <a:spLocks noGrp="1"/>
          </p:cNvSpPr>
          <p:nvPr>
            <p:ph type="title"/>
          </p:nvPr>
        </p:nvSpPr>
        <p:spPr>
          <a:xfrm>
            <a:off x="913795" y="609600"/>
            <a:ext cx="10353761" cy="1326321"/>
          </a:xfrm>
        </p:spPr>
        <p:txBody>
          <a:bodyPr>
            <a:normAutofit/>
          </a:bodyPr>
          <a:lstStyle/>
          <a:p>
            <a:r>
              <a:rPr lang="en-US" dirty="0"/>
              <a:t>KNOWLEDGE MANAGEMENT SYSTEM</a:t>
            </a:r>
            <a:endParaRPr lang="en-GB" dirty="0"/>
          </a:p>
        </p:txBody>
      </p:sp>
      <p:sp>
        <p:nvSpPr>
          <p:cNvPr id="3" name="Content Placeholder 2">
            <a:extLst>
              <a:ext uri="{FF2B5EF4-FFF2-40B4-BE49-F238E27FC236}">
                <a16:creationId xmlns:a16="http://schemas.microsoft.com/office/drawing/2014/main" id="{9B012B21-8105-0C96-B7A7-518D7BD7F3C2}"/>
              </a:ext>
            </a:extLst>
          </p:cNvPr>
          <p:cNvSpPr>
            <a:spLocks noGrp="1"/>
          </p:cNvSpPr>
          <p:nvPr>
            <p:ph idx="1"/>
          </p:nvPr>
        </p:nvSpPr>
        <p:spPr>
          <a:xfrm>
            <a:off x="913795" y="2096064"/>
            <a:ext cx="6352824" cy="3695136"/>
          </a:xfrm>
        </p:spPr>
        <p:txBody>
          <a:bodyPr>
            <a:normAutofit/>
          </a:bodyPr>
          <a:lstStyle/>
          <a:p>
            <a:pPr marL="0" indent="0">
              <a:lnSpc>
                <a:spcPct val="110000"/>
              </a:lnSpc>
              <a:buNone/>
            </a:pPr>
            <a:r>
              <a:rPr lang="en-US" sz="1700" dirty="0"/>
              <a:t>KMS is defined as IT systems that include content, search, guidance, and insight, which include people, process, practices and culture. (</a:t>
            </a:r>
            <a:r>
              <a:rPr lang="en-US" sz="1700" dirty="0" err="1"/>
              <a:t>eGain</a:t>
            </a:r>
            <a:r>
              <a:rPr lang="en-US" sz="1700" dirty="0"/>
              <a:t>, n.d.). Moreover, businesses use this kind of process, as it increases the efficiency and the productivity within the organization. </a:t>
            </a:r>
          </a:p>
          <a:p>
            <a:pPr marL="0" indent="0">
              <a:lnSpc>
                <a:spcPct val="110000"/>
              </a:lnSpc>
              <a:buNone/>
            </a:pPr>
            <a:r>
              <a:rPr lang="en-US" sz="1700" dirty="0"/>
              <a:t>Amazon is a multinational organization that focuses on e-commerce, cloud computing, online advertising and AI. Moreover, it is the biggest retailer in the world. (Yasar, 2022). </a:t>
            </a:r>
          </a:p>
          <a:p>
            <a:pPr marL="0" indent="0">
              <a:lnSpc>
                <a:spcPct val="110000"/>
              </a:lnSpc>
              <a:buNone/>
            </a:pPr>
            <a:r>
              <a:rPr lang="en-US" sz="1700" dirty="0"/>
              <a:t>Deliveroo is one British food delivery company from e-commerce industry that partners with many restaurants for satisfy the needs of the customers. (Matthew, 2020).</a:t>
            </a:r>
            <a:endParaRPr lang="en-GB" sz="1700" dirty="0"/>
          </a:p>
        </p:txBody>
      </p:sp>
      <p:pic>
        <p:nvPicPr>
          <p:cNvPr id="5" name="Picture 4" descr="A person standing next to a large cellphone&#10;&#10;Description automatically generated">
            <a:extLst>
              <a:ext uri="{FF2B5EF4-FFF2-40B4-BE49-F238E27FC236}">
                <a16:creationId xmlns:a16="http://schemas.microsoft.com/office/drawing/2014/main" id="{D655F73F-8735-DF85-D951-37BA93CD222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8736" y="2913646"/>
            <a:ext cx="3511778" cy="2087758"/>
          </a:xfrm>
          <a:prstGeom prst="rect">
            <a:avLst/>
          </a:prstGeom>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pic>
    </p:spTree>
    <p:extLst>
      <p:ext uri="{BB962C8B-B14F-4D97-AF65-F5344CB8AC3E}">
        <p14:creationId xmlns:p14="http://schemas.microsoft.com/office/powerpoint/2010/main" val="4042314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90A49-7EA7-FAD9-59AE-0C66718350EA}"/>
              </a:ext>
            </a:extLst>
          </p:cNvPr>
          <p:cNvSpPr>
            <a:spLocks noGrp="1"/>
          </p:cNvSpPr>
          <p:nvPr>
            <p:ph type="title"/>
          </p:nvPr>
        </p:nvSpPr>
        <p:spPr/>
        <p:txBody>
          <a:bodyPr/>
          <a:lstStyle/>
          <a:p>
            <a:r>
              <a:rPr lang="en-US" dirty="0"/>
              <a:t>MAIN ORGANISATIONAL ACTIVITIES IN ORGANIZATIONS</a:t>
            </a:r>
            <a:endParaRPr lang="en-GB" dirty="0"/>
          </a:p>
        </p:txBody>
      </p:sp>
      <p:graphicFrame>
        <p:nvGraphicFramePr>
          <p:cNvPr id="4" name="Table 4">
            <a:extLst>
              <a:ext uri="{FF2B5EF4-FFF2-40B4-BE49-F238E27FC236}">
                <a16:creationId xmlns:a16="http://schemas.microsoft.com/office/drawing/2014/main" id="{86B48077-2616-5FD1-67A8-D3524CD10E08}"/>
              </a:ext>
            </a:extLst>
          </p:cNvPr>
          <p:cNvGraphicFramePr>
            <a:graphicFrameLocks noGrp="1"/>
          </p:cNvGraphicFramePr>
          <p:nvPr>
            <p:extLst>
              <p:ext uri="{D42A27DB-BD31-4B8C-83A1-F6EECF244321}">
                <p14:modId xmlns:p14="http://schemas.microsoft.com/office/powerpoint/2010/main" val="2244143887"/>
              </p:ext>
            </p:extLst>
          </p:nvPr>
        </p:nvGraphicFramePr>
        <p:xfrm>
          <a:off x="1826517" y="2404780"/>
          <a:ext cx="8128000" cy="3331949"/>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240456514"/>
                    </a:ext>
                  </a:extLst>
                </a:gridCol>
                <a:gridCol w="4064000">
                  <a:extLst>
                    <a:ext uri="{9D8B030D-6E8A-4147-A177-3AD203B41FA5}">
                      <a16:colId xmlns:a16="http://schemas.microsoft.com/office/drawing/2014/main" val="4034000838"/>
                    </a:ext>
                  </a:extLst>
                </a:gridCol>
              </a:tblGrid>
              <a:tr h="771629">
                <a:tc>
                  <a:txBody>
                    <a:bodyPr/>
                    <a:lstStyle/>
                    <a:p>
                      <a:r>
                        <a:rPr lang="en-US" dirty="0"/>
                        <a:t>ORGANISATIONAL ACTIVITIES</a:t>
                      </a:r>
                    </a:p>
                    <a:p>
                      <a:r>
                        <a:rPr lang="en-US" dirty="0"/>
                        <a:t> IN AMAZON</a:t>
                      </a:r>
                      <a:endParaRPr lang="en-GB" dirty="0"/>
                    </a:p>
                  </a:txBody>
                  <a:tcPr/>
                </a:tc>
                <a:tc>
                  <a:txBody>
                    <a:bodyPr/>
                    <a:lstStyle/>
                    <a:p>
                      <a:endParaRPr lang="en-US" dirty="0"/>
                    </a:p>
                    <a:p>
                      <a:r>
                        <a:rPr lang="en-GB" dirty="0"/>
                        <a:t>IN DELIVEROO</a:t>
                      </a:r>
                    </a:p>
                  </a:txBody>
                  <a:tcPr/>
                </a:tc>
                <a:extLst>
                  <a:ext uri="{0D108BD9-81ED-4DB2-BD59-A6C34878D82A}">
                    <a16:rowId xmlns:a16="http://schemas.microsoft.com/office/drawing/2014/main" val="1778303144"/>
                  </a:ext>
                </a:extLst>
              </a:tr>
              <a:tr h="312938">
                <a:tc>
                  <a:txBody>
                    <a:bodyPr/>
                    <a:lstStyle/>
                    <a:p>
                      <a:r>
                        <a:rPr lang="en-GB" dirty="0"/>
                        <a:t>Amazon Store</a:t>
                      </a:r>
                    </a:p>
                  </a:txBody>
                  <a:tcPr/>
                </a:tc>
                <a:tc>
                  <a:txBody>
                    <a:bodyPr/>
                    <a:lstStyle/>
                    <a:p>
                      <a:r>
                        <a:rPr lang="en-US" dirty="0"/>
                        <a:t>Using mobile applications to connect customers with restaurant/ groceries stores. (Deliveroo, 2022). </a:t>
                      </a:r>
                      <a:endParaRPr lang="en-GB" dirty="0"/>
                    </a:p>
                  </a:txBody>
                  <a:tcPr/>
                </a:tc>
                <a:extLst>
                  <a:ext uri="{0D108BD9-81ED-4DB2-BD59-A6C34878D82A}">
                    <a16:rowId xmlns:a16="http://schemas.microsoft.com/office/drawing/2014/main" val="141150001"/>
                  </a:ext>
                </a:extLst>
              </a:tr>
              <a:tr h="312938">
                <a:tc>
                  <a:txBody>
                    <a:bodyPr/>
                    <a:lstStyle/>
                    <a:p>
                      <a:r>
                        <a:rPr lang="en-GB" dirty="0"/>
                        <a:t>Devices and Services</a:t>
                      </a:r>
                    </a:p>
                  </a:txBody>
                  <a:tcPr/>
                </a:tc>
                <a:tc>
                  <a:txBody>
                    <a:bodyPr/>
                    <a:lstStyle/>
                    <a:p>
                      <a:r>
                        <a:rPr lang="en-US" dirty="0"/>
                        <a:t>Administrative services (</a:t>
                      </a:r>
                      <a:r>
                        <a:rPr lang="en-US" dirty="0" err="1"/>
                        <a:t>Cleverism</a:t>
                      </a:r>
                      <a:r>
                        <a:rPr lang="en-US" dirty="0"/>
                        <a:t>, 2016).</a:t>
                      </a:r>
                      <a:endParaRPr lang="en-GB" dirty="0"/>
                    </a:p>
                  </a:txBody>
                  <a:tcPr/>
                </a:tc>
                <a:extLst>
                  <a:ext uri="{0D108BD9-81ED-4DB2-BD59-A6C34878D82A}">
                    <a16:rowId xmlns:a16="http://schemas.microsoft.com/office/drawing/2014/main" val="4118479021"/>
                  </a:ext>
                </a:extLst>
              </a:tr>
              <a:tr h="312938">
                <a:tc>
                  <a:txBody>
                    <a:bodyPr/>
                    <a:lstStyle/>
                    <a:p>
                      <a:r>
                        <a:rPr lang="en-GB" dirty="0"/>
                        <a:t>Amazon Web Services</a:t>
                      </a:r>
                    </a:p>
                  </a:txBody>
                  <a:tcPr/>
                </a:tc>
                <a:tc>
                  <a:txBody>
                    <a:bodyPr/>
                    <a:lstStyle/>
                    <a:p>
                      <a:r>
                        <a:rPr lang="en-US" dirty="0"/>
                        <a:t>Delivery and logistics</a:t>
                      </a:r>
                      <a:endParaRPr lang="en-GB" dirty="0"/>
                    </a:p>
                  </a:txBody>
                  <a:tcPr/>
                </a:tc>
                <a:extLst>
                  <a:ext uri="{0D108BD9-81ED-4DB2-BD59-A6C34878D82A}">
                    <a16:rowId xmlns:a16="http://schemas.microsoft.com/office/drawing/2014/main" val="4220451819"/>
                  </a:ext>
                </a:extLst>
              </a:tr>
              <a:tr h="312938">
                <a:tc>
                  <a:txBody>
                    <a:bodyPr/>
                    <a:lstStyle/>
                    <a:p>
                      <a:r>
                        <a:rPr lang="en-GB" dirty="0"/>
                        <a:t>Delivery and Logistics (Amazon, 2023). </a:t>
                      </a:r>
                    </a:p>
                  </a:txBody>
                  <a:tcPr/>
                </a:tc>
                <a:tc>
                  <a:txBody>
                    <a:bodyPr/>
                    <a:lstStyle/>
                    <a:p>
                      <a:endParaRPr lang="en-GB" dirty="0"/>
                    </a:p>
                  </a:txBody>
                  <a:tcPr/>
                </a:tc>
                <a:extLst>
                  <a:ext uri="{0D108BD9-81ED-4DB2-BD59-A6C34878D82A}">
                    <a16:rowId xmlns:a16="http://schemas.microsoft.com/office/drawing/2014/main" val="1390873964"/>
                  </a:ext>
                </a:extLst>
              </a:tr>
            </a:tbl>
          </a:graphicData>
        </a:graphic>
      </p:graphicFrame>
    </p:spTree>
    <p:extLst>
      <p:ext uri="{BB962C8B-B14F-4D97-AF65-F5344CB8AC3E}">
        <p14:creationId xmlns:p14="http://schemas.microsoft.com/office/powerpoint/2010/main" val="63675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94E213D-3FA7-4D59-80B5-015897DCA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7BB5B6-78C5-2AE0-3F8D-BDAB99FD8E2E}"/>
              </a:ext>
            </a:extLst>
          </p:cNvPr>
          <p:cNvSpPr>
            <a:spLocks noGrp="1"/>
          </p:cNvSpPr>
          <p:nvPr>
            <p:ph type="title"/>
          </p:nvPr>
        </p:nvSpPr>
        <p:spPr>
          <a:xfrm>
            <a:off x="6435091" y="609600"/>
            <a:ext cx="4832465" cy="1326321"/>
          </a:xfrm>
        </p:spPr>
        <p:txBody>
          <a:bodyPr>
            <a:normAutofit/>
          </a:bodyPr>
          <a:lstStyle/>
          <a:p>
            <a:r>
              <a:rPr lang="en-US" sz="2400" dirty="0">
                <a:solidFill>
                  <a:srgbClr val="FFFFFF"/>
                </a:solidFill>
              </a:rPr>
              <a:t>SWOT analysis of organizations in report with their kms.</a:t>
            </a:r>
            <a:endParaRPr lang="en-GB" sz="2400" dirty="0">
              <a:solidFill>
                <a:srgbClr val="FFFFFF"/>
              </a:solidFill>
            </a:endParaRPr>
          </a:p>
        </p:txBody>
      </p:sp>
      <p:sp>
        <p:nvSpPr>
          <p:cNvPr id="14" name="Rectangle 13">
            <a:extLst>
              <a:ext uri="{FF2B5EF4-FFF2-40B4-BE49-F238E27FC236}">
                <a16:creationId xmlns:a16="http://schemas.microsoft.com/office/drawing/2014/main" id="{0D63BE23-20C0-4F37-860E-0892A4DE0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475" y="733425"/>
            <a:ext cx="5229225" cy="5391150"/>
          </a:xfrm>
          <a:prstGeom prst="rect">
            <a:avLst/>
          </a:prstGeom>
          <a:solidFill>
            <a:schemeClr val="bg1"/>
          </a:solidFill>
          <a:ln w="190500" cap="sq">
            <a:solidFill>
              <a:schemeClr val="bg1"/>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diagram of swot analysis&#10;&#10;Description automatically generated">
            <a:extLst>
              <a:ext uri="{FF2B5EF4-FFF2-40B4-BE49-F238E27FC236}">
                <a16:creationId xmlns:a16="http://schemas.microsoft.com/office/drawing/2014/main" id="{A8B7EACF-BBC1-888B-A18B-EAD9E60E73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857" y="1760077"/>
            <a:ext cx="4450460" cy="3337847"/>
          </a:xfrm>
          <a:prstGeom prst="rect">
            <a:avLst/>
          </a:prstGeom>
        </p:spPr>
      </p:pic>
      <p:sp>
        <p:nvSpPr>
          <p:cNvPr id="16" name="Rectangle 15">
            <a:extLst>
              <a:ext uri="{FF2B5EF4-FFF2-40B4-BE49-F238E27FC236}">
                <a16:creationId xmlns:a16="http://schemas.microsoft.com/office/drawing/2014/main" id="{D49AB149-D0D3-42EA-8B4C-F39E213AE2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2496" y="799817"/>
            <a:ext cx="5109182" cy="5258367"/>
          </a:xfrm>
          <a:prstGeom prst="rect">
            <a:avLst/>
          </a:prstGeom>
          <a:noFill/>
          <a:ln w="12700">
            <a:solidFill>
              <a:srgbClr val="2A5B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Table 7">
            <a:extLst>
              <a:ext uri="{FF2B5EF4-FFF2-40B4-BE49-F238E27FC236}">
                <a16:creationId xmlns:a16="http://schemas.microsoft.com/office/drawing/2014/main" id="{8A40CD89-6A93-8DF7-BAEA-72B2055D6CE4}"/>
              </a:ext>
            </a:extLst>
          </p:cNvPr>
          <p:cNvGraphicFramePr>
            <a:graphicFrameLocks noGrp="1"/>
          </p:cNvGraphicFramePr>
          <p:nvPr>
            <p:ph idx="1"/>
            <p:extLst>
              <p:ext uri="{D42A27DB-BD31-4B8C-83A1-F6EECF244321}">
                <p14:modId xmlns:p14="http://schemas.microsoft.com/office/powerpoint/2010/main" val="2431637246"/>
              </p:ext>
            </p:extLst>
          </p:nvPr>
        </p:nvGraphicFramePr>
        <p:xfrm>
          <a:off x="6435091" y="2139032"/>
          <a:ext cx="5115994" cy="3657600"/>
        </p:xfrm>
        <a:graphic>
          <a:graphicData uri="http://schemas.openxmlformats.org/drawingml/2006/table">
            <a:tbl>
              <a:tblPr firstRow="1" bandRow="1">
                <a:tableStyleId>{5C22544A-7EE6-4342-B048-85BDC9FD1C3A}</a:tableStyleId>
              </a:tblPr>
              <a:tblGrid>
                <a:gridCol w="2557997">
                  <a:extLst>
                    <a:ext uri="{9D8B030D-6E8A-4147-A177-3AD203B41FA5}">
                      <a16:colId xmlns:a16="http://schemas.microsoft.com/office/drawing/2014/main" val="3144591180"/>
                    </a:ext>
                  </a:extLst>
                </a:gridCol>
                <a:gridCol w="2557997">
                  <a:extLst>
                    <a:ext uri="{9D8B030D-6E8A-4147-A177-3AD203B41FA5}">
                      <a16:colId xmlns:a16="http://schemas.microsoft.com/office/drawing/2014/main" val="989105495"/>
                    </a:ext>
                  </a:extLst>
                </a:gridCol>
              </a:tblGrid>
              <a:tr h="331580">
                <a:tc>
                  <a:txBody>
                    <a:bodyPr/>
                    <a:lstStyle/>
                    <a:p>
                      <a:r>
                        <a:rPr lang="en-US" dirty="0"/>
                        <a:t>Strengths </a:t>
                      </a:r>
                      <a:endParaRPr lang="en-GB" dirty="0"/>
                    </a:p>
                  </a:txBody>
                  <a:tcPr/>
                </a:tc>
                <a:tc>
                  <a:txBody>
                    <a:bodyPr/>
                    <a:lstStyle/>
                    <a:p>
                      <a:r>
                        <a:rPr lang="en-US" dirty="0"/>
                        <a:t>Weaknesses</a:t>
                      </a:r>
                      <a:endParaRPr lang="en-GB" dirty="0"/>
                    </a:p>
                  </a:txBody>
                  <a:tcPr/>
                </a:tc>
                <a:extLst>
                  <a:ext uri="{0D108BD9-81ED-4DB2-BD59-A6C34878D82A}">
                    <a16:rowId xmlns:a16="http://schemas.microsoft.com/office/drawing/2014/main" val="2779142753"/>
                  </a:ext>
                </a:extLst>
              </a:tr>
              <a:tr h="331580">
                <a:tc>
                  <a:txBody>
                    <a:bodyPr/>
                    <a:lstStyle/>
                    <a:p>
                      <a:pPr marL="285750" indent="-285750">
                        <a:buFont typeface="Arial" panose="020B0604020202020204" pitchFamily="34" charset="0"/>
                        <a:buChar char="•"/>
                      </a:pPr>
                      <a:r>
                        <a:rPr lang="en-US" dirty="0"/>
                        <a:t>Advanced-knowledge system.</a:t>
                      </a:r>
                    </a:p>
                    <a:p>
                      <a:pPr marL="285750" indent="-285750">
                        <a:buFont typeface="Arial" panose="020B0604020202020204" pitchFamily="34" charset="0"/>
                        <a:buChar char="•"/>
                      </a:pPr>
                      <a:r>
                        <a:rPr lang="en-US" dirty="0"/>
                        <a:t>Qualitative products.</a:t>
                      </a:r>
                    </a:p>
                    <a:p>
                      <a:pPr marL="285750" indent="-285750">
                        <a:buFont typeface="Arial" panose="020B0604020202020204" pitchFamily="34" charset="0"/>
                        <a:buChar char="•"/>
                      </a:pPr>
                      <a:r>
                        <a:rPr lang="en-US" dirty="0"/>
                        <a:t>Customer-service.</a:t>
                      </a:r>
                    </a:p>
                    <a:p>
                      <a:pPr marL="285750" indent="-285750">
                        <a:buFont typeface="Arial" panose="020B0604020202020204" pitchFamily="34" charset="0"/>
                        <a:buChar char="•"/>
                      </a:pPr>
                      <a:r>
                        <a:rPr lang="en-US" dirty="0"/>
                        <a:t>Technological advancements. </a:t>
                      </a:r>
                    </a:p>
                  </a:txBody>
                  <a:tcPr/>
                </a:tc>
                <a:tc>
                  <a:txBody>
                    <a:bodyPr/>
                    <a:lstStyle/>
                    <a:p>
                      <a:pPr marL="285750" indent="-285750">
                        <a:buFont typeface="Arial" panose="020B0604020202020204" pitchFamily="34" charset="0"/>
                        <a:buChar char="•"/>
                      </a:pPr>
                      <a:r>
                        <a:rPr lang="en-US" dirty="0"/>
                        <a:t>Employee engagement.</a:t>
                      </a:r>
                    </a:p>
                    <a:p>
                      <a:pPr marL="285750" indent="-285750">
                        <a:buFont typeface="Arial" panose="020B0604020202020204" pitchFamily="34" charset="0"/>
                        <a:buChar char="•"/>
                      </a:pPr>
                      <a:r>
                        <a:rPr lang="en-GB" dirty="0"/>
                        <a:t>Concerns about data privacy and security.</a:t>
                      </a:r>
                    </a:p>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225446097"/>
                  </a:ext>
                </a:extLst>
              </a:tr>
              <a:tr h="331580">
                <a:tc>
                  <a:txBody>
                    <a:bodyPr/>
                    <a:lstStyle/>
                    <a:p>
                      <a:r>
                        <a:rPr lang="en-US" dirty="0"/>
                        <a:t>Opportunities</a:t>
                      </a:r>
                      <a:endParaRPr lang="en-GB" dirty="0"/>
                    </a:p>
                  </a:txBody>
                  <a:tcPr/>
                </a:tc>
                <a:tc>
                  <a:txBody>
                    <a:bodyPr/>
                    <a:lstStyle/>
                    <a:p>
                      <a:r>
                        <a:rPr lang="en-US" dirty="0"/>
                        <a:t>Threats</a:t>
                      </a:r>
                      <a:endParaRPr lang="en-GB" dirty="0"/>
                    </a:p>
                  </a:txBody>
                  <a:tcPr/>
                </a:tc>
                <a:extLst>
                  <a:ext uri="{0D108BD9-81ED-4DB2-BD59-A6C34878D82A}">
                    <a16:rowId xmlns:a16="http://schemas.microsoft.com/office/drawing/2014/main" val="2960584066"/>
                  </a:ext>
                </a:extLst>
              </a:tr>
              <a:tr h="331580">
                <a:tc>
                  <a:txBody>
                    <a:bodyPr/>
                    <a:lstStyle/>
                    <a:p>
                      <a:pPr marL="285750" indent="-285750">
                        <a:buFont typeface="Arial" panose="020B0604020202020204" pitchFamily="34" charset="0"/>
                        <a:buChar char="•"/>
                      </a:pPr>
                      <a:r>
                        <a:rPr lang="en-US" dirty="0"/>
                        <a:t>New features of AI.</a:t>
                      </a:r>
                    </a:p>
                    <a:p>
                      <a:pPr marL="285750" indent="-285750">
                        <a:buFont typeface="Arial" panose="020B0604020202020204" pitchFamily="34" charset="0"/>
                        <a:buChar char="•"/>
                      </a:pPr>
                      <a:r>
                        <a:rPr lang="en-US" dirty="0"/>
                        <a:t>Predictive Analysis</a:t>
                      </a:r>
                      <a:endParaRPr lang="en-GB" dirty="0"/>
                    </a:p>
                  </a:txBody>
                  <a:tcPr/>
                </a:tc>
                <a:tc>
                  <a:txBody>
                    <a:bodyPr/>
                    <a:lstStyle/>
                    <a:p>
                      <a:pPr marL="285750" indent="-285750">
                        <a:buFont typeface="Arial" panose="020B0604020202020204" pitchFamily="34" charset="0"/>
                        <a:buChar char="•"/>
                      </a:pPr>
                      <a:r>
                        <a:rPr lang="en-US" dirty="0"/>
                        <a:t>Competitive market.</a:t>
                      </a:r>
                    </a:p>
                    <a:p>
                      <a:pPr marL="0" indent="0">
                        <a:buFont typeface="Arial" panose="020B0604020202020204" pitchFamily="34" charset="0"/>
                        <a:buNone/>
                      </a:pPr>
                      <a:endParaRPr lang="en-GB" dirty="0"/>
                    </a:p>
                  </a:txBody>
                  <a:tcPr/>
                </a:tc>
                <a:extLst>
                  <a:ext uri="{0D108BD9-81ED-4DB2-BD59-A6C34878D82A}">
                    <a16:rowId xmlns:a16="http://schemas.microsoft.com/office/drawing/2014/main" val="2388276704"/>
                  </a:ext>
                </a:extLst>
              </a:tr>
            </a:tbl>
          </a:graphicData>
        </a:graphic>
      </p:graphicFrame>
      <p:sp>
        <p:nvSpPr>
          <p:cNvPr id="8" name="TextBox 7">
            <a:extLst>
              <a:ext uri="{FF2B5EF4-FFF2-40B4-BE49-F238E27FC236}">
                <a16:creationId xmlns:a16="http://schemas.microsoft.com/office/drawing/2014/main" id="{2D54B137-AD14-B757-0280-602666A896FE}"/>
              </a:ext>
            </a:extLst>
          </p:cNvPr>
          <p:cNvSpPr txBox="1"/>
          <p:nvPr/>
        </p:nvSpPr>
        <p:spPr>
          <a:xfrm>
            <a:off x="6435091" y="1760077"/>
            <a:ext cx="2072691" cy="369332"/>
          </a:xfrm>
          <a:prstGeom prst="rect">
            <a:avLst/>
          </a:prstGeom>
          <a:noFill/>
        </p:spPr>
        <p:txBody>
          <a:bodyPr wrap="square" rtlCol="0">
            <a:spAutoFit/>
          </a:bodyPr>
          <a:lstStyle/>
          <a:p>
            <a:r>
              <a:rPr lang="en-US" dirty="0">
                <a:solidFill>
                  <a:schemeClr val="bg2"/>
                </a:solidFill>
              </a:rPr>
              <a:t>Amazon</a:t>
            </a:r>
            <a:endParaRPr lang="en-GB" dirty="0">
              <a:solidFill>
                <a:schemeClr val="bg2"/>
              </a:solidFill>
            </a:endParaRPr>
          </a:p>
        </p:txBody>
      </p:sp>
    </p:spTree>
    <p:extLst>
      <p:ext uri="{BB962C8B-B14F-4D97-AF65-F5344CB8AC3E}">
        <p14:creationId xmlns:p14="http://schemas.microsoft.com/office/powerpoint/2010/main" val="1412341472"/>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EE8A6-7255-0236-C773-63B0E5D67CEB}"/>
              </a:ext>
            </a:extLst>
          </p:cNvPr>
          <p:cNvSpPr>
            <a:spLocks noGrp="1"/>
          </p:cNvSpPr>
          <p:nvPr>
            <p:ph type="title"/>
          </p:nvPr>
        </p:nvSpPr>
        <p:spPr/>
        <p:txBody>
          <a:bodyPr/>
          <a:lstStyle/>
          <a:p>
            <a:r>
              <a:rPr lang="en-US" dirty="0"/>
              <a:t>SWOT analysis in Deliveroo</a:t>
            </a:r>
            <a:endParaRPr lang="en-GB" dirty="0"/>
          </a:p>
        </p:txBody>
      </p:sp>
      <p:graphicFrame>
        <p:nvGraphicFramePr>
          <p:cNvPr id="4" name="Table 4">
            <a:extLst>
              <a:ext uri="{FF2B5EF4-FFF2-40B4-BE49-F238E27FC236}">
                <a16:creationId xmlns:a16="http://schemas.microsoft.com/office/drawing/2014/main" id="{67490690-6DC2-D508-1F60-53719131DDBA}"/>
              </a:ext>
            </a:extLst>
          </p:cNvPr>
          <p:cNvGraphicFramePr>
            <a:graphicFrameLocks noGrp="1"/>
          </p:cNvGraphicFramePr>
          <p:nvPr>
            <p:extLst>
              <p:ext uri="{D42A27DB-BD31-4B8C-83A1-F6EECF244321}">
                <p14:modId xmlns:p14="http://schemas.microsoft.com/office/powerpoint/2010/main" val="3681535230"/>
              </p:ext>
            </p:extLst>
          </p:nvPr>
        </p:nvGraphicFramePr>
        <p:xfrm>
          <a:off x="1795695" y="2404628"/>
          <a:ext cx="8128000" cy="311912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659461857"/>
                    </a:ext>
                  </a:extLst>
                </a:gridCol>
                <a:gridCol w="4064000">
                  <a:extLst>
                    <a:ext uri="{9D8B030D-6E8A-4147-A177-3AD203B41FA5}">
                      <a16:colId xmlns:a16="http://schemas.microsoft.com/office/drawing/2014/main" val="1008145507"/>
                    </a:ext>
                  </a:extLst>
                </a:gridCol>
              </a:tblGrid>
              <a:tr h="370840">
                <a:tc>
                  <a:txBody>
                    <a:bodyPr/>
                    <a:lstStyle/>
                    <a:p>
                      <a:r>
                        <a:rPr lang="en-US" dirty="0"/>
                        <a:t>STRENGHTS</a:t>
                      </a:r>
                      <a:endParaRPr lang="en-GB" dirty="0"/>
                    </a:p>
                  </a:txBody>
                  <a:tcPr/>
                </a:tc>
                <a:tc>
                  <a:txBody>
                    <a:bodyPr/>
                    <a:lstStyle/>
                    <a:p>
                      <a:r>
                        <a:rPr lang="en-US" dirty="0"/>
                        <a:t>WEAKNESSES</a:t>
                      </a:r>
                      <a:endParaRPr lang="en-GB" dirty="0"/>
                    </a:p>
                  </a:txBody>
                  <a:tcPr/>
                </a:tc>
                <a:extLst>
                  <a:ext uri="{0D108BD9-81ED-4DB2-BD59-A6C34878D82A}">
                    <a16:rowId xmlns:a16="http://schemas.microsoft.com/office/drawing/2014/main" val="492276995"/>
                  </a:ext>
                </a:extLst>
              </a:tr>
              <a:tr h="370840">
                <a:tc>
                  <a:txBody>
                    <a:bodyPr/>
                    <a:lstStyle/>
                    <a:p>
                      <a:pPr marL="285750" indent="-285750">
                        <a:buFont typeface="Arial" panose="020B0604020202020204" pitchFamily="34" charset="0"/>
                        <a:buChar char="•"/>
                      </a:pPr>
                      <a:r>
                        <a:rPr lang="en-US" dirty="0"/>
                        <a:t>Effective operational management.</a:t>
                      </a:r>
                    </a:p>
                    <a:p>
                      <a:pPr marL="285750" indent="-285750">
                        <a:buFont typeface="Arial" panose="020B0604020202020204" pitchFamily="34" charset="0"/>
                        <a:buChar char="•"/>
                      </a:pPr>
                      <a:r>
                        <a:rPr lang="en-US" dirty="0"/>
                        <a:t>Great connection with the customers and delivery drivers. </a:t>
                      </a:r>
                    </a:p>
                    <a:p>
                      <a:pPr marL="285750" indent="-285750">
                        <a:buFont typeface="Arial" panose="020B0604020202020204" pitchFamily="34" charset="0"/>
                        <a:buChar char="•"/>
                      </a:pPr>
                      <a:r>
                        <a:rPr lang="en-US" dirty="0"/>
                        <a:t>Advanced technology.</a:t>
                      </a:r>
                      <a:endParaRPr lang="en-GB" dirty="0"/>
                    </a:p>
                  </a:txBody>
                  <a:tcPr/>
                </a:tc>
                <a:tc>
                  <a:txBody>
                    <a:bodyPr/>
                    <a:lstStyle/>
                    <a:p>
                      <a:pPr marL="285750" indent="-285750">
                        <a:buFont typeface="Arial" panose="020B0604020202020204" pitchFamily="34" charset="0"/>
                        <a:buChar char="•"/>
                      </a:pPr>
                      <a:r>
                        <a:rPr lang="en-US" dirty="0"/>
                        <a:t>Dependent on third-party companies.</a:t>
                      </a:r>
                    </a:p>
                    <a:p>
                      <a:pPr marL="285750" indent="-285750">
                        <a:buFont typeface="Arial" panose="020B0604020202020204" pitchFamily="34" charset="0"/>
                        <a:buChar char="•"/>
                      </a:pPr>
                      <a:r>
                        <a:rPr lang="en-US" dirty="0"/>
                        <a:t>The exchange of information is harder.</a:t>
                      </a:r>
                    </a:p>
                    <a:p>
                      <a:pPr marL="285750" indent="-285750">
                        <a:buFont typeface="Arial" panose="020B0604020202020204" pitchFamily="34" charset="0"/>
                        <a:buChar char="•"/>
                      </a:pPr>
                      <a:endParaRPr lang="en-GB" dirty="0"/>
                    </a:p>
                  </a:txBody>
                  <a:tcPr/>
                </a:tc>
                <a:extLst>
                  <a:ext uri="{0D108BD9-81ED-4DB2-BD59-A6C34878D82A}">
                    <a16:rowId xmlns:a16="http://schemas.microsoft.com/office/drawing/2014/main" val="1305926035"/>
                  </a:ext>
                </a:extLst>
              </a:tr>
              <a:tr h="370840">
                <a:tc>
                  <a:txBody>
                    <a:bodyPr/>
                    <a:lstStyle/>
                    <a:p>
                      <a:r>
                        <a:rPr lang="en-US" dirty="0"/>
                        <a:t>OPPORTUNITIES</a:t>
                      </a:r>
                      <a:endParaRPr lang="en-GB" dirty="0"/>
                    </a:p>
                  </a:txBody>
                  <a:tcPr/>
                </a:tc>
                <a:tc>
                  <a:txBody>
                    <a:bodyPr/>
                    <a:lstStyle/>
                    <a:p>
                      <a:r>
                        <a:rPr lang="en-US" dirty="0"/>
                        <a:t>THREATS</a:t>
                      </a:r>
                      <a:endParaRPr lang="en-GB" dirty="0"/>
                    </a:p>
                  </a:txBody>
                  <a:tcPr/>
                </a:tc>
                <a:extLst>
                  <a:ext uri="{0D108BD9-81ED-4DB2-BD59-A6C34878D82A}">
                    <a16:rowId xmlns:a16="http://schemas.microsoft.com/office/drawing/2014/main" val="2184280596"/>
                  </a:ext>
                </a:extLst>
              </a:tr>
              <a:tr h="370840">
                <a:tc>
                  <a:txBody>
                    <a:bodyPr/>
                    <a:lstStyle/>
                    <a:p>
                      <a:pPr marL="285750" indent="-285750">
                        <a:buFont typeface="Arial" panose="020B0604020202020204" pitchFamily="34" charset="0"/>
                        <a:buChar char="•"/>
                      </a:pPr>
                      <a:r>
                        <a:rPr lang="en-US" dirty="0"/>
                        <a:t>New strategies to improve the customer experience. </a:t>
                      </a:r>
                    </a:p>
                    <a:p>
                      <a:pPr marL="285750" indent="-285750">
                        <a:buFont typeface="Arial" panose="020B0604020202020204" pitchFamily="34" charset="0"/>
                        <a:buChar char="•"/>
                      </a:pPr>
                      <a:r>
                        <a:rPr lang="en-US" dirty="0"/>
                        <a:t>Expansion of AI features.</a:t>
                      </a:r>
                      <a:endParaRPr lang="en-GB" dirty="0"/>
                    </a:p>
                  </a:txBody>
                  <a:tcPr/>
                </a:tc>
                <a:tc>
                  <a:txBody>
                    <a:bodyPr/>
                    <a:lstStyle/>
                    <a:p>
                      <a:pPr marL="285750" indent="-285750">
                        <a:buFont typeface="Arial" panose="020B0604020202020204" pitchFamily="34" charset="0"/>
                        <a:buChar char="•"/>
                      </a:pPr>
                      <a:r>
                        <a:rPr lang="en-US" dirty="0"/>
                        <a:t>Competitors.</a:t>
                      </a:r>
                    </a:p>
                    <a:p>
                      <a:pPr marL="285750" indent="-285750">
                        <a:buFont typeface="Arial" panose="020B0604020202020204" pitchFamily="34" charset="0"/>
                        <a:buChar char="•"/>
                      </a:pPr>
                      <a:r>
                        <a:rPr lang="en-US" dirty="0"/>
                        <a:t>Delay in operations.</a:t>
                      </a:r>
                      <a:endParaRPr lang="en-GB" dirty="0"/>
                    </a:p>
                  </a:txBody>
                  <a:tcPr/>
                </a:tc>
                <a:extLst>
                  <a:ext uri="{0D108BD9-81ED-4DB2-BD59-A6C34878D82A}">
                    <a16:rowId xmlns:a16="http://schemas.microsoft.com/office/drawing/2014/main" val="3941989299"/>
                  </a:ext>
                </a:extLst>
              </a:tr>
            </a:tbl>
          </a:graphicData>
        </a:graphic>
      </p:graphicFrame>
      <p:pic>
        <p:nvPicPr>
          <p:cNvPr id="6" name="Picture 5" descr="A white logo with a blue background&#10;&#10;Description automatically generated">
            <a:extLst>
              <a:ext uri="{FF2B5EF4-FFF2-40B4-BE49-F238E27FC236}">
                <a16:creationId xmlns:a16="http://schemas.microsoft.com/office/drawing/2014/main" id="{FB73A5DB-E307-96D9-0524-F5CC995C4B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0011" y="260279"/>
            <a:ext cx="1763730" cy="1763730"/>
          </a:xfrm>
          <a:prstGeom prst="rect">
            <a:avLst/>
          </a:prstGeom>
        </p:spPr>
      </p:pic>
    </p:spTree>
    <p:extLst>
      <p:ext uri="{BB962C8B-B14F-4D97-AF65-F5344CB8AC3E}">
        <p14:creationId xmlns:p14="http://schemas.microsoft.com/office/powerpoint/2010/main" val="175989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CF14E-D944-9F3E-DCAB-8736263FB62D}"/>
              </a:ext>
            </a:extLst>
          </p:cNvPr>
          <p:cNvSpPr>
            <a:spLocks noGrp="1"/>
          </p:cNvSpPr>
          <p:nvPr>
            <p:ph type="title"/>
          </p:nvPr>
        </p:nvSpPr>
        <p:spPr>
          <a:xfrm>
            <a:off x="4927472" y="609600"/>
            <a:ext cx="6340084" cy="1326321"/>
          </a:xfrm>
        </p:spPr>
        <p:txBody>
          <a:bodyPr>
            <a:normAutofit/>
          </a:bodyPr>
          <a:lstStyle/>
          <a:p>
            <a:r>
              <a:rPr lang="en-US" sz="2900"/>
              <a:t>TYPES OF KNOWLEDGE WITHIN AMAZON AND Deliveroo</a:t>
            </a:r>
            <a:endParaRPr lang="en-GB" sz="2900"/>
          </a:p>
        </p:txBody>
      </p:sp>
      <p:sp>
        <p:nvSpPr>
          <p:cNvPr id="22" name="Rectangle 18">
            <a:extLst>
              <a:ext uri="{FF2B5EF4-FFF2-40B4-BE49-F238E27FC236}">
                <a16:creationId xmlns:a16="http://schemas.microsoft.com/office/drawing/2014/main" id="{F53F218C-D376-40A2-8215-DC5A53861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475" y="733425"/>
            <a:ext cx="3743325" cy="5391150"/>
          </a:xfrm>
          <a:prstGeom prst="rect">
            <a:avLst/>
          </a:prstGeom>
          <a:solidFill>
            <a:schemeClr val="tx1"/>
          </a:solid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diagram of knowledge organization&#10;&#10;Description automatically generated">
            <a:extLst>
              <a:ext uri="{FF2B5EF4-FFF2-40B4-BE49-F238E27FC236}">
                <a16:creationId xmlns:a16="http://schemas.microsoft.com/office/drawing/2014/main" id="{6C01E214-E66A-BB7F-44E5-2D8CC600FC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3396" y="1114868"/>
            <a:ext cx="2441483" cy="2233698"/>
          </a:xfrm>
          <a:prstGeom prst="rect">
            <a:avLst/>
          </a:prstGeom>
        </p:spPr>
      </p:pic>
      <p:sp>
        <p:nvSpPr>
          <p:cNvPr id="21" name="Rectangle 20">
            <a:extLst>
              <a:ext uri="{FF2B5EF4-FFF2-40B4-BE49-F238E27FC236}">
                <a16:creationId xmlns:a16="http://schemas.microsoft.com/office/drawing/2014/main" id="{3AE5CF73-3769-4377-8DFC-C1463DDDE9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340" y="804806"/>
            <a:ext cx="3625595" cy="5248389"/>
          </a:xfrm>
          <a:prstGeom prst="rect">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people standing on ladders putting a light bulb into a head&#10;&#10;Description automatically generated">
            <a:extLst>
              <a:ext uri="{FF2B5EF4-FFF2-40B4-BE49-F238E27FC236}">
                <a16:creationId xmlns:a16="http://schemas.microsoft.com/office/drawing/2014/main" id="{D30B89AB-A44D-AFDC-3C73-D6DF6252BB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3768" y="3509433"/>
            <a:ext cx="2740737" cy="2233701"/>
          </a:xfrm>
          <a:prstGeom prst="rect">
            <a:avLst/>
          </a:prstGeom>
        </p:spPr>
      </p:pic>
      <p:sp>
        <p:nvSpPr>
          <p:cNvPr id="3" name="Content Placeholder 2">
            <a:extLst>
              <a:ext uri="{FF2B5EF4-FFF2-40B4-BE49-F238E27FC236}">
                <a16:creationId xmlns:a16="http://schemas.microsoft.com/office/drawing/2014/main" id="{F273D629-E6F1-87DF-D62B-8E02B69EB230}"/>
              </a:ext>
            </a:extLst>
          </p:cNvPr>
          <p:cNvSpPr>
            <a:spLocks noGrp="1"/>
          </p:cNvSpPr>
          <p:nvPr>
            <p:ph idx="1"/>
          </p:nvPr>
        </p:nvSpPr>
        <p:spPr>
          <a:xfrm>
            <a:off x="4927471" y="2096063"/>
            <a:ext cx="6340085" cy="3957131"/>
          </a:xfrm>
        </p:spPr>
        <p:txBody>
          <a:bodyPr>
            <a:normAutofit/>
          </a:bodyPr>
          <a:lstStyle/>
          <a:p>
            <a:pPr marL="0" indent="0">
              <a:lnSpc>
                <a:spcPct val="110000"/>
              </a:lnSpc>
              <a:buNone/>
            </a:pPr>
            <a:r>
              <a:rPr lang="en-US" sz="1900"/>
              <a:t>KNOWLEDGE ORGANIZATION AND ACQUISITION- organizing the resources.</a:t>
            </a:r>
          </a:p>
          <a:p>
            <a:pPr marL="0" indent="0">
              <a:lnSpc>
                <a:spcPct val="110000"/>
              </a:lnSpc>
              <a:buNone/>
            </a:pPr>
            <a:r>
              <a:rPr lang="en-US" sz="1900"/>
              <a:t>Amazon is organizing the own knowledge by using the website. In addition, there are used intelligent techniques, algorithms, and aspects of artificial intelligence.</a:t>
            </a:r>
          </a:p>
          <a:p>
            <a:pPr marL="0" indent="0">
              <a:lnSpc>
                <a:spcPct val="110000"/>
              </a:lnSpc>
              <a:buNone/>
            </a:pPr>
            <a:r>
              <a:rPr lang="en-US" sz="1900"/>
              <a:t>Deliveroo is organizing its knowledge by the information received from the drivers, as these are able to update in real-time the services offered and by the feedback received from the customers/ restaurant's partners.</a:t>
            </a:r>
            <a:endParaRPr lang="en-GB" sz="1900"/>
          </a:p>
        </p:txBody>
      </p:sp>
    </p:spTree>
    <p:extLst>
      <p:ext uri="{BB962C8B-B14F-4D97-AF65-F5344CB8AC3E}">
        <p14:creationId xmlns:p14="http://schemas.microsoft.com/office/powerpoint/2010/main" val="2509814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EACCC-DDB1-A748-8872-E2725A849643}"/>
              </a:ext>
            </a:extLst>
          </p:cNvPr>
          <p:cNvSpPr>
            <a:spLocks noGrp="1"/>
          </p:cNvSpPr>
          <p:nvPr>
            <p:ph type="title"/>
          </p:nvPr>
        </p:nvSpPr>
        <p:spPr>
          <a:xfrm>
            <a:off x="913795" y="609600"/>
            <a:ext cx="10353761" cy="1326321"/>
          </a:xfrm>
        </p:spPr>
        <p:txBody>
          <a:bodyPr>
            <a:normAutofit/>
          </a:bodyPr>
          <a:lstStyle/>
          <a:p>
            <a:r>
              <a:rPr lang="en-US" dirty="0"/>
              <a:t>Knowledge distribution</a:t>
            </a:r>
            <a:endParaRPr lang="en-GB" dirty="0"/>
          </a:p>
        </p:txBody>
      </p:sp>
      <p:sp>
        <p:nvSpPr>
          <p:cNvPr id="3" name="Content Placeholder 2">
            <a:extLst>
              <a:ext uri="{FF2B5EF4-FFF2-40B4-BE49-F238E27FC236}">
                <a16:creationId xmlns:a16="http://schemas.microsoft.com/office/drawing/2014/main" id="{306513DE-94AF-8BB6-0084-3B6B47952515}"/>
              </a:ext>
            </a:extLst>
          </p:cNvPr>
          <p:cNvSpPr>
            <a:spLocks noGrp="1"/>
          </p:cNvSpPr>
          <p:nvPr>
            <p:ph idx="1"/>
          </p:nvPr>
        </p:nvSpPr>
        <p:spPr>
          <a:xfrm>
            <a:off x="913795" y="2096064"/>
            <a:ext cx="5016860" cy="3695136"/>
          </a:xfrm>
        </p:spPr>
        <p:txBody>
          <a:bodyPr>
            <a:normAutofit/>
          </a:bodyPr>
          <a:lstStyle/>
          <a:p>
            <a:pPr marL="0" indent="0">
              <a:buNone/>
            </a:pPr>
            <a:r>
              <a:rPr lang="en-US" dirty="0"/>
              <a:t>As both of the companies are active e-commerce businesses, they rely on the information technology systems. As so, the information is distributed by different channels, including communication channels, training, support. </a:t>
            </a:r>
          </a:p>
          <a:p>
            <a:pPr marL="0" indent="0">
              <a:buNone/>
            </a:pPr>
            <a:r>
              <a:rPr lang="en-US" dirty="0"/>
              <a:t>Deliveroo and Amazon offers trainings for all the applicants in order to register a higher performance. </a:t>
            </a:r>
            <a:endParaRPr lang="en-GB" dirty="0"/>
          </a:p>
        </p:txBody>
      </p:sp>
      <p:pic>
        <p:nvPicPr>
          <p:cNvPr id="5" name="Picture 4" descr="A close-up of gears&#10;&#10;Description automatically generated">
            <a:extLst>
              <a:ext uri="{FF2B5EF4-FFF2-40B4-BE49-F238E27FC236}">
                <a16:creationId xmlns:a16="http://schemas.microsoft.com/office/drawing/2014/main" id="{B431FD13-7EC7-FBC6-B1AD-9E4421BA38D9}"/>
              </a:ext>
            </a:extLst>
          </p:cNvPr>
          <p:cNvPicPr>
            <a:picLocks noChangeAspect="1"/>
          </p:cNvPicPr>
          <p:nvPr/>
        </p:nvPicPr>
        <p:blipFill rotWithShape="1">
          <a:blip r:embed="rId3">
            <a:extLst>
              <a:ext uri="{28A0092B-C50C-407E-A947-70E740481C1C}">
                <a14:useLocalDpi xmlns:a14="http://schemas.microsoft.com/office/drawing/2010/main" val="0"/>
              </a:ext>
            </a:extLst>
          </a:blip>
          <a:srcRect l="10962" r="11898" b="-3"/>
          <a:stretch/>
        </p:blipFill>
        <p:spPr>
          <a:xfrm>
            <a:off x="6357257" y="2210935"/>
            <a:ext cx="4833257" cy="3493180"/>
          </a:xfrm>
          <a:prstGeom prst="rect">
            <a:avLst/>
          </a:prstGeom>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pic>
    </p:spTree>
    <p:extLst>
      <p:ext uri="{BB962C8B-B14F-4D97-AF65-F5344CB8AC3E}">
        <p14:creationId xmlns:p14="http://schemas.microsoft.com/office/powerpoint/2010/main" val="1251973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4E213D-3FA7-4D59-80B5-015897DCA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7A9250-E33E-365E-783F-E1588805F57D}"/>
              </a:ext>
            </a:extLst>
          </p:cNvPr>
          <p:cNvSpPr>
            <a:spLocks noGrp="1"/>
          </p:cNvSpPr>
          <p:nvPr>
            <p:ph type="title"/>
          </p:nvPr>
        </p:nvSpPr>
        <p:spPr>
          <a:xfrm>
            <a:off x="6435091" y="609600"/>
            <a:ext cx="4832465" cy="1326321"/>
          </a:xfrm>
        </p:spPr>
        <p:txBody>
          <a:bodyPr>
            <a:normAutofit/>
          </a:bodyPr>
          <a:lstStyle/>
          <a:p>
            <a:r>
              <a:rPr lang="en-US">
                <a:solidFill>
                  <a:srgbClr val="FFFFFF"/>
                </a:solidFill>
              </a:rPr>
              <a:t>KNOWLEDGE STORAGE</a:t>
            </a:r>
            <a:endParaRPr lang="en-GB">
              <a:solidFill>
                <a:srgbClr val="FFFFFF"/>
              </a:solidFill>
            </a:endParaRPr>
          </a:p>
        </p:txBody>
      </p:sp>
      <p:sp>
        <p:nvSpPr>
          <p:cNvPr id="12" name="Rectangle 11">
            <a:extLst>
              <a:ext uri="{FF2B5EF4-FFF2-40B4-BE49-F238E27FC236}">
                <a16:creationId xmlns:a16="http://schemas.microsoft.com/office/drawing/2014/main" id="{0D63BE23-20C0-4F37-860E-0892A4DE0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475" y="733425"/>
            <a:ext cx="5229225" cy="5391150"/>
          </a:xfrm>
          <a:prstGeom prst="rect">
            <a:avLst/>
          </a:prstGeom>
          <a:solidFill>
            <a:schemeClr val="bg1"/>
          </a:solidFill>
          <a:ln w="190500" cap="sq">
            <a:solidFill>
              <a:schemeClr val="bg1"/>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head with a cloud in the middle&#10;&#10;Description automatically generated">
            <a:extLst>
              <a:ext uri="{FF2B5EF4-FFF2-40B4-BE49-F238E27FC236}">
                <a16:creationId xmlns:a16="http://schemas.microsoft.com/office/drawing/2014/main" id="{16E16C1C-F78D-3D01-8E68-8CC5637FBD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857" y="1203770"/>
            <a:ext cx="4450460" cy="4450460"/>
          </a:xfrm>
          <a:prstGeom prst="rect">
            <a:avLst/>
          </a:prstGeom>
        </p:spPr>
      </p:pic>
      <p:sp>
        <p:nvSpPr>
          <p:cNvPr id="14" name="Rectangle 13">
            <a:extLst>
              <a:ext uri="{FF2B5EF4-FFF2-40B4-BE49-F238E27FC236}">
                <a16:creationId xmlns:a16="http://schemas.microsoft.com/office/drawing/2014/main" id="{D49AB149-D0D3-42EA-8B4C-F39E213AE2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2496" y="799817"/>
            <a:ext cx="5109182" cy="5258367"/>
          </a:xfrm>
          <a:prstGeom prst="rect">
            <a:avLst/>
          </a:prstGeom>
          <a:noFill/>
          <a:ln w="12700">
            <a:solidFill>
              <a:srgbClr val="2A5B7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3AA6E1E-28AC-8986-8F13-2614FC073ED6}"/>
              </a:ext>
            </a:extLst>
          </p:cNvPr>
          <p:cNvSpPr>
            <a:spLocks noGrp="1"/>
          </p:cNvSpPr>
          <p:nvPr>
            <p:ph idx="1"/>
          </p:nvPr>
        </p:nvSpPr>
        <p:spPr>
          <a:xfrm>
            <a:off x="6435091" y="2096064"/>
            <a:ext cx="4832465" cy="3962120"/>
          </a:xfrm>
        </p:spPr>
        <p:txBody>
          <a:bodyPr>
            <a:normAutofit/>
          </a:bodyPr>
          <a:lstStyle/>
          <a:p>
            <a:pPr marL="0" indent="0">
              <a:buNone/>
            </a:pPr>
            <a:r>
              <a:rPr lang="en-US" dirty="0">
                <a:solidFill>
                  <a:srgbClr val="FFFFFF"/>
                </a:solidFill>
              </a:rPr>
              <a:t>Knowledge Storage consists of accumulating and storing the knowledge of the employees. (Andreev, 2019).</a:t>
            </a:r>
          </a:p>
          <a:p>
            <a:pPr marL="0" indent="0">
              <a:buNone/>
            </a:pPr>
            <a:r>
              <a:rPr lang="en-US" dirty="0">
                <a:solidFill>
                  <a:srgbClr val="FFFFFF"/>
                </a:solidFill>
              </a:rPr>
              <a:t>Information Technology System comes in many ways for both of organizations:</a:t>
            </a:r>
          </a:p>
          <a:p>
            <a:pPr>
              <a:buFont typeface="Wingdings" panose="05000000000000000000" pitchFamily="2" charset="2"/>
              <a:buChar char="Ø"/>
            </a:pPr>
            <a:r>
              <a:rPr lang="en-US" dirty="0">
                <a:solidFill>
                  <a:srgbClr val="FFFFFF"/>
                </a:solidFill>
              </a:rPr>
              <a:t>Cloud storages.</a:t>
            </a:r>
          </a:p>
          <a:p>
            <a:pPr>
              <a:buFont typeface="Wingdings" panose="05000000000000000000" pitchFamily="2" charset="2"/>
              <a:buChar char="Ø"/>
            </a:pPr>
            <a:r>
              <a:rPr lang="en-US" dirty="0">
                <a:solidFill>
                  <a:srgbClr val="FFFFFF"/>
                </a:solidFill>
              </a:rPr>
              <a:t>Data bases.</a:t>
            </a:r>
          </a:p>
          <a:p>
            <a:pPr>
              <a:buFont typeface="Wingdings" panose="05000000000000000000" pitchFamily="2" charset="2"/>
              <a:buChar char="Ø"/>
            </a:pPr>
            <a:r>
              <a:rPr lang="en-US" dirty="0">
                <a:solidFill>
                  <a:srgbClr val="FFFFFF"/>
                </a:solidFill>
              </a:rPr>
              <a:t>Uses of </a:t>
            </a:r>
            <a:r>
              <a:rPr lang="en-US" dirty="0" err="1">
                <a:solidFill>
                  <a:srgbClr val="FFFFFF"/>
                </a:solidFill>
              </a:rPr>
              <a:t>altgorithms</a:t>
            </a:r>
            <a:r>
              <a:rPr lang="en-US" dirty="0">
                <a:solidFill>
                  <a:srgbClr val="FFFFFF"/>
                </a:solidFill>
              </a:rPr>
              <a:t>. </a:t>
            </a:r>
            <a:endParaRPr lang="en-GB" dirty="0">
              <a:solidFill>
                <a:srgbClr val="FFFFFF"/>
              </a:solidFill>
            </a:endParaRPr>
          </a:p>
        </p:txBody>
      </p:sp>
    </p:spTree>
    <p:extLst>
      <p:ext uri="{BB962C8B-B14F-4D97-AF65-F5344CB8AC3E}">
        <p14:creationId xmlns:p14="http://schemas.microsoft.com/office/powerpoint/2010/main" val="671826621"/>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C9D31-00DF-A0E5-68D9-A3A7B35148EC}"/>
              </a:ext>
            </a:extLst>
          </p:cNvPr>
          <p:cNvSpPr>
            <a:spLocks noGrp="1"/>
          </p:cNvSpPr>
          <p:nvPr>
            <p:ph type="title"/>
          </p:nvPr>
        </p:nvSpPr>
        <p:spPr>
          <a:xfrm>
            <a:off x="4927472" y="609600"/>
            <a:ext cx="6340084" cy="1326321"/>
          </a:xfrm>
        </p:spPr>
        <p:txBody>
          <a:bodyPr>
            <a:normAutofit/>
          </a:bodyPr>
          <a:lstStyle/>
          <a:p>
            <a:r>
              <a:rPr lang="en-US" dirty="0"/>
              <a:t>MAIN ISSUES IN KMS In the organizations</a:t>
            </a:r>
            <a:endParaRPr lang="en-GB" dirty="0"/>
          </a:p>
        </p:txBody>
      </p:sp>
      <p:sp>
        <p:nvSpPr>
          <p:cNvPr id="12" name="Rectangle 11">
            <a:extLst>
              <a:ext uri="{FF2B5EF4-FFF2-40B4-BE49-F238E27FC236}">
                <a16:creationId xmlns:a16="http://schemas.microsoft.com/office/drawing/2014/main" id="{F53F218C-D376-40A2-8215-DC5A538618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2475" y="733425"/>
            <a:ext cx="3743325" cy="5391150"/>
          </a:xfrm>
          <a:prstGeom prst="rect">
            <a:avLst/>
          </a:prstGeom>
          <a:solidFill>
            <a:schemeClr val="tx1"/>
          </a:solidFill>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looking at another person's head&#10;&#10;Description automatically generated">
            <a:extLst>
              <a:ext uri="{FF2B5EF4-FFF2-40B4-BE49-F238E27FC236}">
                <a16:creationId xmlns:a16="http://schemas.microsoft.com/office/drawing/2014/main" id="{E69E2574-3C7D-09E4-47D9-74D1753885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1857" y="1369722"/>
            <a:ext cx="2964561" cy="1978844"/>
          </a:xfrm>
          <a:prstGeom prst="rect">
            <a:avLst/>
          </a:prstGeom>
        </p:spPr>
      </p:pic>
      <p:sp>
        <p:nvSpPr>
          <p:cNvPr id="14" name="Rectangle 13">
            <a:extLst>
              <a:ext uri="{FF2B5EF4-FFF2-40B4-BE49-F238E27FC236}">
                <a16:creationId xmlns:a16="http://schemas.microsoft.com/office/drawing/2014/main" id="{3AE5CF73-3769-4377-8DFC-C1463DDDE9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340" y="804806"/>
            <a:ext cx="3625595" cy="5248389"/>
          </a:xfrm>
          <a:prstGeom prst="rect">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hand touching a screen&#10;&#10;Description automatically generated">
            <a:extLst>
              <a:ext uri="{FF2B5EF4-FFF2-40B4-BE49-F238E27FC236}">
                <a16:creationId xmlns:a16="http://schemas.microsoft.com/office/drawing/2014/main" id="{D32C374A-1BAD-9D51-87D3-5198A6914D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1856" y="3509433"/>
            <a:ext cx="2964561" cy="1482280"/>
          </a:xfrm>
          <a:prstGeom prst="rect">
            <a:avLst/>
          </a:prstGeom>
        </p:spPr>
      </p:pic>
      <p:sp>
        <p:nvSpPr>
          <p:cNvPr id="3" name="Content Placeholder 2">
            <a:extLst>
              <a:ext uri="{FF2B5EF4-FFF2-40B4-BE49-F238E27FC236}">
                <a16:creationId xmlns:a16="http://schemas.microsoft.com/office/drawing/2014/main" id="{94027817-6D00-AC55-0AEB-1C23870717C6}"/>
              </a:ext>
            </a:extLst>
          </p:cNvPr>
          <p:cNvSpPr>
            <a:spLocks noGrp="1"/>
          </p:cNvSpPr>
          <p:nvPr>
            <p:ph idx="1"/>
          </p:nvPr>
        </p:nvSpPr>
        <p:spPr>
          <a:xfrm>
            <a:off x="4927471" y="2096063"/>
            <a:ext cx="6340085" cy="3957131"/>
          </a:xfrm>
        </p:spPr>
        <p:txBody>
          <a:bodyPr>
            <a:normAutofit/>
          </a:bodyPr>
          <a:lstStyle/>
          <a:p>
            <a:pPr marL="0" indent="0">
              <a:lnSpc>
                <a:spcPct val="110000"/>
              </a:lnSpc>
              <a:buNone/>
            </a:pPr>
            <a:r>
              <a:rPr lang="en-US" sz="1600"/>
              <a:t>The main recommendations, as were evidenced through the report for both organizations are:</a:t>
            </a:r>
          </a:p>
          <a:p>
            <a:pPr>
              <a:lnSpc>
                <a:spcPct val="110000"/>
              </a:lnSpc>
            </a:pPr>
            <a:r>
              <a:rPr lang="en-US" sz="1600"/>
              <a:t>Investment in technical improvements. </a:t>
            </a:r>
          </a:p>
          <a:p>
            <a:pPr>
              <a:lnSpc>
                <a:spcPct val="110000"/>
              </a:lnSpc>
            </a:pPr>
            <a:r>
              <a:rPr lang="en-GB" sz="1600"/>
              <a:t>Using the predictive analysis.</a:t>
            </a:r>
          </a:p>
          <a:p>
            <a:pPr>
              <a:lnSpc>
                <a:spcPct val="110000"/>
              </a:lnSpc>
            </a:pPr>
            <a:r>
              <a:rPr lang="en-GB" sz="1600"/>
              <a:t>To benefit of the KM available resources. </a:t>
            </a:r>
          </a:p>
          <a:p>
            <a:pPr marL="0" indent="0">
              <a:lnSpc>
                <a:spcPct val="110000"/>
              </a:lnSpc>
              <a:buNone/>
            </a:pPr>
            <a:r>
              <a:rPr lang="en-GB" sz="1600"/>
              <a:t>Considering that both organizations are taking part of e-commerce systems, these need to be focused on the latest technological developments, including the new features of Artificial Intelligence as these contribute to improve the services and to increase the performance. In addition, using predictive analysis can represent a way to enhance the customer experience. </a:t>
            </a:r>
          </a:p>
        </p:txBody>
      </p:sp>
    </p:spTree>
    <p:extLst>
      <p:ext uri="{BB962C8B-B14F-4D97-AF65-F5344CB8AC3E}">
        <p14:creationId xmlns:p14="http://schemas.microsoft.com/office/powerpoint/2010/main" val="2480169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4A4CE-DDA5-1DC5-594E-964D106B5B85}"/>
              </a:ext>
            </a:extLst>
          </p:cNvPr>
          <p:cNvSpPr>
            <a:spLocks noGrp="1"/>
          </p:cNvSpPr>
          <p:nvPr>
            <p:ph type="title"/>
          </p:nvPr>
        </p:nvSpPr>
        <p:spPr/>
        <p:txBody>
          <a:bodyPr/>
          <a:lstStyle/>
          <a:p>
            <a:r>
              <a:rPr lang="en-US" dirty="0"/>
              <a:t>Conclusion</a:t>
            </a:r>
            <a:endParaRPr lang="en-GB" dirty="0"/>
          </a:p>
        </p:txBody>
      </p:sp>
      <p:sp>
        <p:nvSpPr>
          <p:cNvPr id="3" name="Content Placeholder 2">
            <a:extLst>
              <a:ext uri="{FF2B5EF4-FFF2-40B4-BE49-F238E27FC236}">
                <a16:creationId xmlns:a16="http://schemas.microsoft.com/office/drawing/2014/main" id="{53F06541-9D46-A4BC-C1BA-A574EF0BC298}"/>
              </a:ext>
            </a:extLst>
          </p:cNvPr>
          <p:cNvSpPr>
            <a:spLocks noGrp="1"/>
          </p:cNvSpPr>
          <p:nvPr>
            <p:ph idx="1"/>
          </p:nvPr>
        </p:nvSpPr>
        <p:spPr/>
        <p:txBody>
          <a:bodyPr/>
          <a:lstStyle/>
          <a:p>
            <a:pPr marL="0" indent="0">
              <a:buNone/>
            </a:pPr>
            <a:r>
              <a:rPr lang="en-US" dirty="0"/>
              <a:t>Overall, each organization decides the own level of KMS, as presented within this case study. However, knowledge management encourages collaboration, sharing the ideas and access the latest resources designed for businesses to increase the productivity and efficiency. </a:t>
            </a:r>
          </a:p>
          <a:p>
            <a:pPr marL="0" indent="0">
              <a:buNone/>
            </a:pPr>
            <a:r>
              <a:rPr lang="en-US" dirty="0"/>
              <a:t>By analyzing the KM within each organization, there is also measured the performance of the system in present. In addition, there are identified the areas that the organization may need to improve to increase the efficiency. </a:t>
            </a:r>
          </a:p>
          <a:p>
            <a:pPr marL="0" indent="0">
              <a:buNone/>
            </a:pPr>
            <a:r>
              <a:rPr lang="en-US" dirty="0"/>
              <a:t>Both of Amazon and Deliveroo are top e-commerce businesses and as it was evidenced, both are using a complex and sophisticated </a:t>
            </a:r>
            <a:r>
              <a:rPr lang="en-US"/>
              <a:t>knowledge systems. </a:t>
            </a:r>
            <a:endParaRPr lang="en-GB" dirty="0"/>
          </a:p>
        </p:txBody>
      </p:sp>
    </p:spTree>
    <p:extLst>
      <p:ext uri="{BB962C8B-B14F-4D97-AF65-F5344CB8AC3E}">
        <p14:creationId xmlns:p14="http://schemas.microsoft.com/office/powerpoint/2010/main" val="33154358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28F43-0B2D-6075-2FC1-36F618543930}"/>
              </a:ext>
            </a:extLst>
          </p:cNvPr>
          <p:cNvSpPr>
            <a:spLocks noGrp="1"/>
          </p:cNvSpPr>
          <p:nvPr>
            <p:ph type="title"/>
          </p:nvPr>
        </p:nvSpPr>
        <p:spPr/>
        <p:txBody>
          <a:bodyPr/>
          <a:lstStyle/>
          <a:p>
            <a:r>
              <a:rPr lang="en-US" dirty="0"/>
              <a:t>REFERENCES</a:t>
            </a:r>
            <a:endParaRPr lang="en-GB" dirty="0"/>
          </a:p>
        </p:txBody>
      </p:sp>
      <p:sp>
        <p:nvSpPr>
          <p:cNvPr id="3" name="Content Placeholder 2">
            <a:extLst>
              <a:ext uri="{FF2B5EF4-FFF2-40B4-BE49-F238E27FC236}">
                <a16:creationId xmlns:a16="http://schemas.microsoft.com/office/drawing/2014/main" id="{88F898BF-D68F-5004-DD8D-4CB0355C6041}"/>
              </a:ext>
            </a:extLst>
          </p:cNvPr>
          <p:cNvSpPr>
            <a:spLocks noGrp="1"/>
          </p:cNvSpPr>
          <p:nvPr>
            <p:ph idx="1"/>
          </p:nvPr>
        </p:nvSpPr>
        <p:spPr/>
        <p:txBody>
          <a:bodyPr>
            <a:normAutofit fontScale="92500" lnSpcReduction="10000"/>
          </a:bodyPr>
          <a:lstStyle/>
          <a:p>
            <a:r>
              <a:rPr lang="en-US" dirty="0" err="1"/>
              <a:t>eGain</a:t>
            </a:r>
            <a:r>
              <a:rPr lang="en-US" dirty="0"/>
              <a:t>. (n.d.). What is Knowledge Management System? [online] Available at: </a:t>
            </a:r>
            <a:r>
              <a:rPr lang="en-US" dirty="0">
                <a:hlinkClick r:id="rId2"/>
              </a:rPr>
              <a:t>https://www.egain.com/what-is-knowledge-management-system/</a:t>
            </a:r>
            <a:r>
              <a:rPr lang="en-US" dirty="0"/>
              <a:t>. (Accessed date: 10/07/2023). </a:t>
            </a:r>
          </a:p>
          <a:p>
            <a:r>
              <a:rPr lang="en-US" dirty="0"/>
              <a:t>Yasar, K. (2022). What is Amazon? [online] WhatIs.com. Available at: </a:t>
            </a:r>
            <a:r>
              <a:rPr lang="en-US" dirty="0">
                <a:hlinkClick r:id="rId3"/>
              </a:rPr>
              <a:t>https://www.techtarget.com/whatis/definition/Amazon</a:t>
            </a:r>
            <a:r>
              <a:rPr lang="en-US" dirty="0"/>
              <a:t>. (Accessed date: 10/07/2023).</a:t>
            </a:r>
          </a:p>
          <a:p>
            <a:r>
              <a:rPr lang="en-US" dirty="0"/>
              <a:t>Matthew (2020). The Deliveroo Business Model – How Does Deliveroo Work &amp; Make Money? [online] </a:t>
            </a:r>
            <a:r>
              <a:rPr lang="en-US" dirty="0" err="1"/>
              <a:t>productmint</a:t>
            </a:r>
            <a:r>
              <a:rPr lang="en-US" dirty="0"/>
              <a:t>. Available at: </a:t>
            </a:r>
            <a:r>
              <a:rPr lang="en-US" dirty="0">
                <a:hlinkClick r:id="rId4"/>
              </a:rPr>
              <a:t>https://productmint.com/the-deliveroo-business-model-how-does-deliveroo-work-make-money/</a:t>
            </a:r>
            <a:r>
              <a:rPr lang="en-US" dirty="0"/>
              <a:t>. (Accessed date: 10/07/2023). </a:t>
            </a:r>
          </a:p>
          <a:p>
            <a:r>
              <a:rPr lang="en-US" dirty="0"/>
              <a:t>Amazon (2023). What We Do. [online] About Amazon. Available at: </a:t>
            </a:r>
            <a:r>
              <a:rPr lang="en-US" dirty="0">
                <a:hlinkClick r:id="rId5"/>
              </a:rPr>
              <a:t>https://www.aboutamazon.com/what-we-do</a:t>
            </a:r>
            <a:r>
              <a:rPr lang="en-US" dirty="0"/>
              <a:t>. (‌Accessed date: 11/07/2023). </a:t>
            </a:r>
          </a:p>
          <a:p>
            <a:endParaRPr lang="en-US" dirty="0"/>
          </a:p>
        </p:txBody>
      </p:sp>
    </p:spTree>
    <p:extLst>
      <p:ext uri="{BB962C8B-B14F-4D97-AF65-F5344CB8AC3E}">
        <p14:creationId xmlns:p14="http://schemas.microsoft.com/office/powerpoint/2010/main" val="15649771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F1768-1542-C310-7860-8E06F85DCED9}"/>
              </a:ext>
            </a:extLst>
          </p:cNvPr>
          <p:cNvSpPr>
            <a:spLocks noGrp="1"/>
          </p:cNvSpPr>
          <p:nvPr>
            <p:ph type="title"/>
          </p:nvPr>
        </p:nvSpPr>
        <p:spPr/>
        <p:txBody>
          <a:bodyPr/>
          <a:lstStyle/>
          <a:p>
            <a:r>
              <a:rPr lang="en-US" dirty="0"/>
              <a:t>REFERENCES</a:t>
            </a:r>
            <a:endParaRPr lang="en-GB" dirty="0"/>
          </a:p>
        </p:txBody>
      </p:sp>
      <p:sp>
        <p:nvSpPr>
          <p:cNvPr id="3" name="Content Placeholder 2">
            <a:extLst>
              <a:ext uri="{FF2B5EF4-FFF2-40B4-BE49-F238E27FC236}">
                <a16:creationId xmlns:a16="http://schemas.microsoft.com/office/drawing/2014/main" id="{7CF5D369-444B-1CB3-940A-D3094737A884}"/>
              </a:ext>
            </a:extLst>
          </p:cNvPr>
          <p:cNvSpPr>
            <a:spLocks noGrp="1"/>
          </p:cNvSpPr>
          <p:nvPr>
            <p:ph idx="1"/>
          </p:nvPr>
        </p:nvSpPr>
        <p:spPr/>
        <p:txBody>
          <a:bodyPr>
            <a:normAutofit/>
          </a:bodyPr>
          <a:lstStyle/>
          <a:p>
            <a:r>
              <a:rPr lang="en-US" dirty="0" err="1"/>
              <a:t>Cleverism</a:t>
            </a:r>
            <a:r>
              <a:rPr lang="en-US" dirty="0"/>
              <a:t>. (2016). Deliveroo. [online] Available at: </a:t>
            </a:r>
            <a:r>
              <a:rPr lang="en-US" dirty="0">
                <a:hlinkClick r:id="rId2"/>
              </a:rPr>
              <a:t>https://cleverism.com/company/deliveroo/</a:t>
            </a:r>
            <a:r>
              <a:rPr lang="en-US" dirty="0"/>
              <a:t> (Accessed date: 10/07/2023). </a:t>
            </a:r>
          </a:p>
          <a:p>
            <a:r>
              <a:rPr lang="en-US" dirty="0"/>
              <a:t>Deliveroo (2022). About us. [online] Deliveroo. Available at: </a:t>
            </a:r>
            <a:r>
              <a:rPr lang="en-US" dirty="0">
                <a:hlinkClick r:id="rId3"/>
              </a:rPr>
              <a:t>https://deliveroo.co.uk/about-us</a:t>
            </a:r>
            <a:r>
              <a:rPr lang="en-US" dirty="0"/>
              <a:t>. (Accessed date: 09/07/2023). </a:t>
            </a:r>
          </a:p>
          <a:p>
            <a:r>
              <a:rPr lang="en-US" dirty="0"/>
              <a:t>Andreev, I. (2019). What is Knowledge Management? its Importance and Benefits. [online] </a:t>
            </a:r>
            <a:r>
              <a:rPr lang="en-US" dirty="0" err="1"/>
              <a:t>Valamis</a:t>
            </a:r>
            <a:r>
              <a:rPr lang="en-US" dirty="0"/>
              <a:t>. Available at: </a:t>
            </a:r>
            <a:r>
              <a:rPr lang="en-US" dirty="0">
                <a:hlinkClick r:id="rId4"/>
              </a:rPr>
              <a:t>https://www.valamis.com/hub/knowledge-management</a:t>
            </a:r>
            <a:r>
              <a:rPr lang="en-US" dirty="0"/>
              <a:t>. (Accessed date: 11/07/2023).</a:t>
            </a:r>
          </a:p>
        </p:txBody>
      </p:sp>
    </p:spTree>
    <p:extLst>
      <p:ext uri="{BB962C8B-B14F-4D97-AF65-F5344CB8AC3E}">
        <p14:creationId xmlns:p14="http://schemas.microsoft.com/office/powerpoint/2010/main" val="42874591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TM04033921[[fn=Damask]]</Template>
  <TotalTime>170</TotalTime>
  <Words>1029</Words>
  <Application>Microsoft Office PowerPoint</Application>
  <PresentationFormat>Widescreen</PresentationFormat>
  <Paragraphs>89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Damask</vt:lpstr>
      <vt:lpstr>Knowledge and Information Management Skills for the Workplace TASK 2</vt:lpstr>
      <vt:lpstr>INTRODUCTION</vt:lpstr>
      <vt:lpstr>KNOWLEDGE MANAGEMENT SYSTEM</vt:lpstr>
      <vt:lpstr>MAIN ORGANISATIONAL ACTIVITIES IN ORGANIZATIONS</vt:lpstr>
      <vt:lpstr>SWOT analysis of organizations in report with their kms.</vt:lpstr>
      <vt:lpstr>SWOT analysis in Deliveroo</vt:lpstr>
      <vt:lpstr>TYPES OF KNOWLEDGE WITHIN AMAZON AND Deliveroo</vt:lpstr>
      <vt:lpstr>Knowledge distribution</vt:lpstr>
      <vt:lpstr>KNOWLEDGE STORAGE</vt:lpstr>
      <vt:lpstr>MAIN ISSUES IN KMS In the organizations</vt:lpstr>
      <vt:lpstr>Conclusion</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Knowledge and Information Management Skills for the Workplace TASK 2</dc:title>
  <cp:lastModifiedBy>Andreea Rotariu</cp:lastModifiedBy>
  <cp:revision>2</cp:revision>
  <dcterms:created xsi:type="dcterms:W3CDTF">2023-07-13T13:57:17Z</dcterms:created>
  <dcterms:modified xsi:type="dcterms:W3CDTF">2023-07-14T07:58:30Z</dcterms:modified>
</cp:coreProperties>
</file>