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5"/>
  </p:notesMasterIdLst>
  <p:sldIdLst>
    <p:sldId id="256" r:id="rId5"/>
    <p:sldId id="389" r:id="rId6"/>
    <p:sldId id="291" r:id="rId7"/>
    <p:sldId id="398" r:id="rId8"/>
    <p:sldId id="397" r:id="rId9"/>
    <p:sldId id="292" r:id="rId10"/>
    <p:sldId id="293" r:id="rId11"/>
    <p:sldId id="294" r:id="rId12"/>
    <p:sldId id="258" r:id="rId13"/>
    <p:sldId id="399" r:id="rId14"/>
    <p:sldId id="414" r:id="rId15"/>
    <p:sldId id="403" r:id="rId16"/>
    <p:sldId id="415" r:id="rId17"/>
    <p:sldId id="401" r:id="rId18"/>
    <p:sldId id="404" r:id="rId19"/>
    <p:sldId id="422" r:id="rId20"/>
    <p:sldId id="405" r:id="rId21"/>
    <p:sldId id="424" r:id="rId22"/>
    <p:sldId id="262" r:id="rId23"/>
    <p:sldId id="406" r:id="rId24"/>
    <p:sldId id="407" r:id="rId25"/>
    <p:sldId id="408" r:id="rId26"/>
    <p:sldId id="409" r:id="rId27"/>
    <p:sldId id="410" r:id="rId28"/>
    <p:sldId id="416" r:id="rId29"/>
    <p:sldId id="411" r:id="rId30"/>
    <p:sldId id="412" r:id="rId31"/>
    <p:sldId id="413" r:id="rId32"/>
    <p:sldId id="417" r:id="rId33"/>
    <p:sldId id="418" r:id="rId34"/>
    <p:sldId id="419" r:id="rId35"/>
    <p:sldId id="392" r:id="rId36"/>
    <p:sldId id="420" r:id="rId37"/>
    <p:sldId id="421" r:id="rId38"/>
    <p:sldId id="298" r:id="rId39"/>
    <p:sldId id="299" r:id="rId40"/>
    <p:sldId id="393" r:id="rId41"/>
    <p:sldId id="319" r:id="rId42"/>
    <p:sldId id="320" r:id="rId43"/>
    <p:sldId id="321"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1FE9B4-B0B4-4196-8918-F97A7F89A7FF}" v="2" dt="2025-04-01T13:42:28.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CB1FE9B4-B0B4-4196-8918-F97A7F89A7FF}"/>
    <pc:docChg chg="custSel addSld delSld modSld">
      <pc:chgData name="Cerys Davies" userId="61e71dc1-9594-4277-b52b-4420989f68ee" providerId="ADAL" clId="{CB1FE9B4-B0B4-4196-8918-F97A7F89A7FF}" dt="2025-04-01T13:50:51.097" v="181" actId="1076"/>
      <pc:docMkLst>
        <pc:docMk/>
      </pc:docMkLst>
      <pc:sldChg chg="modSp mod">
        <pc:chgData name="Cerys Davies" userId="61e71dc1-9594-4277-b52b-4420989f68ee" providerId="ADAL" clId="{CB1FE9B4-B0B4-4196-8918-F97A7F89A7FF}" dt="2025-04-01T13:37:52.558" v="28" actId="6549"/>
        <pc:sldMkLst>
          <pc:docMk/>
          <pc:sldMk cId="1665280526" sldId="256"/>
        </pc:sldMkLst>
        <pc:spChg chg="mod">
          <ac:chgData name="Cerys Davies" userId="61e71dc1-9594-4277-b52b-4420989f68ee" providerId="ADAL" clId="{CB1FE9B4-B0B4-4196-8918-F97A7F89A7FF}" dt="2025-03-31T15:09:00.030" v="1" actId="6549"/>
          <ac:spMkLst>
            <pc:docMk/>
            <pc:sldMk cId="1665280526" sldId="256"/>
            <ac:spMk id="2" creationId="{290CC950-E77F-15A4-C7E0-E506331E160D}"/>
          </ac:spMkLst>
        </pc:spChg>
        <pc:spChg chg="mod">
          <ac:chgData name="Cerys Davies" userId="61e71dc1-9594-4277-b52b-4420989f68ee" providerId="ADAL" clId="{CB1FE9B4-B0B4-4196-8918-F97A7F89A7FF}" dt="2025-04-01T13:37:52.558" v="28" actId="6549"/>
          <ac:spMkLst>
            <pc:docMk/>
            <pc:sldMk cId="1665280526" sldId="256"/>
            <ac:spMk id="3" creationId="{B3C07B6A-DE2B-9CA1-97D5-CB2C65EFCC71}"/>
          </ac:spMkLst>
        </pc:spChg>
      </pc:sldChg>
      <pc:sldChg chg="modNotesTx">
        <pc:chgData name="Cerys Davies" userId="61e71dc1-9594-4277-b52b-4420989f68ee" providerId="ADAL" clId="{CB1FE9B4-B0B4-4196-8918-F97A7F89A7FF}" dt="2025-04-01T13:45:11.575" v="104" actId="6549"/>
        <pc:sldMkLst>
          <pc:docMk/>
          <pc:sldMk cId="2403689451" sldId="262"/>
        </pc:sldMkLst>
      </pc:sldChg>
      <pc:sldChg chg="del">
        <pc:chgData name="Cerys Davies" userId="61e71dc1-9594-4277-b52b-4420989f68ee" providerId="ADAL" clId="{CB1FE9B4-B0B4-4196-8918-F97A7F89A7FF}" dt="2025-03-31T15:00:41.574" v="0" actId="47"/>
        <pc:sldMkLst>
          <pc:docMk/>
          <pc:sldMk cId="3404454228" sldId="302"/>
        </pc:sldMkLst>
      </pc:sldChg>
      <pc:sldChg chg="del">
        <pc:chgData name="Cerys Davies" userId="61e71dc1-9594-4277-b52b-4420989f68ee" providerId="ADAL" clId="{CB1FE9B4-B0B4-4196-8918-F97A7F89A7FF}" dt="2025-03-31T15:00:41.574" v="0" actId="47"/>
        <pc:sldMkLst>
          <pc:docMk/>
          <pc:sldMk cId="1514518485" sldId="303"/>
        </pc:sldMkLst>
      </pc:sldChg>
      <pc:sldChg chg="del">
        <pc:chgData name="Cerys Davies" userId="61e71dc1-9594-4277-b52b-4420989f68ee" providerId="ADAL" clId="{CB1FE9B4-B0B4-4196-8918-F97A7F89A7FF}" dt="2025-03-31T15:00:41.574" v="0" actId="47"/>
        <pc:sldMkLst>
          <pc:docMk/>
          <pc:sldMk cId="4042050926" sldId="304"/>
        </pc:sldMkLst>
      </pc:sldChg>
      <pc:sldChg chg="del">
        <pc:chgData name="Cerys Davies" userId="61e71dc1-9594-4277-b52b-4420989f68ee" providerId="ADAL" clId="{CB1FE9B4-B0B4-4196-8918-F97A7F89A7FF}" dt="2025-03-31T15:00:41.574" v="0" actId="47"/>
        <pc:sldMkLst>
          <pc:docMk/>
          <pc:sldMk cId="4151324574" sldId="305"/>
        </pc:sldMkLst>
      </pc:sldChg>
      <pc:sldChg chg="del">
        <pc:chgData name="Cerys Davies" userId="61e71dc1-9594-4277-b52b-4420989f68ee" providerId="ADAL" clId="{CB1FE9B4-B0B4-4196-8918-F97A7F89A7FF}" dt="2025-03-31T15:00:41.574" v="0" actId="47"/>
        <pc:sldMkLst>
          <pc:docMk/>
          <pc:sldMk cId="3692812580" sldId="306"/>
        </pc:sldMkLst>
      </pc:sldChg>
      <pc:sldChg chg="del">
        <pc:chgData name="Cerys Davies" userId="61e71dc1-9594-4277-b52b-4420989f68ee" providerId="ADAL" clId="{CB1FE9B4-B0B4-4196-8918-F97A7F89A7FF}" dt="2025-03-31T15:00:41.574" v="0" actId="47"/>
        <pc:sldMkLst>
          <pc:docMk/>
          <pc:sldMk cId="1584473616" sldId="307"/>
        </pc:sldMkLst>
      </pc:sldChg>
      <pc:sldChg chg="del">
        <pc:chgData name="Cerys Davies" userId="61e71dc1-9594-4277-b52b-4420989f68ee" providerId="ADAL" clId="{CB1FE9B4-B0B4-4196-8918-F97A7F89A7FF}" dt="2025-03-31T15:00:41.574" v="0" actId="47"/>
        <pc:sldMkLst>
          <pc:docMk/>
          <pc:sldMk cId="1016356589" sldId="308"/>
        </pc:sldMkLst>
      </pc:sldChg>
      <pc:sldChg chg="del">
        <pc:chgData name="Cerys Davies" userId="61e71dc1-9594-4277-b52b-4420989f68ee" providerId="ADAL" clId="{CB1FE9B4-B0B4-4196-8918-F97A7F89A7FF}" dt="2025-03-31T15:00:41.574" v="0" actId="47"/>
        <pc:sldMkLst>
          <pc:docMk/>
          <pc:sldMk cId="3478371723" sldId="309"/>
        </pc:sldMkLst>
      </pc:sldChg>
      <pc:sldChg chg="del">
        <pc:chgData name="Cerys Davies" userId="61e71dc1-9594-4277-b52b-4420989f68ee" providerId="ADAL" clId="{CB1FE9B4-B0B4-4196-8918-F97A7F89A7FF}" dt="2025-03-31T15:00:41.574" v="0" actId="47"/>
        <pc:sldMkLst>
          <pc:docMk/>
          <pc:sldMk cId="1858081091" sldId="310"/>
        </pc:sldMkLst>
      </pc:sldChg>
      <pc:sldChg chg="del">
        <pc:chgData name="Cerys Davies" userId="61e71dc1-9594-4277-b52b-4420989f68ee" providerId="ADAL" clId="{CB1FE9B4-B0B4-4196-8918-F97A7F89A7FF}" dt="2025-03-31T15:00:41.574" v="0" actId="47"/>
        <pc:sldMkLst>
          <pc:docMk/>
          <pc:sldMk cId="1903712603" sldId="311"/>
        </pc:sldMkLst>
      </pc:sldChg>
      <pc:sldChg chg="del">
        <pc:chgData name="Cerys Davies" userId="61e71dc1-9594-4277-b52b-4420989f68ee" providerId="ADAL" clId="{CB1FE9B4-B0B4-4196-8918-F97A7F89A7FF}" dt="2025-03-31T15:00:41.574" v="0" actId="47"/>
        <pc:sldMkLst>
          <pc:docMk/>
          <pc:sldMk cId="3899126578" sldId="312"/>
        </pc:sldMkLst>
      </pc:sldChg>
      <pc:sldChg chg="del">
        <pc:chgData name="Cerys Davies" userId="61e71dc1-9594-4277-b52b-4420989f68ee" providerId="ADAL" clId="{CB1FE9B4-B0B4-4196-8918-F97A7F89A7FF}" dt="2025-03-31T15:00:41.574" v="0" actId="47"/>
        <pc:sldMkLst>
          <pc:docMk/>
          <pc:sldMk cId="3397535830" sldId="313"/>
        </pc:sldMkLst>
      </pc:sldChg>
      <pc:sldChg chg="del">
        <pc:chgData name="Cerys Davies" userId="61e71dc1-9594-4277-b52b-4420989f68ee" providerId="ADAL" clId="{CB1FE9B4-B0B4-4196-8918-F97A7F89A7FF}" dt="2025-03-31T15:00:41.574" v="0" actId="47"/>
        <pc:sldMkLst>
          <pc:docMk/>
          <pc:sldMk cId="1104177430" sldId="314"/>
        </pc:sldMkLst>
      </pc:sldChg>
      <pc:sldChg chg="del">
        <pc:chgData name="Cerys Davies" userId="61e71dc1-9594-4277-b52b-4420989f68ee" providerId="ADAL" clId="{CB1FE9B4-B0B4-4196-8918-F97A7F89A7FF}" dt="2025-03-31T15:00:41.574" v="0" actId="47"/>
        <pc:sldMkLst>
          <pc:docMk/>
          <pc:sldMk cId="482909636" sldId="315"/>
        </pc:sldMkLst>
      </pc:sldChg>
      <pc:sldChg chg="del">
        <pc:chgData name="Cerys Davies" userId="61e71dc1-9594-4277-b52b-4420989f68ee" providerId="ADAL" clId="{CB1FE9B4-B0B4-4196-8918-F97A7F89A7FF}" dt="2025-03-31T15:00:41.574" v="0" actId="47"/>
        <pc:sldMkLst>
          <pc:docMk/>
          <pc:sldMk cId="3593769435" sldId="316"/>
        </pc:sldMkLst>
      </pc:sldChg>
      <pc:sldChg chg="del">
        <pc:chgData name="Cerys Davies" userId="61e71dc1-9594-4277-b52b-4420989f68ee" providerId="ADAL" clId="{CB1FE9B4-B0B4-4196-8918-F97A7F89A7FF}" dt="2025-03-31T15:00:41.574" v="0" actId="47"/>
        <pc:sldMkLst>
          <pc:docMk/>
          <pc:sldMk cId="1086773149" sldId="317"/>
        </pc:sldMkLst>
      </pc:sldChg>
      <pc:sldChg chg="del">
        <pc:chgData name="Cerys Davies" userId="61e71dc1-9594-4277-b52b-4420989f68ee" providerId="ADAL" clId="{CB1FE9B4-B0B4-4196-8918-F97A7F89A7FF}" dt="2025-03-31T15:00:41.574" v="0" actId="47"/>
        <pc:sldMkLst>
          <pc:docMk/>
          <pc:sldMk cId="81532590" sldId="318"/>
        </pc:sldMkLst>
      </pc:sldChg>
      <pc:sldChg chg="del">
        <pc:chgData name="Cerys Davies" userId="61e71dc1-9594-4277-b52b-4420989f68ee" providerId="ADAL" clId="{CB1FE9B4-B0B4-4196-8918-F97A7F89A7FF}" dt="2025-03-31T15:00:41.574" v="0" actId="47"/>
        <pc:sldMkLst>
          <pc:docMk/>
          <pc:sldMk cId="1976373684" sldId="388"/>
        </pc:sldMkLst>
      </pc:sldChg>
      <pc:sldChg chg="modNotesTx">
        <pc:chgData name="Cerys Davies" userId="61e71dc1-9594-4277-b52b-4420989f68ee" providerId="ADAL" clId="{CB1FE9B4-B0B4-4196-8918-F97A7F89A7FF}" dt="2025-04-01T13:50:20.261" v="172" actId="6549"/>
        <pc:sldMkLst>
          <pc:docMk/>
          <pc:sldMk cId="158005515" sldId="392"/>
        </pc:sldMkLst>
      </pc:sldChg>
      <pc:sldChg chg="modSp mod modNotesTx">
        <pc:chgData name="Cerys Davies" userId="61e71dc1-9594-4277-b52b-4420989f68ee" providerId="ADAL" clId="{CB1FE9B4-B0B4-4196-8918-F97A7F89A7FF}" dt="2025-04-01T13:41:07.044" v="38" actId="13926"/>
        <pc:sldMkLst>
          <pc:docMk/>
          <pc:sldMk cId="3748581595" sldId="404"/>
        </pc:sldMkLst>
        <pc:spChg chg="mod">
          <ac:chgData name="Cerys Davies" userId="61e71dc1-9594-4277-b52b-4420989f68ee" providerId="ADAL" clId="{CB1FE9B4-B0B4-4196-8918-F97A7F89A7FF}" dt="2025-04-01T13:41:07.044" v="38" actId="13926"/>
          <ac:spMkLst>
            <pc:docMk/>
            <pc:sldMk cId="3748581595" sldId="404"/>
            <ac:spMk id="2" creationId="{AE1311E5-E61F-D581-3536-30B7FEB38A9C}"/>
          </ac:spMkLst>
        </pc:spChg>
      </pc:sldChg>
      <pc:sldChg chg="modSp mod">
        <pc:chgData name="Cerys Davies" userId="61e71dc1-9594-4277-b52b-4420989f68ee" providerId="ADAL" clId="{CB1FE9B4-B0B4-4196-8918-F97A7F89A7FF}" dt="2025-04-01T13:42:40.775" v="55" actId="27636"/>
        <pc:sldMkLst>
          <pc:docMk/>
          <pc:sldMk cId="3465575895" sldId="405"/>
        </pc:sldMkLst>
        <pc:spChg chg="mod">
          <ac:chgData name="Cerys Davies" userId="61e71dc1-9594-4277-b52b-4420989f68ee" providerId="ADAL" clId="{CB1FE9B4-B0B4-4196-8918-F97A7F89A7FF}" dt="2025-04-01T13:42:40.775" v="55" actId="27636"/>
          <ac:spMkLst>
            <pc:docMk/>
            <pc:sldMk cId="3465575895" sldId="405"/>
            <ac:spMk id="3" creationId="{4BB05214-74D7-CF81-F61A-CEA4FE9471F4}"/>
          </ac:spMkLst>
        </pc:spChg>
      </pc:sldChg>
      <pc:sldChg chg="modSp mod">
        <pc:chgData name="Cerys Davies" userId="61e71dc1-9594-4277-b52b-4420989f68ee" providerId="ADAL" clId="{CB1FE9B4-B0B4-4196-8918-F97A7F89A7FF}" dt="2025-04-01T13:45:34.968" v="112" actId="27636"/>
        <pc:sldMkLst>
          <pc:docMk/>
          <pc:sldMk cId="1233232003" sldId="406"/>
        </pc:sldMkLst>
        <pc:spChg chg="mod">
          <ac:chgData name="Cerys Davies" userId="61e71dc1-9594-4277-b52b-4420989f68ee" providerId="ADAL" clId="{CB1FE9B4-B0B4-4196-8918-F97A7F89A7FF}" dt="2025-04-01T13:45:34.968" v="112" actId="27636"/>
          <ac:spMkLst>
            <pc:docMk/>
            <pc:sldMk cId="1233232003" sldId="406"/>
            <ac:spMk id="3" creationId="{54BD5885-61C8-87AF-5C67-02F6164E89B8}"/>
          </ac:spMkLst>
        </pc:spChg>
      </pc:sldChg>
      <pc:sldChg chg="modSp mod">
        <pc:chgData name="Cerys Davies" userId="61e71dc1-9594-4277-b52b-4420989f68ee" providerId="ADAL" clId="{CB1FE9B4-B0B4-4196-8918-F97A7F89A7FF}" dt="2025-04-01T13:46:07.306" v="126" actId="27636"/>
        <pc:sldMkLst>
          <pc:docMk/>
          <pc:sldMk cId="1901011418" sldId="407"/>
        </pc:sldMkLst>
        <pc:spChg chg="mod">
          <ac:chgData name="Cerys Davies" userId="61e71dc1-9594-4277-b52b-4420989f68ee" providerId="ADAL" clId="{CB1FE9B4-B0B4-4196-8918-F97A7F89A7FF}" dt="2025-04-01T13:45:42.554" v="114" actId="14100"/>
          <ac:spMkLst>
            <pc:docMk/>
            <pc:sldMk cId="1901011418" sldId="407"/>
            <ac:spMk id="2" creationId="{2BF7581C-06EE-4BF0-B0BB-E278104F241D}"/>
          </ac:spMkLst>
        </pc:spChg>
        <pc:spChg chg="mod">
          <ac:chgData name="Cerys Davies" userId="61e71dc1-9594-4277-b52b-4420989f68ee" providerId="ADAL" clId="{CB1FE9B4-B0B4-4196-8918-F97A7F89A7FF}" dt="2025-04-01T13:46:07.306" v="126" actId="27636"/>
          <ac:spMkLst>
            <pc:docMk/>
            <pc:sldMk cId="1901011418" sldId="407"/>
            <ac:spMk id="3" creationId="{C5B453E6-06B2-DFAA-6693-DD27819356D3}"/>
          </ac:spMkLst>
        </pc:spChg>
      </pc:sldChg>
      <pc:sldChg chg="modSp mod">
        <pc:chgData name="Cerys Davies" userId="61e71dc1-9594-4277-b52b-4420989f68ee" providerId="ADAL" clId="{CB1FE9B4-B0B4-4196-8918-F97A7F89A7FF}" dt="2025-04-01T13:46:45.987" v="130" actId="255"/>
        <pc:sldMkLst>
          <pc:docMk/>
          <pc:sldMk cId="1786472479" sldId="408"/>
        </pc:sldMkLst>
        <pc:spChg chg="mod">
          <ac:chgData name="Cerys Davies" userId="61e71dc1-9594-4277-b52b-4420989f68ee" providerId="ADAL" clId="{CB1FE9B4-B0B4-4196-8918-F97A7F89A7FF}" dt="2025-04-01T13:46:45.987" v="130" actId="255"/>
          <ac:spMkLst>
            <pc:docMk/>
            <pc:sldMk cId="1786472479" sldId="408"/>
            <ac:spMk id="3" creationId="{53EFFF03-7AAE-2D6D-E9D5-957AC9E1F50C}"/>
          </ac:spMkLst>
        </pc:spChg>
      </pc:sldChg>
      <pc:sldChg chg="modSp mod">
        <pc:chgData name="Cerys Davies" userId="61e71dc1-9594-4277-b52b-4420989f68ee" providerId="ADAL" clId="{CB1FE9B4-B0B4-4196-8918-F97A7F89A7FF}" dt="2025-04-01T13:47:32.617" v="135" actId="20577"/>
        <pc:sldMkLst>
          <pc:docMk/>
          <pc:sldMk cId="1310956420" sldId="409"/>
        </pc:sldMkLst>
        <pc:spChg chg="mod">
          <ac:chgData name="Cerys Davies" userId="61e71dc1-9594-4277-b52b-4420989f68ee" providerId="ADAL" clId="{CB1FE9B4-B0B4-4196-8918-F97A7F89A7FF}" dt="2025-04-01T13:47:32.617" v="135" actId="20577"/>
          <ac:spMkLst>
            <pc:docMk/>
            <pc:sldMk cId="1310956420" sldId="409"/>
            <ac:spMk id="3" creationId="{4F7ED075-FA0F-AD30-0F35-7D5FD00BEFF3}"/>
          </ac:spMkLst>
        </pc:spChg>
      </pc:sldChg>
      <pc:sldChg chg="modSp mod">
        <pc:chgData name="Cerys Davies" userId="61e71dc1-9594-4277-b52b-4420989f68ee" providerId="ADAL" clId="{CB1FE9B4-B0B4-4196-8918-F97A7F89A7FF}" dt="2025-04-01T13:48:59.421" v="167" actId="6549"/>
        <pc:sldMkLst>
          <pc:docMk/>
          <pc:sldMk cId="3001655806" sldId="417"/>
        </pc:sldMkLst>
        <pc:spChg chg="mod">
          <ac:chgData name="Cerys Davies" userId="61e71dc1-9594-4277-b52b-4420989f68ee" providerId="ADAL" clId="{CB1FE9B4-B0B4-4196-8918-F97A7F89A7FF}" dt="2025-04-01T13:48:14.764" v="136" actId="255"/>
          <ac:spMkLst>
            <pc:docMk/>
            <pc:sldMk cId="3001655806" sldId="417"/>
            <ac:spMk id="2" creationId="{78B1880E-E53F-0598-98C0-FB688B1A5C6C}"/>
          </ac:spMkLst>
        </pc:spChg>
        <pc:spChg chg="mod">
          <ac:chgData name="Cerys Davies" userId="61e71dc1-9594-4277-b52b-4420989f68ee" providerId="ADAL" clId="{CB1FE9B4-B0B4-4196-8918-F97A7F89A7FF}" dt="2025-04-01T13:48:59.421" v="167" actId="6549"/>
          <ac:spMkLst>
            <pc:docMk/>
            <pc:sldMk cId="3001655806" sldId="417"/>
            <ac:spMk id="3" creationId="{7E6D4EFA-1AD7-91B5-6726-14060E41DE4C}"/>
          </ac:spMkLst>
        </pc:spChg>
      </pc:sldChg>
      <pc:sldChg chg="modSp mod">
        <pc:chgData name="Cerys Davies" userId="61e71dc1-9594-4277-b52b-4420989f68ee" providerId="ADAL" clId="{CB1FE9B4-B0B4-4196-8918-F97A7F89A7FF}" dt="2025-04-01T13:49:51.353" v="171" actId="113"/>
        <pc:sldMkLst>
          <pc:docMk/>
          <pc:sldMk cId="2547802929" sldId="418"/>
        </pc:sldMkLst>
        <pc:spChg chg="mod">
          <ac:chgData name="Cerys Davies" userId="61e71dc1-9594-4277-b52b-4420989f68ee" providerId="ADAL" clId="{CB1FE9B4-B0B4-4196-8918-F97A7F89A7FF}" dt="2025-04-01T13:49:51.353" v="171" actId="113"/>
          <ac:spMkLst>
            <pc:docMk/>
            <pc:sldMk cId="2547802929" sldId="418"/>
            <ac:spMk id="3" creationId="{F87F5426-D69C-E3D3-275A-64B52103EA45}"/>
          </ac:spMkLst>
        </pc:spChg>
      </pc:sldChg>
      <pc:sldChg chg="modSp mod">
        <pc:chgData name="Cerys Davies" userId="61e71dc1-9594-4277-b52b-4420989f68ee" providerId="ADAL" clId="{CB1FE9B4-B0B4-4196-8918-F97A7F89A7FF}" dt="2025-04-01T13:50:51.097" v="181" actId="1076"/>
        <pc:sldMkLst>
          <pc:docMk/>
          <pc:sldMk cId="3656952691" sldId="421"/>
        </pc:sldMkLst>
        <pc:spChg chg="mod">
          <ac:chgData name="Cerys Davies" userId="61e71dc1-9594-4277-b52b-4420989f68ee" providerId="ADAL" clId="{CB1FE9B4-B0B4-4196-8918-F97A7F89A7FF}" dt="2025-04-01T13:50:31.169" v="173" actId="1076"/>
          <ac:spMkLst>
            <pc:docMk/>
            <pc:sldMk cId="3656952691" sldId="421"/>
            <ac:spMk id="2" creationId="{EF1E42DA-4E7B-016C-8443-A65B85EEDDF6}"/>
          </ac:spMkLst>
        </pc:spChg>
        <pc:spChg chg="mod">
          <ac:chgData name="Cerys Davies" userId="61e71dc1-9594-4277-b52b-4420989f68ee" providerId="ADAL" clId="{CB1FE9B4-B0B4-4196-8918-F97A7F89A7FF}" dt="2025-04-01T13:50:51.097" v="181" actId="1076"/>
          <ac:spMkLst>
            <pc:docMk/>
            <pc:sldMk cId="3656952691" sldId="421"/>
            <ac:spMk id="3" creationId="{F5B3F883-3D18-250F-5246-40D572259B8D}"/>
          </ac:spMkLst>
        </pc:spChg>
      </pc:sldChg>
      <pc:sldChg chg="modSp mod modNotesTx">
        <pc:chgData name="Cerys Davies" userId="61e71dc1-9594-4277-b52b-4420989f68ee" providerId="ADAL" clId="{CB1FE9B4-B0B4-4196-8918-F97A7F89A7FF}" dt="2025-04-01T13:41:17.971" v="39" actId="13926"/>
        <pc:sldMkLst>
          <pc:docMk/>
          <pc:sldMk cId="3934556930" sldId="422"/>
        </pc:sldMkLst>
        <pc:spChg chg="mod">
          <ac:chgData name="Cerys Davies" userId="61e71dc1-9594-4277-b52b-4420989f68ee" providerId="ADAL" clId="{CB1FE9B4-B0B4-4196-8918-F97A7F89A7FF}" dt="2025-04-01T13:41:17.971" v="39" actId="13926"/>
          <ac:spMkLst>
            <pc:docMk/>
            <pc:sldMk cId="3934556930" sldId="422"/>
            <ac:spMk id="2" creationId="{BDD5B104-D584-4F89-4F95-836FC951B96C}"/>
          </ac:spMkLst>
        </pc:spChg>
        <pc:spChg chg="mod">
          <ac:chgData name="Cerys Davies" userId="61e71dc1-9594-4277-b52b-4420989f68ee" providerId="ADAL" clId="{CB1FE9B4-B0B4-4196-8918-F97A7F89A7FF}" dt="2025-04-01T13:40:51.386" v="36" actId="27636"/>
          <ac:spMkLst>
            <pc:docMk/>
            <pc:sldMk cId="3934556930" sldId="422"/>
            <ac:spMk id="3" creationId="{507ABB25-5825-32E5-47D6-2C956959E439}"/>
          </ac:spMkLst>
        </pc:spChg>
      </pc:sldChg>
      <pc:sldChg chg="add del">
        <pc:chgData name="Cerys Davies" userId="61e71dc1-9594-4277-b52b-4420989f68ee" providerId="ADAL" clId="{CB1FE9B4-B0B4-4196-8918-F97A7F89A7FF}" dt="2025-04-01T13:42:33.749" v="53" actId="47"/>
        <pc:sldMkLst>
          <pc:docMk/>
          <pc:sldMk cId="277690429" sldId="423"/>
        </pc:sldMkLst>
      </pc:sldChg>
      <pc:sldChg chg="modSp add mod">
        <pc:chgData name="Cerys Davies" userId="61e71dc1-9594-4277-b52b-4420989f68ee" providerId="ADAL" clId="{CB1FE9B4-B0B4-4196-8918-F97A7F89A7FF}" dt="2025-04-01T13:44:57.119" v="103" actId="255"/>
        <pc:sldMkLst>
          <pc:docMk/>
          <pc:sldMk cId="2945912967" sldId="424"/>
        </pc:sldMkLst>
        <pc:spChg chg="mod">
          <ac:chgData name="Cerys Davies" userId="61e71dc1-9594-4277-b52b-4420989f68ee" providerId="ADAL" clId="{CB1FE9B4-B0B4-4196-8918-F97A7F89A7FF}" dt="2025-04-01T13:44:57.119" v="103" actId="255"/>
          <ac:spMkLst>
            <pc:docMk/>
            <pc:sldMk cId="2945912967" sldId="424"/>
            <ac:spMk id="3" creationId="{1F25DC88-DC4C-350D-B5D8-CA8F5726F58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182375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2043-01C0-3A17-EAF4-A67074AF60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DBF789-E68C-5205-525B-4ACED22B9F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8C99BC-3F10-643C-33DE-3A6DDFA4B4C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C106EE5-2662-31EB-F0C9-5F126511658A}"/>
              </a:ext>
            </a:extLst>
          </p:cNvPr>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1492129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2057882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32</a:t>
            </a:fld>
            <a:endParaRPr lang="en-GB"/>
          </a:p>
        </p:txBody>
      </p:sp>
    </p:spTree>
    <p:extLst>
      <p:ext uri="{BB962C8B-B14F-4D97-AF65-F5344CB8AC3E}">
        <p14:creationId xmlns:p14="http://schemas.microsoft.com/office/powerpoint/2010/main" val="3102335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01/04/2025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01/04/2025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a:t>Evidence</a:t>
            </a:r>
            <a:endParaRPr lang="en-GB" sz="6000" b="1" dirty="0"/>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Chapter 13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EA87-B124-4639-8E2C-CD07D706292D}"/>
              </a:ext>
            </a:extLst>
          </p:cNvPr>
          <p:cNvSpPr>
            <a:spLocks noGrp="1"/>
          </p:cNvSpPr>
          <p:nvPr>
            <p:ph type="title"/>
          </p:nvPr>
        </p:nvSpPr>
        <p:spPr>
          <a:xfrm>
            <a:off x="355281" y="272216"/>
            <a:ext cx="8596668" cy="780207"/>
          </a:xfrm>
        </p:spPr>
        <p:txBody>
          <a:bodyPr/>
          <a:lstStyle/>
          <a:p>
            <a:r>
              <a:rPr lang="en-GB" dirty="0"/>
              <a:t>Introduction to Evidence</a:t>
            </a:r>
          </a:p>
        </p:txBody>
      </p:sp>
      <p:sp>
        <p:nvSpPr>
          <p:cNvPr id="3" name="Content Placeholder 2">
            <a:extLst>
              <a:ext uri="{FF2B5EF4-FFF2-40B4-BE49-F238E27FC236}">
                <a16:creationId xmlns:a16="http://schemas.microsoft.com/office/drawing/2014/main" id="{60CEB836-B77A-4FB9-B4FF-487ABA4076EE}"/>
              </a:ext>
            </a:extLst>
          </p:cNvPr>
          <p:cNvSpPr>
            <a:spLocks noGrp="1"/>
          </p:cNvSpPr>
          <p:nvPr>
            <p:ph idx="1"/>
          </p:nvPr>
        </p:nvSpPr>
        <p:spPr>
          <a:xfrm>
            <a:off x="355281" y="1108166"/>
            <a:ext cx="9565096" cy="5419155"/>
          </a:xfrm>
        </p:spPr>
        <p:txBody>
          <a:bodyPr>
            <a:normAutofit fontScale="92500" lnSpcReduction="10000"/>
          </a:bodyPr>
          <a:lstStyle/>
          <a:p>
            <a:pPr algn="just"/>
            <a:r>
              <a:rPr lang="en-GB" b="0" i="0" dirty="0">
                <a:solidFill>
                  <a:srgbClr val="000000"/>
                </a:solidFill>
                <a:effectLst/>
                <a:latin typeface="Allerta"/>
              </a:rPr>
              <a:t>Facts are proved using evidence. </a:t>
            </a:r>
          </a:p>
          <a:p>
            <a:pPr algn="just"/>
            <a:r>
              <a:rPr lang="en-GB" b="0" i="0" dirty="0">
                <a:solidFill>
                  <a:srgbClr val="000000"/>
                </a:solidFill>
                <a:effectLst/>
                <a:latin typeface="Allerta"/>
              </a:rPr>
              <a:t>Any fact which needs to be proved should be proved at trial by a witness’ oral evidence. </a:t>
            </a:r>
          </a:p>
          <a:p>
            <a:pPr algn="just"/>
            <a:r>
              <a:rPr lang="en-GB" b="0" i="0" dirty="0">
                <a:solidFill>
                  <a:srgbClr val="000000"/>
                </a:solidFill>
                <a:effectLst/>
                <a:latin typeface="Allerta"/>
              </a:rPr>
              <a:t>That evidence, along with other evidence, such as documentary and expert evidence, provide the basis for the court’s decision in the case as to whether to make a finding of liability and award damages or any other appropriate remedy.</a:t>
            </a:r>
          </a:p>
          <a:p>
            <a:pPr algn="just"/>
            <a:r>
              <a:rPr lang="en-GB" b="0" i="0" dirty="0">
                <a:solidFill>
                  <a:srgbClr val="000000"/>
                </a:solidFill>
                <a:effectLst/>
                <a:latin typeface="Allerta"/>
              </a:rPr>
              <a:t> Evidence comes in a variety of forms and there are special rules about the admissibility and credibility of evidence. </a:t>
            </a:r>
          </a:p>
          <a:p>
            <a:pPr algn="just"/>
            <a:r>
              <a:rPr lang="en-GB" b="0" i="0" dirty="0">
                <a:solidFill>
                  <a:srgbClr val="000000"/>
                </a:solidFill>
                <a:effectLst/>
                <a:latin typeface="Allerta"/>
              </a:rPr>
              <a:t>You must understand the evidence that is needed, the evidence available and the ways in which evidence can be used effectively. You will need to know the following:</a:t>
            </a:r>
          </a:p>
          <a:p>
            <a:pPr algn="just">
              <a:buFont typeface="Arial" panose="020B0604020202020204" pitchFamily="34" charset="0"/>
              <a:buChar char="•"/>
            </a:pPr>
            <a:r>
              <a:rPr lang="en-GB" b="0" i="0" dirty="0">
                <a:solidFill>
                  <a:srgbClr val="000000"/>
                </a:solidFill>
                <a:effectLst/>
                <a:latin typeface="Allerta"/>
              </a:rPr>
              <a:t>The burden and standard of proof in civil disputes</a:t>
            </a:r>
          </a:p>
          <a:p>
            <a:pPr algn="just">
              <a:buFont typeface="Arial" panose="020B0604020202020204" pitchFamily="34" charset="0"/>
              <a:buChar char="•"/>
            </a:pPr>
            <a:r>
              <a:rPr lang="en-GB" b="0" i="0" dirty="0">
                <a:solidFill>
                  <a:srgbClr val="000000"/>
                </a:solidFill>
                <a:effectLst/>
                <a:latin typeface="Allerta"/>
              </a:rPr>
              <a:t>The court’s power to control evidence</a:t>
            </a:r>
          </a:p>
          <a:p>
            <a:pPr algn="just">
              <a:buFont typeface="Arial" panose="020B0604020202020204" pitchFamily="34" charset="0"/>
              <a:buChar char="•"/>
            </a:pPr>
            <a:r>
              <a:rPr lang="en-GB" b="0" i="0" dirty="0">
                <a:solidFill>
                  <a:srgbClr val="000000"/>
                </a:solidFill>
                <a:effectLst/>
                <a:latin typeface="Allerta"/>
              </a:rPr>
              <a:t>Real evidence</a:t>
            </a:r>
          </a:p>
          <a:p>
            <a:pPr algn="just">
              <a:buFont typeface="Arial" panose="020B0604020202020204" pitchFamily="34" charset="0"/>
              <a:buChar char="•"/>
            </a:pPr>
            <a:r>
              <a:rPr lang="en-GB" b="0" i="0" dirty="0">
                <a:solidFill>
                  <a:srgbClr val="000000"/>
                </a:solidFill>
                <a:effectLst/>
                <a:latin typeface="Allerta"/>
              </a:rPr>
              <a:t>Witness evidence</a:t>
            </a:r>
          </a:p>
          <a:p>
            <a:pPr algn="just">
              <a:buFont typeface="Arial" panose="020B0604020202020204" pitchFamily="34" charset="0"/>
              <a:buChar char="•"/>
            </a:pPr>
            <a:r>
              <a:rPr lang="en-GB" b="0" i="0" dirty="0">
                <a:solidFill>
                  <a:srgbClr val="000000"/>
                </a:solidFill>
                <a:effectLst/>
                <a:latin typeface="Allerta"/>
              </a:rPr>
              <a:t>Witness statements</a:t>
            </a:r>
          </a:p>
          <a:p>
            <a:pPr algn="just">
              <a:buFont typeface="Arial" panose="020B0604020202020204" pitchFamily="34" charset="0"/>
              <a:buChar char="•"/>
            </a:pPr>
            <a:r>
              <a:rPr lang="en-GB" b="0" i="0" dirty="0">
                <a:solidFill>
                  <a:srgbClr val="000000"/>
                </a:solidFill>
                <a:effectLst/>
                <a:latin typeface="Allerta"/>
              </a:rPr>
              <a:t>Witness evidence at trial</a:t>
            </a:r>
          </a:p>
          <a:p>
            <a:pPr algn="just">
              <a:buFont typeface="Arial" panose="020B0604020202020204" pitchFamily="34" charset="0"/>
              <a:buChar char="•"/>
            </a:pPr>
            <a:r>
              <a:rPr lang="en-GB" b="0" i="0" dirty="0">
                <a:solidFill>
                  <a:srgbClr val="000000"/>
                </a:solidFill>
                <a:effectLst/>
                <a:latin typeface="Allerta"/>
              </a:rPr>
              <a:t>The credibility, character and convictions of a witness</a:t>
            </a:r>
          </a:p>
          <a:p>
            <a:pPr algn="just"/>
            <a:endParaRPr lang="en-GB" dirty="0"/>
          </a:p>
        </p:txBody>
      </p:sp>
    </p:spTree>
    <p:extLst>
      <p:ext uri="{BB962C8B-B14F-4D97-AF65-F5344CB8AC3E}">
        <p14:creationId xmlns:p14="http://schemas.microsoft.com/office/powerpoint/2010/main" val="355650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901EE-2670-49CF-9CDB-81B79EA0F44E}"/>
              </a:ext>
            </a:extLst>
          </p:cNvPr>
          <p:cNvSpPr>
            <a:spLocks noGrp="1"/>
          </p:cNvSpPr>
          <p:nvPr>
            <p:ph type="title"/>
          </p:nvPr>
        </p:nvSpPr>
        <p:spPr>
          <a:xfrm>
            <a:off x="637078" y="327804"/>
            <a:ext cx="8596668" cy="759124"/>
          </a:xfrm>
        </p:spPr>
        <p:txBody>
          <a:bodyPr/>
          <a:lstStyle/>
          <a:p>
            <a:r>
              <a:rPr lang="en-GB" dirty="0"/>
              <a:t>Legal Burden of Proof</a:t>
            </a:r>
          </a:p>
        </p:txBody>
      </p:sp>
      <p:sp>
        <p:nvSpPr>
          <p:cNvPr id="3" name="Content Placeholder 2">
            <a:extLst>
              <a:ext uri="{FF2B5EF4-FFF2-40B4-BE49-F238E27FC236}">
                <a16:creationId xmlns:a16="http://schemas.microsoft.com/office/drawing/2014/main" id="{D43BB3C3-49CE-42B0-A8AA-56F838D1E496}"/>
              </a:ext>
            </a:extLst>
          </p:cNvPr>
          <p:cNvSpPr>
            <a:spLocks noGrp="1"/>
          </p:cNvSpPr>
          <p:nvPr>
            <p:ph idx="1"/>
          </p:nvPr>
        </p:nvSpPr>
        <p:spPr>
          <a:xfrm>
            <a:off x="556564" y="1430219"/>
            <a:ext cx="8596668" cy="4516256"/>
          </a:xfrm>
        </p:spPr>
        <p:txBody>
          <a:bodyPr>
            <a:normAutofit/>
          </a:bodyPr>
          <a:lstStyle/>
          <a:p>
            <a:pPr algn="just"/>
            <a:r>
              <a:rPr lang="en-GB" sz="2400" dirty="0">
                <a:solidFill>
                  <a:srgbClr val="000000"/>
                </a:solidFill>
              </a:rPr>
              <a:t>L</a:t>
            </a:r>
            <a:r>
              <a:rPr lang="en-GB" sz="2400" b="0" i="0" dirty="0">
                <a:solidFill>
                  <a:srgbClr val="000000"/>
                </a:solidFill>
                <a:effectLst/>
              </a:rPr>
              <a:t>egal burden of proof is on the claimant, who must prove every essential element of the cause of action in their case in order to succeed. </a:t>
            </a:r>
          </a:p>
          <a:p>
            <a:pPr algn="just"/>
            <a:r>
              <a:rPr lang="en-GB" sz="2400" b="0" i="0" dirty="0">
                <a:solidFill>
                  <a:srgbClr val="000000"/>
                </a:solidFill>
                <a:effectLst/>
              </a:rPr>
              <a:t>the defendant will often wish to rely on evidence to try to persuade the court that the claimant cannot prove the elements of the claim.</a:t>
            </a:r>
          </a:p>
          <a:p>
            <a:pPr algn="just"/>
            <a:r>
              <a:rPr lang="en-GB" sz="2400" b="0" i="0" dirty="0">
                <a:solidFill>
                  <a:srgbClr val="000000"/>
                </a:solidFill>
                <a:effectLst/>
              </a:rPr>
              <a:t>Different causes of action will have different elements that need to be established. If the claimant fails to establish an element, then they will not succeed in their claim on that issue.</a:t>
            </a:r>
          </a:p>
          <a:p>
            <a:endParaRPr lang="en-GB" dirty="0"/>
          </a:p>
        </p:txBody>
      </p:sp>
    </p:spTree>
    <p:extLst>
      <p:ext uri="{BB962C8B-B14F-4D97-AF65-F5344CB8AC3E}">
        <p14:creationId xmlns:p14="http://schemas.microsoft.com/office/powerpoint/2010/main" val="123889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10BB-9317-C4AC-7F5F-E0FA20421549}"/>
              </a:ext>
            </a:extLst>
          </p:cNvPr>
          <p:cNvSpPr>
            <a:spLocks noGrp="1"/>
          </p:cNvSpPr>
          <p:nvPr>
            <p:ph type="title"/>
          </p:nvPr>
        </p:nvSpPr>
        <p:spPr>
          <a:xfrm>
            <a:off x="510556" y="264544"/>
            <a:ext cx="8596668" cy="713117"/>
          </a:xfrm>
        </p:spPr>
        <p:txBody>
          <a:bodyPr/>
          <a:lstStyle/>
          <a:p>
            <a:r>
              <a:rPr lang="en-GB" dirty="0"/>
              <a:t>Example:</a:t>
            </a:r>
          </a:p>
        </p:txBody>
      </p:sp>
      <p:sp>
        <p:nvSpPr>
          <p:cNvPr id="3" name="Content Placeholder 2">
            <a:extLst>
              <a:ext uri="{FF2B5EF4-FFF2-40B4-BE49-F238E27FC236}">
                <a16:creationId xmlns:a16="http://schemas.microsoft.com/office/drawing/2014/main" id="{877DD115-A336-ECB1-20DB-536542DA8DBD}"/>
              </a:ext>
            </a:extLst>
          </p:cNvPr>
          <p:cNvSpPr>
            <a:spLocks noGrp="1"/>
          </p:cNvSpPr>
          <p:nvPr>
            <p:ph idx="1"/>
          </p:nvPr>
        </p:nvSpPr>
        <p:spPr>
          <a:xfrm>
            <a:off x="378285" y="1035171"/>
            <a:ext cx="9283300" cy="5480648"/>
          </a:xfrm>
        </p:spPr>
        <p:txBody>
          <a:bodyPr>
            <a:normAutofit/>
          </a:bodyPr>
          <a:lstStyle/>
          <a:p>
            <a:pPr marL="0" indent="0">
              <a:buNone/>
            </a:pPr>
            <a:r>
              <a:rPr lang="en-US" dirty="0"/>
              <a:t>Simone has been involved in a car accident and is pursuing a claim against Freya for personal injury arising from negligence. Simone, the Claimant, has to prove (on balance of probabilities) that each of the following elements of the cause of action in negligence are established, that is;</a:t>
            </a:r>
          </a:p>
          <a:p>
            <a:pPr marL="400050" indent="-400050">
              <a:buAutoNum type="romanLcParenR"/>
            </a:pPr>
            <a:r>
              <a:rPr lang="en-US" dirty="0"/>
              <a:t>F owed to S a duty to take reasonable care to avoid causing reasonably foreseeable harm to S; and that</a:t>
            </a:r>
          </a:p>
          <a:p>
            <a:pPr marL="400050" indent="-400050">
              <a:buAutoNum type="romanLcParenR"/>
            </a:pPr>
            <a:r>
              <a:rPr lang="en-US" dirty="0"/>
              <a:t>F breached that duty of care by falling below the relevant legal standard of care expected of a driver in the prevailing circumstances at the time of the accident; and that</a:t>
            </a:r>
          </a:p>
          <a:p>
            <a:pPr marL="400050" indent="-400050">
              <a:buAutoNum type="romanLcParenR"/>
            </a:pPr>
            <a:r>
              <a:rPr lang="en-US" dirty="0"/>
              <a:t>F’s breach of duty caused S to sustain loss (</a:t>
            </a:r>
            <a:r>
              <a:rPr lang="en-US" dirty="0" err="1"/>
              <a:t>eg</a:t>
            </a:r>
            <a:r>
              <a:rPr lang="en-US" dirty="0"/>
              <a:t> cost of repairs to her car and the injuries sustained); and</a:t>
            </a:r>
          </a:p>
          <a:p>
            <a:pPr marL="400050" indent="-400050">
              <a:buAutoNum type="romanLcParenR"/>
            </a:pPr>
            <a:r>
              <a:rPr lang="en-US" dirty="0"/>
              <a:t>F’s breach of duty caused (in law) S to sustain loss which is </a:t>
            </a:r>
            <a:r>
              <a:rPr lang="en-US" dirty="0" err="1"/>
              <a:t>recognised</a:t>
            </a:r>
            <a:r>
              <a:rPr lang="en-US" dirty="0"/>
              <a:t> in the law of negligence as recoverable.</a:t>
            </a:r>
          </a:p>
          <a:p>
            <a:pPr marL="0" indent="0">
              <a:buNone/>
            </a:pPr>
            <a:r>
              <a:rPr lang="en-US" dirty="0"/>
              <a:t>However, the defendant must prove all of the elements of any positive </a:t>
            </a:r>
            <a:r>
              <a:rPr lang="en-US" dirty="0" err="1"/>
              <a:t>defence</a:t>
            </a:r>
            <a:r>
              <a:rPr lang="en-US" dirty="0"/>
              <a:t> on which they intend to rely on the same standard of proof.</a:t>
            </a:r>
          </a:p>
          <a:p>
            <a:pPr marL="0" indent="0">
              <a:buNone/>
            </a:pPr>
            <a:r>
              <a:rPr lang="en-US" dirty="0"/>
              <a:t>.</a:t>
            </a:r>
            <a:endParaRPr lang="en-GB" dirty="0"/>
          </a:p>
        </p:txBody>
      </p:sp>
    </p:spTree>
    <p:extLst>
      <p:ext uri="{BB962C8B-B14F-4D97-AF65-F5344CB8AC3E}">
        <p14:creationId xmlns:p14="http://schemas.microsoft.com/office/powerpoint/2010/main" val="951411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85504-E661-DA0F-0E43-F556F27932AB}"/>
              </a:ext>
            </a:extLst>
          </p:cNvPr>
          <p:cNvSpPr>
            <a:spLocks noGrp="1"/>
          </p:cNvSpPr>
          <p:nvPr>
            <p:ph type="title"/>
          </p:nvPr>
        </p:nvSpPr>
        <p:spPr>
          <a:xfrm>
            <a:off x="430043" y="186905"/>
            <a:ext cx="8596668" cy="701615"/>
          </a:xfrm>
        </p:spPr>
        <p:txBody>
          <a:bodyPr/>
          <a:lstStyle/>
          <a:p>
            <a:r>
              <a:rPr lang="en-GB" dirty="0"/>
              <a:t>For example:</a:t>
            </a:r>
          </a:p>
        </p:txBody>
      </p:sp>
      <p:sp>
        <p:nvSpPr>
          <p:cNvPr id="3" name="Content Placeholder 2">
            <a:extLst>
              <a:ext uri="{FF2B5EF4-FFF2-40B4-BE49-F238E27FC236}">
                <a16:creationId xmlns:a16="http://schemas.microsoft.com/office/drawing/2014/main" id="{9D3B144D-A110-2EC9-8CD3-F77A619CAEAF}"/>
              </a:ext>
            </a:extLst>
          </p:cNvPr>
          <p:cNvSpPr>
            <a:spLocks noGrp="1"/>
          </p:cNvSpPr>
          <p:nvPr>
            <p:ph idx="1"/>
          </p:nvPr>
        </p:nvSpPr>
        <p:spPr>
          <a:xfrm>
            <a:off x="430043" y="946584"/>
            <a:ext cx="9501836" cy="5477219"/>
          </a:xfrm>
        </p:spPr>
        <p:txBody>
          <a:bodyPr>
            <a:normAutofit/>
          </a:bodyPr>
          <a:lstStyle/>
          <a:p>
            <a:pPr marL="0" indent="0">
              <a:buNone/>
            </a:pPr>
            <a:r>
              <a:rPr lang="en-US" sz="2000" dirty="0"/>
              <a:t>Freya is relying on a </a:t>
            </a:r>
            <a:r>
              <a:rPr lang="en-US" sz="2000" dirty="0" err="1"/>
              <a:t>defence</a:t>
            </a:r>
            <a:r>
              <a:rPr lang="en-US" sz="2000" dirty="0"/>
              <a:t> of contributory negligence by Simone, under the Law Reform (Contributory Negligence) Act 1945 (the LR(CN)A 1945). Freya has the burden of proving the elements of this </a:t>
            </a:r>
            <a:r>
              <a:rPr lang="en-US" sz="2000" dirty="0" err="1"/>
              <a:t>defence</a:t>
            </a:r>
            <a:r>
              <a:rPr lang="en-US" sz="2000" dirty="0"/>
              <a:t> viz:</a:t>
            </a:r>
          </a:p>
          <a:p>
            <a:pPr marL="400050" indent="-400050">
              <a:buAutoNum type="romanLcParenR"/>
            </a:pPr>
            <a:r>
              <a:rPr lang="en-US" sz="2000" dirty="0"/>
              <a:t>Simone failed to take reasonable care for her own safety; and</a:t>
            </a:r>
          </a:p>
          <a:p>
            <a:pPr marL="400050" indent="-400050">
              <a:buAutoNum type="romanLcParenR"/>
            </a:pPr>
            <a:r>
              <a:rPr lang="en-US" sz="2000" dirty="0"/>
              <a:t>Simone’s failure to take reasonable care for her own safety contributed to the injuries she sustained or the losses she has sustained.</a:t>
            </a:r>
          </a:p>
          <a:p>
            <a:pPr marL="0" indent="0">
              <a:buNone/>
            </a:pPr>
            <a:r>
              <a:rPr lang="en-US" sz="2000" dirty="0"/>
              <a:t>Simone may wish to rely on evidence to try to persuade the court that the elements are not present, but she does not have to do so: the burden is on  Freya and if she fails to prove any of the elements, she will fail to discharge the burden of proof on that </a:t>
            </a:r>
            <a:r>
              <a:rPr lang="en-US" sz="2000" dirty="0" err="1"/>
              <a:t>defence</a:t>
            </a:r>
            <a:r>
              <a:rPr lang="en-US" sz="2000" dirty="0"/>
              <a:t> and will be unsuccessful in her claim.</a:t>
            </a:r>
          </a:p>
          <a:p>
            <a:pPr marL="0" indent="0">
              <a:buNone/>
            </a:pPr>
            <a:r>
              <a:rPr lang="en-US" sz="2000" dirty="0"/>
              <a:t>If Freya does prove the elements above, then the court will consider whether it is just and equitable to reduce the damages to which Simone is entitled, as a result of contributory negligence ( </a:t>
            </a:r>
            <a:r>
              <a:rPr lang="en-US" sz="2000" i="1" dirty="0"/>
              <a:t>as contributory negligence is a partial </a:t>
            </a:r>
            <a:r>
              <a:rPr lang="en-US" sz="2000" i="1" dirty="0" err="1"/>
              <a:t>defence</a:t>
            </a:r>
            <a:r>
              <a:rPr lang="en-US" sz="2000" i="1" dirty="0"/>
              <a:t> under LR(CN)A 1945 and where established, the effect is to reduce damages, not eliminate damages completely)</a:t>
            </a:r>
            <a:endParaRPr lang="en-GB" sz="2000" i="1" dirty="0"/>
          </a:p>
        </p:txBody>
      </p:sp>
    </p:spTree>
    <p:extLst>
      <p:ext uri="{BB962C8B-B14F-4D97-AF65-F5344CB8AC3E}">
        <p14:creationId xmlns:p14="http://schemas.microsoft.com/office/powerpoint/2010/main" val="1588296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8172-B5AB-4457-AB87-11F1DD6036BB}"/>
              </a:ext>
            </a:extLst>
          </p:cNvPr>
          <p:cNvSpPr>
            <a:spLocks noGrp="1"/>
          </p:cNvSpPr>
          <p:nvPr>
            <p:ph type="title"/>
          </p:nvPr>
        </p:nvSpPr>
        <p:spPr>
          <a:xfrm>
            <a:off x="602571" y="270295"/>
            <a:ext cx="8596668" cy="1155939"/>
          </a:xfrm>
        </p:spPr>
        <p:txBody>
          <a:bodyPr>
            <a:normAutofit fontScale="90000"/>
          </a:bodyPr>
          <a:lstStyle/>
          <a:p>
            <a:r>
              <a:rPr lang="en-GB" b="1" i="1" dirty="0">
                <a:effectLst/>
                <a:latin typeface="Allerta"/>
              </a:rPr>
              <a:t>Res </a:t>
            </a:r>
            <a:r>
              <a:rPr lang="en-GB" b="1" i="1" dirty="0" err="1">
                <a:effectLst/>
                <a:latin typeface="Allerta"/>
              </a:rPr>
              <a:t>ipsa</a:t>
            </a:r>
            <a:r>
              <a:rPr lang="en-GB" b="1" i="1" dirty="0">
                <a:effectLst/>
                <a:latin typeface="Allerta"/>
              </a:rPr>
              <a:t> loquitur</a:t>
            </a:r>
            <a:r>
              <a:rPr lang="en-GB" b="1" i="0" dirty="0">
                <a:effectLst/>
                <a:latin typeface="Allerta"/>
              </a:rPr>
              <a:t> – a tool to help prove elements of negligence</a:t>
            </a:r>
            <a:br>
              <a:rPr lang="en-GB" b="1" i="0" dirty="0">
                <a:solidFill>
                  <a:srgbClr val="F0552B"/>
                </a:solidFill>
                <a:effectLst/>
                <a:latin typeface="Allerta"/>
              </a:rPr>
            </a:br>
            <a:endParaRPr lang="en-GB" dirty="0"/>
          </a:p>
        </p:txBody>
      </p:sp>
      <p:sp>
        <p:nvSpPr>
          <p:cNvPr id="3" name="Content Placeholder 2">
            <a:extLst>
              <a:ext uri="{FF2B5EF4-FFF2-40B4-BE49-F238E27FC236}">
                <a16:creationId xmlns:a16="http://schemas.microsoft.com/office/drawing/2014/main" id="{997AC54D-C94D-4FBB-9A96-E29CB3932F24}"/>
              </a:ext>
            </a:extLst>
          </p:cNvPr>
          <p:cNvSpPr>
            <a:spLocks noGrp="1"/>
          </p:cNvSpPr>
          <p:nvPr>
            <p:ph idx="1"/>
          </p:nvPr>
        </p:nvSpPr>
        <p:spPr>
          <a:xfrm>
            <a:off x="453046" y="1426234"/>
            <a:ext cx="9030259" cy="4836543"/>
          </a:xfrm>
        </p:spPr>
        <p:txBody>
          <a:bodyPr>
            <a:normAutofit/>
          </a:bodyPr>
          <a:lstStyle/>
          <a:p>
            <a:pPr algn="just"/>
            <a:r>
              <a:rPr lang="en-GB" b="1" i="1" dirty="0">
                <a:solidFill>
                  <a:srgbClr val="000000"/>
                </a:solidFill>
                <a:effectLst/>
              </a:rPr>
              <a:t>Res </a:t>
            </a:r>
            <a:r>
              <a:rPr lang="en-GB" b="1" i="1" dirty="0" err="1">
                <a:solidFill>
                  <a:srgbClr val="000000"/>
                </a:solidFill>
                <a:effectLst/>
              </a:rPr>
              <a:t>ipsa</a:t>
            </a:r>
            <a:r>
              <a:rPr lang="en-GB" b="1" i="1" dirty="0">
                <a:solidFill>
                  <a:srgbClr val="000000"/>
                </a:solidFill>
                <a:effectLst/>
              </a:rPr>
              <a:t> loquitur</a:t>
            </a:r>
            <a:r>
              <a:rPr lang="en-GB" b="0" i="0" dirty="0">
                <a:solidFill>
                  <a:srgbClr val="000000"/>
                </a:solidFill>
                <a:effectLst/>
              </a:rPr>
              <a:t>, means, in Latin, “</a:t>
            </a:r>
            <a:r>
              <a:rPr lang="en-GB" b="0" i="1" dirty="0">
                <a:solidFill>
                  <a:srgbClr val="000000"/>
                </a:solidFill>
                <a:effectLst/>
              </a:rPr>
              <a:t>the facts speak for themselves</a:t>
            </a:r>
            <a:r>
              <a:rPr lang="en-GB" b="0" i="0" dirty="0">
                <a:solidFill>
                  <a:srgbClr val="000000"/>
                </a:solidFill>
                <a:effectLst/>
              </a:rPr>
              <a:t>—.</a:t>
            </a:r>
          </a:p>
          <a:p>
            <a:pPr algn="just"/>
            <a:r>
              <a:rPr lang="en-GB" b="0" i="0" dirty="0">
                <a:solidFill>
                  <a:srgbClr val="000000"/>
                </a:solidFill>
                <a:effectLst/>
              </a:rPr>
              <a:t>The principle allows the court to draw an inference that the defendant was negligent where the evidence indicates that, as a matter of common sense, the facts proved are more consistent with negligence on the part of the defendant than with other causes. </a:t>
            </a:r>
          </a:p>
          <a:p>
            <a:pPr algn="just"/>
            <a:r>
              <a:rPr lang="en-GB" b="0" i="0" dirty="0">
                <a:solidFill>
                  <a:srgbClr val="000000"/>
                </a:solidFill>
                <a:effectLst/>
              </a:rPr>
              <a:t>The purpose of the principle is to enable justice to be done when it is possible to draw an inference from the evidence that the defendant has been negligent. It tends to apply where the facts relevant to a breach of duty and causation of loss in a negligence claim are unknown to the claimant but ought to be within the knowledge of the defendant.</a:t>
            </a:r>
          </a:p>
          <a:p>
            <a:pPr algn="just"/>
            <a:r>
              <a:rPr lang="en-GB" b="0" i="0" dirty="0">
                <a:solidFill>
                  <a:srgbClr val="000000"/>
                </a:solidFill>
                <a:effectLst/>
              </a:rPr>
              <a:t> It is usually relevant to consider the principle where the claimant can prove that the accident happened but not much else. They might well be unable to prove the precise act or omission of the defendant which caused an accident to occur.</a:t>
            </a:r>
          </a:p>
          <a:p>
            <a:endParaRPr lang="en-GB" dirty="0"/>
          </a:p>
        </p:txBody>
      </p:sp>
    </p:spTree>
    <p:extLst>
      <p:ext uri="{BB962C8B-B14F-4D97-AF65-F5344CB8AC3E}">
        <p14:creationId xmlns:p14="http://schemas.microsoft.com/office/powerpoint/2010/main" val="262126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BA05-1A35-4D6A-8E61-9374E095464D}"/>
              </a:ext>
            </a:extLst>
          </p:cNvPr>
          <p:cNvSpPr>
            <a:spLocks noGrp="1"/>
          </p:cNvSpPr>
          <p:nvPr>
            <p:ph type="title"/>
          </p:nvPr>
        </p:nvSpPr>
        <p:spPr>
          <a:xfrm>
            <a:off x="401288" y="207034"/>
            <a:ext cx="8596668" cy="736121"/>
          </a:xfrm>
        </p:spPr>
        <p:txBody>
          <a:bodyPr/>
          <a:lstStyle/>
          <a:p>
            <a:r>
              <a:rPr lang="en-GB" b="1" i="1" dirty="0">
                <a:effectLst/>
              </a:rPr>
              <a:t>PT Civil Engineering v Davies</a:t>
            </a:r>
            <a:r>
              <a:rPr lang="en-GB" b="1" i="0" dirty="0">
                <a:effectLst/>
              </a:rPr>
              <a:t> </a:t>
            </a:r>
            <a:r>
              <a:rPr lang="en-GB" b="1" i="1" dirty="0">
                <a:effectLst/>
              </a:rPr>
              <a:t>[2017]</a:t>
            </a:r>
            <a:r>
              <a:rPr lang="en-GB" b="0" i="0" dirty="0">
                <a:effectLst/>
              </a:rPr>
              <a:t> </a:t>
            </a:r>
            <a:endParaRPr lang="en-GB" dirty="0"/>
          </a:p>
        </p:txBody>
      </p:sp>
      <p:sp>
        <p:nvSpPr>
          <p:cNvPr id="3" name="Content Placeholder 2">
            <a:extLst>
              <a:ext uri="{FF2B5EF4-FFF2-40B4-BE49-F238E27FC236}">
                <a16:creationId xmlns:a16="http://schemas.microsoft.com/office/drawing/2014/main" id="{D16BFDFB-F6F0-4648-BEAA-83174B914972}"/>
              </a:ext>
            </a:extLst>
          </p:cNvPr>
          <p:cNvSpPr>
            <a:spLocks noGrp="1"/>
          </p:cNvSpPr>
          <p:nvPr>
            <p:ph idx="1"/>
          </p:nvPr>
        </p:nvSpPr>
        <p:spPr>
          <a:xfrm>
            <a:off x="504805" y="1345721"/>
            <a:ext cx="9496085" cy="5072332"/>
          </a:xfrm>
        </p:spPr>
        <p:txBody>
          <a:bodyPr>
            <a:normAutofit/>
          </a:bodyPr>
          <a:lstStyle/>
          <a:p>
            <a:pPr algn="just"/>
            <a:r>
              <a:rPr lang="en-GB" sz="2000" b="0" i="0" dirty="0">
                <a:solidFill>
                  <a:srgbClr val="000000"/>
                </a:solidFill>
                <a:effectLst/>
              </a:rPr>
              <a:t>Court set out the circumstances in which </a:t>
            </a:r>
            <a:r>
              <a:rPr lang="en-GB" sz="2000" b="0" i="1" dirty="0">
                <a:solidFill>
                  <a:srgbClr val="000000"/>
                </a:solidFill>
                <a:effectLst/>
              </a:rPr>
              <a:t>res </a:t>
            </a:r>
            <a:r>
              <a:rPr lang="en-GB" sz="2000" b="0" i="1" dirty="0" err="1">
                <a:solidFill>
                  <a:srgbClr val="000000"/>
                </a:solidFill>
                <a:effectLst/>
              </a:rPr>
              <a:t>ipsa</a:t>
            </a:r>
            <a:r>
              <a:rPr lang="en-GB" sz="2000" b="0" i="1" dirty="0">
                <a:solidFill>
                  <a:srgbClr val="000000"/>
                </a:solidFill>
                <a:effectLst/>
              </a:rPr>
              <a:t> loquitur</a:t>
            </a:r>
            <a:r>
              <a:rPr lang="en-GB" sz="2000" b="0" i="0" dirty="0">
                <a:solidFill>
                  <a:srgbClr val="000000"/>
                </a:solidFill>
                <a:effectLst/>
              </a:rPr>
              <a:t> could be used</a:t>
            </a:r>
            <a:r>
              <a:rPr lang="en-GB" sz="2000" dirty="0">
                <a:solidFill>
                  <a:srgbClr val="000000"/>
                </a:solidFill>
              </a:rPr>
              <a:t>:</a:t>
            </a:r>
          </a:p>
          <a:p>
            <a:pPr lvl="1" algn="just"/>
            <a:r>
              <a:rPr lang="en-GB" sz="2000" b="0" i="0" dirty="0">
                <a:solidFill>
                  <a:srgbClr val="000000"/>
                </a:solidFill>
                <a:effectLst/>
              </a:rPr>
              <a:t>the happening of some unexplained occurrence which would not have happened in the ordinary course of things without negligence on the part of somebody other than the claimant; and</a:t>
            </a:r>
          </a:p>
          <a:p>
            <a:pPr lvl="1" algn="just"/>
            <a:r>
              <a:rPr lang="en-GB" sz="2000" b="0" i="0" dirty="0">
                <a:solidFill>
                  <a:srgbClr val="000000"/>
                </a:solidFill>
                <a:effectLst/>
              </a:rPr>
              <a:t> the circumstances point to the negligence in question being that of the defendant, rather than that of any other person.</a:t>
            </a:r>
          </a:p>
          <a:p>
            <a:pPr algn="just"/>
            <a:r>
              <a:rPr lang="en-GB" sz="2000" b="0" i="0" dirty="0">
                <a:solidFill>
                  <a:srgbClr val="000000"/>
                </a:solidFill>
                <a:effectLst/>
              </a:rPr>
              <a:t>When the principle applies, it is not strictly necessary for the defendant to specifically disprove the negligence. Instead, the defendant can adduce evidence to show there is an alternative explanation.</a:t>
            </a:r>
          </a:p>
          <a:p>
            <a:pPr algn="just"/>
            <a:r>
              <a:rPr lang="en-GB" sz="2000" b="0" i="0" dirty="0">
                <a:solidFill>
                  <a:srgbClr val="000000"/>
                </a:solidFill>
                <a:effectLst/>
              </a:rPr>
              <a:t>Where the principle does not apply, for example because one of the conditions is not met, the burden of proving the elements of negligence still rests on the claimant</a:t>
            </a:r>
            <a:r>
              <a:rPr lang="en-GB" sz="2000" dirty="0">
                <a:solidFill>
                  <a:srgbClr val="000000"/>
                </a:solidFill>
              </a:rPr>
              <a:t>.</a:t>
            </a:r>
            <a:endParaRPr lang="en-GB" sz="2000" b="0" i="0" dirty="0">
              <a:solidFill>
                <a:srgbClr val="000000"/>
              </a:solidFill>
              <a:effectLst/>
            </a:endParaRPr>
          </a:p>
          <a:p>
            <a:endParaRPr lang="en-GB" dirty="0"/>
          </a:p>
        </p:txBody>
      </p:sp>
    </p:spTree>
    <p:extLst>
      <p:ext uri="{BB962C8B-B14F-4D97-AF65-F5344CB8AC3E}">
        <p14:creationId xmlns:p14="http://schemas.microsoft.com/office/powerpoint/2010/main" val="1794923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96CA-F8E6-4162-A97D-B71F18679BF6}"/>
              </a:ext>
            </a:extLst>
          </p:cNvPr>
          <p:cNvSpPr>
            <a:spLocks noGrp="1"/>
          </p:cNvSpPr>
          <p:nvPr>
            <p:ph type="title"/>
          </p:nvPr>
        </p:nvSpPr>
        <p:spPr/>
        <p:txBody>
          <a:bodyPr/>
          <a:lstStyle/>
          <a:p>
            <a:r>
              <a:rPr lang="en-GB" dirty="0"/>
              <a:t>The Standard of Proof</a:t>
            </a:r>
          </a:p>
        </p:txBody>
      </p:sp>
      <p:sp>
        <p:nvSpPr>
          <p:cNvPr id="3" name="Content Placeholder 2">
            <a:extLst>
              <a:ext uri="{FF2B5EF4-FFF2-40B4-BE49-F238E27FC236}">
                <a16:creationId xmlns:a16="http://schemas.microsoft.com/office/drawing/2014/main" id="{2F82777C-2A70-424F-A076-B6C58E8D819F}"/>
              </a:ext>
            </a:extLst>
          </p:cNvPr>
          <p:cNvSpPr>
            <a:spLocks noGrp="1"/>
          </p:cNvSpPr>
          <p:nvPr>
            <p:ph idx="1"/>
          </p:nvPr>
        </p:nvSpPr>
        <p:spPr>
          <a:xfrm>
            <a:off x="608322" y="1585495"/>
            <a:ext cx="8596668" cy="3880773"/>
          </a:xfrm>
        </p:spPr>
        <p:txBody>
          <a:bodyPr>
            <a:normAutofit/>
          </a:bodyPr>
          <a:lstStyle/>
          <a:p>
            <a:r>
              <a:rPr lang="en-GB" sz="2800" b="0" i="0" dirty="0">
                <a:solidFill>
                  <a:srgbClr val="000000"/>
                </a:solidFill>
                <a:effectLst/>
              </a:rPr>
              <a:t>The party with the burden of proof must prove their claim on the standard of proof on the balance of probabilities. </a:t>
            </a:r>
            <a:br>
              <a:rPr lang="en-GB" sz="2800" b="0" i="0" dirty="0">
                <a:solidFill>
                  <a:srgbClr val="000000"/>
                </a:solidFill>
                <a:effectLst/>
              </a:rPr>
            </a:br>
            <a:endParaRPr lang="en-GB" sz="2800" b="0" i="0" dirty="0">
              <a:solidFill>
                <a:srgbClr val="000000"/>
              </a:solidFill>
              <a:effectLst/>
            </a:endParaRPr>
          </a:p>
          <a:p>
            <a:r>
              <a:rPr lang="en-GB" sz="2800" b="0" i="0" dirty="0">
                <a:solidFill>
                  <a:srgbClr val="000000"/>
                </a:solidFill>
                <a:effectLst/>
              </a:rPr>
              <a:t>This means “</a:t>
            </a:r>
            <a:r>
              <a:rPr lang="en-GB" sz="2800" b="0" i="1" dirty="0">
                <a:solidFill>
                  <a:srgbClr val="000000"/>
                </a:solidFill>
                <a:effectLst/>
              </a:rPr>
              <a:t>more likely than not”</a:t>
            </a:r>
            <a:r>
              <a:rPr lang="en-GB" sz="2800" b="0" i="0" dirty="0">
                <a:solidFill>
                  <a:srgbClr val="000000"/>
                </a:solidFill>
                <a:effectLst/>
              </a:rPr>
              <a:t>.</a:t>
            </a:r>
            <a:endParaRPr lang="en-GB" sz="2800" dirty="0"/>
          </a:p>
        </p:txBody>
      </p:sp>
    </p:spTree>
    <p:extLst>
      <p:ext uri="{BB962C8B-B14F-4D97-AF65-F5344CB8AC3E}">
        <p14:creationId xmlns:p14="http://schemas.microsoft.com/office/powerpoint/2010/main" val="3076271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4000" b="1" dirty="0"/>
              <a:t>Types of Evidence</a:t>
            </a:r>
          </a:p>
        </p:txBody>
      </p:sp>
      <p:sp>
        <p:nvSpPr>
          <p:cNvPr id="3" name="Content Placeholder 2"/>
          <p:cNvSpPr>
            <a:spLocks noGrp="1"/>
          </p:cNvSpPr>
          <p:nvPr>
            <p:ph idx="1"/>
          </p:nvPr>
        </p:nvSpPr>
        <p:spPr/>
        <p:txBody>
          <a:bodyPr/>
          <a:lstStyle/>
          <a:p>
            <a:r>
              <a:rPr lang="en-GB" altLang="en-US" sz="3200" dirty="0"/>
              <a:t>Testimony – i.e. witness evidence</a:t>
            </a:r>
          </a:p>
          <a:p>
            <a:r>
              <a:rPr lang="en-GB" altLang="en-US" sz="3200" dirty="0"/>
              <a:t>Hearsay</a:t>
            </a:r>
          </a:p>
          <a:p>
            <a:r>
              <a:rPr lang="en-GB" altLang="en-US" sz="3200" dirty="0"/>
              <a:t>Documents</a:t>
            </a:r>
          </a:p>
          <a:p>
            <a:r>
              <a:rPr lang="en-GB" altLang="en-US" sz="3200" dirty="0"/>
              <a:t>Real evidence</a:t>
            </a:r>
          </a:p>
          <a:p>
            <a:endParaRPr lang="en-GB" dirty="0"/>
          </a:p>
        </p:txBody>
      </p:sp>
    </p:spTree>
    <p:extLst>
      <p:ext uri="{BB962C8B-B14F-4D97-AF65-F5344CB8AC3E}">
        <p14:creationId xmlns:p14="http://schemas.microsoft.com/office/powerpoint/2010/main" val="35854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674C-7B84-9526-1D65-97A5C980A5ED}"/>
              </a:ext>
            </a:extLst>
          </p:cNvPr>
          <p:cNvSpPr>
            <a:spLocks noGrp="1"/>
          </p:cNvSpPr>
          <p:nvPr>
            <p:ph type="title"/>
          </p:nvPr>
        </p:nvSpPr>
        <p:spPr>
          <a:xfrm>
            <a:off x="504806" y="287547"/>
            <a:ext cx="9467330" cy="759125"/>
          </a:xfrm>
        </p:spPr>
        <p:txBody>
          <a:bodyPr/>
          <a:lstStyle/>
          <a:p>
            <a:r>
              <a:rPr lang="en-GB" dirty="0"/>
              <a:t>Issues on which evidence will be required</a:t>
            </a:r>
          </a:p>
        </p:txBody>
      </p:sp>
      <p:pic>
        <p:nvPicPr>
          <p:cNvPr id="8" name="Content Placeholder 3" descr="Graphical user interface, text, application&#10;&#10;Description automatically generated">
            <a:extLst>
              <a:ext uri="{FF2B5EF4-FFF2-40B4-BE49-F238E27FC236}">
                <a16:creationId xmlns:a16="http://schemas.microsoft.com/office/drawing/2014/main" id="{9EB29D72-D2FF-86B2-9C92-393064FEE479}"/>
              </a:ext>
            </a:extLst>
          </p:cNvPr>
          <p:cNvPicPr>
            <a:picLocks noGrp="1" noChangeAspect="1"/>
          </p:cNvPicPr>
          <p:nvPr>
            <p:ph idx="1"/>
          </p:nvPr>
        </p:nvPicPr>
        <p:blipFill rotWithShape="1">
          <a:blip r:embed="rId2"/>
          <a:srcRect l="37568" t="25513" r="8979" b="26292"/>
          <a:stretch/>
        </p:blipFill>
        <p:spPr bwMode="auto">
          <a:xfrm>
            <a:off x="759124" y="960121"/>
            <a:ext cx="9747850" cy="56103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87834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A1175-56B4-915B-E52E-F9A40D5C09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00077D-4132-9FB0-686D-C96770412971}"/>
              </a:ext>
            </a:extLst>
          </p:cNvPr>
          <p:cNvSpPr>
            <a:spLocks noGrp="1"/>
          </p:cNvSpPr>
          <p:nvPr>
            <p:ph type="title"/>
          </p:nvPr>
        </p:nvSpPr>
        <p:spPr>
          <a:xfrm>
            <a:off x="614074" y="284672"/>
            <a:ext cx="8596668" cy="678611"/>
          </a:xfrm>
        </p:spPr>
        <p:txBody>
          <a:bodyPr/>
          <a:lstStyle/>
          <a:p>
            <a:r>
              <a:rPr lang="en-GB" dirty="0"/>
              <a:t>The Court’s power to control evidence</a:t>
            </a:r>
          </a:p>
        </p:txBody>
      </p:sp>
      <p:sp>
        <p:nvSpPr>
          <p:cNvPr id="3" name="Content Placeholder 2">
            <a:extLst>
              <a:ext uri="{FF2B5EF4-FFF2-40B4-BE49-F238E27FC236}">
                <a16:creationId xmlns:a16="http://schemas.microsoft.com/office/drawing/2014/main" id="{80718DA5-E105-031B-1154-FFA5ABBF8ABD}"/>
              </a:ext>
            </a:extLst>
          </p:cNvPr>
          <p:cNvSpPr>
            <a:spLocks noGrp="1"/>
          </p:cNvSpPr>
          <p:nvPr>
            <p:ph idx="1"/>
          </p:nvPr>
        </p:nvSpPr>
        <p:spPr>
          <a:xfrm>
            <a:off x="550813" y="1035170"/>
            <a:ext cx="9139526" cy="5285117"/>
          </a:xfrm>
        </p:spPr>
        <p:txBody>
          <a:bodyPr>
            <a:normAutofit fontScale="92500" lnSpcReduction="20000"/>
          </a:bodyPr>
          <a:lstStyle/>
          <a:p>
            <a:pPr marL="0" indent="0">
              <a:buNone/>
            </a:pPr>
            <a:r>
              <a:rPr lang="en-US" dirty="0"/>
              <a:t>The governing statute is the Civil Evidence Act 1995 (CEA 1995).</a:t>
            </a:r>
          </a:p>
          <a:p>
            <a:r>
              <a:rPr lang="en-US" dirty="0"/>
              <a:t>Part 32 CPR deals with evidence. The court may control the evidence by giving directions on:</a:t>
            </a:r>
          </a:p>
          <a:p>
            <a:r>
              <a:rPr lang="en-US" dirty="0"/>
              <a:t>the issues on which it requires evidence (for example, which elements of a cause of action or combined issued, such as liability or quantum or both);</a:t>
            </a:r>
          </a:p>
          <a:p>
            <a:r>
              <a:rPr lang="en-US" dirty="0"/>
              <a:t>the nature of the evidence it requires to decide those issues (for example, expert witness evidence, witness evidence and documentary evidence); and</a:t>
            </a:r>
          </a:p>
          <a:p>
            <a:r>
              <a:rPr lang="en-US" dirty="0"/>
              <a:t>the way in which the evidence is to be placed before the court, either oral evidence or by relying on written evidence only.</a:t>
            </a:r>
          </a:p>
          <a:p>
            <a:r>
              <a:rPr lang="en-US" dirty="0"/>
              <a:t>These powers are exercised in accordance with the principles found in Part 1 and the overriding objective. They may be used to save expense, to ensure that cases are dealt with proportionately and to ensure that the real issues are addressed at trial.</a:t>
            </a:r>
          </a:p>
          <a:p>
            <a:r>
              <a:rPr lang="en-US" dirty="0"/>
              <a:t>Court can exercise the powers at any point in a case, for example: after DQs have been filed and case management directions are given for the future conduct of the case, at any interim hearings; later in the case, when the case is approaching a trial; and at trial.</a:t>
            </a:r>
          </a:p>
          <a:p>
            <a:r>
              <a:rPr lang="en-US" dirty="0"/>
              <a:t>The most effective time for the powers to be exercised is at a point early in the case, after issues have been clarified by the parties’ statements of case and before the parties incur significant cost in </a:t>
            </a:r>
            <a:r>
              <a:rPr lang="en-US" dirty="0" err="1"/>
              <a:t>organising</a:t>
            </a:r>
            <a:r>
              <a:rPr lang="en-US" dirty="0"/>
              <a:t> evidence.</a:t>
            </a:r>
            <a:endParaRPr lang="en-GB" dirty="0"/>
          </a:p>
        </p:txBody>
      </p:sp>
    </p:spTree>
    <p:extLst>
      <p:ext uri="{BB962C8B-B14F-4D97-AF65-F5344CB8AC3E}">
        <p14:creationId xmlns:p14="http://schemas.microsoft.com/office/powerpoint/2010/main" val="2956794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3C632-4935-A9B2-A8CA-30D82EC022EA}"/>
              </a:ext>
            </a:extLst>
          </p:cNvPr>
          <p:cNvSpPr>
            <a:spLocks noGrp="1"/>
          </p:cNvSpPr>
          <p:nvPr>
            <p:ph type="title"/>
          </p:nvPr>
        </p:nvSpPr>
        <p:spPr>
          <a:xfrm>
            <a:off x="487553" y="301925"/>
            <a:ext cx="8596668" cy="586596"/>
          </a:xfrm>
        </p:spPr>
        <p:txBody>
          <a:bodyPr>
            <a:normAutofit fontScale="90000"/>
          </a:bodyPr>
          <a:lstStyle/>
          <a:p>
            <a:r>
              <a:rPr lang="en-GB" dirty="0"/>
              <a:t>Importance of Witness Evidence</a:t>
            </a:r>
          </a:p>
        </p:txBody>
      </p:sp>
      <p:sp>
        <p:nvSpPr>
          <p:cNvPr id="3" name="Content Placeholder 2">
            <a:extLst>
              <a:ext uri="{FF2B5EF4-FFF2-40B4-BE49-F238E27FC236}">
                <a16:creationId xmlns:a16="http://schemas.microsoft.com/office/drawing/2014/main" id="{50EBE22B-B51C-6133-175F-B83B75FD8D07}"/>
              </a:ext>
            </a:extLst>
          </p:cNvPr>
          <p:cNvSpPr>
            <a:spLocks noGrp="1"/>
          </p:cNvSpPr>
          <p:nvPr>
            <p:ph idx="1"/>
          </p:nvPr>
        </p:nvSpPr>
        <p:spPr>
          <a:xfrm>
            <a:off x="274767" y="1121435"/>
            <a:ext cx="9312055" cy="5152844"/>
          </a:xfrm>
        </p:spPr>
        <p:txBody>
          <a:bodyPr>
            <a:normAutofit fontScale="92500" lnSpcReduction="10000"/>
          </a:bodyPr>
          <a:lstStyle/>
          <a:p>
            <a:r>
              <a:rPr lang="en-US" dirty="0"/>
              <a:t>The general rule is that that evidence is to be by witnesses and any fact which needs to be proved </a:t>
            </a:r>
            <a:r>
              <a:rPr lang="en-US" b="1" dirty="0">
                <a:solidFill>
                  <a:schemeClr val="accent1"/>
                </a:solidFill>
              </a:rPr>
              <a:t>at trial </a:t>
            </a:r>
            <a:r>
              <a:rPr lang="en-US" dirty="0"/>
              <a:t>by the evidence of witnesses is to be proved by their oral evidence given in public unless the court gives permission otherwise.</a:t>
            </a:r>
          </a:p>
          <a:p>
            <a:endParaRPr lang="en-US" dirty="0"/>
          </a:p>
          <a:p>
            <a:r>
              <a:rPr lang="en-US" dirty="0"/>
              <a:t>Oral evidence will include their responses:</a:t>
            </a:r>
          </a:p>
          <a:p>
            <a:pPr lvl="1"/>
            <a:r>
              <a:rPr lang="en-US" dirty="0"/>
              <a:t>to any questions from the party which called them as a witness (examination in chief and re-examination);</a:t>
            </a:r>
          </a:p>
          <a:p>
            <a:pPr lvl="1"/>
            <a:r>
              <a:rPr lang="en-US" dirty="0"/>
              <a:t>to any questions from parties other than the party which called them as a witness (cross-examination); and</a:t>
            </a:r>
          </a:p>
          <a:p>
            <a:pPr lvl="1"/>
            <a:r>
              <a:rPr lang="en-US" dirty="0"/>
              <a:t>to any questions from the judge.</a:t>
            </a:r>
          </a:p>
          <a:p>
            <a:r>
              <a:rPr lang="en-US" dirty="0"/>
              <a:t>At hearings </a:t>
            </a:r>
            <a:r>
              <a:rPr lang="en-US" b="1" dirty="0">
                <a:solidFill>
                  <a:schemeClr val="accent1"/>
                </a:solidFill>
              </a:rPr>
              <a:t>other than trial </a:t>
            </a:r>
            <a:r>
              <a:rPr lang="en-US" dirty="0"/>
              <a:t>(</a:t>
            </a:r>
            <a:r>
              <a:rPr lang="en-US" dirty="0" err="1"/>
              <a:t>eg</a:t>
            </a:r>
            <a:r>
              <a:rPr lang="en-US" dirty="0"/>
              <a:t> hearings of interim applications), the general rule is that that evidence from witnesses is given by their evidence </a:t>
            </a:r>
            <a:r>
              <a:rPr lang="en-US" u="sng" dirty="0"/>
              <a:t>in writing</a:t>
            </a:r>
            <a:r>
              <a:rPr lang="en-US" dirty="0"/>
              <a:t>.</a:t>
            </a:r>
          </a:p>
          <a:p>
            <a:r>
              <a:rPr lang="en-US" dirty="0"/>
              <a:t>Witness statement or affidavit: In most aspects of High and County Court litigation, evidence at interim hearings and at trial is given by way of witness statements. However, PD 32 sets out the occasions where an affidavit must be used, most notably in applications for search and freezing orders, parts of insolvency proceedings and in applications for contempt of court.</a:t>
            </a:r>
            <a:endParaRPr lang="en-GB" dirty="0"/>
          </a:p>
        </p:txBody>
      </p:sp>
    </p:spTree>
    <p:extLst>
      <p:ext uri="{BB962C8B-B14F-4D97-AF65-F5344CB8AC3E}">
        <p14:creationId xmlns:p14="http://schemas.microsoft.com/office/powerpoint/2010/main" val="1087352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6170A-3877-8FFF-BD7E-D7D53E4D95B7}"/>
              </a:ext>
            </a:extLst>
          </p:cNvPr>
          <p:cNvSpPr>
            <a:spLocks noGrp="1"/>
          </p:cNvSpPr>
          <p:nvPr>
            <p:ph type="title"/>
          </p:nvPr>
        </p:nvSpPr>
        <p:spPr>
          <a:xfrm>
            <a:off x="614074" y="281796"/>
            <a:ext cx="8596668" cy="747623"/>
          </a:xfrm>
        </p:spPr>
        <p:txBody>
          <a:bodyPr/>
          <a:lstStyle/>
          <a:p>
            <a:r>
              <a:rPr lang="en-GB" dirty="0"/>
              <a:t>Affidavit vs Witness statement</a:t>
            </a:r>
          </a:p>
        </p:txBody>
      </p:sp>
      <p:sp>
        <p:nvSpPr>
          <p:cNvPr id="3" name="Content Placeholder 2">
            <a:extLst>
              <a:ext uri="{FF2B5EF4-FFF2-40B4-BE49-F238E27FC236}">
                <a16:creationId xmlns:a16="http://schemas.microsoft.com/office/drawing/2014/main" id="{E3905BD7-D93F-8A08-DFBD-DA11EE39E25C}"/>
              </a:ext>
            </a:extLst>
          </p:cNvPr>
          <p:cNvSpPr>
            <a:spLocks noGrp="1"/>
          </p:cNvSpPr>
          <p:nvPr>
            <p:ph idx="1"/>
          </p:nvPr>
        </p:nvSpPr>
        <p:spPr>
          <a:xfrm>
            <a:off x="349529" y="1029419"/>
            <a:ext cx="9473081" cy="5474898"/>
          </a:xfrm>
        </p:spPr>
        <p:txBody>
          <a:bodyPr>
            <a:normAutofit/>
          </a:bodyPr>
          <a:lstStyle/>
          <a:p>
            <a:pPr algn="l">
              <a:spcAft>
                <a:spcPts val="2100"/>
              </a:spcAft>
            </a:pPr>
            <a:r>
              <a:rPr lang="en-US" b="1" dirty="0">
                <a:solidFill>
                  <a:srgbClr val="666666"/>
                </a:solidFill>
              </a:rPr>
              <a:t>Affidavit: </a:t>
            </a:r>
            <a:r>
              <a:rPr lang="en-US" dirty="0">
                <a:solidFill>
                  <a:srgbClr val="666666"/>
                </a:solidFill>
              </a:rPr>
              <a:t>a</a:t>
            </a:r>
            <a:r>
              <a:rPr lang="en-US" b="0" i="0" dirty="0">
                <a:solidFill>
                  <a:srgbClr val="666666"/>
                </a:solidFill>
                <a:effectLst/>
              </a:rPr>
              <a:t> statement which the maker either swears or affirms to be true before a qualified witness. This is essentially the paper based version of swearing upon the bible or making an affirmation in Court before giving verbal evidence.</a:t>
            </a:r>
          </a:p>
          <a:p>
            <a:pPr algn="l">
              <a:spcAft>
                <a:spcPts val="2100"/>
              </a:spcAft>
            </a:pPr>
            <a:r>
              <a:rPr lang="en-US" b="0" i="0" dirty="0">
                <a:solidFill>
                  <a:srgbClr val="666666"/>
                </a:solidFill>
                <a:effectLst/>
              </a:rPr>
              <a:t>An affidavit is only used when Court proceedings have been commenced and will usually be sworn by a plaintiff, a defendant or a witness.</a:t>
            </a:r>
          </a:p>
          <a:p>
            <a:pPr algn="l">
              <a:spcAft>
                <a:spcPts val="2100"/>
              </a:spcAft>
            </a:pPr>
            <a:r>
              <a:rPr lang="en-US" b="1" dirty="0">
                <a:solidFill>
                  <a:srgbClr val="666666"/>
                </a:solidFill>
              </a:rPr>
              <a:t>Witness statement</a:t>
            </a:r>
            <a:r>
              <a:rPr lang="en-US" dirty="0">
                <a:solidFill>
                  <a:srgbClr val="666666"/>
                </a:solidFill>
              </a:rPr>
              <a:t>: </a:t>
            </a:r>
            <a:r>
              <a:rPr lang="en-US" b="0" i="0" dirty="0">
                <a:solidFill>
                  <a:srgbClr val="666666"/>
                </a:solidFill>
                <a:effectLst/>
              </a:rPr>
              <a:t>The major difference between a witness statement and an affidavit is that a witness statement is not sworn by its maker, rather it is simply signed. As such, a witness statement cannot simply be read as evidence in Court as an affidavit would be.</a:t>
            </a:r>
          </a:p>
          <a:p>
            <a:pPr algn="l">
              <a:spcAft>
                <a:spcPts val="2100"/>
              </a:spcAft>
            </a:pPr>
            <a:r>
              <a:rPr lang="en-US" b="0" i="0" dirty="0">
                <a:solidFill>
                  <a:srgbClr val="666666"/>
                </a:solidFill>
                <a:effectLst/>
              </a:rPr>
              <a:t>It is common however for a witness to be sworn into the witness box before being asked whether the contents of their witness statement is true and correct. If the witness answers yes, they can then tender the witness statement into evidence and the same procedure as an affidavit is then followed.</a:t>
            </a:r>
            <a:br>
              <a:rPr lang="en-US" b="0" i="0" dirty="0">
                <a:solidFill>
                  <a:srgbClr val="666666"/>
                </a:solidFill>
                <a:effectLst/>
              </a:rPr>
            </a:br>
            <a:endParaRPr lang="en-US" b="0" i="0" dirty="0">
              <a:solidFill>
                <a:srgbClr val="666666"/>
              </a:solidFill>
              <a:effectLst/>
            </a:endParaRPr>
          </a:p>
          <a:p>
            <a:pPr algn="l">
              <a:spcAft>
                <a:spcPts val="2100"/>
              </a:spcAft>
            </a:pPr>
            <a:endParaRPr lang="en-US" b="0" i="0" dirty="0">
              <a:solidFill>
                <a:srgbClr val="666666"/>
              </a:solidFill>
              <a:effectLst/>
            </a:endParaRPr>
          </a:p>
          <a:p>
            <a:endParaRPr lang="en-GB" dirty="0"/>
          </a:p>
        </p:txBody>
      </p:sp>
    </p:spTree>
    <p:extLst>
      <p:ext uri="{BB962C8B-B14F-4D97-AF65-F5344CB8AC3E}">
        <p14:creationId xmlns:p14="http://schemas.microsoft.com/office/powerpoint/2010/main" val="3725038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DBC12-1F20-6851-D12D-553988D7A1A4}"/>
              </a:ext>
            </a:extLst>
          </p:cNvPr>
          <p:cNvSpPr>
            <a:spLocks noGrp="1"/>
          </p:cNvSpPr>
          <p:nvPr>
            <p:ph type="title"/>
          </p:nvPr>
        </p:nvSpPr>
        <p:spPr>
          <a:xfrm>
            <a:off x="435794" y="178279"/>
            <a:ext cx="8596668" cy="718868"/>
          </a:xfrm>
        </p:spPr>
        <p:txBody>
          <a:bodyPr/>
          <a:lstStyle/>
          <a:p>
            <a:r>
              <a:rPr lang="en-GB" dirty="0"/>
              <a:t>Witness Evidence</a:t>
            </a:r>
          </a:p>
        </p:txBody>
      </p:sp>
      <p:sp>
        <p:nvSpPr>
          <p:cNvPr id="3" name="Content Placeholder 2">
            <a:extLst>
              <a:ext uri="{FF2B5EF4-FFF2-40B4-BE49-F238E27FC236}">
                <a16:creationId xmlns:a16="http://schemas.microsoft.com/office/drawing/2014/main" id="{8217AB06-88D8-F2A0-F5DF-96C9A73A4412}"/>
              </a:ext>
            </a:extLst>
          </p:cNvPr>
          <p:cNvSpPr>
            <a:spLocks noGrp="1"/>
          </p:cNvSpPr>
          <p:nvPr>
            <p:ph idx="1"/>
          </p:nvPr>
        </p:nvSpPr>
        <p:spPr>
          <a:xfrm>
            <a:off x="389786" y="803365"/>
            <a:ext cx="9743375" cy="2727714"/>
          </a:xfrm>
        </p:spPr>
        <p:txBody>
          <a:bodyPr>
            <a:normAutofit lnSpcReduction="10000"/>
          </a:bodyPr>
          <a:lstStyle/>
          <a:p>
            <a:r>
              <a:rPr lang="en-US" dirty="0"/>
              <a:t>Competence: A witness is competent if they can lawfully be called to give evidence and there is </a:t>
            </a:r>
            <a:r>
              <a:rPr lang="en-US" b="1" dirty="0"/>
              <a:t>no minimum age limit </a:t>
            </a:r>
            <a:r>
              <a:rPr lang="en-US" dirty="0"/>
              <a:t>for a witness to give evidence in a civil court.</a:t>
            </a:r>
          </a:p>
          <a:p>
            <a:r>
              <a:rPr lang="en-US" dirty="0"/>
              <a:t>There is no “property” in a witness: Witnesses do not belong exclusively to any party. A party (A) may approach any witness (W) who has already been approached by an opponent (B) and ask them to talk to (A) and provide a witness statement for use in the case between A and B. When interviewing (W), a party (A) should be mindful that:</a:t>
            </a:r>
          </a:p>
          <a:p>
            <a:r>
              <a:rPr lang="en-US" dirty="0"/>
              <a:t>The distinction between fact and opinion: Witness evidence is usually confined to evidence of factual matters, rather than their opinion. Evidence of factual matters can also come from documentary evidence (for example, a contract).</a:t>
            </a:r>
            <a:endParaRPr lang="en-GB" dirty="0"/>
          </a:p>
        </p:txBody>
      </p:sp>
      <p:pic>
        <p:nvPicPr>
          <p:cNvPr id="5" name="Picture 4">
            <a:extLst>
              <a:ext uri="{FF2B5EF4-FFF2-40B4-BE49-F238E27FC236}">
                <a16:creationId xmlns:a16="http://schemas.microsoft.com/office/drawing/2014/main" id="{173D6FC2-197A-A37B-C621-1D65E5463FC4}"/>
              </a:ext>
            </a:extLst>
          </p:cNvPr>
          <p:cNvPicPr>
            <a:picLocks noChangeAspect="1"/>
          </p:cNvPicPr>
          <p:nvPr/>
        </p:nvPicPr>
        <p:blipFill>
          <a:blip r:embed="rId2"/>
          <a:stretch>
            <a:fillRect/>
          </a:stretch>
        </p:blipFill>
        <p:spPr>
          <a:xfrm>
            <a:off x="292020" y="3429000"/>
            <a:ext cx="11531289" cy="2776268"/>
          </a:xfrm>
          <a:prstGeom prst="rect">
            <a:avLst/>
          </a:prstGeom>
        </p:spPr>
      </p:pic>
    </p:spTree>
    <p:extLst>
      <p:ext uri="{BB962C8B-B14F-4D97-AF65-F5344CB8AC3E}">
        <p14:creationId xmlns:p14="http://schemas.microsoft.com/office/powerpoint/2010/main" val="2944528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311E5-E61F-D581-3536-30B7FEB38A9C}"/>
              </a:ext>
            </a:extLst>
          </p:cNvPr>
          <p:cNvSpPr>
            <a:spLocks noGrp="1"/>
          </p:cNvSpPr>
          <p:nvPr>
            <p:ph type="title"/>
          </p:nvPr>
        </p:nvSpPr>
        <p:spPr>
          <a:xfrm>
            <a:off x="602571" y="172529"/>
            <a:ext cx="8596668" cy="695864"/>
          </a:xfrm>
        </p:spPr>
        <p:txBody>
          <a:bodyPr/>
          <a:lstStyle/>
          <a:p>
            <a:r>
              <a:rPr lang="en-GB" dirty="0"/>
              <a:t>Court’s power to control evidence</a:t>
            </a:r>
          </a:p>
        </p:txBody>
      </p:sp>
      <p:sp>
        <p:nvSpPr>
          <p:cNvPr id="3" name="Content Placeholder 2">
            <a:extLst>
              <a:ext uri="{FF2B5EF4-FFF2-40B4-BE49-F238E27FC236}">
                <a16:creationId xmlns:a16="http://schemas.microsoft.com/office/drawing/2014/main" id="{C4351640-60F4-F622-4649-71F851A6BE35}"/>
              </a:ext>
            </a:extLst>
          </p:cNvPr>
          <p:cNvSpPr>
            <a:spLocks noGrp="1"/>
          </p:cNvSpPr>
          <p:nvPr>
            <p:ph idx="1"/>
          </p:nvPr>
        </p:nvSpPr>
        <p:spPr>
          <a:xfrm>
            <a:off x="412791" y="937405"/>
            <a:ext cx="9128024" cy="5262112"/>
          </a:xfrm>
        </p:spPr>
        <p:txBody>
          <a:bodyPr>
            <a:normAutofit/>
          </a:bodyPr>
          <a:lstStyle/>
          <a:p>
            <a:r>
              <a:rPr lang="en-US" dirty="0"/>
              <a:t>r32.4(2) makes the service of witness statements mandatory. It provides that the court will order a party to serve on the parties any witness statement of the oral evidence which the party serving the statement intends to rely upon in relation to any issue of fact to be decided at the trial.</a:t>
            </a:r>
          </a:p>
          <a:p>
            <a:r>
              <a:rPr lang="en-US" dirty="0"/>
              <a:t>A witness statement is a written statement signed by a person which contains the evidence which that person would be allowed to give orally (r32.4(1)).</a:t>
            </a:r>
          </a:p>
          <a:p>
            <a:r>
              <a:rPr lang="en-US" dirty="0"/>
              <a:t>After DQs have been filed and the case is allocated to a case management track (at a CMC for cases allocated to the multi-track), the court will make directions for the future conduct of the case.</a:t>
            </a:r>
          </a:p>
          <a:p>
            <a:r>
              <a:rPr lang="en-US" dirty="0"/>
              <a:t>In fast track and multi-track claims, the court will usually order the parties to exchange by a particular date the written witness statements from any witnesses that each party intends to call at trial to give oral evidence.</a:t>
            </a:r>
          </a:p>
          <a:p>
            <a:r>
              <a:rPr lang="en-US" dirty="0"/>
              <a:t>If a witness statement (or a witness summary) is not served in respect of an intended witness within the time specified by the court, then that witness may not be called to give evidence orally unless the court gives permission (r32.10).</a:t>
            </a:r>
          </a:p>
        </p:txBody>
      </p:sp>
    </p:spTree>
    <p:extLst>
      <p:ext uri="{BB962C8B-B14F-4D97-AF65-F5344CB8AC3E}">
        <p14:creationId xmlns:p14="http://schemas.microsoft.com/office/powerpoint/2010/main" val="3748581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FD5A2-55D8-B4FD-7C4C-7185548CB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5B104-D584-4F89-4F95-836FC951B96C}"/>
              </a:ext>
            </a:extLst>
          </p:cNvPr>
          <p:cNvSpPr>
            <a:spLocks noGrp="1"/>
          </p:cNvSpPr>
          <p:nvPr>
            <p:ph type="title"/>
          </p:nvPr>
        </p:nvSpPr>
        <p:spPr>
          <a:xfrm>
            <a:off x="602571" y="172529"/>
            <a:ext cx="8596668" cy="695864"/>
          </a:xfrm>
        </p:spPr>
        <p:txBody>
          <a:bodyPr/>
          <a:lstStyle/>
          <a:p>
            <a:r>
              <a:rPr lang="en-GB" dirty="0"/>
              <a:t>Court’s power to control evidence</a:t>
            </a:r>
          </a:p>
        </p:txBody>
      </p:sp>
      <p:sp>
        <p:nvSpPr>
          <p:cNvPr id="3" name="Content Placeholder 2">
            <a:extLst>
              <a:ext uri="{FF2B5EF4-FFF2-40B4-BE49-F238E27FC236}">
                <a16:creationId xmlns:a16="http://schemas.microsoft.com/office/drawing/2014/main" id="{507ABB25-5825-32E5-47D6-2C956959E439}"/>
              </a:ext>
            </a:extLst>
          </p:cNvPr>
          <p:cNvSpPr>
            <a:spLocks noGrp="1"/>
          </p:cNvSpPr>
          <p:nvPr>
            <p:ph idx="1"/>
          </p:nvPr>
        </p:nvSpPr>
        <p:spPr>
          <a:xfrm>
            <a:off x="412791" y="937405"/>
            <a:ext cx="9128024" cy="5262112"/>
          </a:xfrm>
        </p:spPr>
        <p:txBody>
          <a:bodyPr>
            <a:normAutofit/>
          </a:bodyPr>
          <a:lstStyle/>
          <a:p>
            <a:r>
              <a:rPr lang="en-US" dirty="0"/>
              <a:t>The usual order is for simultaneous exchange of witness statements. In fast track claims, this will usually be 10 weeks from allocation to track, because the witnesses may need to comment on some of the documentation in their statements. The court may give further, more refined directions about witness evidence. These include directions about:</a:t>
            </a:r>
          </a:p>
          <a:p>
            <a:r>
              <a:rPr lang="en-US" dirty="0"/>
              <a:t>the order in which witness statements are to be served;</a:t>
            </a:r>
          </a:p>
          <a:p>
            <a:r>
              <a:rPr lang="en-US" dirty="0"/>
              <a:t>whether or not the witness statements are to be filed at court (this is not usual);</a:t>
            </a:r>
          </a:p>
          <a:p>
            <a:r>
              <a:rPr lang="en-US" dirty="0"/>
              <a:t>identifying or limiting the issues to which factual evidence may be directed (r32.2(3)) (this may be liability, quantum or another discrete issue);</a:t>
            </a:r>
          </a:p>
          <a:p>
            <a:r>
              <a:rPr lang="en-US" dirty="0"/>
              <a:t>identifying the witnesses who may be called to give oral evidence at trial or whose evidence may be read (r32.2(3));</a:t>
            </a:r>
          </a:p>
          <a:p>
            <a:r>
              <a:rPr lang="en-US" dirty="0"/>
              <a:t>limiting the length or format of witness statements (r32.2(3)); and</a:t>
            </a:r>
          </a:p>
          <a:p>
            <a:r>
              <a:rPr lang="en-US" dirty="0"/>
              <a:t>allowing the parties to serve supplemental statements of witnesses by a specified date, with the aim of bringing up to date the witness’ evidence to deal with any changes of circumstances since the date on which any previous witness statements of the witnesses were signed.</a:t>
            </a:r>
          </a:p>
        </p:txBody>
      </p:sp>
    </p:spTree>
    <p:extLst>
      <p:ext uri="{BB962C8B-B14F-4D97-AF65-F5344CB8AC3E}">
        <p14:creationId xmlns:p14="http://schemas.microsoft.com/office/powerpoint/2010/main" val="3934556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B780-D3F4-9CC9-A631-33440FC5177A}"/>
              </a:ext>
            </a:extLst>
          </p:cNvPr>
          <p:cNvSpPr>
            <a:spLocks noGrp="1"/>
          </p:cNvSpPr>
          <p:nvPr>
            <p:ph type="title"/>
          </p:nvPr>
        </p:nvSpPr>
        <p:spPr>
          <a:xfrm>
            <a:off x="504806" y="161027"/>
            <a:ext cx="8596668" cy="810883"/>
          </a:xfrm>
        </p:spPr>
        <p:txBody>
          <a:bodyPr>
            <a:normAutofit fontScale="90000"/>
          </a:bodyPr>
          <a:lstStyle/>
          <a:p>
            <a:r>
              <a:rPr lang="en-GB" dirty="0"/>
              <a:t>Steps before preparing Witness Statements</a:t>
            </a:r>
          </a:p>
        </p:txBody>
      </p:sp>
      <p:sp>
        <p:nvSpPr>
          <p:cNvPr id="3" name="Content Placeholder 2">
            <a:extLst>
              <a:ext uri="{FF2B5EF4-FFF2-40B4-BE49-F238E27FC236}">
                <a16:creationId xmlns:a16="http://schemas.microsoft.com/office/drawing/2014/main" id="{4BB05214-74D7-CF81-F61A-CEA4FE9471F4}"/>
              </a:ext>
            </a:extLst>
          </p:cNvPr>
          <p:cNvSpPr>
            <a:spLocks noGrp="1"/>
          </p:cNvSpPr>
          <p:nvPr>
            <p:ph idx="1"/>
          </p:nvPr>
        </p:nvSpPr>
        <p:spPr>
          <a:xfrm>
            <a:off x="504805" y="885646"/>
            <a:ext cx="9082017" cy="5727939"/>
          </a:xfrm>
        </p:spPr>
        <p:txBody>
          <a:bodyPr>
            <a:normAutofit/>
          </a:bodyPr>
          <a:lstStyle/>
          <a:p>
            <a:pPr marL="0" indent="0">
              <a:buNone/>
            </a:pPr>
            <a:r>
              <a:rPr lang="en-US" dirty="0"/>
              <a:t>When preparing a witness statement for use at trial, there are several important points to note.</a:t>
            </a:r>
          </a:p>
          <a:p>
            <a:pPr marL="0" indent="0">
              <a:buNone/>
            </a:pPr>
            <a:r>
              <a:rPr lang="en-US" dirty="0"/>
              <a:t>(1)   Review the statements of case and identify which party bears the burden of proving the elements in the case, for example, the components of the cause of action and </a:t>
            </a:r>
            <a:r>
              <a:rPr lang="en-US" dirty="0" err="1"/>
              <a:t>defences</a:t>
            </a:r>
            <a:r>
              <a:rPr lang="en-US" dirty="0"/>
              <a:t>. Witness evidence is essential to the party bearing the legal burden of proof of an issue unless this is conceded by the opponent. Witness evidence may be desirable to a party who does not have the burden of proving an issue, but who wishes to persuade the court that the other party has not discharged the burden of proof on them.</a:t>
            </a:r>
          </a:p>
          <a:p>
            <a:pPr marL="0" indent="0">
              <a:buNone/>
            </a:pPr>
            <a:r>
              <a:rPr lang="en-US" dirty="0"/>
              <a:t>(2)   Review the statements of case and identify which facts are agreed and which are not agreed. Witness evidence is needed on the latter.</a:t>
            </a:r>
          </a:p>
          <a:p>
            <a:pPr marL="0" indent="0">
              <a:buNone/>
            </a:pPr>
            <a:r>
              <a:rPr lang="en-US" dirty="0"/>
              <a:t>(3)   Assess which witness(es) can prove which facts in dispute. If there is more than one witness on an issue, </a:t>
            </a:r>
            <a:r>
              <a:rPr lang="en-US" dirty="0" err="1"/>
              <a:t>prioritise</a:t>
            </a:r>
            <a:r>
              <a:rPr lang="en-US" dirty="0"/>
              <a:t> which witness is in the best position to prove the fact in issue, but consider all witnesses.</a:t>
            </a:r>
          </a:p>
          <a:p>
            <a:pPr marL="0" indent="0">
              <a:buNone/>
            </a:pPr>
            <a:r>
              <a:rPr lang="en-US" dirty="0"/>
              <a:t>If you have not already contacted a witness, do so explaining who you are, who you represent and why you would like to speak to them.</a:t>
            </a:r>
          </a:p>
        </p:txBody>
      </p:sp>
    </p:spTree>
    <p:extLst>
      <p:ext uri="{BB962C8B-B14F-4D97-AF65-F5344CB8AC3E}">
        <p14:creationId xmlns:p14="http://schemas.microsoft.com/office/powerpoint/2010/main" val="3465575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E5CBC-6FAE-DA6B-33D2-43854086F7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2252E-9417-B5CD-9AF0-E3A0F2FDC0DB}"/>
              </a:ext>
            </a:extLst>
          </p:cNvPr>
          <p:cNvSpPr>
            <a:spLocks noGrp="1"/>
          </p:cNvSpPr>
          <p:nvPr>
            <p:ph type="title"/>
          </p:nvPr>
        </p:nvSpPr>
        <p:spPr>
          <a:xfrm>
            <a:off x="504806" y="161027"/>
            <a:ext cx="8596668" cy="810883"/>
          </a:xfrm>
        </p:spPr>
        <p:txBody>
          <a:bodyPr>
            <a:normAutofit fontScale="90000"/>
          </a:bodyPr>
          <a:lstStyle/>
          <a:p>
            <a:r>
              <a:rPr lang="en-GB" dirty="0"/>
              <a:t>Steps before preparing Witness Statements</a:t>
            </a:r>
          </a:p>
        </p:txBody>
      </p:sp>
      <p:sp>
        <p:nvSpPr>
          <p:cNvPr id="3" name="Content Placeholder 2">
            <a:extLst>
              <a:ext uri="{FF2B5EF4-FFF2-40B4-BE49-F238E27FC236}">
                <a16:creationId xmlns:a16="http://schemas.microsoft.com/office/drawing/2014/main" id="{1F25DC88-DC4C-350D-B5D8-CA8F5726F58E}"/>
              </a:ext>
            </a:extLst>
          </p:cNvPr>
          <p:cNvSpPr>
            <a:spLocks noGrp="1"/>
          </p:cNvSpPr>
          <p:nvPr>
            <p:ph idx="1"/>
          </p:nvPr>
        </p:nvSpPr>
        <p:spPr>
          <a:xfrm>
            <a:off x="504805" y="885646"/>
            <a:ext cx="9082017" cy="5727939"/>
          </a:xfrm>
        </p:spPr>
        <p:txBody>
          <a:bodyPr>
            <a:normAutofit/>
          </a:bodyPr>
          <a:lstStyle/>
          <a:p>
            <a:pPr marL="0" indent="0">
              <a:buNone/>
            </a:pPr>
            <a:r>
              <a:rPr lang="en-US" sz="2000" dirty="0"/>
              <a:t>(1)   Arrange a meeting with the witness, ideally in person or by video conference, so that you can see how the witness responds and behaves when replying to questions ( send any key documents in advance for the witness to consider).</a:t>
            </a:r>
          </a:p>
          <a:p>
            <a:pPr marL="0" indent="0">
              <a:buNone/>
            </a:pPr>
            <a:r>
              <a:rPr lang="en-US" sz="2000" dirty="0"/>
              <a:t>(2)   At the meeting, let the witness tell their story and take them through the relevant documents, ensuring that you ask questions to clarify their evidence.</a:t>
            </a:r>
          </a:p>
          <a:p>
            <a:pPr marL="0" indent="0">
              <a:buNone/>
            </a:pPr>
            <a:r>
              <a:rPr lang="en-US" sz="2000" dirty="0"/>
              <a:t>(3)   After the meeting, prepare the witness statement as soon as possible..</a:t>
            </a:r>
          </a:p>
          <a:p>
            <a:pPr marL="0" indent="0">
              <a:buNone/>
            </a:pPr>
            <a:r>
              <a:rPr lang="en-US" sz="2000" dirty="0"/>
              <a:t>(4)   Be sure how the witness would respond to cross-examination.</a:t>
            </a:r>
          </a:p>
          <a:p>
            <a:pPr marL="0" indent="0">
              <a:buNone/>
            </a:pPr>
            <a:r>
              <a:rPr lang="en-US" sz="2000" dirty="0"/>
              <a:t>(5)   Send the statement in draft to the witness with a covering letter inviting them to read through the document very carefully, make any amendments, approve if agreed and sign the statement of truth. This may need to be explained to the witness.</a:t>
            </a:r>
          </a:p>
          <a:p>
            <a:pPr marL="0" indent="0">
              <a:buNone/>
            </a:pPr>
            <a:r>
              <a:rPr lang="en-US" sz="2000" dirty="0"/>
              <a:t>(6)   Explain to the witness the importance that they believe the contents of the statement to be true and that proceedings for contempt of court can be brought against witnesses who make false statements.</a:t>
            </a:r>
            <a:endParaRPr lang="en-GB" sz="2000" dirty="0"/>
          </a:p>
        </p:txBody>
      </p:sp>
    </p:spTree>
    <p:extLst>
      <p:ext uri="{BB962C8B-B14F-4D97-AF65-F5344CB8AC3E}">
        <p14:creationId xmlns:p14="http://schemas.microsoft.com/office/powerpoint/2010/main" val="2945912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241540"/>
            <a:ext cx="9593852" cy="782128"/>
          </a:xfrm>
        </p:spPr>
        <p:txBody>
          <a:bodyPr/>
          <a:lstStyle/>
          <a:p>
            <a:r>
              <a:rPr lang="en-GB" dirty="0"/>
              <a:t>		Witness Statements – usual procedure</a:t>
            </a:r>
          </a:p>
        </p:txBody>
      </p:sp>
      <p:sp>
        <p:nvSpPr>
          <p:cNvPr id="3" name="Content Placeholder 2"/>
          <p:cNvSpPr>
            <a:spLocks noGrp="1"/>
          </p:cNvSpPr>
          <p:nvPr>
            <p:ph idx="1"/>
          </p:nvPr>
        </p:nvSpPr>
        <p:spPr>
          <a:xfrm>
            <a:off x="677334" y="1270000"/>
            <a:ext cx="8596668" cy="5142302"/>
          </a:xfrm>
        </p:spPr>
        <p:txBody>
          <a:bodyPr>
            <a:normAutofit lnSpcReduction="10000"/>
          </a:bodyPr>
          <a:lstStyle/>
          <a:p>
            <a:r>
              <a:rPr lang="en-GB" altLang="en-US" dirty="0">
                <a:latin typeface="Calibri" panose="020F0502020204030204" pitchFamily="34" charset="0"/>
              </a:rPr>
              <a:t>Under </a:t>
            </a:r>
            <a:r>
              <a:rPr lang="en-GB" altLang="en-US" u="sng" dirty="0">
                <a:latin typeface="Calibri" panose="020F0502020204030204" pitchFamily="34" charset="0"/>
              </a:rPr>
              <a:t>CPR 32.4 </a:t>
            </a:r>
            <a:r>
              <a:rPr lang="en-GB" altLang="en-US" dirty="0">
                <a:latin typeface="Calibri" panose="020F0502020204030204" pitchFamily="34" charset="0"/>
              </a:rPr>
              <a:t>the court will order the parties to serve witness statements to be relied upon at trial. This will usually be a simultaneous exchange.</a:t>
            </a:r>
          </a:p>
          <a:p>
            <a:r>
              <a:rPr lang="en-GB" altLang="en-US" dirty="0">
                <a:latin typeface="Calibri" panose="020F0502020204030204" pitchFamily="34" charset="0"/>
              </a:rPr>
              <a:t>The standard direction in fast track cases is 10 weeks post allocation. In multi-track cases a direction will be given at the CMC.</a:t>
            </a:r>
          </a:p>
          <a:p>
            <a:r>
              <a:rPr lang="en-GB" altLang="en-US" dirty="0">
                <a:latin typeface="Calibri" panose="020F0502020204030204" pitchFamily="34" charset="0"/>
              </a:rPr>
              <a:t>Statements must be signed by the witness and contain only evidence which a witness is allowed to give orally.</a:t>
            </a:r>
          </a:p>
          <a:p>
            <a:r>
              <a:rPr lang="en-GB" altLang="en-US" dirty="0">
                <a:latin typeface="Calibri" panose="020F0502020204030204" pitchFamily="34" charset="0"/>
              </a:rPr>
              <a:t>Format: </a:t>
            </a:r>
            <a:r>
              <a:rPr lang="en-GB" altLang="en-US" u="sng" dirty="0">
                <a:latin typeface="Calibri" panose="020F0502020204030204" pitchFamily="34" charset="0"/>
              </a:rPr>
              <a:t>CPR PD 32, para 17.1 to 22.2 </a:t>
            </a:r>
            <a:r>
              <a:rPr lang="en-GB" altLang="en-US" dirty="0">
                <a:latin typeface="Calibri" panose="020F0502020204030204" pitchFamily="34" charset="0"/>
              </a:rPr>
              <a:t>sets out the formalities regarding the format and content, including that witness statements must contain a statement of truth.</a:t>
            </a:r>
          </a:p>
          <a:p>
            <a:r>
              <a:rPr lang="en-GB" altLang="en-US" u="sng" dirty="0">
                <a:latin typeface="Calibri" panose="020F0502020204030204" pitchFamily="34" charset="0"/>
              </a:rPr>
              <a:t>CPR 32.5 </a:t>
            </a:r>
            <a:r>
              <a:rPr lang="en-GB" altLang="en-US" dirty="0">
                <a:latin typeface="Calibri" panose="020F0502020204030204" pitchFamily="34" charset="0"/>
              </a:rPr>
              <a:t>states that where a party has served a witness statement; and he wishes to rely on that statement at trial, that party must call the witness to give oral evidence unless the court orders otherwise or he puts the statement in as hearsay evidence.</a:t>
            </a:r>
          </a:p>
          <a:p>
            <a:r>
              <a:rPr lang="en-GB" altLang="en-US" dirty="0">
                <a:latin typeface="Calibri" panose="020F0502020204030204" pitchFamily="34" charset="0"/>
              </a:rPr>
              <a:t>The court may allow a witness to amplify his statement or give evidence in relation to new matters. </a:t>
            </a:r>
          </a:p>
          <a:p>
            <a:r>
              <a:rPr lang="en-GB" altLang="en-US" u="sng" dirty="0">
                <a:latin typeface="Calibri" panose="020F0502020204030204" pitchFamily="34" charset="0"/>
              </a:rPr>
              <a:t>CPR 32.5(5) </a:t>
            </a:r>
            <a:r>
              <a:rPr lang="en-GB" altLang="en-US" dirty="0">
                <a:latin typeface="Calibri" panose="020F0502020204030204" pitchFamily="34" charset="0"/>
              </a:rPr>
              <a:t>– If a witness is not called to give oral evidence and the serving party does not put it in as hearsay evidence, any other party may put the statement in as hearsay evidence. </a:t>
            </a:r>
          </a:p>
          <a:p>
            <a:endParaRPr lang="en-GB" altLang="en-US" dirty="0">
              <a:latin typeface="Calibri" panose="020F0502020204030204" pitchFamily="34" charset="0"/>
            </a:endParaRPr>
          </a:p>
          <a:p>
            <a:endParaRPr lang="en-GB" altLang="en-US" dirty="0">
              <a:latin typeface="Calibri" panose="020F0502020204030204" pitchFamily="34" charset="0"/>
            </a:endParaRPr>
          </a:p>
          <a:p>
            <a:pPr lvl="1"/>
            <a:endParaRPr lang="en-GB" altLang="en-US" sz="2599" dirty="0">
              <a:latin typeface="Calibri" panose="020F0502020204030204" pitchFamily="34" charset="0"/>
            </a:endParaRPr>
          </a:p>
          <a:p>
            <a:endParaRPr lang="en-GB" dirty="0"/>
          </a:p>
        </p:txBody>
      </p:sp>
    </p:spTree>
    <p:extLst>
      <p:ext uri="{BB962C8B-B14F-4D97-AF65-F5344CB8AC3E}">
        <p14:creationId xmlns:p14="http://schemas.microsoft.com/office/powerpoint/2010/main" val="2403689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9B00A-2F49-D355-71E0-D9163AC8E011}"/>
              </a:ext>
            </a:extLst>
          </p:cNvPr>
          <p:cNvSpPr>
            <a:spLocks noGrp="1"/>
          </p:cNvSpPr>
          <p:nvPr>
            <p:ph type="title"/>
          </p:nvPr>
        </p:nvSpPr>
        <p:spPr/>
        <p:txBody>
          <a:bodyPr/>
          <a:lstStyle/>
          <a:p>
            <a:r>
              <a:rPr lang="en-GB" dirty="0"/>
              <a:t>Format of Witness Statements</a:t>
            </a:r>
          </a:p>
        </p:txBody>
      </p:sp>
      <p:sp>
        <p:nvSpPr>
          <p:cNvPr id="3" name="Content Placeholder 2">
            <a:extLst>
              <a:ext uri="{FF2B5EF4-FFF2-40B4-BE49-F238E27FC236}">
                <a16:creationId xmlns:a16="http://schemas.microsoft.com/office/drawing/2014/main" id="{54BD5885-61C8-87AF-5C67-02F6164E89B8}"/>
              </a:ext>
            </a:extLst>
          </p:cNvPr>
          <p:cNvSpPr>
            <a:spLocks noGrp="1"/>
          </p:cNvSpPr>
          <p:nvPr>
            <p:ph idx="1"/>
          </p:nvPr>
        </p:nvSpPr>
        <p:spPr>
          <a:xfrm>
            <a:off x="763597" y="1424468"/>
            <a:ext cx="9055905" cy="5091662"/>
          </a:xfrm>
        </p:spPr>
        <p:txBody>
          <a:bodyPr>
            <a:normAutofit lnSpcReduction="10000"/>
          </a:bodyPr>
          <a:lstStyle/>
          <a:p>
            <a:pPr marL="0" indent="0" algn="l" fontAlgn="base">
              <a:buNone/>
            </a:pPr>
            <a:r>
              <a:rPr lang="en-US" sz="2200" b="0" i="0" dirty="0">
                <a:solidFill>
                  <a:srgbClr val="000000"/>
                </a:solidFill>
                <a:effectLst/>
              </a:rPr>
              <a:t>A witness statement should, under </a:t>
            </a:r>
            <a:r>
              <a:rPr lang="en-US" sz="2200" b="1" i="0" dirty="0">
                <a:solidFill>
                  <a:srgbClr val="000000"/>
                </a:solidFill>
                <a:effectLst/>
              </a:rPr>
              <a:t>PD 32, para 19.1</a:t>
            </a:r>
            <a:r>
              <a:rPr lang="en-US" sz="2200" b="0" i="0" dirty="0">
                <a:solidFill>
                  <a:srgbClr val="000000"/>
                </a:solidFill>
                <a:effectLst/>
              </a:rPr>
              <a:t>:</a:t>
            </a:r>
          </a:p>
          <a:p>
            <a:pPr algn="l" fontAlgn="base">
              <a:buFont typeface="Arial" panose="020B0604020202020204" pitchFamily="34" charset="0"/>
              <a:buChar char="•"/>
            </a:pPr>
            <a:r>
              <a:rPr lang="en-US" sz="2200" b="0" i="0" dirty="0">
                <a:solidFill>
                  <a:srgbClr val="000000"/>
                </a:solidFill>
                <a:effectLst/>
              </a:rPr>
              <a:t>be produced on durable quality A4 paper with a 3.5 cm margin;</a:t>
            </a:r>
          </a:p>
          <a:p>
            <a:pPr algn="l" fontAlgn="base">
              <a:buFont typeface="Arial" panose="020B0604020202020204" pitchFamily="34" charset="0"/>
              <a:buChar char="•"/>
            </a:pPr>
            <a:r>
              <a:rPr lang="en-US" sz="2200" b="0" i="0" dirty="0">
                <a:solidFill>
                  <a:srgbClr val="000000"/>
                </a:solidFill>
                <a:effectLst/>
              </a:rPr>
              <a:t>be fully legible;</a:t>
            </a:r>
          </a:p>
          <a:p>
            <a:pPr algn="l" fontAlgn="base">
              <a:buFont typeface="Arial" panose="020B0604020202020204" pitchFamily="34" charset="0"/>
              <a:buChar char="•"/>
            </a:pPr>
            <a:r>
              <a:rPr lang="en-US" sz="2200" b="0" i="0" dirty="0">
                <a:solidFill>
                  <a:srgbClr val="000000"/>
                </a:solidFill>
                <a:effectLst/>
              </a:rPr>
              <a:t>normally be typed on one side of the paper only;</a:t>
            </a:r>
          </a:p>
          <a:p>
            <a:pPr algn="l" fontAlgn="base">
              <a:buFont typeface="Arial" panose="020B0604020202020204" pitchFamily="34" charset="0"/>
              <a:buChar char="•"/>
            </a:pPr>
            <a:r>
              <a:rPr lang="en-US" sz="2200" b="0" i="0" dirty="0">
                <a:solidFill>
                  <a:srgbClr val="000000"/>
                </a:solidFill>
                <a:effectLst/>
              </a:rPr>
              <a:t>where possible, be bound securely in a manner which would not hamper filing (or otherwise each page should be endorsed with the case number and should bear the initials of the witness);</a:t>
            </a:r>
          </a:p>
          <a:p>
            <a:pPr algn="l" fontAlgn="base">
              <a:buFont typeface="Arial" panose="020B0604020202020204" pitchFamily="34" charset="0"/>
              <a:buChar char="•"/>
            </a:pPr>
            <a:r>
              <a:rPr lang="en-US" sz="2200" b="0" i="0" dirty="0">
                <a:solidFill>
                  <a:srgbClr val="000000"/>
                </a:solidFill>
                <a:effectLst/>
              </a:rPr>
              <a:t>have the pages numbered consecutively as a separate statement (or as one of several statements contained in a file);</a:t>
            </a:r>
          </a:p>
          <a:p>
            <a:pPr algn="l" fontAlgn="base">
              <a:buFont typeface="Arial" panose="020B0604020202020204" pitchFamily="34" charset="0"/>
              <a:buChar char="•"/>
            </a:pPr>
            <a:r>
              <a:rPr lang="en-US" sz="2200" b="0" i="0" dirty="0">
                <a:solidFill>
                  <a:srgbClr val="000000"/>
                </a:solidFill>
                <a:effectLst/>
              </a:rPr>
              <a:t>be divided into numbered paragraphs;</a:t>
            </a:r>
          </a:p>
          <a:p>
            <a:pPr algn="l" fontAlgn="base">
              <a:buFont typeface="Arial" panose="020B0604020202020204" pitchFamily="34" charset="0"/>
              <a:buChar char="•"/>
            </a:pPr>
            <a:r>
              <a:rPr lang="en-US" sz="2200" b="0" i="0" dirty="0">
                <a:solidFill>
                  <a:srgbClr val="000000"/>
                </a:solidFill>
                <a:effectLst/>
              </a:rPr>
              <a:t>have all numbers, including dates, expressed in figures, and</a:t>
            </a:r>
          </a:p>
          <a:p>
            <a:pPr algn="l" fontAlgn="base">
              <a:buFont typeface="Arial" panose="020B0604020202020204" pitchFamily="34" charset="0"/>
              <a:buChar char="•"/>
            </a:pPr>
            <a:r>
              <a:rPr lang="en-US" sz="2200" b="0" i="0" dirty="0">
                <a:solidFill>
                  <a:srgbClr val="000000"/>
                </a:solidFill>
                <a:effectLst/>
              </a:rPr>
              <a:t>give the reference to any document or documents mentioned either in the margin or in bold text in the body of the statement.</a:t>
            </a:r>
          </a:p>
          <a:p>
            <a:endParaRPr lang="en-GB" dirty="0"/>
          </a:p>
        </p:txBody>
      </p:sp>
    </p:spTree>
    <p:extLst>
      <p:ext uri="{BB962C8B-B14F-4D97-AF65-F5344CB8AC3E}">
        <p14:creationId xmlns:p14="http://schemas.microsoft.com/office/powerpoint/2010/main" val="1233232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581C-06EE-4BF0-B0BB-E278104F241D}"/>
              </a:ext>
            </a:extLst>
          </p:cNvPr>
          <p:cNvSpPr>
            <a:spLocks noGrp="1"/>
          </p:cNvSpPr>
          <p:nvPr>
            <p:ph type="title"/>
          </p:nvPr>
        </p:nvSpPr>
        <p:spPr>
          <a:xfrm>
            <a:off x="413723" y="167813"/>
            <a:ext cx="8596668" cy="688922"/>
          </a:xfrm>
        </p:spPr>
        <p:txBody>
          <a:bodyPr/>
          <a:lstStyle/>
          <a:p>
            <a:r>
              <a:rPr lang="en-GB" dirty="0"/>
              <a:t>The Heading of any witness statement</a:t>
            </a:r>
          </a:p>
        </p:txBody>
      </p:sp>
      <p:sp>
        <p:nvSpPr>
          <p:cNvPr id="3" name="Content Placeholder 2">
            <a:extLst>
              <a:ext uri="{FF2B5EF4-FFF2-40B4-BE49-F238E27FC236}">
                <a16:creationId xmlns:a16="http://schemas.microsoft.com/office/drawing/2014/main" id="{C5B453E6-06B2-DFAA-6693-DD27819356D3}"/>
              </a:ext>
            </a:extLst>
          </p:cNvPr>
          <p:cNvSpPr>
            <a:spLocks noGrp="1"/>
          </p:cNvSpPr>
          <p:nvPr>
            <p:ph idx="1"/>
          </p:nvPr>
        </p:nvSpPr>
        <p:spPr>
          <a:xfrm>
            <a:off x="512577" y="964280"/>
            <a:ext cx="8596668" cy="4929440"/>
          </a:xfrm>
        </p:spPr>
        <p:txBody>
          <a:bodyPr>
            <a:normAutofit lnSpcReduction="10000"/>
          </a:bodyPr>
          <a:lstStyle/>
          <a:p>
            <a:r>
              <a:rPr lang="en-US" b="0" i="0" dirty="0">
                <a:solidFill>
                  <a:srgbClr val="000000"/>
                </a:solidFill>
                <a:effectLst/>
              </a:rPr>
              <a:t>Witness statement must include a formal heading with the title of the proceedings (</a:t>
            </a:r>
            <a:r>
              <a:rPr lang="en-US" b="1" i="0" dirty="0">
                <a:solidFill>
                  <a:srgbClr val="000000"/>
                </a:solidFill>
                <a:effectLst/>
              </a:rPr>
              <a:t>PD32</a:t>
            </a:r>
            <a:r>
              <a:rPr lang="en-US" b="0" i="0" dirty="0">
                <a:solidFill>
                  <a:srgbClr val="000000"/>
                </a:solidFill>
                <a:effectLst/>
              </a:rPr>
              <a:t>, </a:t>
            </a:r>
            <a:r>
              <a:rPr lang="en-US" b="1" i="0" dirty="0">
                <a:solidFill>
                  <a:srgbClr val="000000"/>
                </a:solidFill>
                <a:effectLst/>
              </a:rPr>
              <a:t>para 17.1</a:t>
            </a:r>
            <a:r>
              <a:rPr lang="en-US" b="0" i="0" dirty="0">
                <a:solidFill>
                  <a:srgbClr val="000000"/>
                </a:solidFill>
                <a:effectLst/>
              </a:rPr>
              <a:t>) (this can be obtained from an endorsed claim form or from the particulars of claim. The heading stays the same even if, for example, it is the defendant who makes an interim application for which a witness statement is filed in support).</a:t>
            </a:r>
          </a:p>
          <a:p>
            <a:pPr algn="l" fontAlgn="base"/>
            <a:r>
              <a:rPr lang="en-US" b="0" i="0" dirty="0">
                <a:solidFill>
                  <a:srgbClr val="000000"/>
                </a:solidFill>
                <a:effectLst/>
              </a:rPr>
              <a:t>In the top right-hand corner, six points set out in </a:t>
            </a:r>
            <a:r>
              <a:rPr lang="en-US" b="1" i="0" dirty="0">
                <a:solidFill>
                  <a:srgbClr val="000000"/>
                </a:solidFill>
                <a:effectLst/>
              </a:rPr>
              <a:t>PD32</a:t>
            </a:r>
            <a:r>
              <a:rPr lang="en-US" b="0" i="0" dirty="0">
                <a:solidFill>
                  <a:srgbClr val="000000"/>
                </a:solidFill>
                <a:effectLst/>
              </a:rPr>
              <a:t>, </a:t>
            </a:r>
            <a:r>
              <a:rPr lang="en-US" b="1" i="0" dirty="0">
                <a:solidFill>
                  <a:srgbClr val="000000"/>
                </a:solidFill>
                <a:effectLst/>
              </a:rPr>
              <a:t>para 17.2</a:t>
            </a:r>
            <a:r>
              <a:rPr lang="en-US" b="0" i="0" dirty="0">
                <a:solidFill>
                  <a:srgbClr val="000000"/>
                </a:solidFill>
                <a:effectLst/>
              </a:rPr>
              <a:t>:</a:t>
            </a:r>
          </a:p>
          <a:p>
            <a:pPr marL="0" indent="0" algn="l" fontAlgn="base">
              <a:buNone/>
            </a:pPr>
            <a:r>
              <a:rPr lang="en-US" b="0" i="0" dirty="0">
                <a:solidFill>
                  <a:srgbClr val="000000"/>
                </a:solidFill>
                <a:effectLst/>
              </a:rPr>
              <a:t>— the party on whose behalf the statement is made;</a:t>
            </a:r>
          </a:p>
          <a:p>
            <a:pPr marL="0" indent="0" algn="l" fontAlgn="base">
              <a:buNone/>
            </a:pPr>
            <a:r>
              <a:rPr lang="en-US" b="0" i="0" dirty="0">
                <a:solidFill>
                  <a:srgbClr val="000000"/>
                </a:solidFill>
                <a:effectLst/>
              </a:rPr>
              <a:t>— the initials and surname of the actual witness;</a:t>
            </a:r>
          </a:p>
          <a:p>
            <a:pPr marL="0" indent="0" algn="l" fontAlgn="base">
              <a:buNone/>
            </a:pPr>
            <a:r>
              <a:rPr lang="en-US" b="0" i="0" dirty="0">
                <a:solidFill>
                  <a:srgbClr val="000000"/>
                </a:solidFill>
                <a:effectLst/>
              </a:rPr>
              <a:t>— the number of the statement for that witness in the litigation (is it the first, second, etc. statement?);</a:t>
            </a:r>
          </a:p>
          <a:p>
            <a:pPr marL="0" indent="0" algn="l" fontAlgn="base">
              <a:buNone/>
            </a:pPr>
            <a:r>
              <a:rPr lang="en-US" b="0" i="0" dirty="0">
                <a:solidFill>
                  <a:srgbClr val="000000"/>
                </a:solidFill>
                <a:effectLst/>
              </a:rPr>
              <a:t>— the initials of the witness and the number of exhibits attached to the statement;</a:t>
            </a:r>
          </a:p>
          <a:p>
            <a:pPr marL="0" indent="0" algn="l" fontAlgn="base">
              <a:buNone/>
            </a:pPr>
            <a:r>
              <a:rPr lang="en-US" b="0" i="0" dirty="0">
                <a:solidFill>
                  <a:srgbClr val="000000"/>
                </a:solidFill>
                <a:effectLst/>
              </a:rPr>
              <a:t>— the date on which the statement was made; and</a:t>
            </a:r>
          </a:p>
          <a:p>
            <a:pPr marL="0" indent="0" algn="l" fontAlgn="base">
              <a:buNone/>
            </a:pPr>
            <a:r>
              <a:rPr lang="en-US" b="0" i="0" dirty="0">
                <a:solidFill>
                  <a:srgbClr val="000000"/>
                </a:solidFill>
                <a:effectLst/>
              </a:rPr>
              <a:t>— the date of any translation (if appropriate).</a:t>
            </a:r>
          </a:p>
          <a:p>
            <a:pPr marL="0" indent="0">
              <a:buNone/>
            </a:pPr>
            <a:r>
              <a:rPr lang="en-US" b="0" i="0" dirty="0">
                <a:solidFill>
                  <a:srgbClr val="000000"/>
                </a:solidFill>
                <a:effectLst/>
              </a:rPr>
              <a:t>Set out at the heading of the form, usually in bold, the full name of the witness.</a:t>
            </a:r>
          </a:p>
          <a:p>
            <a:endParaRPr lang="en-GB" dirty="0"/>
          </a:p>
        </p:txBody>
      </p:sp>
    </p:spTree>
    <p:extLst>
      <p:ext uri="{BB962C8B-B14F-4D97-AF65-F5344CB8AC3E}">
        <p14:creationId xmlns:p14="http://schemas.microsoft.com/office/powerpoint/2010/main" val="1901011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E0E7-885F-298A-43A0-94ABFC1E1147}"/>
              </a:ext>
            </a:extLst>
          </p:cNvPr>
          <p:cNvSpPr>
            <a:spLocks noGrp="1"/>
          </p:cNvSpPr>
          <p:nvPr>
            <p:ph type="title"/>
          </p:nvPr>
        </p:nvSpPr>
        <p:spPr>
          <a:xfrm>
            <a:off x="309273" y="156238"/>
            <a:ext cx="9289052" cy="1320800"/>
          </a:xfrm>
        </p:spPr>
        <p:txBody>
          <a:bodyPr/>
          <a:lstStyle/>
          <a:p>
            <a:r>
              <a:rPr lang="en-GB" dirty="0"/>
              <a:t>The Introduction to the Witness Statement</a:t>
            </a:r>
          </a:p>
        </p:txBody>
      </p:sp>
      <p:sp>
        <p:nvSpPr>
          <p:cNvPr id="3" name="Content Placeholder 2">
            <a:extLst>
              <a:ext uri="{FF2B5EF4-FFF2-40B4-BE49-F238E27FC236}">
                <a16:creationId xmlns:a16="http://schemas.microsoft.com/office/drawing/2014/main" id="{53EFFF03-7AAE-2D6D-E9D5-957AC9E1F50C}"/>
              </a:ext>
            </a:extLst>
          </p:cNvPr>
          <p:cNvSpPr>
            <a:spLocks noGrp="1"/>
          </p:cNvSpPr>
          <p:nvPr>
            <p:ph idx="1"/>
          </p:nvPr>
        </p:nvSpPr>
        <p:spPr>
          <a:xfrm>
            <a:off x="470300" y="987397"/>
            <a:ext cx="9087768" cy="5430656"/>
          </a:xfrm>
        </p:spPr>
        <p:txBody>
          <a:bodyPr>
            <a:normAutofit/>
          </a:bodyPr>
          <a:lstStyle/>
          <a:p>
            <a:pPr algn="l" fontAlgn="base"/>
            <a:r>
              <a:rPr lang="en-US" sz="2000" b="0" i="0" dirty="0">
                <a:solidFill>
                  <a:srgbClr val="000000"/>
                </a:solidFill>
                <a:effectLst/>
              </a:rPr>
              <a:t>Under </a:t>
            </a:r>
            <a:r>
              <a:rPr lang="en-US" sz="2000" b="1" i="0" dirty="0">
                <a:solidFill>
                  <a:srgbClr val="000000"/>
                </a:solidFill>
                <a:effectLst/>
              </a:rPr>
              <a:t>PD 32, para 18.1</a:t>
            </a:r>
            <a:r>
              <a:rPr lang="en-US" sz="2000" b="0" i="0" dirty="0">
                <a:solidFill>
                  <a:srgbClr val="000000"/>
                </a:solidFill>
                <a:effectLst/>
              </a:rPr>
              <a:t>, the witness statement should also state:</a:t>
            </a:r>
          </a:p>
          <a:p>
            <a:pPr algn="l" fontAlgn="base">
              <a:buFont typeface="Arial" panose="020B0604020202020204" pitchFamily="34" charset="0"/>
              <a:buChar char="•"/>
            </a:pPr>
            <a:r>
              <a:rPr lang="en-US" sz="2000" b="0" i="0" dirty="0">
                <a:solidFill>
                  <a:srgbClr val="000000"/>
                </a:solidFill>
                <a:effectLst/>
              </a:rPr>
              <a:t>the full name of the witness;</a:t>
            </a:r>
          </a:p>
          <a:p>
            <a:pPr algn="l" fontAlgn="base">
              <a:buFont typeface="Arial" panose="020B0604020202020204" pitchFamily="34" charset="0"/>
              <a:buChar char="•"/>
            </a:pPr>
            <a:r>
              <a:rPr lang="en-US" sz="2000" b="0" i="0" dirty="0">
                <a:solidFill>
                  <a:srgbClr val="000000"/>
                </a:solidFill>
                <a:effectLst/>
              </a:rPr>
              <a:t>the witness’s place of residence (or if they are making the statement in their professional, business or other occupational capacity, the address at which they work, the position they hold and the name of their firm or employer);</a:t>
            </a:r>
          </a:p>
          <a:p>
            <a:pPr algn="l" fontAlgn="base">
              <a:buFont typeface="Arial" panose="020B0604020202020204" pitchFamily="34" charset="0"/>
              <a:buChar char="•"/>
            </a:pPr>
            <a:r>
              <a:rPr lang="en-US" sz="2000" b="0" i="0" dirty="0">
                <a:solidFill>
                  <a:srgbClr val="000000"/>
                </a:solidFill>
                <a:effectLst/>
              </a:rPr>
              <a:t>their occupation or if they have none, their description;</a:t>
            </a:r>
          </a:p>
          <a:p>
            <a:pPr algn="l" fontAlgn="base">
              <a:buFont typeface="Arial" panose="020B0604020202020204" pitchFamily="34" charset="0"/>
              <a:buChar char="•"/>
            </a:pPr>
            <a:r>
              <a:rPr lang="en-US" sz="2000" b="0" i="0" dirty="0">
                <a:solidFill>
                  <a:srgbClr val="000000"/>
                </a:solidFill>
                <a:effectLst/>
              </a:rPr>
              <a:t>whether the witness is a party to the proceedings or is the employee of such a party if this is so; and</a:t>
            </a:r>
          </a:p>
          <a:p>
            <a:pPr algn="l" fontAlgn="base">
              <a:buFont typeface="Arial" panose="020B0604020202020204" pitchFamily="34" charset="0"/>
              <a:buChar char="•"/>
            </a:pPr>
            <a:r>
              <a:rPr lang="en-US" sz="2000" b="0" i="0" dirty="0">
                <a:solidFill>
                  <a:srgbClr val="000000"/>
                </a:solidFill>
                <a:effectLst/>
              </a:rPr>
              <a:t>the process by which the witness statement has been prepared, for example, following a face-to-face meeting, over the telephone, by video conference or through an interpreter.</a:t>
            </a:r>
          </a:p>
          <a:p>
            <a:endParaRPr lang="en-GB" dirty="0"/>
          </a:p>
        </p:txBody>
      </p:sp>
    </p:spTree>
    <p:extLst>
      <p:ext uri="{BB962C8B-B14F-4D97-AF65-F5344CB8AC3E}">
        <p14:creationId xmlns:p14="http://schemas.microsoft.com/office/powerpoint/2010/main" val="1786472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DF3A-4B0A-65B8-B9C0-617562748B2A}"/>
              </a:ext>
            </a:extLst>
          </p:cNvPr>
          <p:cNvSpPr>
            <a:spLocks noGrp="1"/>
          </p:cNvSpPr>
          <p:nvPr>
            <p:ph type="title"/>
          </p:nvPr>
        </p:nvSpPr>
        <p:spPr>
          <a:xfrm>
            <a:off x="539311" y="156238"/>
            <a:ext cx="8596668" cy="706404"/>
          </a:xfrm>
        </p:spPr>
        <p:txBody>
          <a:bodyPr/>
          <a:lstStyle/>
          <a:p>
            <a:r>
              <a:rPr lang="en-GB" dirty="0"/>
              <a:t>The body of the witness statement</a:t>
            </a:r>
          </a:p>
        </p:txBody>
      </p:sp>
      <p:sp>
        <p:nvSpPr>
          <p:cNvPr id="3" name="Content Placeholder 2">
            <a:extLst>
              <a:ext uri="{FF2B5EF4-FFF2-40B4-BE49-F238E27FC236}">
                <a16:creationId xmlns:a16="http://schemas.microsoft.com/office/drawing/2014/main" id="{4F7ED075-FA0F-AD30-0F35-7D5FD00BEFF3}"/>
              </a:ext>
            </a:extLst>
          </p:cNvPr>
          <p:cNvSpPr>
            <a:spLocks noGrp="1"/>
          </p:cNvSpPr>
          <p:nvPr>
            <p:ph idx="1"/>
          </p:nvPr>
        </p:nvSpPr>
        <p:spPr>
          <a:xfrm>
            <a:off x="447295" y="948906"/>
            <a:ext cx="9346561" cy="5607169"/>
          </a:xfrm>
        </p:spPr>
        <p:txBody>
          <a:bodyPr>
            <a:normAutofit/>
          </a:bodyPr>
          <a:lstStyle/>
          <a:p>
            <a:pPr algn="l" fontAlgn="base"/>
            <a:r>
              <a:rPr lang="en-US" b="0" i="0" dirty="0">
                <a:solidFill>
                  <a:srgbClr val="000000"/>
                </a:solidFill>
                <a:effectLst/>
              </a:rPr>
              <a:t>Under </a:t>
            </a:r>
            <a:r>
              <a:rPr lang="en-US" b="1" i="0" dirty="0">
                <a:solidFill>
                  <a:srgbClr val="000000"/>
                </a:solidFill>
                <a:effectLst/>
              </a:rPr>
              <a:t>PD32</a:t>
            </a:r>
            <a:r>
              <a:rPr lang="en-US" b="0" i="0" dirty="0">
                <a:solidFill>
                  <a:srgbClr val="000000"/>
                </a:solidFill>
                <a:effectLst/>
              </a:rPr>
              <a:t>, </a:t>
            </a:r>
            <a:r>
              <a:rPr lang="en-US" b="1" i="0" dirty="0">
                <a:solidFill>
                  <a:srgbClr val="000000"/>
                </a:solidFill>
                <a:effectLst/>
              </a:rPr>
              <a:t>para 18.1</a:t>
            </a:r>
            <a:r>
              <a:rPr lang="en-US" b="0" i="0" dirty="0">
                <a:solidFill>
                  <a:srgbClr val="000000"/>
                </a:solidFill>
                <a:effectLst/>
              </a:rPr>
              <a:t>, the witness statement must, if practicable, be in the intended witness’s own words and must in any event, under </a:t>
            </a:r>
            <a:r>
              <a:rPr lang="en-US" b="1" i="0" dirty="0">
                <a:solidFill>
                  <a:srgbClr val="000000"/>
                </a:solidFill>
                <a:effectLst/>
              </a:rPr>
              <a:t>PD32</a:t>
            </a:r>
            <a:r>
              <a:rPr lang="en-US" b="0" i="0" dirty="0">
                <a:solidFill>
                  <a:srgbClr val="000000"/>
                </a:solidFill>
                <a:effectLst/>
              </a:rPr>
              <a:t>, </a:t>
            </a:r>
            <a:r>
              <a:rPr lang="en-US" b="1" i="0" dirty="0">
                <a:solidFill>
                  <a:srgbClr val="000000"/>
                </a:solidFill>
                <a:effectLst/>
              </a:rPr>
              <a:t>para 19.1</a:t>
            </a:r>
            <a:r>
              <a:rPr lang="en-US" b="0" i="0" dirty="0">
                <a:solidFill>
                  <a:srgbClr val="000000"/>
                </a:solidFill>
                <a:effectLst/>
              </a:rPr>
              <a:t>, be drafted in their own language. The statement should be expressed in the first person, for example, </a:t>
            </a:r>
            <a:r>
              <a:rPr lang="en-US" b="0" i="1" dirty="0">
                <a:solidFill>
                  <a:srgbClr val="000000"/>
                </a:solidFill>
                <a:effectLst/>
              </a:rPr>
              <a:t>“I said….”</a:t>
            </a:r>
            <a:r>
              <a:rPr lang="en-US" b="0" i="0" dirty="0">
                <a:solidFill>
                  <a:srgbClr val="000000"/>
                </a:solidFill>
                <a:effectLst/>
              </a:rPr>
              <a:t>,</a:t>
            </a:r>
            <a:r>
              <a:rPr lang="en-US" b="0" i="1" dirty="0">
                <a:solidFill>
                  <a:srgbClr val="000000"/>
                </a:solidFill>
                <a:effectLst/>
              </a:rPr>
              <a:t> “I saw…”</a:t>
            </a:r>
            <a:endParaRPr lang="en-US" b="0" i="0" dirty="0">
              <a:solidFill>
                <a:srgbClr val="000000"/>
              </a:solidFill>
              <a:effectLst/>
            </a:endParaRPr>
          </a:p>
          <a:p>
            <a:pPr algn="l" fontAlgn="base"/>
            <a:r>
              <a:rPr lang="en-US" b="0" i="0" dirty="0">
                <a:solidFill>
                  <a:srgbClr val="000000"/>
                </a:solidFill>
                <a:effectLst/>
              </a:rPr>
              <a:t>A witness statement must indicate which of the statements in it are made from the witness’s own knowledge and which are matters of information or belief and the source for any matters of information or belief. Witnesses for the most part should deal with factual matters within their own knowledge. Witnesses are, in addition, allowed to testify about facts they have learnt from other sources. Such facts will be </a:t>
            </a:r>
            <a:r>
              <a:rPr lang="en-US" b="1" i="0" dirty="0">
                <a:solidFill>
                  <a:srgbClr val="000000"/>
                </a:solidFill>
                <a:effectLst/>
              </a:rPr>
              <a:t>hearsay evidence</a:t>
            </a:r>
            <a:r>
              <a:rPr lang="en-US" b="0" i="0" dirty="0">
                <a:solidFill>
                  <a:srgbClr val="000000"/>
                </a:solidFill>
                <a:effectLst/>
              </a:rPr>
              <a:t> if they are introduced to prove that they are true.</a:t>
            </a:r>
          </a:p>
          <a:p>
            <a:pPr algn="l" fontAlgn="base"/>
            <a:r>
              <a:rPr lang="en-US" b="0" i="0" dirty="0">
                <a:solidFill>
                  <a:srgbClr val="000000"/>
                </a:solidFill>
                <a:effectLst/>
              </a:rPr>
              <a:t>It is usually convenient for a witness statement to follow the chronological sequence of the events or matters dealt with; each paragraph of a witness statement should as far as possible be confined to a distinct portion of the subject.</a:t>
            </a:r>
          </a:p>
          <a:p>
            <a:pPr algn="l" fontAlgn="base"/>
            <a:r>
              <a:rPr lang="en-US" b="0" i="0" dirty="0">
                <a:solidFill>
                  <a:srgbClr val="000000"/>
                </a:solidFill>
                <a:effectLst/>
              </a:rPr>
              <a:t>Finally, a witness statement must include a statement of truth. (considered later).</a:t>
            </a:r>
          </a:p>
          <a:p>
            <a:endParaRPr lang="en-GB" dirty="0"/>
          </a:p>
        </p:txBody>
      </p:sp>
    </p:spTree>
    <p:extLst>
      <p:ext uri="{BB962C8B-B14F-4D97-AF65-F5344CB8AC3E}">
        <p14:creationId xmlns:p14="http://schemas.microsoft.com/office/powerpoint/2010/main" val="1310956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C6A70-44D4-6300-8A87-EF511F318EDD}"/>
              </a:ext>
            </a:extLst>
          </p:cNvPr>
          <p:cNvSpPr>
            <a:spLocks noGrp="1"/>
          </p:cNvSpPr>
          <p:nvPr>
            <p:ph type="title"/>
          </p:nvPr>
        </p:nvSpPr>
        <p:spPr>
          <a:xfrm>
            <a:off x="677334" y="609600"/>
            <a:ext cx="9013006" cy="1320800"/>
          </a:xfrm>
        </p:spPr>
        <p:txBody>
          <a:bodyPr/>
          <a:lstStyle/>
          <a:p>
            <a:r>
              <a:rPr lang="en-GB" dirty="0"/>
              <a:t>Special provisions for witness statements at interim hearings</a:t>
            </a:r>
          </a:p>
        </p:txBody>
      </p:sp>
      <p:sp>
        <p:nvSpPr>
          <p:cNvPr id="3" name="Content Placeholder 2">
            <a:extLst>
              <a:ext uri="{FF2B5EF4-FFF2-40B4-BE49-F238E27FC236}">
                <a16:creationId xmlns:a16="http://schemas.microsoft.com/office/drawing/2014/main" id="{54523544-748B-DD2C-BC8F-56371BB3C302}"/>
              </a:ext>
            </a:extLst>
          </p:cNvPr>
          <p:cNvSpPr>
            <a:spLocks noGrp="1"/>
          </p:cNvSpPr>
          <p:nvPr>
            <p:ph idx="1"/>
          </p:nvPr>
        </p:nvSpPr>
        <p:spPr>
          <a:xfrm>
            <a:off x="550813" y="2051321"/>
            <a:ext cx="8596668" cy="4113690"/>
          </a:xfrm>
        </p:spPr>
        <p:txBody>
          <a:bodyPr/>
          <a:lstStyle/>
          <a:p>
            <a:r>
              <a:rPr lang="en-US" b="0" i="0" dirty="0">
                <a:solidFill>
                  <a:srgbClr val="000000"/>
                </a:solidFill>
                <a:effectLst/>
              </a:rPr>
              <a:t>At an interim hearing, evidence is usually given in writing, rather than by oral evidence. Many interim applications require evidence to support the application. This may be evidence in the </a:t>
            </a:r>
            <a:r>
              <a:rPr lang="en-US" b="1" i="0" dirty="0">
                <a:solidFill>
                  <a:srgbClr val="000000"/>
                </a:solidFill>
                <a:effectLst/>
              </a:rPr>
              <a:t>Form N244 Application Notice</a:t>
            </a:r>
            <a:r>
              <a:rPr lang="en-US" b="0" i="0" dirty="0">
                <a:solidFill>
                  <a:srgbClr val="000000"/>
                </a:solidFill>
                <a:effectLst/>
              </a:rPr>
              <a:t> endorsed with a statement of truth or in the form of a witness statement. There may also be evidence in response to an application, which is usually given by witness statements where needed.</a:t>
            </a:r>
          </a:p>
          <a:p>
            <a:r>
              <a:rPr lang="en-US" b="0" i="0" dirty="0">
                <a:solidFill>
                  <a:srgbClr val="000000"/>
                </a:solidFill>
                <a:effectLst/>
              </a:rPr>
              <a:t>Many of the points above concerning the content of witness statements for trial also apply to witness statements prepared for interim applications. However, there are several additional considerations which are laid out in Table 13.5 ( see manual)</a:t>
            </a:r>
            <a:endParaRPr lang="en-GB" dirty="0"/>
          </a:p>
        </p:txBody>
      </p:sp>
    </p:spTree>
    <p:extLst>
      <p:ext uri="{BB962C8B-B14F-4D97-AF65-F5344CB8AC3E}">
        <p14:creationId xmlns:p14="http://schemas.microsoft.com/office/powerpoint/2010/main" val="2085294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8AF0E-65A1-3B22-DAA9-703AD0D64C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160257-DE64-778C-48EF-1139A148AB37}"/>
              </a:ext>
            </a:extLst>
          </p:cNvPr>
          <p:cNvSpPr>
            <a:spLocks noGrp="1"/>
          </p:cNvSpPr>
          <p:nvPr>
            <p:ph type="title"/>
          </p:nvPr>
        </p:nvSpPr>
        <p:spPr>
          <a:xfrm>
            <a:off x="469165" y="172528"/>
            <a:ext cx="2765813" cy="4499364"/>
          </a:xfrm>
        </p:spPr>
        <p:txBody>
          <a:bodyPr>
            <a:normAutofit/>
          </a:bodyPr>
          <a:lstStyle/>
          <a:p>
            <a:r>
              <a:rPr lang="en-GB" dirty="0"/>
              <a:t>Template for witness statements (Interim Hearing)</a:t>
            </a:r>
          </a:p>
        </p:txBody>
      </p:sp>
      <p:pic>
        <p:nvPicPr>
          <p:cNvPr id="5" name="Picture 4">
            <a:extLst>
              <a:ext uri="{FF2B5EF4-FFF2-40B4-BE49-F238E27FC236}">
                <a16:creationId xmlns:a16="http://schemas.microsoft.com/office/drawing/2014/main" id="{D0F65630-BFCC-F8F2-0725-B9E85A21EA3D}"/>
              </a:ext>
            </a:extLst>
          </p:cNvPr>
          <p:cNvPicPr>
            <a:picLocks noChangeAspect="1"/>
          </p:cNvPicPr>
          <p:nvPr/>
        </p:nvPicPr>
        <p:blipFill>
          <a:blip r:embed="rId2"/>
          <a:stretch>
            <a:fillRect/>
          </a:stretch>
        </p:blipFill>
        <p:spPr>
          <a:xfrm>
            <a:off x="3849701" y="53788"/>
            <a:ext cx="6615953" cy="6558467"/>
          </a:xfrm>
          <a:prstGeom prst="rect">
            <a:avLst/>
          </a:prstGeom>
        </p:spPr>
      </p:pic>
    </p:spTree>
    <p:extLst>
      <p:ext uri="{BB962C8B-B14F-4D97-AF65-F5344CB8AC3E}">
        <p14:creationId xmlns:p14="http://schemas.microsoft.com/office/powerpoint/2010/main" val="1128427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9530-0F0F-D030-142F-9FFF48811709}"/>
              </a:ext>
            </a:extLst>
          </p:cNvPr>
          <p:cNvSpPr>
            <a:spLocks noGrp="1"/>
          </p:cNvSpPr>
          <p:nvPr>
            <p:ph type="title"/>
          </p:nvPr>
        </p:nvSpPr>
        <p:spPr>
          <a:xfrm>
            <a:off x="677334" y="609600"/>
            <a:ext cx="8596668" cy="672860"/>
          </a:xfrm>
        </p:spPr>
        <p:txBody>
          <a:bodyPr/>
          <a:lstStyle/>
          <a:p>
            <a:r>
              <a:rPr lang="en-GB" dirty="0"/>
              <a:t>Exhibits to Witness Statements</a:t>
            </a:r>
          </a:p>
        </p:txBody>
      </p:sp>
      <p:sp>
        <p:nvSpPr>
          <p:cNvPr id="3" name="Content Placeholder 2">
            <a:extLst>
              <a:ext uri="{FF2B5EF4-FFF2-40B4-BE49-F238E27FC236}">
                <a16:creationId xmlns:a16="http://schemas.microsoft.com/office/drawing/2014/main" id="{124545F9-C1BE-4C01-55A9-DBE550F75C16}"/>
              </a:ext>
            </a:extLst>
          </p:cNvPr>
          <p:cNvSpPr>
            <a:spLocks noGrp="1"/>
          </p:cNvSpPr>
          <p:nvPr>
            <p:ph idx="1"/>
          </p:nvPr>
        </p:nvSpPr>
        <p:spPr>
          <a:xfrm>
            <a:off x="476051" y="1282460"/>
            <a:ext cx="8596668" cy="5227608"/>
          </a:xfrm>
        </p:spPr>
        <p:txBody>
          <a:bodyPr>
            <a:normAutofit fontScale="92500" lnSpcReduction="10000"/>
          </a:bodyPr>
          <a:lstStyle/>
          <a:p>
            <a:pPr algn="l" fontAlgn="base"/>
            <a:r>
              <a:rPr lang="en-US" b="0" i="0" dirty="0">
                <a:solidFill>
                  <a:srgbClr val="000000"/>
                </a:solidFill>
                <a:effectLst/>
              </a:rPr>
              <a:t>A trial witness statement or a witness statement for use at an interim application hearing can refer to documents.</a:t>
            </a:r>
          </a:p>
          <a:p>
            <a:pPr algn="l" fontAlgn="base"/>
            <a:r>
              <a:rPr lang="en-US" b="0" i="0" dirty="0">
                <a:solidFill>
                  <a:srgbClr val="000000"/>
                </a:solidFill>
                <a:effectLst/>
              </a:rPr>
              <a:t>This is known as </a:t>
            </a:r>
            <a:r>
              <a:rPr lang="en-US" b="1" i="0" dirty="0">
                <a:solidFill>
                  <a:srgbClr val="000000"/>
                </a:solidFill>
                <a:effectLst/>
              </a:rPr>
              <a:t>exhibiting</a:t>
            </a:r>
            <a:r>
              <a:rPr lang="en-US" b="0" i="0" dirty="0">
                <a:solidFill>
                  <a:srgbClr val="000000"/>
                </a:solidFill>
                <a:effectLst/>
              </a:rPr>
              <a:t> the document to the witness statement and the documents are known as </a:t>
            </a:r>
            <a:r>
              <a:rPr lang="en-US" b="1" i="0" dirty="0">
                <a:solidFill>
                  <a:srgbClr val="000000"/>
                </a:solidFill>
                <a:effectLst/>
              </a:rPr>
              <a:t>exhibits</a:t>
            </a:r>
            <a:r>
              <a:rPr lang="en-US" b="0" i="0" dirty="0">
                <a:solidFill>
                  <a:srgbClr val="000000"/>
                </a:solidFill>
                <a:effectLst/>
              </a:rPr>
              <a:t>.</a:t>
            </a:r>
          </a:p>
          <a:p>
            <a:pPr algn="l" fontAlgn="base"/>
            <a:r>
              <a:rPr lang="en-US" b="0" i="0" dirty="0">
                <a:solidFill>
                  <a:srgbClr val="000000"/>
                </a:solidFill>
                <a:effectLst/>
              </a:rPr>
              <a:t>Where a witness statement refers to an exhibit or exhibits, it should state “I refer to the (description of exhibit) marked ‘…’.”</a:t>
            </a:r>
          </a:p>
          <a:p>
            <a:pPr algn="l" fontAlgn="base"/>
            <a:r>
              <a:rPr lang="en-US" b="0" i="0" dirty="0">
                <a:solidFill>
                  <a:srgbClr val="000000"/>
                </a:solidFill>
                <a:effectLst/>
              </a:rPr>
              <a:t>An exhibit used in conjunction with a witness statement should be verified and identified by the witness and remain separate from the witness statement.</a:t>
            </a:r>
          </a:p>
          <a:p>
            <a:pPr algn="l" fontAlgn="base"/>
            <a:r>
              <a:rPr lang="en-US" b="0" i="0" dirty="0">
                <a:solidFill>
                  <a:srgbClr val="000000"/>
                </a:solidFill>
                <a:effectLst/>
              </a:rPr>
              <a:t>The first page of each exhibit should be marked with the exhibit mark referred to in the witness statement.</a:t>
            </a:r>
          </a:p>
          <a:p>
            <a:pPr algn="l" fontAlgn="base"/>
            <a:r>
              <a:rPr lang="en-US" b="0" i="0" dirty="0">
                <a:solidFill>
                  <a:srgbClr val="000000"/>
                </a:solidFill>
                <a:effectLst/>
              </a:rPr>
              <a:t>Where a witness makes more than one witness statement to which there are exhibits, in the same proceedings, the numbering of the exhibits should run consecutively throughout and not start again with each witness statement, for example, the first witness statement of </a:t>
            </a:r>
            <a:r>
              <a:rPr lang="en-US" b="0" i="0" dirty="0" err="1">
                <a:solidFill>
                  <a:srgbClr val="000000"/>
                </a:solidFill>
                <a:effectLst/>
              </a:rPr>
              <a:t>Mohima</a:t>
            </a:r>
            <a:r>
              <a:rPr lang="en-US" b="0" i="0" dirty="0">
                <a:solidFill>
                  <a:srgbClr val="000000"/>
                </a:solidFill>
                <a:effectLst/>
              </a:rPr>
              <a:t> Khan may refer to exhibits MK1-MK5 and the second witness statement from </a:t>
            </a:r>
            <a:r>
              <a:rPr lang="en-US" b="0" i="0" dirty="0" err="1">
                <a:solidFill>
                  <a:srgbClr val="000000"/>
                </a:solidFill>
                <a:effectLst/>
              </a:rPr>
              <a:t>Mohima</a:t>
            </a:r>
            <a:r>
              <a:rPr lang="en-US" b="0" i="0" dirty="0">
                <a:solidFill>
                  <a:srgbClr val="000000"/>
                </a:solidFill>
                <a:effectLst/>
              </a:rPr>
              <a:t> Khan may refer to exhibits, which would continue the numbering adopted earlier, that is, MK6, MK7 and so on, rather than starting afresh.</a:t>
            </a:r>
          </a:p>
          <a:p>
            <a:pPr algn="l" fontAlgn="base"/>
            <a:r>
              <a:rPr lang="en-US" dirty="0">
                <a:solidFill>
                  <a:srgbClr val="000000"/>
                </a:solidFill>
              </a:rPr>
              <a:t>Exhibits could be correspondence, other documents or small objects</a:t>
            </a:r>
            <a:endParaRPr lang="en-US" b="0" i="0" dirty="0">
              <a:solidFill>
                <a:srgbClr val="000000"/>
              </a:solidFill>
              <a:effectLst/>
            </a:endParaRPr>
          </a:p>
          <a:p>
            <a:endParaRPr lang="en-GB" dirty="0"/>
          </a:p>
        </p:txBody>
      </p:sp>
    </p:spTree>
    <p:extLst>
      <p:ext uri="{BB962C8B-B14F-4D97-AF65-F5344CB8AC3E}">
        <p14:creationId xmlns:p14="http://schemas.microsoft.com/office/powerpoint/2010/main" val="39659772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42F65-9ABB-95DB-2341-E17928CAA45D}"/>
              </a:ext>
            </a:extLst>
          </p:cNvPr>
          <p:cNvSpPr>
            <a:spLocks noGrp="1"/>
          </p:cNvSpPr>
          <p:nvPr>
            <p:ph type="title"/>
          </p:nvPr>
        </p:nvSpPr>
        <p:spPr>
          <a:xfrm>
            <a:off x="562316" y="218536"/>
            <a:ext cx="8596668" cy="724619"/>
          </a:xfrm>
        </p:spPr>
        <p:txBody>
          <a:bodyPr/>
          <a:lstStyle/>
          <a:p>
            <a:r>
              <a:rPr lang="en-GB" dirty="0"/>
              <a:t>Statements of Truth</a:t>
            </a:r>
          </a:p>
        </p:txBody>
      </p:sp>
      <p:sp>
        <p:nvSpPr>
          <p:cNvPr id="3" name="Content Placeholder 2">
            <a:extLst>
              <a:ext uri="{FF2B5EF4-FFF2-40B4-BE49-F238E27FC236}">
                <a16:creationId xmlns:a16="http://schemas.microsoft.com/office/drawing/2014/main" id="{DCF19977-294E-0A9A-AD19-F96DE3D27C69}"/>
              </a:ext>
            </a:extLst>
          </p:cNvPr>
          <p:cNvSpPr>
            <a:spLocks noGrp="1"/>
          </p:cNvSpPr>
          <p:nvPr>
            <p:ph idx="1"/>
          </p:nvPr>
        </p:nvSpPr>
        <p:spPr>
          <a:xfrm>
            <a:off x="395538" y="987396"/>
            <a:ext cx="9099270" cy="5062596"/>
          </a:xfrm>
        </p:spPr>
        <p:txBody>
          <a:bodyPr>
            <a:normAutofit lnSpcReduction="10000"/>
          </a:bodyPr>
          <a:lstStyle/>
          <a:p>
            <a:pPr algn="l" fontAlgn="base"/>
            <a:r>
              <a:rPr lang="en-US" sz="2000" b="0" i="0" dirty="0">
                <a:solidFill>
                  <a:srgbClr val="000000"/>
                </a:solidFill>
                <a:effectLst/>
              </a:rPr>
              <a:t>A witness statement must contain a statement of truth. The usual wording is:</a:t>
            </a:r>
          </a:p>
          <a:p>
            <a:pPr algn="l" fontAlgn="base"/>
            <a:r>
              <a:rPr lang="en-US" sz="2000" b="0" i="0" dirty="0">
                <a:solidFill>
                  <a:srgbClr val="000000"/>
                </a:solidFill>
                <a:effectLst/>
              </a:rPr>
              <a:t>“I believe that the facts stated in this witness statement are true. I understand that proceedings for contempt of court may be brought against anyone who makes, or causes to be made, a false statement in a document verified by a statement of truth without an honest belief in its truth.”</a:t>
            </a:r>
          </a:p>
          <a:p>
            <a:pPr algn="l" fontAlgn="base"/>
            <a:r>
              <a:rPr lang="en-US" sz="2000" b="0" i="0" dirty="0">
                <a:solidFill>
                  <a:srgbClr val="000000"/>
                </a:solidFill>
                <a:effectLst/>
              </a:rPr>
              <a:t>Where the witness statement is signed by a legal representative, the person making the statement is not a party to the action. This requires the statement of truth above to be qualified with an authority sentence as follows: ”I am duly </a:t>
            </a:r>
            <a:r>
              <a:rPr lang="en-US" sz="2000" b="0" i="0" dirty="0" err="1">
                <a:solidFill>
                  <a:srgbClr val="000000"/>
                </a:solidFill>
                <a:effectLst/>
              </a:rPr>
              <a:t>authorised</a:t>
            </a:r>
            <a:r>
              <a:rPr lang="en-US" sz="2000" b="0" i="0" dirty="0">
                <a:solidFill>
                  <a:srgbClr val="000000"/>
                </a:solidFill>
                <a:effectLst/>
              </a:rPr>
              <a:t> to make this statement on behalf of the claimant/defendant.”</a:t>
            </a:r>
          </a:p>
          <a:p>
            <a:pPr algn="l" fontAlgn="base"/>
            <a:r>
              <a:rPr lang="en-US" sz="2000" b="1" i="0" dirty="0">
                <a:solidFill>
                  <a:srgbClr val="000000"/>
                </a:solidFill>
                <a:effectLst/>
              </a:rPr>
              <a:t>r32.14</a:t>
            </a:r>
            <a:r>
              <a:rPr lang="en-US" sz="2000" b="0" i="0" dirty="0">
                <a:solidFill>
                  <a:srgbClr val="000000"/>
                </a:solidFill>
                <a:effectLst/>
              </a:rPr>
              <a:t> sets out the consequences of verifying a witness statement containing a false statement without an honest belief in its truth. It is a contempt of court, a criminal offence which is punishable by imprisonment, a fine, or both.</a:t>
            </a:r>
          </a:p>
          <a:p>
            <a:endParaRPr lang="en-GB" dirty="0"/>
          </a:p>
        </p:txBody>
      </p:sp>
    </p:spTree>
    <p:extLst>
      <p:ext uri="{BB962C8B-B14F-4D97-AF65-F5344CB8AC3E}">
        <p14:creationId xmlns:p14="http://schemas.microsoft.com/office/powerpoint/2010/main" val="3429479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F104C-7A98-880D-E240-7ADC8F313A18}"/>
              </a:ext>
            </a:extLst>
          </p:cNvPr>
          <p:cNvSpPr>
            <a:spLocks noGrp="1"/>
          </p:cNvSpPr>
          <p:nvPr>
            <p:ph type="title"/>
          </p:nvPr>
        </p:nvSpPr>
        <p:spPr>
          <a:xfrm>
            <a:off x="395538" y="212785"/>
            <a:ext cx="9944658" cy="770626"/>
          </a:xfrm>
        </p:spPr>
        <p:txBody>
          <a:bodyPr>
            <a:normAutofit/>
          </a:bodyPr>
          <a:lstStyle/>
          <a:p>
            <a:r>
              <a:rPr lang="en-GB" sz="3200" dirty="0"/>
              <a:t>Steps after receiving opponent’s witness evidence</a:t>
            </a:r>
          </a:p>
        </p:txBody>
      </p:sp>
      <p:sp>
        <p:nvSpPr>
          <p:cNvPr id="3" name="Content Placeholder 2">
            <a:extLst>
              <a:ext uri="{FF2B5EF4-FFF2-40B4-BE49-F238E27FC236}">
                <a16:creationId xmlns:a16="http://schemas.microsoft.com/office/drawing/2014/main" id="{894DBFE8-BD2D-7442-CA89-EF990C9EE381}"/>
              </a:ext>
            </a:extLst>
          </p:cNvPr>
          <p:cNvSpPr>
            <a:spLocks noGrp="1"/>
          </p:cNvSpPr>
          <p:nvPr>
            <p:ph idx="1"/>
          </p:nvPr>
        </p:nvSpPr>
        <p:spPr>
          <a:xfrm>
            <a:off x="602572" y="1113917"/>
            <a:ext cx="9737624" cy="5166113"/>
          </a:xfrm>
        </p:spPr>
        <p:txBody>
          <a:bodyPr/>
          <a:lstStyle/>
          <a:p>
            <a:pPr algn="l" fontAlgn="base"/>
            <a:r>
              <a:rPr lang="en-US" sz="2400" b="0" i="0" dirty="0">
                <a:solidFill>
                  <a:srgbClr val="000000"/>
                </a:solidFill>
                <a:effectLst/>
              </a:rPr>
              <a:t>On </a:t>
            </a:r>
            <a:r>
              <a:rPr lang="en-US" sz="2400" dirty="0">
                <a:solidFill>
                  <a:srgbClr val="000000"/>
                </a:solidFill>
              </a:rPr>
              <a:t>receiving the opponent’s witness evidence </a:t>
            </a:r>
            <a:r>
              <a:rPr lang="en-US" sz="2400" b="0" i="0" dirty="0">
                <a:solidFill>
                  <a:srgbClr val="000000"/>
                </a:solidFill>
                <a:effectLst/>
              </a:rPr>
              <a:t>it may be appropriate to do the following:</a:t>
            </a:r>
          </a:p>
          <a:p>
            <a:pPr algn="l" fontAlgn="base">
              <a:buFont typeface="Arial" panose="020B0604020202020204" pitchFamily="34" charset="0"/>
              <a:buChar char="•"/>
            </a:pPr>
            <a:r>
              <a:rPr lang="en-US" sz="2400" b="0" i="0" dirty="0">
                <a:solidFill>
                  <a:srgbClr val="000000"/>
                </a:solidFill>
                <a:effectLst/>
              </a:rPr>
              <a:t>check the grounds for the application;</a:t>
            </a:r>
          </a:p>
          <a:p>
            <a:pPr algn="l" fontAlgn="base">
              <a:buFont typeface="Arial" panose="020B0604020202020204" pitchFamily="34" charset="0"/>
              <a:buChar char="•"/>
            </a:pPr>
            <a:r>
              <a:rPr lang="en-US" sz="2400" b="0" i="0" dirty="0">
                <a:solidFill>
                  <a:srgbClr val="000000"/>
                </a:solidFill>
                <a:effectLst/>
              </a:rPr>
              <a:t>prepare a witness statement in response if permitted by the </a:t>
            </a:r>
            <a:r>
              <a:rPr lang="en-US" sz="2400" b="1" i="0" dirty="0">
                <a:solidFill>
                  <a:srgbClr val="000000"/>
                </a:solidFill>
                <a:effectLst/>
              </a:rPr>
              <a:t>CPR</a:t>
            </a:r>
            <a:r>
              <a:rPr lang="en-US" sz="2400" b="0" i="0" dirty="0">
                <a:solidFill>
                  <a:srgbClr val="000000"/>
                </a:solidFill>
                <a:effectLst/>
              </a:rPr>
              <a:t> or if appropriate;</a:t>
            </a:r>
          </a:p>
          <a:p>
            <a:pPr algn="l" fontAlgn="base">
              <a:buFont typeface="Arial" panose="020B0604020202020204" pitchFamily="34" charset="0"/>
              <a:buChar char="•"/>
            </a:pPr>
            <a:r>
              <a:rPr lang="en-US" sz="2400" b="0" i="0" dirty="0">
                <a:solidFill>
                  <a:srgbClr val="000000"/>
                </a:solidFill>
                <a:effectLst/>
              </a:rPr>
              <a:t>send a copy to the client and request further information or clarification if required;</a:t>
            </a:r>
          </a:p>
          <a:p>
            <a:pPr algn="l" fontAlgn="base">
              <a:buFont typeface="Arial" panose="020B0604020202020204" pitchFamily="34" charset="0"/>
              <a:buChar char="•"/>
            </a:pPr>
            <a:r>
              <a:rPr lang="en-US" sz="2400" b="0" i="0" dirty="0">
                <a:solidFill>
                  <a:srgbClr val="000000"/>
                </a:solidFill>
                <a:effectLst/>
              </a:rPr>
              <a:t>reassess the prospects of succeeding in your position at the hearing of the application considering the evidence; and</a:t>
            </a:r>
          </a:p>
          <a:p>
            <a:pPr algn="l" fontAlgn="base">
              <a:buFont typeface="Arial" panose="020B0604020202020204" pitchFamily="34" charset="0"/>
              <a:buChar char="•"/>
            </a:pPr>
            <a:r>
              <a:rPr lang="en-US" sz="2400" b="0" i="0" dirty="0">
                <a:solidFill>
                  <a:srgbClr val="000000"/>
                </a:solidFill>
                <a:effectLst/>
              </a:rPr>
              <a:t>consider whether it is in the client’s best interests to brief counsel to attend.</a:t>
            </a:r>
          </a:p>
          <a:p>
            <a:endParaRPr lang="en-GB" dirty="0"/>
          </a:p>
        </p:txBody>
      </p:sp>
    </p:spTree>
    <p:extLst>
      <p:ext uri="{BB962C8B-B14F-4D97-AF65-F5344CB8AC3E}">
        <p14:creationId xmlns:p14="http://schemas.microsoft.com/office/powerpoint/2010/main" val="3100626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880E-E53F-0598-98C0-FB688B1A5C6C}"/>
              </a:ext>
            </a:extLst>
          </p:cNvPr>
          <p:cNvSpPr>
            <a:spLocks noGrp="1"/>
          </p:cNvSpPr>
          <p:nvPr>
            <p:ph type="title"/>
          </p:nvPr>
        </p:nvSpPr>
        <p:spPr>
          <a:xfrm>
            <a:off x="441546" y="156238"/>
            <a:ext cx="8596668" cy="1320800"/>
          </a:xfrm>
        </p:spPr>
        <p:txBody>
          <a:bodyPr>
            <a:normAutofit/>
          </a:bodyPr>
          <a:lstStyle/>
          <a:p>
            <a:r>
              <a:rPr lang="en-GB" sz="3200" dirty="0"/>
              <a:t>Steps after receiving opponent’s witness evidence for use at trial</a:t>
            </a:r>
          </a:p>
        </p:txBody>
      </p:sp>
      <p:sp>
        <p:nvSpPr>
          <p:cNvPr id="3" name="Content Placeholder 2">
            <a:extLst>
              <a:ext uri="{FF2B5EF4-FFF2-40B4-BE49-F238E27FC236}">
                <a16:creationId xmlns:a16="http://schemas.microsoft.com/office/drawing/2014/main" id="{7E6D4EFA-1AD7-91B5-6726-14060E41DE4C}"/>
              </a:ext>
            </a:extLst>
          </p:cNvPr>
          <p:cNvSpPr>
            <a:spLocks noGrp="1"/>
          </p:cNvSpPr>
          <p:nvPr>
            <p:ph idx="1"/>
          </p:nvPr>
        </p:nvSpPr>
        <p:spPr>
          <a:xfrm>
            <a:off x="378285" y="1322717"/>
            <a:ext cx="9309412" cy="5239109"/>
          </a:xfrm>
        </p:spPr>
        <p:txBody>
          <a:bodyPr>
            <a:normAutofit fontScale="92500" lnSpcReduction="10000"/>
          </a:bodyPr>
          <a:lstStyle/>
          <a:p>
            <a:pPr algn="l" fontAlgn="base">
              <a:buFont typeface="Arial" panose="020B0604020202020204" pitchFamily="34" charset="0"/>
              <a:buChar char="•"/>
            </a:pPr>
            <a:r>
              <a:rPr lang="en-US" sz="1900" b="0" i="0" dirty="0">
                <a:solidFill>
                  <a:srgbClr val="000000"/>
                </a:solidFill>
                <a:effectLst/>
              </a:rPr>
              <a:t>review the opponent’s witness evidence and compare with the evidence that your client relies upon;</a:t>
            </a:r>
          </a:p>
          <a:p>
            <a:pPr algn="l" fontAlgn="base">
              <a:buFont typeface="Arial" panose="020B0604020202020204" pitchFamily="34" charset="0"/>
              <a:buChar char="•"/>
            </a:pPr>
            <a:r>
              <a:rPr lang="en-US" sz="1900" b="0" i="0" dirty="0">
                <a:solidFill>
                  <a:srgbClr val="000000"/>
                </a:solidFill>
                <a:effectLst/>
              </a:rPr>
              <a:t>send the opponent’s witness evidence to your client to read and consider carefully;</a:t>
            </a:r>
          </a:p>
          <a:p>
            <a:pPr algn="l" fontAlgn="base">
              <a:buFont typeface="Arial" panose="020B0604020202020204" pitchFamily="34" charset="0"/>
              <a:buChar char="•"/>
            </a:pPr>
            <a:r>
              <a:rPr lang="en-US" sz="1900" b="0" i="0" dirty="0">
                <a:solidFill>
                  <a:srgbClr val="000000"/>
                </a:solidFill>
                <a:effectLst/>
              </a:rPr>
              <a:t>identify any </a:t>
            </a:r>
            <a:r>
              <a:rPr lang="en-US" sz="1900" dirty="0">
                <a:solidFill>
                  <a:srgbClr val="000000"/>
                </a:solidFill>
              </a:rPr>
              <a:t>in</a:t>
            </a:r>
            <a:r>
              <a:rPr lang="en-US" sz="1900" b="0" i="0" dirty="0">
                <a:solidFill>
                  <a:srgbClr val="000000"/>
                </a:solidFill>
                <a:effectLst/>
              </a:rPr>
              <a:t>consistencies between the evidence and/or any gaps between the parties’ witness evidence, and how they can be filled;</a:t>
            </a:r>
          </a:p>
          <a:p>
            <a:pPr algn="l" fontAlgn="base">
              <a:buFont typeface="Arial" panose="020B0604020202020204" pitchFamily="34" charset="0"/>
              <a:buChar char="•"/>
            </a:pPr>
            <a:r>
              <a:rPr lang="en-US" sz="1900" b="0" i="0" dirty="0">
                <a:solidFill>
                  <a:srgbClr val="000000"/>
                </a:solidFill>
                <a:effectLst/>
              </a:rPr>
              <a:t>consider the need for any additional evidence (lay, expert or documentary) or investigations to deal with any issues raised on exchange of witness statements;</a:t>
            </a:r>
          </a:p>
          <a:p>
            <a:pPr algn="l" fontAlgn="base">
              <a:buFont typeface="Arial" panose="020B0604020202020204" pitchFamily="34" charset="0"/>
              <a:buChar char="•"/>
            </a:pPr>
            <a:r>
              <a:rPr lang="en-US" sz="1900" b="0" i="0" dirty="0">
                <a:solidFill>
                  <a:srgbClr val="000000"/>
                </a:solidFill>
                <a:effectLst/>
              </a:rPr>
              <a:t>consider raising any questions to experts on their previous reports on matters arising out of the exchanged statements;</a:t>
            </a:r>
          </a:p>
          <a:p>
            <a:pPr algn="l" fontAlgn="base">
              <a:buFont typeface="Arial" panose="020B0604020202020204" pitchFamily="34" charset="0"/>
              <a:buChar char="•"/>
            </a:pPr>
            <a:r>
              <a:rPr lang="en-US" sz="1900" b="0" i="0" dirty="0">
                <a:solidFill>
                  <a:srgbClr val="000000"/>
                </a:solidFill>
                <a:effectLst/>
              </a:rPr>
              <a:t>reassess prospects of success and risks of failure on disputed issues;</a:t>
            </a:r>
          </a:p>
          <a:p>
            <a:pPr algn="l" fontAlgn="base">
              <a:buFont typeface="Arial" panose="020B0604020202020204" pitchFamily="34" charset="0"/>
              <a:buChar char="•"/>
            </a:pPr>
            <a:r>
              <a:rPr lang="en-US" sz="1900" b="0" i="0" dirty="0">
                <a:solidFill>
                  <a:srgbClr val="000000"/>
                </a:solidFill>
                <a:effectLst/>
              </a:rPr>
              <a:t>deal with any hearsay issues and notices to admit facts;</a:t>
            </a:r>
          </a:p>
          <a:p>
            <a:pPr algn="l" fontAlgn="base">
              <a:buFont typeface="Arial" panose="020B0604020202020204" pitchFamily="34" charset="0"/>
              <a:buChar char="•"/>
            </a:pPr>
            <a:r>
              <a:rPr lang="en-US" sz="1900" b="0" i="0" dirty="0">
                <a:solidFill>
                  <a:srgbClr val="000000"/>
                </a:solidFill>
                <a:effectLst/>
              </a:rPr>
              <a:t>consider whether a </a:t>
            </a:r>
            <a:r>
              <a:rPr lang="en-US" sz="1900" b="1" i="0" dirty="0">
                <a:solidFill>
                  <a:srgbClr val="000000"/>
                </a:solidFill>
                <a:effectLst/>
              </a:rPr>
              <a:t>Part 36</a:t>
            </a:r>
            <a:r>
              <a:rPr lang="en-US" sz="1900" b="0" i="0" dirty="0">
                <a:solidFill>
                  <a:srgbClr val="000000"/>
                </a:solidFill>
                <a:effectLst/>
              </a:rPr>
              <a:t> offer or revised </a:t>
            </a:r>
            <a:r>
              <a:rPr lang="en-US" sz="1900" b="1" i="0" dirty="0">
                <a:solidFill>
                  <a:srgbClr val="000000"/>
                </a:solidFill>
                <a:effectLst/>
              </a:rPr>
              <a:t>Part 36</a:t>
            </a:r>
            <a:r>
              <a:rPr lang="en-US" sz="1900" b="0" i="0" dirty="0">
                <a:solidFill>
                  <a:srgbClr val="000000"/>
                </a:solidFill>
                <a:effectLst/>
              </a:rPr>
              <a:t> offer should be made;</a:t>
            </a:r>
          </a:p>
          <a:p>
            <a:pPr algn="l" fontAlgn="base">
              <a:buFont typeface="Arial" panose="020B0604020202020204" pitchFamily="34" charset="0"/>
              <a:buChar char="•"/>
            </a:pPr>
            <a:r>
              <a:rPr lang="en-US" sz="1900" b="0" i="0" dirty="0">
                <a:solidFill>
                  <a:srgbClr val="000000"/>
                </a:solidFill>
                <a:effectLst/>
              </a:rPr>
              <a:t>consider whether there should be a request for a stay for ADR;</a:t>
            </a:r>
          </a:p>
          <a:p>
            <a:pPr algn="l" fontAlgn="base">
              <a:buFont typeface="Arial" panose="020B0604020202020204" pitchFamily="34" charset="0"/>
              <a:buChar char="•"/>
            </a:pPr>
            <a:r>
              <a:rPr lang="en-US" sz="1900" b="0" i="0" dirty="0">
                <a:solidFill>
                  <a:srgbClr val="000000"/>
                </a:solidFill>
                <a:effectLst/>
              </a:rPr>
              <a:t>consider whether to seek counsel’s opinion in writing or in conference; and</a:t>
            </a:r>
          </a:p>
          <a:p>
            <a:pPr algn="l" fontAlgn="base">
              <a:buFont typeface="Arial" panose="020B0604020202020204" pitchFamily="34" charset="0"/>
              <a:buChar char="•"/>
            </a:pPr>
            <a:r>
              <a:rPr lang="en-US" sz="1900" b="0" i="0" dirty="0">
                <a:solidFill>
                  <a:srgbClr val="000000"/>
                </a:solidFill>
                <a:effectLst/>
              </a:rPr>
              <a:t>review strategy and tactics in moving forward to trial.</a:t>
            </a:r>
          </a:p>
          <a:p>
            <a:endParaRPr lang="en-GB" dirty="0"/>
          </a:p>
        </p:txBody>
      </p:sp>
    </p:spTree>
    <p:extLst>
      <p:ext uri="{BB962C8B-B14F-4D97-AF65-F5344CB8AC3E}">
        <p14:creationId xmlns:p14="http://schemas.microsoft.com/office/powerpoint/2010/main" val="3001655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9B58-67AA-E636-2376-1DC65ADCED21}"/>
              </a:ext>
            </a:extLst>
          </p:cNvPr>
          <p:cNvSpPr>
            <a:spLocks noGrp="1"/>
          </p:cNvSpPr>
          <p:nvPr>
            <p:ph type="title"/>
          </p:nvPr>
        </p:nvSpPr>
        <p:spPr>
          <a:xfrm>
            <a:off x="516308" y="247291"/>
            <a:ext cx="8596668" cy="701615"/>
          </a:xfrm>
        </p:spPr>
        <p:txBody>
          <a:bodyPr/>
          <a:lstStyle/>
          <a:p>
            <a:r>
              <a:rPr lang="en-GB" dirty="0"/>
              <a:t>Witness summary ( CPR 32)</a:t>
            </a:r>
          </a:p>
        </p:txBody>
      </p:sp>
      <p:sp>
        <p:nvSpPr>
          <p:cNvPr id="3" name="Content Placeholder 2">
            <a:extLst>
              <a:ext uri="{FF2B5EF4-FFF2-40B4-BE49-F238E27FC236}">
                <a16:creationId xmlns:a16="http://schemas.microsoft.com/office/drawing/2014/main" id="{F87F5426-D69C-E3D3-275A-64B52103EA45}"/>
              </a:ext>
            </a:extLst>
          </p:cNvPr>
          <p:cNvSpPr>
            <a:spLocks noGrp="1"/>
          </p:cNvSpPr>
          <p:nvPr>
            <p:ph idx="1"/>
          </p:nvPr>
        </p:nvSpPr>
        <p:spPr>
          <a:xfrm>
            <a:off x="435794" y="1010399"/>
            <a:ext cx="9122274" cy="5505419"/>
          </a:xfrm>
        </p:spPr>
        <p:txBody>
          <a:bodyPr>
            <a:normAutofit/>
          </a:bodyPr>
          <a:lstStyle/>
          <a:p>
            <a:r>
              <a:rPr lang="en-US" b="0" i="0" dirty="0">
                <a:solidFill>
                  <a:srgbClr val="000000"/>
                </a:solidFill>
                <a:effectLst/>
              </a:rPr>
              <a:t>Where a party has not been able to obtain a written statement from a witness, a summary of the evidence that the witness is expected to give may be served.</a:t>
            </a:r>
          </a:p>
          <a:p>
            <a:pPr algn="l" fontAlgn="base"/>
            <a:r>
              <a:rPr lang="en-US" b="0" i="0" dirty="0">
                <a:solidFill>
                  <a:srgbClr val="000000"/>
                </a:solidFill>
                <a:effectLst/>
              </a:rPr>
              <a:t>This rule allows evidence, foreshadowed but not published in a statement, to be given at trial.</a:t>
            </a:r>
          </a:p>
          <a:p>
            <a:pPr algn="l" fontAlgn="base"/>
            <a:r>
              <a:rPr lang="en-US" b="0" i="0" dirty="0">
                <a:solidFill>
                  <a:srgbClr val="000000"/>
                </a:solidFill>
                <a:effectLst/>
              </a:rPr>
              <a:t>It deals with the situation:</a:t>
            </a:r>
          </a:p>
          <a:p>
            <a:pPr algn="l" fontAlgn="base">
              <a:buFont typeface="Arial" panose="020B0604020202020204" pitchFamily="34" charset="0"/>
              <a:buChar char="•"/>
            </a:pPr>
            <a:r>
              <a:rPr lang="en-US" b="0" i="0" dirty="0">
                <a:solidFill>
                  <a:srgbClr val="000000"/>
                </a:solidFill>
                <a:effectLst/>
              </a:rPr>
              <a:t>where the witness is </a:t>
            </a:r>
            <a:r>
              <a:rPr lang="en-US" b="1" i="0" dirty="0">
                <a:solidFill>
                  <a:srgbClr val="000000"/>
                </a:solidFill>
                <a:effectLst/>
              </a:rPr>
              <a:t>not traceable</a:t>
            </a:r>
            <a:r>
              <a:rPr lang="en-US" b="0" i="0" dirty="0">
                <a:solidFill>
                  <a:srgbClr val="000000"/>
                </a:solidFill>
                <a:effectLst/>
              </a:rPr>
              <a:t>,</a:t>
            </a:r>
          </a:p>
          <a:p>
            <a:pPr algn="l" fontAlgn="base">
              <a:buFont typeface="Arial" panose="020B0604020202020204" pitchFamily="34" charset="0"/>
              <a:buChar char="•"/>
            </a:pPr>
            <a:r>
              <a:rPr lang="en-US" b="0" i="0" dirty="0">
                <a:solidFill>
                  <a:srgbClr val="000000"/>
                </a:solidFill>
                <a:effectLst/>
              </a:rPr>
              <a:t>where their whereabouts are known but they are </a:t>
            </a:r>
            <a:r>
              <a:rPr lang="en-US" b="1" i="0" dirty="0">
                <a:solidFill>
                  <a:srgbClr val="000000"/>
                </a:solidFill>
                <a:effectLst/>
              </a:rPr>
              <a:t>not co-operating </a:t>
            </a:r>
            <a:r>
              <a:rPr lang="en-US" b="0" i="0" dirty="0">
                <a:solidFill>
                  <a:srgbClr val="000000"/>
                </a:solidFill>
                <a:effectLst/>
              </a:rPr>
              <a:t>in giving a statement, or</a:t>
            </a:r>
          </a:p>
          <a:p>
            <a:pPr algn="l" fontAlgn="base">
              <a:buFont typeface="Arial" panose="020B0604020202020204" pitchFamily="34" charset="0"/>
              <a:buChar char="•"/>
            </a:pPr>
            <a:r>
              <a:rPr lang="en-US" b="0" i="0" dirty="0">
                <a:solidFill>
                  <a:srgbClr val="000000"/>
                </a:solidFill>
                <a:effectLst/>
              </a:rPr>
              <a:t>where a witness has given a verbal statement but </a:t>
            </a:r>
            <a:r>
              <a:rPr lang="en-US" b="1" i="0" dirty="0">
                <a:solidFill>
                  <a:srgbClr val="000000"/>
                </a:solidFill>
                <a:effectLst/>
              </a:rPr>
              <a:t>failed to sign </a:t>
            </a:r>
            <a:r>
              <a:rPr lang="en-US" b="0" i="0" dirty="0">
                <a:solidFill>
                  <a:srgbClr val="000000"/>
                </a:solidFill>
                <a:effectLst/>
              </a:rPr>
              <a:t>a written statement.</a:t>
            </a:r>
          </a:p>
          <a:p>
            <a:pPr algn="l" fontAlgn="base"/>
            <a:r>
              <a:rPr lang="en-US" b="0" i="0" dirty="0">
                <a:solidFill>
                  <a:srgbClr val="000000"/>
                </a:solidFill>
                <a:effectLst/>
              </a:rPr>
              <a:t>The court’s permission is required and the summary must be served at the time at which the witness statement would have been served had it been available in this form (</a:t>
            </a:r>
            <a:r>
              <a:rPr lang="en-US" b="1" i="0" dirty="0">
                <a:solidFill>
                  <a:srgbClr val="000000"/>
                </a:solidFill>
                <a:effectLst/>
              </a:rPr>
              <a:t>r32.9(4)</a:t>
            </a:r>
            <a:r>
              <a:rPr lang="en-US" b="0" i="0" dirty="0">
                <a:solidFill>
                  <a:srgbClr val="000000"/>
                </a:solidFill>
                <a:effectLst/>
              </a:rPr>
              <a:t>).</a:t>
            </a:r>
          </a:p>
          <a:p>
            <a:pPr algn="l" fontAlgn="base"/>
            <a:r>
              <a:rPr lang="en-US" b="0" i="0" dirty="0">
                <a:solidFill>
                  <a:srgbClr val="000000"/>
                </a:solidFill>
                <a:effectLst/>
              </a:rPr>
              <a:t>The application for permission to serve a witness summary is made without notice. The court will consider whether it is in any way an abuse of process.</a:t>
            </a:r>
          </a:p>
          <a:p>
            <a:endParaRPr lang="en-GB" dirty="0"/>
          </a:p>
        </p:txBody>
      </p:sp>
    </p:spTree>
    <p:extLst>
      <p:ext uri="{BB962C8B-B14F-4D97-AF65-F5344CB8AC3E}">
        <p14:creationId xmlns:p14="http://schemas.microsoft.com/office/powerpoint/2010/main" val="25478029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E2A15-9C04-8948-5019-4877030DCAB9}"/>
              </a:ext>
            </a:extLst>
          </p:cNvPr>
          <p:cNvSpPr>
            <a:spLocks noGrp="1"/>
          </p:cNvSpPr>
          <p:nvPr>
            <p:ph type="title"/>
          </p:nvPr>
        </p:nvSpPr>
        <p:spPr>
          <a:xfrm>
            <a:off x="251764" y="189781"/>
            <a:ext cx="9950410" cy="701615"/>
          </a:xfrm>
        </p:spPr>
        <p:txBody>
          <a:bodyPr>
            <a:normAutofit fontScale="90000"/>
          </a:bodyPr>
          <a:lstStyle/>
          <a:p>
            <a:r>
              <a:rPr lang="en-GB" dirty="0"/>
              <a:t>Failure to comply with formalities or with directions</a:t>
            </a:r>
          </a:p>
        </p:txBody>
      </p:sp>
      <p:sp>
        <p:nvSpPr>
          <p:cNvPr id="3" name="Content Placeholder 2">
            <a:extLst>
              <a:ext uri="{FF2B5EF4-FFF2-40B4-BE49-F238E27FC236}">
                <a16:creationId xmlns:a16="http://schemas.microsoft.com/office/drawing/2014/main" id="{F13B9D58-3ADF-2125-82E6-13C7A09FFC1E}"/>
              </a:ext>
            </a:extLst>
          </p:cNvPr>
          <p:cNvSpPr>
            <a:spLocks noGrp="1"/>
          </p:cNvSpPr>
          <p:nvPr>
            <p:ph idx="1"/>
          </p:nvPr>
        </p:nvSpPr>
        <p:spPr>
          <a:xfrm>
            <a:off x="320775" y="891396"/>
            <a:ext cx="9547843" cy="5716438"/>
          </a:xfrm>
        </p:spPr>
        <p:txBody>
          <a:bodyPr>
            <a:normAutofit/>
          </a:bodyPr>
          <a:lstStyle/>
          <a:p>
            <a:pPr algn="l" fontAlgn="base"/>
            <a:r>
              <a:rPr lang="en-US" b="0" i="0" dirty="0">
                <a:solidFill>
                  <a:srgbClr val="000000"/>
                </a:solidFill>
                <a:effectLst/>
              </a:rPr>
              <a:t>If the witness statement is not in the required form, then in accordance with </a:t>
            </a:r>
            <a:r>
              <a:rPr lang="en-US" b="1" i="0" dirty="0">
                <a:solidFill>
                  <a:srgbClr val="000000"/>
                </a:solidFill>
                <a:effectLst/>
              </a:rPr>
              <a:t>PD 32</a:t>
            </a:r>
            <a:r>
              <a:rPr lang="en-US" b="0" i="0" dirty="0">
                <a:solidFill>
                  <a:srgbClr val="000000"/>
                </a:solidFill>
                <a:effectLst/>
              </a:rPr>
              <a:t>, </a:t>
            </a:r>
            <a:r>
              <a:rPr lang="en-US" b="1" i="0" dirty="0">
                <a:solidFill>
                  <a:srgbClr val="000000"/>
                </a:solidFill>
                <a:effectLst/>
              </a:rPr>
              <a:t>para 25.1</a:t>
            </a:r>
            <a:r>
              <a:rPr lang="en-US" b="0" i="0" dirty="0">
                <a:solidFill>
                  <a:srgbClr val="000000"/>
                </a:solidFill>
                <a:effectLst/>
              </a:rPr>
              <a:t> the court may disallow the use of the evidence and the costs arising from it.</a:t>
            </a:r>
          </a:p>
          <a:p>
            <a:pPr algn="l" fontAlgn="base"/>
            <a:r>
              <a:rPr lang="en-US" b="0" i="0" dirty="0">
                <a:solidFill>
                  <a:srgbClr val="000000"/>
                </a:solidFill>
                <a:effectLst/>
              </a:rPr>
              <a:t>If the opponent appears to be flouting the rules by including inadmissible evidence in its witness statements, an application can be made to have the offending passages struck out (</a:t>
            </a:r>
            <a:r>
              <a:rPr lang="en-US" b="1" i="1" dirty="0">
                <a:solidFill>
                  <a:srgbClr val="000000"/>
                </a:solidFill>
                <a:effectLst/>
              </a:rPr>
              <a:t>Re New Gadget Shop Ltd sub nom Wilkinson v West Coast Capital [2005] </a:t>
            </a:r>
            <a:r>
              <a:rPr lang="en-US" b="0" i="0" dirty="0">
                <a:solidFill>
                  <a:srgbClr val="000000"/>
                </a:solidFill>
                <a:effectLst/>
              </a:rPr>
              <a:t>in which paragraphs using privileged material were struck out).</a:t>
            </a:r>
          </a:p>
          <a:p>
            <a:r>
              <a:rPr lang="en-US" b="0" i="0" dirty="0">
                <a:solidFill>
                  <a:srgbClr val="000000"/>
                </a:solidFill>
                <a:effectLst/>
              </a:rPr>
              <a:t>The court will set a case management direction for the parties to serve the statements of any witnesses on which they intend to rely at trial.</a:t>
            </a:r>
          </a:p>
          <a:p>
            <a:pPr algn="l" fontAlgn="base"/>
            <a:r>
              <a:rPr lang="en-US" b="0" i="0" dirty="0">
                <a:solidFill>
                  <a:srgbClr val="000000"/>
                </a:solidFill>
                <a:effectLst/>
              </a:rPr>
              <a:t>If it appears likely that a party is not going to be in a position to serve statements by the due date, the parties may agree to an extension of up to 28 days for the service of witness statements (</a:t>
            </a:r>
            <a:r>
              <a:rPr lang="en-US" b="1" i="0" dirty="0">
                <a:solidFill>
                  <a:srgbClr val="000000"/>
                </a:solidFill>
                <a:effectLst/>
              </a:rPr>
              <a:t>r3.8</a:t>
            </a:r>
            <a:r>
              <a:rPr lang="en-US" b="0" i="0" dirty="0">
                <a:solidFill>
                  <a:srgbClr val="000000"/>
                </a:solidFill>
                <a:effectLst/>
              </a:rPr>
              <a:t>), but this must be a </a:t>
            </a:r>
            <a:r>
              <a:rPr lang="en-US" b="1" i="0" dirty="0">
                <a:solidFill>
                  <a:srgbClr val="000000"/>
                </a:solidFill>
                <a:effectLst/>
              </a:rPr>
              <a:t>written</a:t>
            </a:r>
            <a:r>
              <a:rPr lang="en-US" b="0" i="0" dirty="0">
                <a:solidFill>
                  <a:srgbClr val="000000"/>
                </a:solidFill>
                <a:effectLst/>
              </a:rPr>
              <a:t> agreement </a:t>
            </a:r>
            <a:r>
              <a:rPr lang="en-US" b="1" i="0" dirty="0">
                <a:solidFill>
                  <a:srgbClr val="000000"/>
                </a:solidFill>
                <a:effectLst/>
              </a:rPr>
              <a:t>prior</a:t>
            </a:r>
            <a:r>
              <a:rPr lang="en-US" b="0" i="0" dirty="0">
                <a:solidFill>
                  <a:srgbClr val="000000"/>
                </a:solidFill>
                <a:effectLst/>
              </a:rPr>
              <a:t> to the date for service set out in the court directions.</a:t>
            </a:r>
          </a:p>
          <a:p>
            <a:pPr algn="l" fontAlgn="base">
              <a:buFont typeface="Arial" panose="020B0604020202020204" pitchFamily="34" charset="0"/>
              <a:buChar char="•"/>
            </a:pPr>
            <a:r>
              <a:rPr lang="en-US" b="0" i="0" dirty="0">
                <a:solidFill>
                  <a:srgbClr val="000000"/>
                </a:solidFill>
                <a:effectLst/>
              </a:rPr>
              <a:t>If the opponent is not prepared to consent to an extension of time, an application should be made to court, in advance of the due date, for an extension of time.</a:t>
            </a:r>
          </a:p>
          <a:p>
            <a:pPr algn="l" fontAlgn="base"/>
            <a:r>
              <a:rPr lang="en-US" b="0" i="0" dirty="0">
                <a:solidFill>
                  <a:srgbClr val="000000"/>
                </a:solidFill>
                <a:effectLst/>
              </a:rPr>
              <a:t>If a witness statement (or a witness summary) is not served in respect of an intended witness within the time specified by the court, then that witness may not be called to give evidence orally at trial unless the court gives permission (</a:t>
            </a:r>
            <a:r>
              <a:rPr lang="en-US" b="1" i="0" dirty="0">
                <a:solidFill>
                  <a:srgbClr val="000000"/>
                </a:solidFill>
                <a:effectLst/>
              </a:rPr>
              <a:t>r32.10</a:t>
            </a:r>
            <a:r>
              <a:rPr lang="en-US" b="0" i="0" dirty="0">
                <a:solidFill>
                  <a:srgbClr val="000000"/>
                </a:solidFill>
                <a:effectLst/>
              </a:rPr>
              <a:t>).</a:t>
            </a:r>
          </a:p>
          <a:p>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2445378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28136"/>
          </a:xfrm>
        </p:spPr>
        <p:txBody>
          <a:bodyPr/>
          <a:lstStyle/>
          <a:p>
            <a:r>
              <a:rPr lang="en-GB" dirty="0"/>
              <a:t>		Witness Attendance and Summons</a:t>
            </a:r>
          </a:p>
        </p:txBody>
      </p:sp>
      <p:sp>
        <p:nvSpPr>
          <p:cNvPr id="3" name="Content Placeholder 2"/>
          <p:cNvSpPr>
            <a:spLocks noGrp="1"/>
          </p:cNvSpPr>
          <p:nvPr>
            <p:ph idx="1"/>
          </p:nvPr>
        </p:nvSpPr>
        <p:spPr>
          <a:xfrm>
            <a:off x="798104" y="1488613"/>
            <a:ext cx="9041760" cy="4759787"/>
          </a:xfrm>
        </p:spPr>
        <p:txBody>
          <a:bodyPr>
            <a:normAutofit/>
          </a:bodyPr>
          <a:lstStyle/>
          <a:p>
            <a:r>
              <a:rPr lang="en-GB" altLang="en-US" sz="2599" dirty="0">
                <a:latin typeface="Calibri" panose="020F0502020204030204" pitchFamily="34" charset="0"/>
              </a:rPr>
              <a:t>Witness summonses are covered under </a:t>
            </a:r>
            <a:r>
              <a:rPr lang="en-GB" altLang="en-US" sz="2599" u="sng" dirty="0">
                <a:latin typeface="Calibri" panose="020F0502020204030204" pitchFamily="34" charset="0"/>
              </a:rPr>
              <a:t>CPR 34</a:t>
            </a:r>
            <a:r>
              <a:rPr lang="en-GB" altLang="en-US" sz="2599" dirty="0">
                <a:latin typeface="Calibri" panose="020F0502020204030204" pitchFamily="34" charset="0"/>
              </a:rPr>
              <a:t>.</a:t>
            </a:r>
          </a:p>
          <a:p>
            <a:r>
              <a:rPr lang="en-GB" altLang="en-US" sz="2599" dirty="0">
                <a:latin typeface="Calibri" panose="020F0502020204030204" pitchFamily="34" charset="0"/>
              </a:rPr>
              <a:t>A witness summons compels a witness (including expert witnesses) to attend trial or to produce documents.</a:t>
            </a:r>
          </a:p>
          <a:p>
            <a:r>
              <a:rPr lang="en-GB" altLang="en-US" sz="2599" dirty="0">
                <a:latin typeface="Calibri" panose="020F0502020204030204" pitchFamily="34" charset="0"/>
              </a:rPr>
              <a:t>The witness summonses process is:</a:t>
            </a:r>
          </a:p>
          <a:p>
            <a:pPr lvl="1"/>
            <a:r>
              <a:rPr lang="en-GB" altLang="en-US" sz="2599" dirty="0">
                <a:latin typeface="Calibri" panose="020F0502020204030204" pitchFamily="34" charset="0"/>
              </a:rPr>
              <a:t> 2 copies (per witness/expert) of form N20 is sent to the court, with the relevant fee and conduct money</a:t>
            </a:r>
          </a:p>
          <a:p>
            <a:pPr lvl="1"/>
            <a:r>
              <a:rPr lang="en-GB" altLang="en-US" sz="2599" dirty="0">
                <a:latin typeface="Calibri" panose="020F0502020204030204" pitchFamily="34" charset="0"/>
              </a:rPr>
              <a:t>The court seals and serves the summons by first class post, unless a party requests otherwise</a:t>
            </a:r>
          </a:p>
          <a:p>
            <a:pPr lvl="1"/>
            <a:r>
              <a:rPr lang="en-GB" altLang="en-US" sz="2599" dirty="0">
                <a:latin typeface="Calibri" panose="020F0502020204030204" pitchFamily="34" charset="0"/>
              </a:rPr>
              <a:t>The summons must be served no later than 7 days pre trial (unless the court gives permission). This is as per </a:t>
            </a:r>
            <a:r>
              <a:rPr lang="en-GB" altLang="en-US" sz="2599" u="sng" dirty="0">
                <a:latin typeface="Calibri" panose="020F0502020204030204" pitchFamily="34" charset="0"/>
              </a:rPr>
              <a:t>CPR 34.5</a:t>
            </a:r>
            <a:endParaRPr lang="en-GB" altLang="en-US" sz="2599" dirty="0">
              <a:latin typeface="Calibri" panose="020F0502020204030204" pitchFamily="34" charset="0"/>
            </a:endParaRPr>
          </a:p>
        </p:txBody>
      </p:sp>
    </p:spTree>
    <p:extLst>
      <p:ext uri="{BB962C8B-B14F-4D97-AF65-F5344CB8AC3E}">
        <p14:creationId xmlns:p14="http://schemas.microsoft.com/office/powerpoint/2010/main" val="15800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61FFF-A9B2-7631-5F00-C02BEBBB2CA7}"/>
              </a:ext>
            </a:extLst>
          </p:cNvPr>
          <p:cNvSpPr>
            <a:spLocks noGrp="1"/>
          </p:cNvSpPr>
          <p:nvPr>
            <p:ph type="title"/>
          </p:nvPr>
        </p:nvSpPr>
        <p:spPr>
          <a:xfrm>
            <a:off x="401289" y="270294"/>
            <a:ext cx="2796236" cy="678611"/>
          </a:xfrm>
        </p:spPr>
        <p:txBody>
          <a:bodyPr>
            <a:normAutofit fontScale="90000"/>
          </a:bodyPr>
          <a:lstStyle/>
          <a:p>
            <a:r>
              <a:rPr lang="en-GB" dirty="0"/>
              <a:t>Witness evidence at trial</a:t>
            </a:r>
          </a:p>
        </p:txBody>
      </p:sp>
      <p:pic>
        <p:nvPicPr>
          <p:cNvPr id="5" name="Picture 4">
            <a:extLst>
              <a:ext uri="{FF2B5EF4-FFF2-40B4-BE49-F238E27FC236}">
                <a16:creationId xmlns:a16="http://schemas.microsoft.com/office/drawing/2014/main" id="{11E076B7-F332-6905-4791-26605482043E}"/>
              </a:ext>
            </a:extLst>
          </p:cNvPr>
          <p:cNvPicPr>
            <a:picLocks noChangeAspect="1"/>
          </p:cNvPicPr>
          <p:nvPr/>
        </p:nvPicPr>
        <p:blipFill>
          <a:blip r:embed="rId2"/>
          <a:stretch>
            <a:fillRect/>
          </a:stretch>
        </p:blipFill>
        <p:spPr>
          <a:xfrm>
            <a:off x="3371775" y="0"/>
            <a:ext cx="5448450" cy="6858000"/>
          </a:xfrm>
          <a:prstGeom prst="rect">
            <a:avLst/>
          </a:prstGeom>
        </p:spPr>
      </p:pic>
    </p:spTree>
    <p:extLst>
      <p:ext uri="{BB962C8B-B14F-4D97-AF65-F5344CB8AC3E}">
        <p14:creationId xmlns:p14="http://schemas.microsoft.com/office/powerpoint/2010/main" val="41759668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E42DA-4E7B-016C-8443-A65B85EEDDF6}"/>
              </a:ext>
            </a:extLst>
          </p:cNvPr>
          <p:cNvSpPr>
            <a:spLocks noGrp="1"/>
          </p:cNvSpPr>
          <p:nvPr>
            <p:ph type="title"/>
          </p:nvPr>
        </p:nvSpPr>
        <p:spPr>
          <a:xfrm>
            <a:off x="570242" y="115023"/>
            <a:ext cx="8596668" cy="701615"/>
          </a:xfrm>
        </p:spPr>
        <p:txBody>
          <a:bodyPr/>
          <a:lstStyle/>
          <a:p>
            <a:r>
              <a:rPr lang="en-GB" dirty="0"/>
              <a:t>Refusal to answer/Hostile witnesses</a:t>
            </a:r>
          </a:p>
        </p:txBody>
      </p:sp>
      <p:sp>
        <p:nvSpPr>
          <p:cNvPr id="3" name="Content Placeholder 2">
            <a:extLst>
              <a:ext uri="{FF2B5EF4-FFF2-40B4-BE49-F238E27FC236}">
                <a16:creationId xmlns:a16="http://schemas.microsoft.com/office/drawing/2014/main" id="{F5B3F883-3D18-250F-5246-40D572259B8D}"/>
              </a:ext>
            </a:extLst>
          </p:cNvPr>
          <p:cNvSpPr>
            <a:spLocks noGrp="1"/>
          </p:cNvSpPr>
          <p:nvPr>
            <p:ph idx="1"/>
          </p:nvPr>
        </p:nvSpPr>
        <p:spPr>
          <a:xfrm>
            <a:off x="273680" y="816638"/>
            <a:ext cx="8596668" cy="5567686"/>
          </a:xfrm>
        </p:spPr>
        <p:txBody>
          <a:bodyPr>
            <a:normAutofit fontScale="92500"/>
          </a:bodyPr>
          <a:lstStyle/>
          <a:p>
            <a:r>
              <a:rPr lang="en-US" sz="2000" b="0" i="0" dirty="0">
                <a:solidFill>
                  <a:srgbClr val="000000"/>
                </a:solidFill>
                <a:effectLst/>
              </a:rPr>
              <a:t>If a witness attends court at trial but refuses to answer questions, this will be contempt of court and they will face criminal penalties.</a:t>
            </a:r>
          </a:p>
          <a:p>
            <a:pPr algn="l" fontAlgn="base"/>
            <a:r>
              <a:rPr lang="en-US" sz="2000" b="0" i="0" dirty="0">
                <a:solidFill>
                  <a:srgbClr val="000000"/>
                </a:solidFill>
                <a:effectLst/>
              </a:rPr>
              <a:t>A party cannot discredit their own witness merely because, at the trial, that witness’s evidence is </a:t>
            </a:r>
            <a:r>
              <a:rPr lang="en-US" sz="2000" b="0" i="0" dirty="0" err="1">
                <a:solidFill>
                  <a:srgbClr val="000000"/>
                </a:solidFill>
                <a:effectLst/>
              </a:rPr>
              <a:t>unfavourable</a:t>
            </a:r>
            <a:r>
              <a:rPr lang="en-US" sz="2000" b="0" i="0" dirty="0">
                <a:solidFill>
                  <a:srgbClr val="000000"/>
                </a:solidFill>
                <a:effectLst/>
              </a:rPr>
              <a:t> to the party calling them. The party may call other witnesses to give contradictory evidence.</a:t>
            </a:r>
          </a:p>
          <a:p>
            <a:pPr algn="l" fontAlgn="base"/>
            <a:r>
              <a:rPr lang="en-US" sz="2000" b="0" i="0" dirty="0">
                <a:solidFill>
                  <a:srgbClr val="000000"/>
                </a:solidFill>
                <a:effectLst/>
              </a:rPr>
              <a:t>If, however, a witness called by a party demonstrates an </a:t>
            </a:r>
            <a:r>
              <a:rPr lang="en-US" sz="2000" b="1" i="0" dirty="0">
                <a:solidFill>
                  <a:srgbClr val="000000"/>
                </a:solidFill>
                <a:effectLst/>
              </a:rPr>
              <a:t>unwillingness to tell the truth</a:t>
            </a:r>
            <a:r>
              <a:rPr lang="en-US" sz="2000" b="0" i="0" dirty="0">
                <a:solidFill>
                  <a:srgbClr val="000000"/>
                </a:solidFill>
                <a:effectLst/>
              </a:rPr>
              <a:t> on behalf of the party, the party may apply to the judge to declare that witness to be a hostile witness. If the judge does declare the witness to be hostile, the party calling them may:</a:t>
            </a:r>
          </a:p>
          <a:p>
            <a:pPr algn="l" fontAlgn="base">
              <a:buFont typeface="Arial" panose="020B0604020202020204" pitchFamily="34" charset="0"/>
              <a:buChar char="•"/>
            </a:pPr>
            <a:r>
              <a:rPr lang="en-US" sz="2000" b="0" i="0" dirty="0">
                <a:solidFill>
                  <a:srgbClr val="000000"/>
                </a:solidFill>
                <a:effectLst/>
              </a:rPr>
              <a:t>cross-examine the witness on the facts of the case; and</a:t>
            </a:r>
          </a:p>
          <a:p>
            <a:pPr algn="l" fontAlgn="base">
              <a:buFont typeface="Arial" panose="020B0604020202020204" pitchFamily="34" charset="0"/>
              <a:buChar char="•"/>
            </a:pPr>
            <a:r>
              <a:rPr lang="en-US" sz="2000" b="0" i="0" dirty="0">
                <a:solidFill>
                  <a:srgbClr val="000000"/>
                </a:solidFill>
                <a:effectLst/>
              </a:rPr>
              <a:t>with permission of the court, prove that the witness has made a previous </a:t>
            </a:r>
            <a:r>
              <a:rPr lang="en-US" sz="2000" b="1" i="0" dirty="0">
                <a:solidFill>
                  <a:srgbClr val="000000"/>
                </a:solidFill>
                <a:effectLst/>
              </a:rPr>
              <a:t>inconsistent </a:t>
            </a:r>
            <a:r>
              <a:rPr lang="en-US" sz="2000" b="0" i="0" dirty="0">
                <a:solidFill>
                  <a:srgbClr val="000000"/>
                </a:solidFill>
                <a:effectLst/>
              </a:rPr>
              <a:t>statement (</a:t>
            </a:r>
            <a:r>
              <a:rPr lang="en-US" sz="2000" b="1" i="0" dirty="0">
                <a:solidFill>
                  <a:srgbClr val="000000"/>
                </a:solidFill>
                <a:effectLst/>
              </a:rPr>
              <a:t>s3 Criminal Procedure Act 1865</a:t>
            </a:r>
            <a:r>
              <a:rPr lang="en-US" sz="2000" b="0" i="0" dirty="0">
                <a:solidFill>
                  <a:srgbClr val="000000"/>
                </a:solidFill>
                <a:effectLst/>
              </a:rPr>
              <a:t>). Where a previous inconsistent statement is adduced in civil proceedings, the statement is admissible as evidence of the truth of any fact stated in it (</a:t>
            </a:r>
            <a:r>
              <a:rPr lang="en-US" sz="2000" b="1" i="0" dirty="0">
                <a:solidFill>
                  <a:srgbClr val="000000"/>
                </a:solidFill>
                <a:effectLst/>
              </a:rPr>
              <a:t>s1 Civil Evidence Act 1995</a:t>
            </a:r>
            <a:r>
              <a:rPr lang="en-US" sz="2000" b="0" i="0" dirty="0">
                <a:solidFill>
                  <a:srgbClr val="000000"/>
                </a:solidFill>
                <a:effectLst/>
              </a:rPr>
              <a:t> and </a:t>
            </a:r>
            <a:r>
              <a:rPr lang="en-US" sz="2000" b="1" i="0" dirty="0">
                <a:solidFill>
                  <a:srgbClr val="000000"/>
                </a:solidFill>
                <a:effectLst/>
              </a:rPr>
              <a:t>s6(3) Civil Evidence Act 1995</a:t>
            </a:r>
            <a:r>
              <a:rPr lang="en-US" sz="2000" b="0" i="0" dirty="0">
                <a:solidFill>
                  <a:srgbClr val="000000"/>
                </a:solidFill>
                <a:effectLst/>
              </a:rPr>
              <a:t>). The previous inconsistent statement may have been an oral or written statement.</a:t>
            </a:r>
          </a:p>
          <a:p>
            <a:endParaRPr lang="en-GB" dirty="0"/>
          </a:p>
        </p:txBody>
      </p:sp>
    </p:spTree>
    <p:extLst>
      <p:ext uri="{BB962C8B-B14F-4D97-AF65-F5344CB8AC3E}">
        <p14:creationId xmlns:p14="http://schemas.microsoft.com/office/powerpoint/2010/main" val="3656952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B7A6-CFB6-483E-ABF0-D1B8D8D47C78}"/>
              </a:ext>
            </a:extLst>
          </p:cNvPr>
          <p:cNvSpPr>
            <a:spLocks noGrp="1"/>
          </p:cNvSpPr>
          <p:nvPr>
            <p:ph type="title"/>
          </p:nvPr>
        </p:nvSpPr>
        <p:spPr/>
        <p:txBody>
          <a:bodyPr/>
          <a:lstStyle/>
          <a:p>
            <a:r>
              <a:rPr lang="en-GB" dirty="0"/>
              <a:t>Witness Evidence at Trial</a:t>
            </a:r>
          </a:p>
        </p:txBody>
      </p:sp>
      <p:sp>
        <p:nvSpPr>
          <p:cNvPr id="3" name="Content Placeholder 2">
            <a:extLst>
              <a:ext uri="{FF2B5EF4-FFF2-40B4-BE49-F238E27FC236}">
                <a16:creationId xmlns:a16="http://schemas.microsoft.com/office/drawing/2014/main" id="{7ACDFB85-01AC-4D85-B7BF-B6A2DABB469C}"/>
              </a:ext>
            </a:extLst>
          </p:cNvPr>
          <p:cNvSpPr>
            <a:spLocks noGrp="1"/>
          </p:cNvSpPr>
          <p:nvPr>
            <p:ph idx="1"/>
          </p:nvPr>
        </p:nvSpPr>
        <p:spPr>
          <a:xfrm>
            <a:off x="608323" y="1349706"/>
            <a:ext cx="8897986" cy="5056845"/>
          </a:xfrm>
        </p:spPr>
        <p:txBody>
          <a:bodyPr>
            <a:normAutofit/>
          </a:bodyPr>
          <a:lstStyle/>
          <a:p>
            <a:pPr algn="just"/>
            <a:r>
              <a:rPr lang="en-GB" b="0" i="0" dirty="0">
                <a:solidFill>
                  <a:srgbClr val="000000"/>
                </a:solidFill>
                <a:effectLst/>
              </a:rPr>
              <a:t>Witness statements serve an important purpose at trial. In fast track and multi-track claims, when a party intends to rely on the evidence given by a witness and has served a statement from that witness, the witness’ evidence will stand as their </a:t>
            </a:r>
            <a:r>
              <a:rPr lang="en-GB" b="1" i="0" dirty="0">
                <a:solidFill>
                  <a:srgbClr val="000000"/>
                </a:solidFill>
                <a:effectLst/>
              </a:rPr>
              <a:t>evidence-in-chief</a:t>
            </a:r>
            <a:r>
              <a:rPr lang="en-GB" b="0" i="0" dirty="0">
                <a:solidFill>
                  <a:srgbClr val="000000"/>
                </a:solidFill>
                <a:effectLst/>
              </a:rPr>
              <a:t>, that is, the main source of the evidence which that party can rely on from that witness at trial, unless the court gives permission otherwise.</a:t>
            </a:r>
          </a:p>
          <a:p>
            <a:pPr algn="just"/>
            <a:r>
              <a:rPr lang="en-GB" b="0" i="0" dirty="0">
                <a:solidFill>
                  <a:srgbClr val="000000"/>
                </a:solidFill>
                <a:effectLst/>
              </a:rPr>
              <a:t>Witnesses as to fact should normally be called, subject to the court’s permission, to give oral evidence at trial. This is because attending trial and giving evidence orally gives the judge the opportunity to assess the witness’ demeanour, which can be a valuable guide to assessing credibility.</a:t>
            </a:r>
          </a:p>
          <a:p>
            <a:pPr algn="just"/>
            <a:r>
              <a:rPr lang="en-GB" b="0" i="0" dirty="0">
                <a:solidFill>
                  <a:srgbClr val="000000"/>
                </a:solidFill>
                <a:effectLst/>
              </a:rPr>
              <a:t>In most cases, witnesses attend court. However, sometimes witnesses need not be physically present at trial. </a:t>
            </a:r>
            <a:r>
              <a:rPr lang="en-GB" b="1" i="0" dirty="0">
                <a:solidFill>
                  <a:srgbClr val="000000"/>
                </a:solidFill>
                <a:effectLst/>
              </a:rPr>
              <a:t>r32(3)</a:t>
            </a:r>
            <a:r>
              <a:rPr lang="en-GB" b="0" i="0" dirty="0">
                <a:solidFill>
                  <a:srgbClr val="000000"/>
                </a:solidFill>
                <a:effectLst/>
              </a:rPr>
              <a:t> empowers the court to allow evidence to be given via video link or by other means.</a:t>
            </a:r>
          </a:p>
          <a:p>
            <a:endParaRPr lang="en-GB" dirty="0"/>
          </a:p>
        </p:txBody>
      </p:sp>
    </p:spTree>
    <p:extLst>
      <p:ext uri="{BB962C8B-B14F-4D97-AF65-F5344CB8AC3E}">
        <p14:creationId xmlns:p14="http://schemas.microsoft.com/office/powerpoint/2010/main" val="220612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1FC6F-C084-4D98-9BE5-E6D37DC81684}"/>
              </a:ext>
            </a:extLst>
          </p:cNvPr>
          <p:cNvSpPr>
            <a:spLocks noGrp="1"/>
          </p:cNvSpPr>
          <p:nvPr>
            <p:ph type="title"/>
          </p:nvPr>
        </p:nvSpPr>
        <p:spPr>
          <a:xfrm>
            <a:off x="677334" y="609600"/>
            <a:ext cx="8596668" cy="782128"/>
          </a:xfrm>
        </p:spPr>
        <p:txBody>
          <a:bodyPr/>
          <a:lstStyle/>
          <a:p>
            <a:r>
              <a:rPr lang="en-GB" dirty="0"/>
              <a:t>Witness Evidence at Trial</a:t>
            </a:r>
          </a:p>
        </p:txBody>
      </p:sp>
      <p:sp>
        <p:nvSpPr>
          <p:cNvPr id="3" name="Content Placeholder 2">
            <a:extLst>
              <a:ext uri="{FF2B5EF4-FFF2-40B4-BE49-F238E27FC236}">
                <a16:creationId xmlns:a16="http://schemas.microsoft.com/office/drawing/2014/main" id="{B5F3B308-A5C9-4EF0-B34C-3A06345DFD62}"/>
              </a:ext>
            </a:extLst>
          </p:cNvPr>
          <p:cNvSpPr>
            <a:spLocks noGrp="1"/>
          </p:cNvSpPr>
          <p:nvPr>
            <p:ph idx="1"/>
          </p:nvPr>
        </p:nvSpPr>
        <p:spPr>
          <a:xfrm>
            <a:off x="418540" y="1488613"/>
            <a:ext cx="9421323" cy="4917938"/>
          </a:xfrm>
        </p:spPr>
        <p:txBody>
          <a:bodyPr>
            <a:normAutofit/>
          </a:bodyPr>
          <a:lstStyle/>
          <a:p>
            <a:pPr algn="just"/>
            <a:r>
              <a:rPr lang="en-GB" b="0" i="0" dirty="0">
                <a:solidFill>
                  <a:srgbClr val="000000"/>
                </a:solidFill>
                <a:effectLst/>
              </a:rPr>
              <a:t>Witnesses are sworn in and give their evidence either on oath or affirmation. The main exception to this is that evidence of children does not need to be sworn.</a:t>
            </a:r>
          </a:p>
          <a:p>
            <a:pPr algn="just"/>
            <a:r>
              <a:rPr lang="en-GB" b="0" i="0" dirty="0">
                <a:solidFill>
                  <a:srgbClr val="000000"/>
                </a:solidFill>
                <a:effectLst/>
              </a:rPr>
              <a:t>Only if the court is satisfied there is a good reason will the witness be allowed to give additional oral evidence on behalf of the party who has called them. This is the exception rather than the rule. </a:t>
            </a:r>
          </a:p>
          <a:p>
            <a:pPr algn="just"/>
            <a:r>
              <a:rPr lang="en-GB" b="0" i="0" dirty="0">
                <a:solidFill>
                  <a:srgbClr val="000000"/>
                </a:solidFill>
                <a:effectLst/>
              </a:rPr>
              <a:t>The court has the power, by </a:t>
            </a:r>
            <a:r>
              <a:rPr lang="en-GB" b="1" i="0" dirty="0">
                <a:solidFill>
                  <a:srgbClr val="000000"/>
                </a:solidFill>
                <a:effectLst/>
              </a:rPr>
              <a:t>r32.5(3)</a:t>
            </a:r>
            <a:r>
              <a:rPr lang="en-GB" b="0" i="0" dirty="0">
                <a:solidFill>
                  <a:srgbClr val="000000"/>
                </a:solidFill>
                <a:effectLst/>
              </a:rPr>
              <a:t>, to allow a witness, with the permission of the court, to amplify their witness statement and give evidence in relation to </a:t>
            </a:r>
            <a:r>
              <a:rPr lang="en-GB" b="1" i="0" dirty="0">
                <a:solidFill>
                  <a:srgbClr val="000000"/>
                </a:solidFill>
                <a:effectLst/>
              </a:rPr>
              <a:t>new matters</a:t>
            </a:r>
            <a:r>
              <a:rPr lang="en-GB" b="0" i="0" dirty="0">
                <a:solidFill>
                  <a:srgbClr val="000000"/>
                </a:solidFill>
                <a:effectLst/>
              </a:rPr>
              <a:t> which have arisen since the witness statement was served on the other parties. Such permission, however, will only be given if the court considers there is a good reason not to confine the evidence of the witness to the contents of their witness statement; for example, if the statement has failed to deal with important issues.</a:t>
            </a:r>
          </a:p>
          <a:p>
            <a:endParaRPr lang="en-GB" dirty="0"/>
          </a:p>
        </p:txBody>
      </p:sp>
    </p:spTree>
    <p:extLst>
      <p:ext uri="{BB962C8B-B14F-4D97-AF65-F5344CB8AC3E}">
        <p14:creationId xmlns:p14="http://schemas.microsoft.com/office/powerpoint/2010/main" val="4271421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 y="281796"/>
            <a:ext cx="4550273" cy="690113"/>
          </a:xfrm>
        </p:spPr>
        <p:txBody>
          <a:bodyPr/>
          <a:lstStyle/>
          <a:p>
            <a:r>
              <a:rPr lang="en-GB" dirty="0"/>
              <a:t>			</a:t>
            </a:r>
            <a:r>
              <a:rPr lang="en-GB" altLang="en-US" dirty="0">
                <a:latin typeface="Calibri" charset="0"/>
                <a:ea typeface="Arial" charset="0"/>
                <a:cs typeface="Arial" charset="0"/>
              </a:rPr>
              <a:t>HEARSAY</a:t>
            </a:r>
            <a:endParaRPr lang="en-GB" dirty="0"/>
          </a:p>
        </p:txBody>
      </p:sp>
      <p:sp>
        <p:nvSpPr>
          <p:cNvPr id="3" name="Content Placeholder 2"/>
          <p:cNvSpPr>
            <a:spLocks noGrp="1"/>
          </p:cNvSpPr>
          <p:nvPr>
            <p:ph idx="1"/>
          </p:nvPr>
        </p:nvSpPr>
        <p:spPr>
          <a:xfrm>
            <a:off x="372534" y="971909"/>
            <a:ext cx="9001504" cy="5227608"/>
          </a:xfrm>
        </p:spPr>
        <p:txBody>
          <a:bodyPr>
            <a:normAutofit lnSpcReduction="10000"/>
          </a:bodyPr>
          <a:lstStyle/>
          <a:p>
            <a:r>
              <a:rPr lang="en-GB" altLang="en-US" sz="2400" u="sng" dirty="0"/>
              <a:t>S1(2)(a) Civil Evidence Act 1995 </a:t>
            </a:r>
            <a:r>
              <a:rPr lang="en-GB" altLang="en-US" sz="2400" dirty="0"/>
              <a:t>states that hearsay ‘</a:t>
            </a:r>
            <a:r>
              <a:rPr lang="en-GB" altLang="en-US" sz="2400" i="1" dirty="0"/>
              <a:t>means a statement made otherwise than by a person while giving oral evidence in the proceedings which is tendered as evidence of the matters stated’.</a:t>
            </a:r>
          </a:p>
          <a:p>
            <a:r>
              <a:rPr lang="en-GB" altLang="en-US" sz="2400" u="sng" dirty="0"/>
              <a:t>S1(1) Civil Evidence Act 1995  </a:t>
            </a:r>
            <a:r>
              <a:rPr lang="en-GB" altLang="en-US" sz="2400" dirty="0"/>
              <a:t>states that ‘</a:t>
            </a:r>
            <a:r>
              <a:rPr lang="en-GB" altLang="en-US" sz="2400" i="1" dirty="0"/>
              <a:t>in civil proceedings evidence shall not be excluded on the ground that it is hearsay’.</a:t>
            </a:r>
          </a:p>
          <a:p>
            <a:r>
              <a:rPr lang="en-GB" altLang="en-US" sz="2400" dirty="0"/>
              <a:t> </a:t>
            </a:r>
            <a:r>
              <a:rPr lang="en-GB" altLang="en-US" sz="2400" u="sng" dirty="0"/>
              <a:t>S1(2)(b) Civil Evidence Act 1995 </a:t>
            </a:r>
            <a:r>
              <a:rPr lang="en-GB" altLang="en-US" sz="2400" dirty="0"/>
              <a:t>hearsay of any degree is admissible </a:t>
            </a:r>
            <a:r>
              <a:rPr lang="en-GB" altLang="en-US" sz="2400" dirty="0" err="1"/>
              <a:t>eg</a:t>
            </a:r>
            <a:r>
              <a:rPr lang="en-GB" altLang="en-US" sz="2400" dirty="0"/>
              <a:t> multiple hearsay.</a:t>
            </a:r>
          </a:p>
          <a:p>
            <a:r>
              <a:rPr lang="en-GB" altLang="en-US" sz="2400" u="sng" dirty="0"/>
              <a:t>S2 Civil Evidence Act 1995 </a:t>
            </a:r>
            <a:r>
              <a:rPr lang="en-GB" altLang="en-US" sz="2400" dirty="0"/>
              <a:t>and</a:t>
            </a:r>
            <a:r>
              <a:rPr lang="en-GB" altLang="en-US" sz="2400" u="sng" dirty="0"/>
              <a:t> CPR33.2 (2) </a:t>
            </a:r>
            <a:r>
              <a:rPr lang="en-GB" altLang="en-US" sz="2400" dirty="0"/>
              <a:t>states that any person wishing to use hearsay evidence at trial must give notice ( that the witness in whose statement there is hearsay evidence is not being called, and the reason they are not being called)</a:t>
            </a:r>
          </a:p>
          <a:p>
            <a:endParaRPr lang="en-GB" altLang="en-US" sz="2400" i="1" dirty="0"/>
          </a:p>
          <a:p>
            <a:endParaRPr lang="en-GB" dirty="0"/>
          </a:p>
        </p:txBody>
      </p:sp>
    </p:spTree>
    <p:extLst>
      <p:ext uri="{BB962C8B-B14F-4D97-AF65-F5344CB8AC3E}">
        <p14:creationId xmlns:p14="http://schemas.microsoft.com/office/powerpoint/2010/main" val="1834822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FDDD-521D-45D6-BFAD-0FF0855C3F67}"/>
              </a:ext>
            </a:extLst>
          </p:cNvPr>
          <p:cNvSpPr>
            <a:spLocks noGrp="1"/>
          </p:cNvSpPr>
          <p:nvPr>
            <p:ph type="title"/>
          </p:nvPr>
        </p:nvSpPr>
        <p:spPr>
          <a:xfrm>
            <a:off x="568066" y="254963"/>
            <a:ext cx="8596668" cy="745701"/>
          </a:xfrm>
        </p:spPr>
        <p:txBody>
          <a:bodyPr/>
          <a:lstStyle/>
          <a:p>
            <a:r>
              <a:rPr lang="en-GB" dirty="0"/>
              <a:t>Summary – Evidence </a:t>
            </a:r>
          </a:p>
        </p:txBody>
      </p:sp>
      <p:sp>
        <p:nvSpPr>
          <p:cNvPr id="3" name="Content Placeholder 2">
            <a:extLst>
              <a:ext uri="{FF2B5EF4-FFF2-40B4-BE49-F238E27FC236}">
                <a16:creationId xmlns:a16="http://schemas.microsoft.com/office/drawing/2014/main" id="{A1FEA757-50CB-4A6A-AEE2-69879C3214EA}"/>
              </a:ext>
            </a:extLst>
          </p:cNvPr>
          <p:cNvSpPr>
            <a:spLocks noGrp="1"/>
          </p:cNvSpPr>
          <p:nvPr>
            <p:ph idx="1"/>
          </p:nvPr>
        </p:nvSpPr>
        <p:spPr>
          <a:xfrm>
            <a:off x="464548" y="1073661"/>
            <a:ext cx="9432825" cy="5390399"/>
          </a:xfrm>
        </p:spPr>
        <p:txBody>
          <a:bodyPr>
            <a:normAutofit/>
          </a:bodyPr>
          <a:lstStyle/>
          <a:p>
            <a:pPr marL="0" indent="0" algn="l">
              <a:buNone/>
            </a:pPr>
            <a:r>
              <a:rPr lang="en-GB" sz="2000" b="0" i="0" dirty="0">
                <a:solidFill>
                  <a:srgbClr val="000000"/>
                </a:solidFill>
                <a:effectLst/>
              </a:rPr>
              <a:t> (1) Evidence is governed by </a:t>
            </a:r>
            <a:r>
              <a:rPr lang="en-GB" sz="2000" b="1" i="0" dirty="0">
                <a:solidFill>
                  <a:srgbClr val="000000"/>
                </a:solidFill>
                <a:effectLst/>
              </a:rPr>
              <a:t>Part 32</a:t>
            </a:r>
            <a:r>
              <a:rPr lang="en-GB" sz="2000" b="0" i="0" dirty="0">
                <a:solidFill>
                  <a:srgbClr val="000000"/>
                </a:solidFill>
                <a:effectLst/>
              </a:rPr>
              <a:t>. The court has control of the evidence to be adduced during proceedings. The court will give directions dealing with expert evidence and the exchange of witness statements.</a:t>
            </a:r>
          </a:p>
          <a:p>
            <a:pPr marL="0" indent="0" algn="l">
              <a:buNone/>
            </a:pPr>
            <a:r>
              <a:rPr lang="en-GB" sz="2000" b="0" i="0" dirty="0">
                <a:solidFill>
                  <a:srgbClr val="000000"/>
                </a:solidFill>
                <a:effectLst/>
              </a:rPr>
              <a:t> (2) Witness statements contain the evidence that a person would be allowed to give orally as a witness at trial. The form that a witness statement should take is found in </a:t>
            </a:r>
            <a:r>
              <a:rPr lang="en-GB" sz="2000" b="1" i="0" dirty="0">
                <a:solidFill>
                  <a:srgbClr val="000000"/>
                </a:solidFill>
                <a:effectLst/>
              </a:rPr>
              <a:t>Part 32</a:t>
            </a:r>
            <a:r>
              <a:rPr lang="en-GB" sz="2000" b="0" i="0" dirty="0">
                <a:solidFill>
                  <a:srgbClr val="000000"/>
                </a:solidFill>
                <a:effectLst/>
              </a:rPr>
              <a:t>.</a:t>
            </a:r>
          </a:p>
          <a:p>
            <a:pPr marL="0" indent="0" algn="l">
              <a:buNone/>
            </a:pPr>
            <a:r>
              <a:rPr lang="en-GB" sz="2000" b="0" i="0" dirty="0">
                <a:solidFill>
                  <a:srgbClr val="000000"/>
                </a:solidFill>
                <a:effectLst/>
              </a:rPr>
              <a:t>(3) If a witness is reluctant to attend court, a witness summons can be obtained to compel attendance.</a:t>
            </a:r>
          </a:p>
          <a:p>
            <a:pPr marL="0" indent="0" algn="l">
              <a:buNone/>
            </a:pPr>
            <a:r>
              <a:rPr lang="en-GB" sz="2000" b="0" i="0" dirty="0">
                <a:solidFill>
                  <a:srgbClr val="000000"/>
                </a:solidFill>
                <a:effectLst/>
              </a:rPr>
              <a:t>(4) The witness must be competent and there are special rules regarding child witnesses.</a:t>
            </a:r>
          </a:p>
          <a:p>
            <a:pPr marL="0" indent="0" algn="l">
              <a:buNone/>
            </a:pPr>
            <a:r>
              <a:rPr lang="en-GB" sz="2000" b="0" i="0" dirty="0">
                <a:solidFill>
                  <a:srgbClr val="000000"/>
                </a:solidFill>
                <a:effectLst/>
              </a:rPr>
              <a:t>(5) There are notice requirements when using hearsay as evidence. The court may give separate weight to hearsay evidence.</a:t>
            </a:r>
          </a:p>
          <a:p>
            <a:pPr marL="0" indent="0" algn="l">
              <a:buNone/>
            </a:pPr>
            <a:r>
              <a:rPr lang="en-GB" sz="2000" b="0" i="0" dirty="0">
                <a:solidFill>
                  <a:srgbClr val="000000"/>
                </a:solidFill>
                <a:effectLst/>
              </a:rPr>
              <a:t> (6) It is possible to attack the credibility of a witness if it is justified.</a:t>
            </a:r>
          </a:p>
          <a:p>
            <a:endParaRPr lang="en-GB" dirty="0"/>
          </a:p>
        </p:txBody>
      </p:sp>
    </p:spTree>
    <p:extLst>
      <p:ext uri="{BB962C8B-B14F-4D97-AF65-F5344CB8AC3E}">
        <p14:creationId xmlns:p14="http://schemas.microsoft.com/office/powerpoint/2010/main" val="1253449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015C70-CCEE-400F-9063-D51C3BEA80E7}"/>
              </a:ext>
            </a:extLst>
          </p:cNvPr>
          <p:cNvSpPr>
            <a:spLocks noGrp="1"/>
          </p:cNvSpPr>
          <p:nvPr>
            <p:ph idx="1"/>
          </p:nvPr>
        </p:nvSpPr>
        <p:spPr>
          <a:xfrm>
            <a:off x="332277" y="1389963"/>
            <a:ext cx="9501835" cy="5148860"/>
          </a:xfrm>
        </p:spPr>
        <p:txBody>
          <a:bodyPr>
            <a:normAutofit/>
          </a:bodyPr>
          <a:lstStyle/>
          <a:p>
            <a:pPr marL="0" indent="0" algn="l">
              <a:buNone/>
            </a:pPr>
            <a:r>
              <a:rPr lang="en-GB" b="0" i="0" dirty="0">
                <a:solidFill>
                  <a:srgbClr val="000000"/>
                </a:solidFill>
                <a:effectLst/>
                <a:latin typeface="Allerta"/>
              </a:rPr>
              <a:t> </a:t>
            </a:r>
            <a:r>
              <a:rPr lang="en-GB" sz="2000" b="0" i="0" dirty="0">
                <a:solidFill>
                  <a:srgbClr val="000000"/>
                </a:solidFill>
                <a:effectLst/>
              </a:rPr>
              <a:t>(7) Witness statements are comparatively rare on the small claims track.</a:t>
            </a:r>
          </a:p>
          <a:p>
            <a:pPr marL="0" indent="0" algn="l">
              <a:buNone/>
            </a:pPr>
            <a:r>
              <a:rPr lang="en-GB" sz="2000" b="0" i="0" dirty="0">
                <a:solidFill>
                  <a:srgbClr val="000000"/>
                </a:solidFill>
                <a:effectLst/>
              </a:rPr>
              <a:t> (8) On the fast track and multi-track, the court will order mutual exchange of witness statements.</a:t>
            </a:r>
          </a:p>
          <a:p>
            <a:pPr marL="0" indent="0" algn="l">
              <a:buNone/>
            </a:pPr>
            <a:r>
              <a:rPr lang="en-GB" sz="2000" b="0" i="0" dirty="0">
                <a:solidFill>
                  <a:srgbClr val="000000"/>
                </a:solidFill>
                <a:effectLst/>
              </a:rPr>
              <a:t>(9) A witness statement should set out the whole of the evidence that the witness could be expected to give in examination-in-chief. It must end with a statement of truth signed by the witness.</a:t>
            </a:r>
          </a:p>
          <a:p>
            <a:pPr marL="0" indent="0" algn="l">
              <a:buNone/>
            </a:pPr>
            <a:r>
              <a:rPr lang="en-GB" sz="2000" b="0" i="0" dirty="0">
                <a:solidFill>
                  <a:srgbClr val="000000"/>
                </a:solidFill>
                <a:effectLst/>
              </a:rPr>
              <a:t>(10) Key witnesses need to be identified pre-action or immediately after statements of case.</a:t>
            </a:r>
          </a:p>
          <a:p>
            <a:pPr marL="0" indent="0" algn="l">
              <a:buNone/>
            </a:pPr>
            <a:r>
              <a:rPr lang="en-GB" sz="2000" b="0" i="0" dirty="0">
                <a:solidFill>
                  <a:srgbClr val="000000"/>
                </a:solidFill>
                <a:effectLst/>
              </a:rPr>
              <a:t>(11) Lay witness evidence must be limited to factual evidence only. Experts must give opinion evidence only. The facts of any witness evidence should be limited to matters of relevancy. Irrelevant evidence could be considered inadmissible by the court.</a:t>
            </a:r>
          </a:p>
          <a:p>
            <a:endParaRPr lang="en-GB" dirty="0"/>
          </a:p>
        </p:txBody>
      </p:sp>
      <p:sp>
        <p:nvSpPr>
          <p:cNvPr id="4" name="Title 1">
            <a:extLst>
              <a:ext uri="{FF2B5EF4-FFF2-40B4-BE49-F238E27FC236}">
                <a16:creationId xmlns:a16="http://schemas.microsoft.com/office/drawing/2014/main" id="{42AF13EC-55F2-7EE3-116D-75CDFBAA49D9}"/>
              </a:ext>
            </a:extLst>
          </p:cNvPr>
          <p:cNvSpPr>
            <a:spLocks noGrp="1"/>
          </p:cNvSpPr>
          <p:nvPr>
            <p:ph type="title"/>
          </p:nvPr>
        </p:nvSpPr>
        <p:spPr>
          <a:xfrm>
            <a:off x="677863" y="609600"/>
            <a:ext cx="8596312" cy="707366"/>
          </a:xfrm>
        </p:spPr>
        <p:txBody>
          <a:bodyPr/>
          <a:lstStyle/>
          <a:p>
            <a:r>
              <a:rPr lang="en-GB" dirty="0"/>
              <a:t>Summary – Evidence </a:t>
            </a:r>
          </a:p>
        </p:txBody>
      </p:sp>
    </p:spTree>
    <p:extLst>
      <p:ext uri="{BB962C8B-B14F-4D97-AF65-F5344CB8AC3E}">
        <p14:creationId xmlns:p14="http://schemas.microsoft.com/office/powerpoint/2010/main" val="2332744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153CF-F265-4D54-8F1E-64197EF4BAEC}"/>
              </a:ext>
            </a:extLst>
          </p:cNvPr>
          <p:cNvSpPr>
            <a:spLocks noGrp="1"/>
          </p:cNvSpPr>
          <p:nvPr>
            <p:ph idx="1"/>
          </p:nvPr>
        </p:nvSpPr>
        <p:spPr>
          <a:xfrm>
            <a:off x="447296" y="1062159"/>
            <a:ext cx="9076265" cy="5436407"/>
          </a:xfrm>
        </p:spPr>
        <p:txBody>
          <a:bodyPr>
            <a:normAutofit fontScale="92500"/>
          </a:bodyPr>
          <a:lstStyle/>
          <a:p>
            <a:pPr marL="0" indent="0" algn="l">
              <a:buNone/>
            </a:pPr>
            <a:r>
              <a:rPr lang="en-GB" sz="2400" b="0" i="0" dirty="0">
                <a:solidFill>
                  <a:srgbClr val="000000"/>
                </a:solidFill>
                <a:effectLst/>
              </a:rPr>
              <a:t>(12) Be aware of the court’s discretionary power to control evidence for trial.</a:t>
            </a:r>
          </a:p>
          <a:p>
            <a:pPr marL="0" indent="0" algn="l">
              <a:buNone/>
            </a:pPr>
            <a:r>
              <a:rPr lang="en-GB" sz="2400" b="0" i="0" dirty="0">
                <a:solidFill>
                  <a:srgbClr val="000000"/>
                </a:solidFill>
                <a:effectLst/>
              </a:rPr>
              <a:t>(13) Note the differences between witness statements for trial and those for interim hearings.</a:t>
            </a:r>
          </a:p>
          <a:p>
            <a:pPr marL="0" indent="0" algn="l">
              <a:buNone/>
            </a:pPr>
            <a:r>
              <a:rPr lang="en-GB" sz="2400" b="0" i="0" dirty="0">
                <a:solidFill>
                  <a:srgbClr val="000000"/>
                </a:solidFill>
                <a:effectLst/>
              </a:rPr>
              <a:t>(14) At trial, the general rule is that the exchanged witness statements will stand as the evidence-in-chief of the witnesses. There are severe restrictions on asking supplementary questions.</a:t>
            </a:r>
          </a:p>
          <a:p>
            <a:pPr marL="0" indent="0" algn="l">
              <a:buNone/>
            </a:pPr>
            <a:r>
              <a:rPr lang="en-GB" sz="2400" b="0" i="0" dirty="0">
                <a:solidFill>
                  <a:srgbClr val="000000"/>
                </a:solidFill>
                <a:effectLst/>
              </a:rPr>
              <a:t>(15) Witness summaries are used where there are difficulties in obtaining signed witness statements within the time frame allowed by case management directions.</a:t>
            </a:r>
          </a:p>
          <a:p>
            <a:pPr marL="0" indent="0" algn="l">
              <a:buNone/>
            </a:pPr>
            <a:r>
              <a:rPr lang="en-GB" sz="2400" b="0" i="0" dirty="0">
                <a:solidFill>
                  <a:srgbClr val="000000"/>
                </a:solidFill>
                <a:effectLst/>
              </a:rPr>
              <a:t>(16) Affidavits are like witness statements but must be sworn in front of designated persons. They tend to be restricted to use in freezing and search orders, and in connection with committal proceedings.</a:t>
            </a:r>
          </a:p>
          <a:p>
            <a:endParaRPr lang="en-GB" dirty="0"/>
          </a:p>
        </p:txBody>
      </p:sp>
      <p:sp>
        <p:nvSpPr>
          <p:cNvPr id="4" name="Title 1">
            <a:extLst>
              <a:ext uri="{FF2B5EF4-FFF2-40B4-BE49-F238E27FC236}">
                <a16:creationId xmlns:a16="http://schemas.microsoft.com/office/drawing/2014/main" id="{B1CA9B82-775E-8E0F-F96A-195C0150BE72}"/>
              </a:ext>
            </a:extLst>
          </p:cNvPr>
          <p:cNvSpPr>
            <a:spLocks noGrp="1"/>
          </p:cNvSpPr>
          <p:nvPr>
            <p:ph type="title"/>
          </p:nvPr>
        </p:nvSpPr>
        <p:spPr>
          <a:xfrm>
            <a:off x="562844" y="212785"/>
            <a:ext cx="8596312" cy="770626"/>
          </a:xfrm>
        </p:spPr>
        <p:txBody>
          <a:bodyPr/>
          <a:lstStyle/>
          <a:p>
            <a:r>
              <a:rPr lang="en-GB" dirty="0"/>
              <a:t>Summary – Evidence </a:t>
            </a:r>
          </a:p>
        </p:txBody>
      </p:sp>
    </p:spTree>
    <p:extLst>
      <p:ext uri="{BB962C8B-B14F-4D97-AF65-F5344CB8AC3E}">
        <p14:creationId xmlns:p14="http://schemas.microsoft.com/office/powerpoint/2010/main" val="1330382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purl.org/dc/elements/1.1/"/>
    <ds:schemaRef ds:uri="aa0a0978-40ed-489e-9e56-6db48364def5"/>
    <ds:schemaRef ds:uri="http://purl.org/dc/term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041b216b-d67c-40f0-8fda-c03876662904"/>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613</TotalTime>
  <Words>6044</Words>
  <Application>Microsoft Office PowerPoint</Application>
  <PresentationFormat>Widescreen</PresentationFormat>
  <Paragraphs>251</Paragraphs>
  <Slides>40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Allerta</vt:lpstr>
      <vt:lpstr>Inter</vt:lpstr>
      <vt:lpstr>Aptos</vt:lpstr>
      <vt:lpstr>Arial</vt:lpstr>
      <vt:lpstr>Calibri</vt:lpstr>
      <vt:lpstr>Trebuchet MS</vt:lpstr>
      <vt:lpstr>Wingdings 3</vt:lpstr>
      <vt:lpstr>Facet</vt:lpstr>
      <vt:lpstr>Evidence</vt:lpstr>
      <vt:lpstr>Introduction to Evidence</vt:lpstr>
      <vt:lpstr>Legal Burden of Proof</vt:lpstr>
      <vt:lpstr>Example:</vt:lpstr>
      <vt:lpstr>For example:</vt:lpstr>
      <vt:lpstr>Res ipsa loquitur – a tool to help prove elements of negligence </vt:lpstr>
      <vt:lpstr>PT Civil Engineering v Davies [2017] </vt:lpstr>
      <vt:lpstr>The Standard of Proof</vt:lpstr>
      <vt:lpstr>   Types of Evidence</vt:lpstr>
      <vt:lpstr>Issues on which evidence will be required</vt:lpstr>
      <vt:lpstr>The Court’s power to control evidence</vt:lpstr>
      <vt:lpstr>Importance of Witness Evidence</vt:lpstr>
      <vt:lpstr>Affidavit vs Witness statement</vt:lpstr>
      <vt:lpstr>Witness Evidence</vt:lpstr>
      <vt:lpstr>Court’s power to control evidence</vt:lpstr>
      <vt:lpstr>Court’s power to control evidence</vt:lpstr>
      <vt:lpstr>Steps before preparing Witness Statements</vt:lpstr>
      <vt:lpstr>Steps before preparing Witness Statements</vt:lpstr>
      <vt:lpstr>  Witness Statements – usual procedure</vt:lpstr>
      <vt:lpstr>Format of Witness Statements</vt:lpstr>
      <vt:lpstr>The Heading of any witness statement</vt:lpstr>
      <vt:lpstr>The Introduction to the Witness Statement</vt:lpstr>
      <vt:lpstr>The body of the witness statement</vt:lpstr>
      <vt:lpstr>Special provisions for witness statements at interim hearings</vt:lpstr>
      <vt:lpstr>Template for witness statements (Interim Hearing)</vt:lpstr>
      <vt:lpstr>Exhibits to Witness Statements</vt:lpstr>
      <vt:lpstr>Statements of Truth</vt:lpstr>
      <vt:lpstr>Steps after receiving opponent’s witness evidence</vt:lpstr>
      <vt:lpstr>Steps after receiving opponent’s witness evidence for use at trial</vt:lpstr>
      <vt:lpstr>Witness summary ( CPR 32)</vt:lpstr>
      <vt:lpstr>Failure to comply with formalities or with directions</vt:lpstr>
      <vt:lpstr>  Witness Attendance and Summons</vt:lpstr>
      <vt:lpstr>Witness evidence at trial</vt:lpstr>
      <vt:lpstr>Refusal to answer/Hostile witnesses</vt:lpstr>
      <vt:lpstr>Witness Evidence at Trial</vt:lpstr>
      <vt:lpstr>Witness Evidence at Trial</vt:lpstr>
      <vt:lpstr>   HEARSAY</vt:lpstr>
      <vt:lpstr>Summary – Evidence </vt:lpstr>
      <vt:lpstr>Summary – Evidence </vt:lpstr>
      <vt:lpstr>Summary – Evidence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12</cp:revision>
  <cp:lastPrinted>2025-03-31T15:07:06Z</cp:lastPrinted>
  <dcterms:created xsi:type="dcterms:W3CDTF">2024-02-03T18:13:02Z</dcterms:created>
  <dcterms:modified xsi:type="dcterms:W3CDTF">2025-04-01T13:50:57Z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