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notesMasterIdLst>
    <p:notesMasterId r:id="rId19"/>
  </p:notesMasterIdLst>
  <p:sldIdLst>
    <p:sldId id="257" r:id="rId5"/>
    <p:sldId id="260" r:id="rId6"/>
    <p:sldId id="258" r:id="rId7"/>
    <p:sldId id="259" r:id="rId8"/>
    <p:sldId id="261" r:id="rId9"/>
    <p:sldId id="262" r:id="rId10"/>
    <p:sldId id="263" r:id="rId11"/>
    <p:sldId id="264" r:id="rId12"/>
    <p:sldId id="265" r:id="rId13"/>
    <p:sldId id="271" r:id="rId14"/>
    <p:sldId id="270" r:id="rId15"/>
    <p:sldId id="266" r:id="rId16"/>
    <p:sldId id="269"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3E998A-A741-42D7-9123-C0143DD22EFA}" v="261" dt="2025-10-26T21:10:15.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4660"/>
  </p:normalViewPr>
  <p:slideViewPr>
    <p:cSldViewPr snapToGrid="0">
      <p:cViewPr varScale="1">
        <p:scale>
          <a:sx n="59" d="100"/>
          <a:sy n="59" d="100"/>
        </p:scale>
        <p:origin x="17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rtia Amankonah (2426673)" userId="1794b703-e914-42c2-85eb-55be0f21bbae" providerId="ADAL" clId="{02ECD358-6383-4E9E-9319-0CE4A98C3CF7}"/>
    <pc:docChg chg="undo custSel addSld delSld modSld sldOrd">
      <pc:chgData name="Portia Amankonah (2426673)" userId="1794b703-e914-42c2-85eb-55be0f21bbae" providerId="ADAL" clId="{02ECD358-6383-4E9E-9319-0CE4A98C3CF7}" dt="2025-10-26T21:15:41.571" v="2721" actId="20577"/>
      <pc:docMkLst>
        <pc:docMk/>
      </pc:docMkLst>
      <pc:sldChg chg="modSp del mod">
        <pc:chgData name="Portia Amankonah (2426673)" userId="1794b703-e914-42c2-85eb-55be0f21bbae" providerId="ADAL" clId="{02ECD358-6383-4E9E-9319-0CE4A98C3CF7}" dt="2025-09-18T09:17:15.495" v="59" actId="2696"/>
        <pc:sldMkLst>
          <pc:docMk/>
          <pc:sldMk cId="3582550079" sldId="256"/>
        </pc:sldMkLst>
      </pc:sldChg>
      <pc:sldChg chg="addSp modSp mod">
        <pc:chgData name="Portia Amankonah (2426673)" userId="1794b703-e914-42c2-85eb-55be0f21bbae" providerId="ADAL" clId="{02ECD358-6383-4E9E-9319-0CE4A98C3CF7}" dt="2025-09-22T19:46:57.507" v="1335" actId="20577"/>
        <pc:sldMkLst>
          <pc:docMk/>
          <pc:sldMk cId="314187156" sldId="257"/>
        </pc:sldMkLst>
      </pc:sldChg>
      <pc:sldChg chg="addSp delSp modSp new mod ord">
        <pc:chgData name="Portia Amankonah (2426673)" userId="1794b703-e914-42c2-85eb-55be0f21bbae" providerId="ADAL" clId="{02ECD358-6383-4E9E-9319-0CE4A98C3CF7}" dt="2025-10-20T05:44:34.533" v="2382" actId="20577"/>
        <pc:sldMkLst>
          <pc:docMk/>
          <pc:sldMk cId="217586859" sldId="258"/>
        </pc:sldMkLst>
        <pc:spChg chg="add mod">
          <ac:chgData name="Portia Amankonah (2426673)" userId="1794b703-e914-42c2-85eb-55be0f21bbae" providerId="ADAL" clId="{02ECD358-6383-4E9E-9319-0CE4A98C3CF7}" dt="2025-10-20T05:44:34.533" v="2382" actId="20577"/>
          <ac:spMkLst>
            <pc:docMk/>
            <pc:sldMk cId="217586859" sldId="258"/>
            <ac:spMk id="2" creationId="{D7BB7E49-13B3-728C-6040-9B7C5F2C33D2}"/>
          </ac:spMkLst>
        </pc:spChg>
        <pc:spChg chg="add mod">
          <ac:chgData name="Portia Amankonah (2426673)" userId="1794b703-e914-42c2-85eb-55be0f21bbae" providerId="ADAL" clId="{02ECD358-6383-4E9E-9319-0CE4A98C3CF7}" dt="2025-10-20T05:44:16.733" v="2375" actId="1076"/>
          <ac:spMkLst>
            <pc:docMk/>
            <pc:sldMk cId="217586859" sldId="258"/>
            <ac:spMk id="21" creationId="{C3239452-2B69-D61F-B4FB-530527924D36}"/>
          </ac:spMkLst>
        </pc:spChg>
      </pc:sldChg>
      <pc:sldChg chg="addSp delSp modSp new mod ord">
        <pc:chgData name="Portia Amankonah (2426673)" userId="1794b703-e914-42c2-85eb-55be0f21bbae" providerId="ADAL" clId="{02ECD358-6383-4E9E-9319-0CE4A98C3CF7}" dt="2025-09-22T19:38:45.500" v="1264" actId="14100"/>
        <pc:sldMkLst>
          <pc:docMk/>
          <pc:sldMk cId="2507437209" sldId="259"/>
        </pc:sldMkLst>
      </pc:sldChg>
      <pc:sldChg chg="addSp delSp modSp new mod ord">
        <pc:chgData name="Portia Amankonah (2426673)" userId="1794b703-e914-42c2-85eb-55be0f21bbae" providerId="ADAL" clId="{02ECD358-6383-4E9E-9319-0CE4A98C3CF7}" dt="2025-09-22T19:18:20.887" v="1110" actId="1076"/>
        <pc:sldMkLst>
          <pc:docMk/>
          <pc:sldMk cId="3846051601" sldId="260"/>
        </pc:sldMkLst>
      </pc:sldChg>
      <pc:sldChg chg="addSp delSp modSp new mod ord">
        <pc:chgData name="Portia Amankonah (2426673)" userId="1794b703-e914-42c2-85eb-55be0f21bbae" providerId="ADAL" clId="{02ECD358-6383-4E9E-9319-0CE4A98C3CF7}" dt="2025-09-23T18:38:58.405" v="1701" actId="1076"/>
        <pc:sldMkLst>
          <pc:docMk/>
          <pc:sldMk cId="778076035" sldId="261"/>
        </pc:sldMkLst>
      </pc:sldChg>
      <pc:sldChg chg="add del">
        <pc:chgData name="Portia Amankonah (2426673)" userId="1794b703-e914-42c2-85eb-55be0f21bbae" providerId="ADAL" clId="{02ECD358-6383-4E9E-9319-0CE4A98C3CF7}" dt="2025-09-22T19:37:32.473" v="1249" actId="47"/>
        <pc:sldMkLst>
          <pc:docMk/>
          <pc:sldMk cId="1547143589" sldId="261"/>
        </pc:sldMkLst>
      </pc:sldChg>
      <pc:sldChg chg="addSp delSp modSp new mod">
        <pc:chgData name="Portia Amankonah (2426673)" userId="1794b703-e914-42c2-85eb-55be0f21bbae" providerId="ADAL" clId="{02ECD358-6383-4E9E-9319-0CE4A98C3CF7}" dt="2025-09-23T20:15:34.129" v="1742" actId="1076"/>
        <pc:sldMkLst>
          <pc:docMk/>
          <pc:sldMk cId="3272538537" sldId="262"/>
        </pc:sldMkLst>
      </pc:sldChg>
      <pc:sldChg chg="addSp modSp new mod">
        <pc:chgData name="Portia Amankonah (2426673)" userId="1794b703-e914-42c2-85eb-55be0f21bbae" providerId="ADAL" clId="{02ECD358-6383-4E9E-9319-0CE4A98C3CF7}" dt="2025-10-26T21:15:41.571" v="2721" actId="20577"/>
        <pc:sldMkLst>
          <pc:docMk/>
          <pc:sldMk cId="756617061" sldId="263"/>
        </pc:sldMkLst>
        <pc:spChg chg="mod">
          <ac:chgData name="Portia Amankonah (2426673)" userId="1794b703-e914-42c2-85eb-55be0f21bbae" providerId="ADAL" clId="{02ECD358-6383-4E9E-9319-0CE4A98C3CF7}" dt="2025-10-26T21:15:41.571" v="2721" actId="20577"/>
          <ac:spMkLst>
            <pc:docMk/>
            <pc:sldMk cId="756617061" sldId="263"/>
            <ac:spMk id="5" creationId="{008DC5BA-D21C-125D-72D8-2EC5FC049D7A}"/>
          </ac:spMkLst>
        </pc:spChg>
      </pc:sldChg>
      <pc:sldChg chg="addSp modSp new mod">
        <pc:chgData name="Portia Amankonah (2426673)" userId="1794b703-e914-42c2-85eb-55be0f21bbae" providerId="ADAL" clId="{02ECD358-6383-4E9E-9319-0CE4A98C3CF7}" dt="2025-09-23T23:04:13.802" v="2214" actId="167"/>
        <pc:sldMkLst>
          <pc:docMk/>
          <pc:sldMk cId="1520020035" sldId="264"/>
        </pc:sldMkLst>
      </pc:sldChg>
      <pc:sldChg chg="addSp delSp modSp new mod">
        <pc:chgData name="Portia Amankonah (2426673)" userId="1794b703-e914-42c2-85eb-55be0f21bbae" providerId="ADAL" clId="{02ECD358-6383-4E9E-9319-0CE4A98C3CF7}" dt="2025-09-23T22:57:47.159" v="2165" actId="1076"/>
        <pc:sldMkLst>
          <pc:docMk/>
          <pc:sldMk cId="1879695804" sldId="265"/>
        </pc:sldMkLst>
      </pc:sldChg>
      <pc:sldChg chg="addSp modSp new mod ord">
        <pc:chgData name="Portia Amankonah (2426673)" userId="1794b703-e914-42c2-85eb-55be0f21bbae" providerId="ADAL" clId="{02ECD358-6383-4E9E-9319-0CE4A98C3CF7}" dt="2025-10-11T11:19:15.404" v="2353"/>
        <pc:sldMkLst>
          <pc:docMk/>
          <pc:sldMk cId="2755968742" sldId="266"/>
        </pc:sldMkLst>
      </pc:sldChg>
      <pc:sldChg chg="addSp delSp modSp new mod ord">
        <pc:chgData name="Portia Amankonah (2426673)" userId="1794b703-e914-42c2-85eb-55be0f21bbae" providerId="ADAL" clId="{02ECD358-6383-4E9E-9319-0CE4A98C3CF7}" dt="2025-10-26T21:13:40.420" v="2696" actId="20577"/>
        <pc:sldMkLst>
          <pc:docMk/>
          <pc:sldMk cId="2476313665" sldId="267"/>
        </pc:sldMkLst>
        <pc:spChg chg="add mod">
          <ac:chgData name="Portia Amankonah (2426673)" userId="1794b703-e914-42c2-85eb-55be0f21bbae" providerId="ADAL" clId="{02ECD358-6383-4E9E-9319-0CE4A98C3CF7}" dt="2025-10-20T05:50:34.698" v="2455" actId="1076"/>
          <ac:spMkLst>
            <pc:docMk/>
            <pc:sldMk cId="2476313665" sldId="267"/>
            <ac:spMk id="2" creationId="{F1EC5327-17B4-46DF-717F-4B7FD29A802F}"/>
          </ac:spMkLst>
        </pc:spChg>
        <pc:spChg chg="add mod">
          <ac:chgData name="Portia Amankonah (2426673)" userId="1794b703-e914-42c2-85eb-55be0f21bbae" providerId="ADAL" clId="{02ECD358-6383-4E9E-9319-0CE4A98C3CF7}" dt="2025-10-26T21:13:40.420" v="2696" actId="20577"/>
          <ac:spMkLst>
            <pc:docMk/>
            <pc:sldMk cId="2476313665" sldId="267"/>
            <ac:spMk id="5" creationId="{A46507D6-9864-E977-DD7D-CF5279B36D2E}"/>
          </ac:spMkLst>
        </pc:spChg>
      </pc:sldChg>
      <pc:sldChg chg="add del">
        <pc:chgData name="Portia Amankonah (2426673)" userId="1794b703-e914-42c2-85eb-55be0f21bbae" providerId="ADAL" clId="{02ECD358-6383-4E9E-9319-0CE4A98C3CF7}" dt="2025-09-23T22:58:16.957" v="2168" actId="2696"/>
        <pc:sldMkLst>
          <pc:docMk/>
          <pc:sldMk cId="2570509758" sldId="268"/>
        </pc:sldMkLst>
      </pc:sldChg>
      <pc:sldChg chg="addSp delSp modSp add mod setBg chgLayout">
        <pc:chgData name="Portia Amankonah (2426673)" userId="1794b703-e914-42c2-85eb-55be0f21bbae" providerId="ADAL" clId="{02ECD358-6383-4E9E-9319-0CE4A98C3CF7}" dt="2025-09-23T23:35:17.093" v="2349" actId="20577"/>
        <pc:sldMkLst>
          <pc:docMk/>
          <pc:sldMk cId="2749932347" sldId="269"/>
        </pc:sldMkLst>
      </pc:sldChg>
      <pc:sldChg chg="addSp modSp add mod">
        <pc:chgData name="Portia Amankonah (2426673)" userId="1794b703-e914-42c2-85eb-55be0f21bbae" providerId="ADAL" clId="{02ECD358-6383-4E9E-9319-0CE4A98C3CF7}" dt="2025-10-20T05:50:24.366" v="2454" actId="20577"/>
        <pc:sldMkLst>
          <pc:docMk/>
          <pc:sldMk cId="340772820" sldId="270"/>
        </pc:sldMkLst>
        <pc:spChg chg="add mod">
          <ac:chgData name="Portia Amankonah (2426673)" userId="1794b703-e914-42c2-85eb-55be0f21bbae" providerId="ADAL" clId="{02ECD358-6383-4E9E-9319-0CE4A98C3CF7}" dt="2025-10-20T05:50:24.366" v="2454" actId="20577"/>
          <ac:spMkLst>
            <pc:docMk/>
            <pc:sldMk cId="340772820" sldId="270"/>
            <ac:spMk id="3" creationId="{4AEE865F-56EA-3961-6517-02838903CD02}"/>
          </ac:spMkLst>
        </pc:spChg>
      </pc:sldChg>
      <pc:sldChg chg="addSp delSp modSp add mod ord">
        <pc:chgData name="Portia Amankonah (2426673)" userId="1794b703-e914-42c2-85eb-55be0f21bbae" providerId="ADAL" clId="{02ECD358-6383-4E9E-9319-0CE4A98C3CF7}" dt="2025-09-23T23:17:00.957" v="2279" actId="20577"/>
        <pc:sldMkLst>
          <pc:docMk/>
          <pc:sldMk cId="1286722204"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5D9F43-1279-43FE-9013-8F4E63552A29}" type="datetimeFigureOut">
              <a:rPr lang="en-GB" smtClean="0"/>
              <a:t>26/10/2025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73B9E6-43C3-44CE-AFEF-E4D52B914668}" type="slidenum">
              <a:rPr lang="en-GB" smtClean="0"/>
              <a:t>‹#›</a:t>
            </a:fld>
            <a:endParaRPr lang="en-GB"/>
          </a:p>
        </p:txBody>
      </p:sp>
    </p:spTree>
    <p:extLst>
      <p:ext uri="{BB962C8B-B14F-4D97-AF65-F5344CB8AC3E}">
        <p14:creationId xmlns:p14="http://schemas.microsoft.com/office/powerpoint/2010/main" val="1818152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73B9E6-43C3-44CE-AFEF-E4D52B914668}" type="slidenum">
              <a:rPr lang="en-GB" smtClean="0"/>
              <a:t>14</a:t>
            </a:fld>
            <a:endParaRPr lang="en-GB"/>
          </a:p>
        </p:txBody>
      </p:sp>
    </p:spTree>
    <p:extLst>
      <p:ext uri="{BB962C8B-B14F-4D97-AF65-F5344CB8AC3E}">
        <p14:creationId xmlns:p14="http://schemas.microsoft.com/office/powerpoint/2010/main" val="2982756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754701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953036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765285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54857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512430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849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731094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114083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102216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712495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10/26/2025</a:t>
            </a:fld>
            <a:endParaRPr lang="en-US"/>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86146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10/26/2025</a:t>
            </a:fld>
            <a:endParaRPr lang="en-US"/>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392013185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97/ACM.0b013e318221e615" TargetMode="External"/><Relationship Id="rId7" Type="http://schemas.openxmlformats.org/officeDocument/2006/relationships/hyperlink" Target="https://bschool.pepperdine.edu/personal-growth/article/personal-swot-analysis-guide.ht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bmcnurs.biomedcentral.com/articles/10.1186/s12912-025-03758-7" TargetMode="External"/><Relationship Id="rId5" Type="http://schemas.openxmlformats.org/officeDocument/2006/relationships/hyperlink" Target="https://www.aha.org/system/files/media/file/2024/11/2025-Health-Care-Workforce-Scan.pdf" TargetMode="External"/><Relationship Id="rId4" Type="http://schemas.openxmlformats.org/officeDocument/2006/relationships/hyperlink" Target="https://www.nmc.org.uk/globalassets/sitedocuments/registration/toc-14/toc-14-blueprint---learning-disabilities-nurs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7F727C-C288-66FE-0BF6-2E82AF590151}"/>
              </a:ext>
            </a:extLst>
          </p:cNvPr>
          <p:cNvPicPr>
            <a:picLocks noChangeAspect="1"/>
          </p:cNvPicPr>
          <p:nvPr/>
        </p:nvPicPr>
        <p:blipFill>
          <a:blip r:embed="rId2"/>
          <a:stretch>
            <a:fillRect/>
          </a:stretch>
        </p:blipFill>
        <p:spPr>
          <a:xfrm>
            <a:off x="5742765" y="2442273"/>
            <a:ext cx="6449235" cy="4042317"/>
          </a:xfrm>
          <a:prstGeom prst="rect">
            <a:avLst/>
          </a:prstGeom>
        </p:spPr>
      </p:pic>
      <p:sp>
        <p:nvSpPr>
          <p:cNvPr id="2" name="Title 1">
            <a:extLst>
              <a:ext uri="{FF2B5EF4-FFF2-40B4-BE49-F238E27FC236}">
                <a16:creationId xmlns:a16="http://schemas.microsoft.com/office/drawing/2014/main" id="{B10D6A41-A928-DBC6-DDCB-E18E82896D11}"/>
              </a:ext>
            </a:extLst>
          </p:cNvPr>
          <p:cNvSpPr>
            <a:spLocks noGrp="1"/>
          </p:cNvSpPr>
          <p:nvPr>
            <p:ph type="title"/>
          </p:nvPr>
        </p:nvSpPr>
        <p:spPr>
          <a:xfrm>
            <a:off x="110582" y="1382751"/>
            <a:ext cx="7394189" cy="1720232"/>
          </a:xfrm>
        </p:spPr>
        <p:txBody>
          <a:bodyPr>
            <a:normAutofit fontScale="90000"/>
          </a:bodyPr>
          <a:lstStyle/>
          <a:p>
            <a:r>
              <a:rPr lang="en-GB" sz="3600" dirty="0"/>
              <a:t>Professional Development in Health and Social Care :</a:t>
            </a:r>
            <a:br>
              <a:rPr lang="en-GB" dirty="0"/>
            </a:br>
            <a:br>
              <a:rPr lang="en-GB" dirty="0"/>
            </a:br>
            <a:r>
              <a:rPr lang="en-GB" sz="2400" dirty="0">
                <a:latin typeface="+mn-lt"/>
              </a:rPr>
              <a:t>A personal SWOT analysis</a:t>
            </a:r>
            <a:endParaRPr lang="en-GB" dirty="0">
              <a:latin typeface="+mn-lt"/>
            </a:endParaRPr>
          </a:p>
        </p:txBody>
      </p:sp>
      <p:sp>
        <p:nvSpPr>
          <p:cNvPr id="3" name="Content Placeholder 2">
            <a:extLst>
              <a:ext uri="{FF2B5EF4-FFF2-40B4-BE49-F238E27FC236}">
                <a16:creationId xmlns:a16="http://schemas.microsoft.com/office/drawing/2014/main" id="{3D91505C-8D79-F033-6842-32D3E03C7F05}"/>
              </a:ext>
            </a:extLst>
          </p:cNvPr>
          <p:cNvSpPr>
            <a:spLocks noGrp="1"/>
          </p:cNvSpPr>
          <p:nvPr>
            <p:ph idx="1"/>
          </p:nvPr>
        </p:nvSpPr>
        <p:spPr>
          <a:xfrm>
            <a:off x="149146" y="5890477"/>
            <a:ext cx="3658530" cy="594113"/>
          </a:xfrm>
        </p:spPr>
        <p:txBody>
          <a:bodyPr>
            <a:normAutofit fontScale="85000" lnSpcReduction="10000"/>
          </a:bodyPr>
          <a:lstStyle/>
          <a:p>
            <a:r>
              <a:rPr lang="en-GB" dirty="0"/>
              <a:t>BY PORTIA AMANKONAH (2426673)</a:t>
            </a:r>
          </a:p>
          <a:p>
            <a:pPr marL="0" indent="0">
              <a:buNone/>
            </a:pPr>
            <a:endParaRPr lang="en-GB" dirty="0"/>
          </a:p>
        </p:txBody>
      </p:sp>
    </p:spTree>
    <p:extLst>
      <p:ext uri="{BB962C8B-B14F-4D97-AF65-F5344CB8AC3E}">
        <p14:creationId xmlns:p14="http://schemas.microsoft.com/office/powerpoint/2010/main" val="314187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D1955764-6FDE-AD42-42BF-1F825E81D23B}"/>
              </a:ext>
            </a:extLst>
          </p:cNvPr>
          <p:cNvPicPr>
            <a:picLocks noChangeAspect="1"/>
          </p:cNvPicPr>
          <p:nvPr/>
        </p:nvPicPr>
        <p:blipFill>
          <a:blip r:embed="rId2"/>
          <a:stretch>
            <a:fillRect/>
          </a:stretch>
        </p:blipFill>
        <p:spPr>
          <a:xfrm>
            <a:off x="8096938" y="4586674"/>
            <a:ext cx="4037912" cy="2271326"/>
          </a:xfrm>
          <a:prstGeom prst="rect">
            <a:avLst/>
          </a:prstGeom>
        </p:spPr>
      </p:pic>
      <p:sp>
        <p:nvSpPr>
          <p:cNvPr id="5" name="Title 3">
            <a:extLst>
              <a:ext uri="{FF2B5EF4-FFF2-40B4-BE49-F238E27FC236}">
                <a16:creationId xmlns:a16="http://schemas.microsoft.com/office/drawing/2014/main" id="{6BEB20B1-7C0D-5501-AF39-D32387A92793}"/>
              </a:ext>
            </a:extLst>
          </p:cNvPr>
          <p:cNvSpPr>
            <a:spLocks noGrp="1"/>
          </p:cNvSpPr>
          <p:nvPr>
            <p:ph type="title"/>
          </p:nvPr>
        </p:nvSpPr>
        <p:spPr>
          <a:xfrm>
            <a:off x="413657" y="212271"/>
            <a:ext cx="7432222" cy="1338943"/>
          </a:xfrm>
          <a:prstGeom prst="rightArrow">
            <a:avLst>
              <a:gd name="adj1" fmla="val 50000"/>
              <a:gd name="adj2" fmla="val 53759"/>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dirty="0"/>
              <a:t>Professional development: </a:t>
            </a:r>
          </a:p>
        </p:txBody>
      </p:sp>
      <p:sp>
        <p:nvSpPr>
          <p:cNvPr id="8" name="Content Placeholder 7">
            <a:extLst>
              <a:ext uri="{FF2B5EF4-FFF2-40B4-BE49-F238E27FC236}">
                <a16:creationId xmlns:a16="http://schemas.microsoft.com/office/drawing/2014/main" id="{C719374C-4B91-448F-30EB-44F76B03252F}"/>
              </a:ext>
            </a:extLst>
          </p:cNvPr>
          <p:cNvSpPr>
            <a:spLocks noGrp="1"/>
          </p:cNvSpPr>
          <p:nvPr>
            <p:ph idx="1"/>
          </p:nvPr>
        </p:nvSpPr>
        <p:spPr>
          <a:xfrm>
            <a:off x="634090" y="2091265"/>
            <a:ext cx="10404023" cy="3001596"/>
          </a:xfrm>
        </p:spPr>
        <p:txBody>
          <a:bodyPr>
            <a:normAutofit/>
          </a:bodyPr>
          <a:lstStyle/>
          <a:p>
            <a:r>
              <a:rPr lang="en-GB" sz="2800" dirty="0"/>
              <a:t>Professional development in Health and Social Care is a continuous journey of professionals enhancing their competence, knowledge, and skills. (Shiri, R. et al.,2023) </a:t>
            </a:r>
          </a:p>
        </p:txBody>
      </p:sp>
    </p:spTree>
    <p:extLst>
      <p:ext uri="{BB962C8B-B14F-4D97-AF65-F5344CB8AC3E}">
        <p14:creationId xmlns:p14="http://schemas.microsoft.com/office/powerpoint/2010/main" val="3846051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a:extLst>
              <a:ext uri="{FF2B5EF4-FFF2-40B4-BE49-F238E27FC236}">
                <a16:creationId xmlns:a16="http://schemas.microsoft.com/office/drawing/2014/main" id="{D924FBB0-DA09-448A-5265-DE5C0605F01A}"/>
              </a:ext>
            </a:extLst>
          </p:cNvPr>
          <p:cNvSpPr>
            <a:spLocks noChangeArrowheads="1"/>
          </p:cNvSpPr>
          <p:nvPr/>
        </p:nvSpPr>
        <p:spPr bwMode="auto">
          <a:xfrm>
            <a:off x="0" y="2740153"/>
            <a:ext cx="12074979" cy="184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lang="en-US" altLang="en-US" u="sng" dirty="0">
              <a:latin typeface="+mj-lt"/>
            </a:endParaRPr>
          </a:p>
          <a:p>
            <a:pPr marL="0" marR="0" lvl="0" indent="0" algn="l" defTabSz="914400" rtl="0" eaLnBrk="0" fontAlgn="base" latinLnBrk="0" hangingPunct="0">
              <a:lnSpc>
                <a:spcPct val="100000"/>
              </a:lnSpc>
              <a:spcBef>
                <a:spcPct val="0"/>
              </a:spcBef>
              <a:spcAft>
                <a:spcPct val="0"/>
              </a:spcAft>
              <a:buClrTx/>
              <a:buSzTx/>
              <a:tabLst/>
            </a:pPr>
            <a:endParaRPr lang="en-US" altLang="en-US" sz="2400" dirty="0">
              <a:latin typeface="+mj-lt"/>
            </a:endParaRPr>
          </a:p>
          <a:p>
            <a:pPr marL="0" marR="0" lvl="0" indent="0" algn="l" defTabSz="914400" rtl="0" eaLnBrk="0" fontAlgn="base" latinLnBrk="0" hangingPunct="0">
              <a:lnSpc>
                <a:spcPct val="100000"/>
              </a:lnSpc>
              <a:spcBef>
                <a:spcPct val="0"/>
              </a:spcBef>
              <a:spcAft>
                <a:spcPct val="0"/>
              </a:spcAft>
              <a:buClrTx/>
              <a:buSzTx/>
              <a:tabLst/>
            </a:pPr>
            <a:endParaRPr lang="en-US" altLang="en-US" dirty="0">
              <a:latin typeface="+mj-lt"/>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tabLst/>
            </a:pPr>
            <a:endParaRPr lang="en-US" altLang="en-US" dirty="0"/>
          </a:p>
        </p:txBody>
      </p:sp>
      <p:sp>
        <p:nvSpPr>
          <p:cNvPr id="6" name="TextBox 5">
            <a:extLst>
              <a:ext uri="{FF2B5EF4-FFF2-40B4-BE49-F238E27FC236}">
                <a16:creationId xmlns:a16="http://schemas.microsoft.com/office/drawing/2014/main" id="{1206971C-B9CE-38BA-EC80-93D56BFA50FE}"/>
              </a:ext>
            </a:extLst>
          </p:cNvPr>
          <p:cNvSpPr txBox="1"/>
          <p:nvPr/>
        </p:nvSpPr>
        <p:spPr>
          <a:xfrm>
            <a:off x="160565" y="1372474"/>
            <a:ext cx="4483927"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mj-lt"/>
              </a:rPr>
              <a:t>What is SWOT Analysis: </a:t>
            </a:r>
          </a:p>
        </p:txBody>
      </p:sp>
      <p:sp>
        <p:nvSpPr>
          <p:cNvPr id="2" name="Rectangle 1">
            <a:extLst>
              <a:ext uri="{FF2B5EF4-FFF2-40B4-BE49-F238E27FC236}">
                <a16:creationId xmlns:a16="http://schemas.microsoft.com/office/drawing/2014/main" id="{D7BB7E49-13B3-728C-6040-9B7C5F2C33D2}"/>
              </a:ext>
            </a:extLst>
          </p:cNvPr>
          <p:cNvSpPr>
            <a:spLocks noChangeArrowheads="1"/>
          </p:cNvSpPr>
          <p:nvPr/>
        </p:nvSpPr>
        <p:spPr bwMode="auto">
          <a:xfrm>
            <a:off x="0" y="3983367"/>
            <a:ext cx="8776607"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dirty="0"/>
              <a:t>”A personal SWOT analysis can provide insights on your strengths, challenges, and opportunities you can maximize to reach your career goals.”</a:t>
            </a:r>
            <a:br>
              <a:rPr lang="en-GB" dirty="0"/>
            </a:br>
            <a:r>
              <a:rPr lang="en-GB" i="1" dirty="0"/>
              <a:t>(Pepperdine </a:t>
            </a:r>
            <a:r>
              <a:rPr lang="en-GB" i="1" dirty="0" err="1"/>
              <a:t>Graziadio</a:t>
            </a:r>
            <a:r>
              <a:rPr lang="en-GB" i="1" dirty="0"/>
              <a:t> Business School, 2021)</a:t>
            </a:r>
          </a:p>
          <a:p>
            <a:pPr lvl="0" eaLnBrk="0" fontAlgn="base" hangingPunct="0">
              <a:spcBef>
                <a:spcPct val="0"/>
              </a:spcBef>
              <a:spcAft>
                <a:spcPct val="0"/>
              </a:spcAft>
            </a:pPr>
            <a:r>
              <a:rPr kumimoji="0" lang="en-US" altLang="en-US" sz="1800" b="0" i="0" u="none" strike="noStrike" cap="none" normalizeH="0" baseline="0" dirty="0">
                <a:ln>
                  <a:noFill/>
                </a:ln>
                <a:solidFill>
                  <a:schemeClr val="tx1"/>
                </a:solidFill>
                <a:effectLst/>
              </a:rPr>
              <a:t>Conducting a SWOT analysis is an essential tool for workers who want to progress in their careers.</a:t>
            </a:r>
          </a:p>
          <a:p>
            <a:pPr marL="0" marR="0" lvl="0" indent="0" algn="l" defTabSz="914400" rtl="0" eaLnBrk="0" fontAlgn="base" latinLnBrk="0" hangingPunct="0">
              <a:lnSpc>
                <a:spcPct val="100000"/>
              </a:lnSpc>
              <a:spcBef>
                <a:spcPct val="0"/>
              </a:spcBef>
              <a:spcAft>
                <a:spcPct val="0"/>
              </a:spcAft>
              <a:buClrTx/>
              <a:buSzTx/>
              <a:tabLst/>
            </a:pPr>
            <a:r>
              <a:rPr lang="en-US" altLang="en-US" dirty="0"/>
              <a:t>I</a:t>
            </a:r>
            <a:r>
              <a:rPr kumimoji="0" lang="en-US" altLang="en-US" sz="1800" b="0" i="0" u="none" strike="noStrike" cap="none" normalizeH="0" baseline="0" dirty="0">
                <a:ln>
                  <a:noFill/>
                </a:ln>
                <a:solidFill>
                  <a:schemeClr val="tx1"/>
                </a:solidFill>
                <a:effectLst/>
              </a:rPr>
              <a:t>t helps us reflect on the skills we already have and how they support our practice.</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rPr>
              <a:t>It allows us to identify areas where we need to improve.</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rPr>
              <a:t>It also highlights opportunities for growth and development in the sector</a:t>
            </a:r>
          </a:p>
        </p:txBody>
      </p:sp>
      <p:sp>
        <p:nvSpPr>
          <p:cNvPr id="3" name="Title 3">
            <a:extLst>
              <a:ext uri="{FF2B5EF4-FFF2-40B4-BE49-F238E27FC236}">
                <a16:creationId xmlns:a16="http://schemas.microsoft.com/office/drawing/2014/main" id="{228444EE-E8EB-BEFB-F269-EB663BAC9A5D}"/>
              </a:ext>
            </a:extLst>
          </p:cNvPr>
          <p:cNvSpPr>
            <a:spLocks noGrp="1"/>
          </p:cNvSpPr>
          <p:nvPr>
            <p:ph type="title"/>
          </p:nvPr>
        </p:nvSpPr>
        <p:spPr>
          <a:xfrm>
            <a:off x="160565" y="1"/>
            <a:ext cx="5350328" cy="992429"/>
          </a:xfrm>
          <a:prstGeom prst="rightArrow">
            <a:avLst>
              <a:gd name="adj1" fmla="val 50000"/>
              <a:gd name="adj2" fmla="val 53759"/>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a:bodyPr>
          <a:lstStyle/>
          <a:p>
            <a:pPr algn="ctr"/>
            <a:r>
              <a:rPr lang="en-GB" dirty="0"/>
              <a:t>Swot Analysis:</a:t>
            </a:r>
          </a:p>
        </p:txBody>
      </p:sp>
      <p:sp>
        <p:nvSpPr>
          <p:cNvPr id="7" name="TextBox 6">
            <a:extLst>
              <a:ext uri="{FF2B5EF4-FFF2-40B4-BE49-F238E27FC236}">
                <a16:creationId xmlns:a16="http://schemas.microsoft.com/office/drawing/2014/main" id="{995074B7-5FCC-E478-ECEC-195AC92F48F5}"/>
              </a:ext>
            </a:extLst>
          </p:cNvPr>
          <p:cNvSpPr txBox="1"/>
          <p:nvPr/>
        </p:nvSpPr>
        <p:spPr>
          <a:xfrm>
            <a:off x="15806" y="2023290"/>
            <a:ext cx="8295437" cy="1477328"/>
          </a:xfrm>
          <a:prstGeom prst="rect">
            <a:avLst/>
          </a:prstGeom>
          <a:noFill/>
        </p:spPr>
        <p:txBody>
          <a:bodyPr wrap="square" rtlCol="0">
            <a:spAutoFit/>
          </a:bodyPr>
          <a:lstStyle/>
          <a:p>
            <a:pPr lvl="0" eaLnBrk="0" fontAlgn="base" hangingPunct="0">
              <a:spcBef>
                <a:spcPct val="0"/>
              </a:spcBef>
              <a:spcAft>
                <a:spcPct val="0"/>
              </a:spcAft>
            </a:pPr>
            <a:r>
              <a:rPr lang="en-US" altLang="en-US" dirty="0"/>
              <a:t>A SWOT analysis is a tool that helps identify </a:t>
            </a:r>
            <a:r>
              <a:rPr lang="en-US" altLang="en-US" b="1" dirty="0"/>
              <a:t>strengths, weaknesses, opportunities, and threats</a:t>
            </a:r>
            <a:r>
              <a:rPr lang="en-US" altLang="en-US" dirty="0"/>
              <a:t> to guide personal and professional growth.</a:t>
            </a:r>
          </a:p>
          <a:p>
            <a:pPr lvl="0" eaLnBrk="0" fontAlgn="base" hangingPunct="0">
              <a:spcBef>
                <a:spcPct val="0"/>
              </a:spcBef>
              <a:spcAft>
                <a:spcPct val="0"/>
              </a:spcAft>
            </a:pPr>
            <a:r>
              <a:rPr lang="en-US" altLang="en-US" dirty="0"/>
              <a:t>This analysis will later be applied in the presentation for my career pathway in the UK Health and Social Care sector.</a:t>
            </a:r>
          </a:p>
          <a:p>
            <a:endParaRPr lang="en-GB" dirty="0"/>
          </a:p>
        </p:txBody>
      </p:sp>
      <p:sp>
        <p:nvSpPr>
          <p:cNvPr id="10" name="TextBox 9">
            <a:extLst>
              <a:ext uri="{FF2B5EF4-FFF2-40B4-BE49-F238E27FC236}">
                <a16:creationId xmlns:a16="http://schemas.microsoft.com/office/drawing/2014/main" id="{8C116814-18B4-5B9A-D6BB-3907DFC48D9E}"/>
              </a:ext>
            </a:extLst>
          </p:cNvPr>
          <p:cNvSpPr txBox="1"/>
          <p:nvPr/>
        </p:nvSpPr>
        <p:spPr>
          <a:xfrm>
            <a:off x="15806" y="3672742"/>
            <a:ext cx="4964408"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Why is SWOT important : </a:t>
            </a:r>
          </a:p>
        </p:txBody>
      </p:sp>
      <p:sp>
        <p:nvSpPr>
          <p:cNvPr id="11" name="TextBox 10">
            <a:extLst>
              <a:ext uri="{FF2B5EF4-FFF2-40B4-BE49-F238E27FC236}">
                <a16:creationId xmlns:a16="http://schemas.microsoft.com/office/drawing/2014/main" id="{B1C5D530-5536-2178-8305-0B9D033621CB}"/>
              </a:ext>
            </a:extLst>
          </p:cNvPr>
          <p:cNvSpPr txBox="1"/>
          <p:nvPr/>
        </p:nvSpPr>
        <p:spPr>
          <a:xfrm>
            <a:off x="6519525" y="2395905"/>
            <a:ext cx="3984172" cy="369332"/>
          </a:xfrm>
          <a:prstGeom prst="rect">
            <a:avLst/>
          </a:prstGeom>
          <a:noFill/>
        </p:spPr>
        <p:txBody>
          <a:bodyPr wrap="square" rtlCol="0">
            <a:spAutoFit/>
          </a:bodyPr>
          <a:lstStyle/>
          <a:p>
            <a:r>
              <a:rPr lang="en-GB" dirty="0"/>
              <a:t>s</a:t>
            </a:r>
          </a:p>
        </p:txBody>
      </p:sp>
      <p:sp>
        <p:nvSpPr>
          <p:cNvPr id="21" name="Content Placeholder 20">
            <a:extLst>
              <a:ext uri="{FF2B5EF4-FFF2-40B4-BE49-F238E27FC236}">
                <a16:creationId xmlns:a16="http://schemas.microsoft.com/office/drawing/2014/main" id="{C3239452-2B69-D61F-B4FB-530527924D36}"/>
              </a:ext>
            </a:extLst>
          </p:cNvPr>
          <p:cNvSpPr>
            <a:spLocks noGrp="1"/>
          </p:cNvSpPr>
          <p:nvPr>
            <p:ph idx="1"/>
          </p:nvPr>
        </p:nvSpPr>
        <p:spPr>
          <a:xfrm>
            <a:off x="2772577" y="0"/>
            <a:ext cx="8915402" cy="4137259"/>
          </a:xfrm>
        </p:spPr>
        <p:txBody>
          <a:bodyPr/>
          <a:lstStyle/>
          <a:p>
            <a:endParaRPr lang="en-GB" dirty="0"/>
          </a:p>
          <a:p>
            <a:endParaRPr lang="en-GB" dirty="0"/>
          </a:p>
          <a:p>
            <a:endParaRPr lang="en-GB" dirty="0"/>
          </a:p>
        </p:txBody>
      </p:sp>
      <p:pic>
        <p:nvPicPr>
          <p:cNvPr id="22" name="Content Placeholder 7">
            <a:extLst>
              <a:ext uri="{FF2B5EF4-FFF2-40B4-BE49-F238E27FC236}">
                <a16:creationId xmlns:a16="http://schemas.microsoft.com/office/drawing/2014/main" id="{DA581E22-9232-E8BE-4EF8-ABD932C074FF}"/>
              </a:ext>
            </a:extLst>
          </p:cNvPr>
          <p:cNvPicPr>
            <a:picLocks noChangeAspect="1"/>
          </p:cNvPicPr>
          <p:nvPr/>
        </p:nvPicPr>
        <p:blipFill>
          <a:blip r:embed="rId2"/>
          <a:stretch>
            <a:fillRect/>
          </a:stretch>
        </p:blipFill>
        <p:spPr>
          <a:xfrm rot="5400000">
            <a:off x="7480909" y="2081074"/>
            <a:ext cx="6694717" cy="2695852"/>
          </a:xfrm>
          <a:prstGeom prst="rect">
            <a:avLst/>
          </a:prstGeom>
        </p:spPr>
      </p:pic>
      <p:sp>
        <p:nvSpPr>
          <p:cNvPr id="23" name="AutoShape 12" descr="Image result for Support Worker Free Sign">
            <a:extLst>
              <a:ext uri="{FF2B5EF4-FFF2-40B4-BE49-F238E27FC236}">
                <a16:creationId xmlns:a16="http://schemas.microsoft.com/office/drawing/2014/main" id="{A1D11BC3-759C-8056-317A-3F45C2F78151}"/>
              </a:ext>
            </a:extLst>
          </p:cNvPr>
          <p:cNvSpPr>
            <a:spLocks noChangeAspect="1" noChangeArrowheads="1"/>
          </p:cNvSpPr>
          <p:nvPr/>
        </p:nvSpPr>
        <p:spPr bwMode="auto">
          <a:xfrm>
            <a:off x="6226628" y="483272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17586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FB9534-4260-278E-D94E-82B2ADAEAD75}"/>
              </a:ext>
            </a:extLst>
          </p:cNvPr>
          <p:cNvSpPr>
            <a:spLocks noGrp="1"/>
          </p:cNvSpPr>
          <p:nvPr>
            <p:ph type="title"/>
          </p:nvPr>
        </p:nvSpPr>
        <p:spPr>
          <a:xfrm>
            <a:off x="160564" y="1"/>
            <a:ext cx="5285015" cy="971550"/>
          </a:xfrm>
          <a:prstGeom prst="rightArrow">
            <a:avLst>
              <a:gd name="adj1" fmla="val 50000"/>
              <a:gd name="adj2" fmla="val 53759"/>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a:bodyPr>
          <a:lstStyle/>
          <a:p>
            <a:pPr algn="ctr"/>
            <a:r>
              <a:rPr lang="en-GB" dirty="0"/>
              <a:t>A bit about me: </a:t>
            </a:r>
          </a:p>
        </p:txBody>
      </p:sp>
      <p:sp>
        <p:nvSpPr>
          <p:cNvPr id="5" name="AutoShape 2" descr="Image result for Strengths → Weaknesses → Opportunities → Threats → Strategic Planning.">
            <a:extLst>
              <a:ext uri="{FF2B5EF4-FFF2-40B4-BE49-F238E27FC236}">
                <a16:creationId xmlns:a16="http://schemas.microsoft.com/office/drawing/2014/main" id="{2CDB65F3-24DB-7568-240D-824668CF7E1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extBox 13">
            <a:extLst>
              <a:ext uri="{FF2B5EF4-FFF2-40B4-BE49-F238E27FC236}">
                <a16:creationId xmlns:a16="http://schemas.microsoft.com/office/drawing/2014/main" id="{8A7084FB-BFC9-6D41-EDBB-6109F19A0F9F}"/>
              </a:ext>
            </a:extLst>
          </p:cNvPr>
          <p:cNvSpPr txBox="1"/>
          <p:nvPr/>
        </p:nvSpPr>
        <p:spPr>
          <a:xfrm>
            <a:off x="160564" y="1454133"/>
            <a:ext cx="6931478" cy="369332"/>
          </a:xfrm>
          <a:prstGeom prst="rect">
            <a:avLst/>
          </a:prstGeom>
          <a:noFill/>
        </p:spPr>
        <p:txBody>
          <a:bodyPr wrap="square" rtlCol="0">
            <a:spAutoFit/>
          </a:bodyPr>
          <a:lstStyle/>
          <a:p>
            <a:r>
              <a:rPr lang="en-GB" dirty="0"/>
              <a:t>About me and what to expect:  </a:t>
            </a:r>
          </a:p>
        </p:txBody>
      </p:sp>
      <p:sp>
        <p:nvSpPr>
          <p:cNvPr id="15" name="Rectangle 10">
            <a:extLst>
              <a:ext uri="{FF2B5EF4-FFF2-40B4-BE49-F238E27FC236}">
                <a16:creationId xmlns:a16="http://schemas.microsoft.com/office/drawing/2014/main" id="{229CB15E-FB77-AEB3-C796-B8F03D4B8F52}"/>
              </a:ext>
            </a:extLst>
          </p:cNvPr>
          <p:cNvSpPr>
            <a:spLocks noChangeArrowheads="1"/>
          </p:cNvSpPr>
          <p:nvPr/>
        </p:nvSpPr>
        <p:spPr bwMode="auto">
          <a:xfrm>
            <a:off x="152399" y="1997636"/>
            <a:ext cx="11473543"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My name is Portia, and in this presentation, I will share my personal SWOT analysis.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I will explore my professional development within the Health and Social Care sector.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First, I will reflect on my strengths, then examine my weaknesses.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Next, I will look at the opportunities available to me and the threats I need to manage.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Finally, I will show how I can use all of this to make informed decisions that support my career progression</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17" name="AutoShape 12" descr="Image result for Support Worker Free Sign">
            <a:extLst>
              <a:ext uri="{FF2B5EF4-FFF2-40B4-BE49-F238E27FC236}">
                <a16:creationId xmlns:a16="http://schemas.microsoft.com/office/drawing/2014/main" id="{0ECA3C15-1D3F-26FA-C0DB-A7F62214F3E6}"/>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8" name="Picture 17">
            <a:extLst>
              <a:ext uri="{FF2B5EF4-FFF2-40B4-BE49-F238E27FC236}">
                <a16:creationId xmlns:a16="http://schemas.microsoft.com/office/drawing/2014/main" id="{DE81428A-C420-3506-3BD8-D40112C964C1}"/>
              </a:ext>
            </a:extLst>
          </p:cNvPr>
          <p:cNvPicPr>
            <a:picLocks noChangeAspect="1"/>
          </p:cNvPicPr>
          <p:nvPr/>
        </p:nvPicPr>
        <p:blipFill>
          <a:blip r:embed="rId2"/>
          <a:stretch>
            <a:fillRect/>
          </a:stretch>
        </p:blipFill>
        <p:spPr>
          <a:xfrm>
            <a:off x="677637" y="3649134"/>
            <a:ext cx="10809514" cy="3053743"/>
          </a:xfrm>
          <a:prstGeom prst="rect">
            <a:avLst/>
          </a:prstGeom>
        </p:spPr>
      </p:pic>
      <p:sp>
        <p:nvSpPr>
          <p:cNvPr id="20" name="Content Placeholder 19">
            <a:extLst>
              <a:ext uri="{FF2B5EF4-FFF2-40B4-BE49-F238E27FC236}">
                <a16:creationId xmlns:a16="http://schemas.microsoft.com/office/drawing/2014/main" id="{98FBCA59-6FA8-E377-2C5B-BC4E338ACCA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507437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65D9112A-7F21-36C4-2C53-829EDFD3F4D7}"/>
              </a:ext>
            </a:extLst>
          </p:cNvPr>
          <p:cNvSpPr txBox="1">
            <a:spLocks/>
          </p:cNvSpPr>
          <p:nvPr/>
        </p:nvSpPr>
        <p:spPr>
          <a:xfrm>
            <a:off x="160565" y="1"/>
            <a:ext cx="5350328" cy="992429"/>
          </a:xfrm>
          <a:prstGeom prst="rightArrow">
            <a:avLst>
              <a:gd name="adj1" fmla="val 50000"/>
              <a:gd name="adj2" fmla="val 53759"/>
            </a:avLst>
          </a:prstGeom>
          <a:solidFill>
            <a:srgbClr val="FF0000"/>
          </a:solidFill>
          <a:ln w="12700" cap="flat" cmpd="sng" algn="ctr">
            <a:solidFill>
              <a:schemeClr val="tx1"/>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lnSpcReduction="10000"/>
          </a:bodyPr>
          <a:lstStyle>
            <a:lvl1pPr algn="l" defTabSz="914400" rtl="0" eaLnBrk="1" latinLnBrk="0" hangingPunct="1">
              <a:lnSpc>
                <a:spcPct val="100000"/>
              </a:lnSpc>
              <a:spcBef>
                <a:spcPct val="0"/>
              </a:spcBef>
              <a:buNone/>
              <a:defRPr sz="3200" b="1"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dirty="0"/>
              <a:t>Strengths:</a:t>
            </a:r>
          </a:p>
        </p:txBody>
      </p:sp>
      <p:sp>
        <p:nvSpPr>
          <p:cNvPr id="3" name="TextBox 2">
            <a:extLst>
              <a:ext uri="{FF2B5EF4-FFF2-40B4-BE49-F238E27FC236}">
                <a16:creationId xmlns:a16="http://schemas.microsoft.com/office/drawing/2014/main" id="{CB6AC52D-CB8F-9603-6D4D-574316708725}"/>
              </a:ext>
            </a:extLst>
          </p:cNvPr>
          <p:cNvSpPr txBox="1"/>
          <p:nvPr/>
        </p:nvSpPr>
        <p:spPr>
          <a:xfrm>
            <a:off x="160565" y="1405187"/>
            <a:ext cx="2900418" cy="707886"/>
          </a:xfrm>
          <a:prstGeom prst="rect">
            <a:avLst/>
          </a:prstGeom>
          <a:noFill/>
        </p:spPr>
        <p:txBody>
          <a:bodyPr wrap="square" rtlCol="0">
            <a:spAutoFit/>
          </a:bodyPr>
          <a:lstStyle/>
          <a:p>
            <a:r>
              <a:rPr lang="en-GB" sz="2000" dirty="0">
                <a:latin typeface="Avenir Next LT Pro" panose="020B0504020202020204" pitchFamily="34" charset="0"/>
              </a:rPr>
              <a:t>Communication: </a:t>
            </a:r>
          </a:p>
          <a:p>
            <a:endParaRPr lang="en-GB" sz="2000" dirty="0">
              <a:latin typeface="Avenir Next LT Pro" panose="020B0504020202020204" pitchFamily="34" charset="0"/>
            </a:endParaRPr>
          </a:p>
        </p:txBody>
      </p:sp>
      <p:sp>
        <p:nvSpPr>
          <p:cNvPr id="5" name="Rectangle 1">
            <a:extLst>
              <a:ext uri="{FF2B5EF4-FFF2-40B4-BE49-F238E27FC236}">
                <a16:creationId xmlns:a16="http://schemas.microsoft.com/office/drawing/2014/main" id="{2DF82417-E6C1-0367-DC3F-63DF5FE54D49}"/>
              </a:ext>
            </a:extLst>
          </p:cNvPr>
          <p:cNvSpPr>
            <a:spLocks noChangeArrowheads="1"/>
          </p:cNvSpPr>
          <p:nvPr/>
        </p:nvSpPr>
        <p:spPr bwMode="auto">
          <a:xfrm>
            <a:off x="78239" y="2036493"/>
            <a:ext cx="9387281"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eaLnBrk="0" fontAlgn="base" hangingPunct="0">
              <a:spcBef>
                <a:spcPct val="0"/>
              </a:spcBef>
              <a:spcAft>
                <a:spcPct val="0"/>
              </a:spcAft>
              <a:buFont typeface="Arial" panose="020B0604020202020204" pitchFamily="34" charset="0"/>
              <a:buChar char="•"/>
            </a:pPr>
            <a:r>
              <a:rPr kumimoji="0" lang="en-US" altLang="en-US" sz="1800" b="0" i="0" u="none" strike="noStrike" cap="none" normalizeH="0" baseline="0" dirty="0">
                <a:ln>
                  <a:noFill/>
                </a:ln>
                <a:solidFill>
                  <a:schemeClr val="tx1"/>
                </a:solidFill>
                <a:effectLst/>
              </a:rPr>
              <a:t>Over nine years as a support worker, I have a lot about communication, especially in health and social care. </a:t>
            </a:r>
          </a:p>
          <a:p>
            <a:pPr lvl="0" eaLnBrk="0" fontAlgn="base" hangingPunct="0">
              <a:spcBef>
                <a:spcPct val="0"/>
              </a:spcBef>
              <a:spcAft>
                <a:spcPct val="0"/>
              </a:spcAft>
              <a:buFontTx/>
              <a:buChar char="•"/>
            </a:pPr>
            <a:endParaRPr kumimoji="0" lang="en-US" altLang="en-US" sz="1800" b="1" i="0" u="none" strike="noStrike" cap="none" normalizeH="0" baseline="0" dirty="0">
              <a:ln>
                <a:noFill/>
              </a:ln>
              <a:solidFill>
                <a:schemeClr val="tx1"/>
              </a:solidFill>
              <a:effectLst/>
            </a:endParaRPr>
          </a:p>
          <a:p>
            <a:pPr marL="285750" indent="-285750">
              <a:buFont typeface="Arial" panose="020B0604020202020204" pitchFamily="34" charset="0"/>
              <a:buChar char="•"/>
            </a:pPr>
            <a:r>
              <a:rPr lang="en-GB" dirty="0"/>
              <a:t>Effective communication allows me to </a:t>
            </a:r>
            <a:r>
              <a:rPr lang="en-GB" b="1" dirty="0"/>
              <a:t>uncover hidden needs</a:t>
            </a:r>
            <a:r>
              <a:rPr lang="en-GB" dirty="0"/>
              <a:t> in service users.</a:t>
            </a:r>
          </a:p>
          <a:p>
            <a:endParaRPr lang="en-GB" dirty="0"/>
          </a:p>
          <a:p>
            <a:pPr marL="285750" indent="-285750">
              <a:buFont typeface="Arial" panose="020B0604020202020204" pitchFamily="34" charset="0"/>
              <a:buChar char="•"/>
            </a:pPr>
            <a:r>
              <a:rPr lang="en-GB" dirty="0"/>
              <a:t>Observing non-verbal cues and asking open questions helps identify issues such as anxiety.</a:t>
            </a:r>
          </a:p>
          <a:p>
            <a:endParaRPr lang="en-GB" dirty="0"/>
          </a:p>
          <a:p>
            <a:pPr marL="285750" indent="-285750">
              <a:buFont typeface="Arial" panose="020B0604020202020204" pitchFamily="34" charset="0"/>
              <a:buChar char="•"/>
            </a:pPr>
            <a:r>
              <a:rPr lang="en-GB" dirty="0"/>
              <a:t>Sharing this information with the team ensures </a:t>
            </a:r>
            <a:r>
              <a:rPr lang="en-GB" b="1" dirty="0"/>
              <a:t>appropriate support is provided</a:t>
            </a:r>
            <a:r>
              <a:rPr lang="en-GB" dirty="0"/>
              <a:t>.</a:t>
            </a:r>
          </a:p>
          <a:p>
            <a:endParaRPr lang="en-GB" dirty="0"/>
          </a:p>
          <a:p>
            <a:pPr marL="285750" indent="-285750">
              <a:buFont typeface="Arial" panose="020B0604020202020204" pitchFamily="34" charset="0"/>
              <a:buChar char="•"/>
            </a:pPr>
            <a:r>
              <a:rPr lang="en-GB" dirty="0"/>
              <a:t>Strong communication contributes to </a:t>
            </a:r>
            <a:r>
              <a:rPr lang="en-GB" b="1" dirty="0"/>
              <a:t>trust, well-being, and better care outcomes</a:t>
            </a:r>
            <a:r>
              <a:rPr lang="en-GB" dirty="0"/>
              <a:t>.</a:t>
            </a:r>
          </a:p>
          <a:p>
            <a:pPr lvl="0" eaLnBrk="0" fontAlgn="base" hangingPunct="0">
              <a:spcBef>
                <a:spcPct val="0"/>
              </a:spcBef>
              <a:spcAft>
                <a:spcPct val="0"/>
              </a:spcAft>
              <a:buFontTx/>
              <a:buChar char="•"/>
            </a:pPr>
            <a:endParaRPr kumimoji="0" lang="en-US" altLang="en-US" sz="1800" b="1" i="0" u="none" strike="noStrike" cap="none" normalizeH="0" baseline="0" dirty="0">
              <a:ln>
                <a:noFill/>
              </a:ln>
              <a:solidFill>
                <a:schemeClr val="tx1"/>
              </a:solidFill>
              <a:effectLst/>
            </a:endParaRPr>
          </a:p>
        </p:txBody>
      </p:sp>
      <p:pic>
        <p:nvPicPr>
          <p:cNvPr id="11" name="Picture 10">
            <a:extLst>
              <a:ext uri="{FF2B5EF4-FFF2-40B4-BE49-F238E27FC236}">
                <a16:creationId xmlns:a16="http://schemas.microsoft.com/office/drawing/2014/main" id="{83D8D26E-665E-7820-8B80-01C5F6A37CB3}"/>
              </a:ext>
            </a:extLst>
          </p:cNvPr>
          <p:cNvPicPr>
            <a:picLocks noChangeAspect="1"/>
          </p:cNvPicPr>
          <p:nvPr/>
        </p:nvPicPr>
        <p:blipFill>
          <a:blip r:embed="rId2"/>
          <a:stretch>
            <a:fillRect/>
          </a:stretch>
        </p:blipFill>
        <p:spPr>
          <a:xfrm rot="5400000">
            <a:off x="7460916" y="2064003"/>
            <a:ext cx="6711195" cy="2750972"/>
          </a:xfrm>
          <a:prstGeom prst="rect">
            <a:avLst/>
          </a:prstGeom>
        </p:spPr>
      </p:pic>
    </p:spTree>
    <p:extLst>
      <p:ext uri="{BB962C8B-B14F-4D97-AF65-F5344CB8AC3E}">
        <p14:creationId xmlns:p14="http://schemas.microsoft.com/office/powerpoint/2010/main" val="778076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D575DB-0681-446F-7F0C-FF9488AD4991}"/>
              </a:ext>
            </a:extLst>
          </p:cNvPr>
          <p:cNvPicPr>
            <a:picLocks noChangeAspect="1"/>
          </p:cNvPicPr>
          <p:nvPr/>
        </p:nvPicPr>
        <p:blipFill>
          <a:blip r:embed="rId2"/>
          <a:stretch>
            <a:fillRect/>
          </a:stretch>
        </p:blipFill>
        <p:spPr>
          <a:xfrm>
            <a:off x="7536417" y="1363803"/>
            <a:ext cx="4655583" cy="3397041"/>
          </a:xfrm>
          <a:prstGeom prst="rect">
            <a:avLst/>
          </a:prstGeom>
        </p:spPr>
      </p:pic>
      <p:sp>
        <p:nvSpPr>
          <p:cNvPr id="2" name="Title 3">
            <a:extLst>
              <a:ext uri="{FF2B5EF4-FFF2-40B4-BE49-F238E27FC236}">
                <a16:creationId xmlns:a16="http://schemas.microsoft.com/office/drawing/2014/main" id="{B1132BDC-260F-7CF0-ACC2-6ABCCAFC9AC6}"/>
              </a:ext>
            </a:extLst>
          </p:cNvPr>
          <p:cNvSpPr txBox="1">
            <a:spLocks/>
          </p:cNvSpPr>
          <p:nvPr/>
        </p:nvSpPr>
        <p:spPr>
          <a:xfrm>
            <a:off x="160565" y="1"/>
            <a:ext cx="5350328" cy="992429"/>
          </a:xfrm>
          <a:prstGeom prst="rightArrow">
            <a:avLst>
              <a:gd name="adj1" fmla="val 50000"/>
              <a:gd name="adj2" fmla="val 53759"/>
            </a:avLst>
          </a:prstGeom>
          <a:solidFill>
            <a:srgbClr val="FF0000"/>
          </a:solidFill>
          <a:ln w="12700" cap="flat" cmpd="sng" algn="ctr">
            <a:solidFill>
              <a:schemeClr val="tx1"/>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lnSpcReduction="10000"/>
          </a:bodyPr>
          <a:lstStyle>
            <a:lvl1pPr algn="l" defTabSz="914400" rtl="0" eaLnBrk="1" latinLnBrk="0" hangingPunct="1">
              <a:lnSpc>
                <a:spcPct val="100000"/>
              </a:lnSpc>
              <a:spcBef>
                <a:spcPct val="0"/>
              </a:spcBef>
              <a:buNone/>
              <a:defRPr sz="3200" b="1"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dirty="0"/>
              <a:t>Strengths:</a:t>
            </a:r>
          </a:p>
        </p:txBody>
      </p:sp>
      <p:sp>
        <p:nvSpPr>
          <p:cNvPr id="5" name="TextBox 4">
            <a:extLst>
              <a:ext uri="{FF2B5EF4-FFF2-40B4-BE49-F238E27FC236}">
                <a16:creationId xmlns:a16="http://schemas.microsoft.com/office/drawing/2014/main" id="{63DD077C-69C8-01A8-2BF4-A06D02439D67}"/>
              </a:ext>
            </a:extLst>
          </p:cNvPr>
          <p:cNvSpPr txBox="1"/>
          <p:nvPr/>
        </p:nvSpPr>
        <p:spPr>
          <a:xfrm>
            <a:off x="287348" y="1262542"/>
            <a:ext cx="2608976" cy="523220"/>
          </a:xfrm>
          <a:prstGeom prst="rect">
            <a:avLst/>
          </a:prstGeom>
          <a:noFill/>
        </p:spPr>
        <p:txBody>
          <a:bodyPr wrap="square" rtlCol="0">
            <a:spAutoFit/>
          </a:bodyPr>
          <a:lstStyle/>
          <a:p>
            <a:r>
              <a:rPr lang="en-GB" sz="2800" dirty="0"/>
              <a:t>Empathy</a:t>
            </a:r>
            <a:r>
              <a:rPr lang="en-GB" sz="2400" dirty="0"/>
              <a:t>:</a:t>
            </a:r>
          </a:p>
        </p:txBody>
      </p:sp>
      <p:sp>
        <p:nvSpPr>
          <p:cNvPr id="7" name="Rectangle 1">
            <a:extLst>
              <a:ext uri="{FF2B5EF4-FFF2-40B4-BE49-F238E27FC236}">
                <a16:creationId xmlns:a16="http://schemas.microsoft.com/office/drawing/2014/main" id="{176F7BB3-516D-98EC-02E5-CC19073A7F4A}"/>
              </a:ext>
            </a:extLst>
          </p:cNvPr>
          <p:cNvSpPr>
            <a:spLocks noChangeArrowheads="1"/>
          </p:cNvSpPr>
          <p:nvPr/>
        </p:nvSpPr>
        <p:spPr bwMode="auto">
          <a:xfrm rot="10800000" flipV="1">
            <a:off x="160565" y="1625140"/>
            <a:ext cx="8404595"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rPr>
              <a:t>Empathy allows me to </a:t>
            </a:r>
            <a:r>
              <a:rPr kumimoji="0" lang="en-US" altLang="en-US" sz="1800" i="0" u="none" strike="noStrike" cap="none" normalizeH="0" baseline="0" dirty="0">
                <a:ln>
                  <a:noFill/>
                </a:ln>
                <a:solidFill>
                  <a:schemeClr val="tx1"/>
                </a:solidFill>
                <a:effectLst/>
              </a:rPr>
              <a:t>connect deeply with service users</a:t>
            </a:r>
            <a:r>
              <a:rPr kumimoji="0" lang="en-US" altLang="en-US" sz="1800" b="0" i="0" u="none" strike="noStrike" cap="none" normalizeH="0" baseline="0" dirty="0">
                <a:ln>
                  <a:noFill/>
                </a:ln>
                <a:solidFill>
                  <a:schemeClr val="tx1"/>
                </a:solidFill>
                <a:effectLst/>
              </a:rPr>
              <a:t>, especially during challenging situations.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Example: </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rPr>
              <a:t>when supporting a client adjusting to a new care routine, showing empathy reduced their anxiety and helped build trust.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Research highlights empathy as vital in care: </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rPr>
              <a:t>it improves patient satisfaction, communication, and outcomes (Neumann et al., 2012).</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For me, empathy ensures service users feel </a:t>
            </a:r>
            <a:r>
              <a:rPr kumimoji="0" lang="en-US" altLang="en-US" sz="1800" i="0" u="none" strike="noStrike" cap="none" normalizeH="0" baseline="0" dirty="0">
                <a:ln>
                  <a:noFill/>
                </a:ln>
                <a:solidFill>
                  <a:schemeClr val="tx1"/>
                </a:solidFill>
                <a:effectLst/>
              </a:rPr>
              <a:t>understood, respected, and supported</a:t>
            </a:r>
            <a:r>
              <a:rPr kumimoji="0" lang="en-US" altLang="en-US" sz="180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3272538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B644CAD-A41F-2C05-5017-8C4E37291891}"/>
              </a:ext>
            </a:extLst>
          </p:cNvPr>
          <p:cNvSpPr txBox="1">
            <a:spLocks/>
          </p:cNvSpPr>
          <p:nvPr/>
        </p:nvSpPr>
        <p:spPr>
          <a:xfrm>
            <a:off x="160565" y="1"/>
            <a:ext cx="5350328" cy="992429"/>
          </a:xfrm>
          <a:prstGeom prst="rightArrow">
            <a:avLst>
              <a:gd name="adj1" fmla="val 50000"/>
              <a:gd name="adj2" fmla="val 53759"/>
            </a:avLst>
          </a:prstGeom>
          <a:solidFill>
            <a:srgbClr val="FF0000"/>
          </a:solidFill>
          <a:ln w="12700" cap="flat" cmpd="sng" algn="ctr">
            <a:solidFill>
              <a:schemeClr val="tx1"/>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lnSpcReduction="10000"/>
          </a:bodyPr>
          <a:lstStyle>
            <a:lvl1pPr algn="l" defTabSz="914400" rtl="0" eaLnBrk="1" latinLnBrk="0" hangingPunct="1">
              <a:lnSpc>
                <a:spcPct val="100000"/>
              </a:lnSpc>
              <a:spcBef>
                <a:spcPct val="0"/>
              </a:spcBef>
              <a:buNone/>
              <a:defRPr sz="3200" b="1"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dirty="0"/>
              <a:t>Strengths:</a:t>
            </a:r>
          </a:p>
        </p:txBody>
      </p:sp>
      <p:pic>
        <p:nvPicPr>
          <p:cNvPr id="3" name="Picture 2">
            <a:extLst>
              <a:ext uri="{FF2B5EF4-FFF2-40B4-BE49-F238E27FC236}">
                <a16:creationId xmlns:a16="http://schemas.microsoft.com/office/drawing/2014/main" id="{72A80932-2982-7CF2-0538-A10014E38B40}"/>
              </a:ext>
            </a:extLst>
          </p:cNvPr>
          <p:cNvPicPr>
            <a:picLocks noChangeAspect="1"/>
          </p:cNvPicPr>
          <p:nvPr/>
        </p:nvPicPr>
        <p:blipFill>
          <a:blip r:embed="rId2"/>
          <a:stretch>
            <a:fillRect/>
          </a:stretch>
        </p:blipFill>
        <p:spPr>
          <a:xfrm>
            <a:off x="8212684" y="1249136"/>
            <a:ext cx="3869756" cy="2383971"/>
          </a:xfrm>
          <a:prstGeom prst="rect">
            <a:avLst/>
          </a:prstGeom>
        </p:spPr>
      </p:pic>
      <p:pic>
        <p:nvPicPr>
          <p:cNvPr id="4" name="Picture 3">
            <a:extLst>
              <a:ext uri="{FF2B5EF4-FFF2-40B4-BE49-F238E27FC236}">
                <a16:creationId xmlns:a16="http://schemas.microsoft.com/office/drawing/2014/main" id="{C1C43F5A-11CF-06A8-0F6D-E27089AE8826}"/>
              </a:ext>
            </a:extLst>
          </p:cNvPr>
          <p:cNvPicPr>
            <a:picLocks noChangeAspect="1"/>
          </p:cNvPicPr>
          <p:nvPr/>
        </p:nvPicPr>
        <p:blipFill>
          <a:blip r:embed="rId3"/>
          <a:stretch>
            <a:fillRect/>
          </a:stretch>
        </p:blipFill>
        <p:spPr>
          <a:xfrm>
            <a:off x="8024132" y="3873794"/>
            <a:ext cx="4029075" cy="2705100"/>
          </a:xfrm>
          <a:prstGeom prst="rect">
            <a:avLst/>
          </a:prstGeom>
        </p:spPr>
      </p:pic>
      <p:sp>
        <p:nvSpPr>
          <p:cNvPr id="5" name="Rectangle 1">
            <a:extLst>
              <a:ext uri="{FF2B5EF4-FFF2-40B4-BE49-F238E27FC236}">
                <a16:creationId xmlns:a16="http://schemas.microsoft.com/office/drawing/2014/main" id="{008DC5BA-D21C-125D-72D8-2EC5FC049D7A}"/>
              </a:ext>
            </a:extLst>
          </p:cNvPr>
          <p:cNvSpPr>
            <a:spLocks noChangeArrowheads="1"/>
          </p:cNvSpPr>
          <p:nvPr/>
        </p:nvSpPr>
        <p:spPr bwMode="auto">
          <a:xfrm rot="10800000" flipV="1">
            <a:off x="46910" y="1354035"/>
            <a:ext cx="8241917"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kumimoji="0" lang="en-US" altLang="en-US" sz="1800" b="0" i="0" u="none" strike="noStrike" cap="none" normalizeH="0" baseline="0" dirty="0">
                <a:ln>
                  <a:noFill/>
                </a:ln>
                <a:solidFill>
                  <a:schemeClr val="tx1"/>
                </a:solidFill>
                <a:effectLst/>
              </a:rPr>
              <a:t>Strong organizational skills </a:t>
            </a:r>
            <a:r>
              <a:rPr kumimoji="0" lang="en-US" altLang="en-US" sz="1800" i="0" u="none" strike="noStrike" cap="none" normalizeH="0" baseline="0" dirty="0">
                <a:ln>
                  <a:noFill/>
                </a:ln>
                <a:solidFill>
                  <a:schemeClr val="tx1"/>
                </a:solidFill>
                <a:effectLst/>
              </a:rPr>
              <a:t>ensure continuity of care </a:t>
            </a:r>
            <a:r>
              <a:rPr kumimoji="0" lang="en-US" altLang="en-US" sz="1800" b="0" i="0" u="none" strike="noStrike" cap="none" normalizeH="0" baseline="0" dirty="0">
                <a:ln>
                  <a:noFill/>
                </a:ln>
                <a:solidFill>
                  <a:schemeClr val="tx1"/>
                </a:solidFill>
                <a:effectLst/>
              </a:rPr>
              <a:t>and compliance with legislation such as the </a:t>
            </a:r>
            <a:r>
              <a:rPr kumimoji="0" lang="en-US" altLang="en-US" sz="1800" b="0" i="1" u="none" strike="noStrike" cap="none" normalizeH="0" baseline="0" dirty="0">
                <a:ln>
                  <a:noFill/>
                </a:ln>
                <a:solidFill>
                  <a:schemeClr val="tx1"/>
                </a:solidFill>
                <a:effectLst/>
              </a:rPr>
              <a:t>Data Protection Act 2018</a:t>
            </a:r>
            <a:r>
              <a:rPr lang="en-US" altLang="en-US" i="1" dirty="0"/>
              <a:t>: for example,</a:t>
            </a:r>
            <a:r>
              <a:rPr kumimoji="0" lang="en-US" altLang="en-US" sz="1800" b="0" i="1" u="none" strike="noStrike" cap="none" normalizeH="0" baseline="0" dirty="0">
                <a:ln>
                  <a:noFill/>
                </a:ln>
                <a:solidFill>
                  <a:schemeClr val="tx1"/>
                </a:solidFill>
                <a:effectLst/>
              </a:rPr>
              <a:t> </a:t>
            </a:r>
            <a:r>
              <a:rPr lang="en-GB" dirty="0"/>
              <a:t>NHS England stresses that patient data must be handled lawfully, accurately, and stored securely (NHS Digital, </a:t>
            </a:r>
            <a:r>
              <a:rPr lang="en-GB" dirty="0" err="1"/>
              <a:t>n.d</a:t>
            </a:r>
            <a:r>
              <a:rPr lang="en-GB" dirty="0"/>
              <a:t>)</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Effective time management supports balancing multiple responsibilities in demanding care environments and helps me uphold my multiple commitments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 Organization importantly </a:t>
            </a:r>
            <a:r>
              <a:rPr lang="en-US" altLang="en-US" dirty="0"/>
              <a:t>helps </a:t>
            </a:r>
            <a:r>
              <a:rPr kumimoji="0" lang="en-US" altLang="en-US" sz="1800" b="0" i="0" u="none" strike="noStrike" cap="none" normalizeH="0" baseline="0" dirty="0">
                <a:ln>
                  <a:noFill/>
                </a:ln>
                <a:solidFill>
                  <a:schemeClr val="tx1"/>
                </a:solidFill>
                <a:effectLst/>
              </a:rPr>
              <a:t>maintain high standards of record-keeping, reducing errors and safeguarding service users.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Continuous improvement in these skills supports </a:t>
            </a:r>
            <a:r>
              <a:rPr kumimoji="0" lang="en-US" altLang="en-US" sz="1800" i="0" u="none" strike="noStrike" cap="none" normalizeH="0" baseline="0" dirty="0">
                <a:ln>
                  <a:noFill/>
                </a:ln>
                <a:solidFill>
                  <a:schemeClr val="tx1"/>
                </a:solidFill>
                <a:effectLst/>
              </a:rPr>
              <a:t>professional reliability and accountability.</a:t>
            </a:r>
          </a:p>
        </p:txBody>
      </p:sp>
    </p:spTree>
    <p:extLst>
      <p:ext uri="{BB962C8B-B14F-4D97-AF65-F5344CB8AC3E}">
        <p14:creationId xmlns:p14="http://schemas.microsoft.com/office/powerpoint/2010/main" val="756617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11AEB1B-6EFC-EC91-464D-D1E42A75DD15}"/>
              </a:ext>
            </a:extLst>
          </p:cNvPr>
          <p:cNvPicPr>
            <a:picLocks noChangeAspect="1"/>
          </p:cNvPicPr>
          <p:nvPr/>
        </p:nvPicPr>
        <p:blipFill>
          <a:blip r:embed="rId2"/>
          <a:srcRect r="-452" b="7172"/>
          <a:stretch>
            <a:fillRect/>
          </a:stretch>
        </p:blipFill>
        <p:spPr>
          <a:xfrm>
            <a:off x="9253538" y="118382"/>
            <a:ext cx="2633663" cy="2853418"/>
          </a:xfrm>
          <a:prstGeom prst="rect">
            <a:avLst/>
          </a:prstGeom>
        </p:spPr>
      </p:pic>
      <p:sp>
        <p:nvSpPr>
          <p:cNvPr id="2" name="Title 3">
            <a:extLst>
              <a:ext uri="{FF2B5EF4-FFF2-40B4-BE49-F238E27FC236}">
                <a16:creationId xmlns:a16="http://schemas.microsoft.com/office/drawing/2014/main" id="{7A8E7BFA-657B-B4A7-A624-89D552D915DD}"/>
              </a:ext>
            </a:extLst>
          </p:cNvPr>
          <p:cNvSpPr txBox="1">
            <a:spLocks/>
          </p:cNvSpPr>
          <p:nvPr/>
        </p:nvSpPr>
        <p:spPr>
          <a:xfrm>
            <a:off x="160565" y="1"/>
            <a:ext cx="5350328" cy="992429"/>
          </a:xfrm>
          <a:prstGeom prst="rightArrow">
            <a:avLst>
              <a:gd name="adj1" fmla="val 50000"/>
              <a:gd name="adj2" fmla="val 53759"/>
            </a:avLst>
          </a:prstGeom>
          <a:solidFill>
            <a:srgbClr val="FF0000"/>
          </a:solidFill>
          <a:ln w="12700" cap="flat" cmpd="sng" algn="ctr">
            <a:solidFill>
              <a:schemeClr val="tx1"/>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lnSpcReduction="10000"/>
          </a:bodyPr>
          <a:lstStyle>
            <a:lvl1pPr algn="l" defTabSz="914400" rtl="0" eaLnBrk="1" latinLnBrk="0" hangingPunct="1">
              <a:lnSpc>
                <a:spcPct val="100000"/>
              </a:lnSpc>
              <a:spcBef>
                <a:spcPct val="0"/>
              </a:spcBef>
              <a:buNone/>
              <a:defRPr sz="3200" b="1"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dirty="0"/>
              <a:t>Weaknesses: </a:t>
            </a:r>
          </a:p>
        </p:txBody>
      </p:sp>
      <p:sp>
        <p:nvSpPr>
          <p:cNvPr id="3" name="Rectangle 1">
            <a:extLst>
              <a:ext uri="{FF2B5EF4-FFF2-40B4-BE49-F238E27FC236}">
                <a16:creationId xmlns:a16="http://schemas.microsoft.com/office/drawing/2014/main" id="{F869D5A6-B240-58BA-FF1C-FBFC926E3188}"/>
              </a:ext>
            </a:extLst>
          </p:cNvPr>
          <p:cNvSpPr>
            <a:spLocks noChangeArrowheads="1"/>
          </p:cNvSpPr>
          <p:nvPr/>
        </p:nvSpPr>
        <p:spPr bwMode="auto">
          <a:xfrm>
            <a:off x="100694" y="1957606"/>
            <a:ext cx="9813471"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Aspiration: </a:t>
            </a:r>
            <a:r>
              <a:rPr kumimoji="0" lang="en-US" altLang="en-US" sz="1800" b="1" i="0" u="none" strike="noStrike" cap="none" normalizeH="0" baseline="0" dirty="0">
                <a:ln>
                  <a:noFill/>
                </a:ln>
                <a:solidFill>
                  <a:schemeClr val="tx1"/>
                </a:solidFill>
                <a:effectLst/>
              </a:rPr>
              <a:t>Learning Disability Nurse (LDN)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Role involves supporting individuals with </a:t>
            </a:r>
            <a:r>
              <a:rPr kumimoji="0" lang="en-US" altLang="en-US" sz="1800" b="1" i="0" u="none" strike="noStrike" cap="none" normalizeH="0" baseline="0" dirty="0">
                <a:ln>
                  <a:noFill/>
                </a:ln>
                <a:solidFill>
                  <a:schemeClr val="tx1"/>
                </a:solidFill>
                <a:effectLst/>
              </a:rPr>
              <a:t>complex disabilities</a:t>
            </a:r>
            <a:r>
              <a:rPr kumimoji="0" lang="en-US" altLang="en-US" sz="1800" b="0" i="0" u="none" strike="noStrike" cap="none" normalizeH="0" baseline="0" dirty="0">
                <a:ln>
                  <a:noFill/>
                </a:ln>
                <a:solidFill>
                  <a:schemeClr val="tx1"/>
                </a:solidFill>
                <a:effectLst/>
              </a:rPr>
              <a:t> (e.g., learning disability and epilepsy/autism)</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Example: supported a service user with profound LD and seizures – required communication adaptation &amp; collaboration with healthcare staff</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lvl="0" eaLnBrk="0" fontAlgn="base" hangingPunct="0">
              <a:spcBef>
                <a:spcPct val="0"/>
              </a:spcBef>
              <a:spcAft>
                <a:spcPct val="0"/>
              </a:spcAft>
              <a:buFontTx/>
              <a:buChar char="•"/>
            </a:pPr>
            <a:r>
              <a:rPr lang="en-GB" dirty="0"/>
              <a:t>The NMC outlines that nurses must use structured, person-centred approaches, recognize and respond therapeutically to complex behaviours, and exercise professional advocacy to ensure safety and well-being (NMC, n.d.)</a:t>
            </a:r>
          </a:p>
          <a:p>
            <a:pPr lvl="0" eaLnBrk="0" fontAlgn="base" hangingPunct="0">
              <a:spcBef>
                <a:spcPct val="0"/>
              </a:spcBef>
              <a:spcAft>
                <a:spcPct val="0"/>
              </a:spcAft>
              <a:buFontTx/>
              <a:buChar char="•"/>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20020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DE195E-446B-2447-F2B7-873153C31429}"/>
              </a:ext>
            </a:extLst>
          </p:cNvPr>
          <p:cNvPicPr>
            <a:picLocks noChangeAspect="1"/>
          </p:cNvPicPr>
          <p:nvPr/>
        </p:nvPicPr>
        <p:blipFill>
          <a:blip r:embed="rId2"/>
          <a:stretch>
            <a:fillRect/>
          </a:stretch>
        </p:blipFill>
        <p:spPr>
          <a:xfrm>
            <a:off x="8648700" y="323850"/>
            <a:ext cx="3105150" cy="3105150"/>
          </a:xfrm>
          <a:prstGeom prst="rect">
            <a:avLst/>
          </a:prstGeom>
        </p:spPr>
      </p:pic>
      <p:sp>
        <p:nvSpPr>
          <p:cNvPr id="2" name="Title 3">
            <a:extLst>
              <a:ext uri="{FF2B5EF4-FFF2-40B4-BE49-F238E27FC236}">
                <a16:creationId xmlns:a16="http://schemas.microsoft.com/office/drawing/2014/main" id="{A1AADCB9-E535-FF44-F673-B7F232F544F1}"/>
              </a:ext>
            </a:extLst>
          </p:cNvPr>
          <p:cNvSpPr txBox="1">
            <a:spLocks/>
          </p:cNvSpPr>
          <p:nvPr/>
        </p:nvSpPr>
        <p:spPr>
          <a:xfrm>
            <a:off x="160565" y="1"/>
            <a:ext cx="5350328" cy="992429"/>
          </a:xfrm>
          <a:prstGeom prst="rightArrow">
            <a:avLst>
              <a:gd name="adj1" fmla="val 50000"/>
              <a:gd name="adj2" fmla="val 53759"/>
            </a:avLst>
          </a:prstGeom>
          <a:solidFill>
            <a:srgbClr val="FF0000"/>
          </a:solidFill>
          <a:ln w="12700" cap="flat" cmpd="sng" algn="ctr">
            <a:solidFill>
              <a:schemeClr val="tx1"/>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lnSpcReduction="10000"/>
          </a:bodyPr>
          <a:lstStyle>
            <a:lvl1pPr algn="l" defTabSz="914400" rtl="0" eaLnBrk="1" latinLnBrk="0" hangingPunct="1">
              <a:lnSpc>
                <a:spcPct val="100000"/>
              </a:lnSpc>
              <a:spcBef>
                <a:spcPct val="0"/>
              </a:spcBef>
              <a:buNone/>
              <a:defRPr sz="3200" b="1"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dirty="0"/>
              <a:t>Weaknesses: </a:t>
            </a:r>
          </a:p>
        </p:txBody>
      </p:sp>
      <p:pic>
        <p:nvPicPr>
          <p:cNvPr id="4" name="Picture 3">
            <a:extLst>
              <a:ext uri="{FF2B5EF4-FFF2-40B4-BE49-F238E27FC236}">
                <a16:creationId xmlns:a16="http://schemas.microsoft.com/office/drawing/2014/main" id="{77D6C3D2-EDB5-345B-E637-1E2B63F68C7E}"/>
              </a:ext>
            </a:extLst>
          </p:cNvPr>
          <p:cNvPicPr>
            <a:picLocks noChangeAspect="1"/>
          </p:cNvPicPr>
          <p:nvPr/>
        </p:nvPicPr>
        <p:blipFill>
          <a:blip r:embed="rId3"/>
          <a:stretch>
            <a:fillRect/>
          </a:stretch>
        </p:blipFill>
        <p:spPr>
          <a:xfrm>
            <a:off x="8648700" y="3429000"/>
            <a:ext cx="3543300" cy="3409950"/>
          </a:xfrm>
          <a:prstGeom prst="rect">
            <a:avLst/>
          </a:prstGeom>
        </p:spPr>
      </p:pic>
      <p:sp>
        <p:nvSpPr>
          <p:cNvPr id="6" name="Rectangle 2">
            <a:extLst>
              <a:ext uri="{FF2B5EF4-FFF2-40B4-BE49-F238E27FC236}">
                <a16:creationId xmlns:a16="http://schemas.microsoft.com/office/drawing/2014/main" id="{A2503A91-372F-7962-E82C-2A2EC54E147E}"/>
              </a:ext>
            </a:extLst>
          </p:cNvPr>
          <p:cNvSpPr>
            <a:spLocks noChangeArrowheads="1"/>
          </p:cNvSpPr>
          <p:nvPr/>
        </p:nvSpPr>
        <p:spPr bwMode="auto">
          <a:xfrm>
            <a:off x="89807" y="1440656"/>
            <a:ext cx="8890907"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Strength: Developed strong </a:t>
            </a:r>
            <a:r>
              <a:rPr kumimoji="0" lang="en-US" altLang="en-US" sz="1800" i="0" u="none" strike="noStrike" cap="none" normalizeH="0" baseline="0" dirty="0" err="1">
                <a:ln>
                  <a:noFill/>
                </a:ln>
                <a:solidFill>
                  <a:schemeClr val="tx1"/>
                </a:solidFill>
                <a:effectLst/>
              </a:rPr>
              <a:t>organisation</a:t>
            </a:r>
            <a:r>
              <a:rPr kumimoji="0" lang="en-US" altLang="en-US" sz="1800" i="0" u="none" strike="noStrike" cap="none" normalizeH="0" baseline="0" dirty="0">
                <a:ln>
                  <a:noFill/>
                </a:ln>
                <a:solidFill>
                  <a:schemeClr val="tx1"/>
                </a:solidFill>
                <a:effectLst/>
              </a:rPr>
              <a:t> and </a:t>
            </a:r>
            <a:r>
              <a:rPr kumimoji="0" lang="en-US" altLang="en-US" sz="1800" i="0" u="none" strike="noStrike" cap="none" normalizeH="0" baseline="0" dirty="0" err="1">
                <a:ln>
                  <a:noFill/>
                </a:ln>
                <a:solidFill>
                  <a:schemeClr val="tx1"/>
                </a:solidFill>
                <a:effectLst/>
              </a:rPr>
              <a:t>prioritisation</a:t>
            </a:r>
            <a:r>
              <a:rPr kumimoji="0" lang="en-US" altLang="en-US" sz="1800" i="0" u="none" strike="noStrike" cap="none" normalizeH="0" baseline="0" dirty="0">
                <a:ln>
                  <a:noFill/>
                </a:ln>
                <a:solidFill>
                  <a:schemeClr val="tx1"/>
                </a:solidFill>
                <a:effectLst/>
              </a:rPr>
              <a:t> skills through balancing work, university, and caring for children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Practical Example: Keeping detailed schedules and planning weekly to meet deadlines and maintain continuity of care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Challenge: Unexpected events (e.g., last-minute shift changes, family commitments) create stress and pressure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Time management can be a liability if not carefully monitored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Strategies to Manage:</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i="0" u="none" strike="noStrike" cap="none" normalizeH="0" baseline="0" dirty="0">
                <a:ln>
                  <a:noFill/>
                </a:ln>
                <a:solidFill>
                  <a:schemeClr val="tx1"/>
                </a:solidFill>
                <a:effectLst/>
              </a:rPr>
              <a:t>Structured planning to </a:t>
            </a:r>
            <a:r>
              <a:rPr kumimoji="0" lang="en-US" altLang="en-US" sz="1800" i="0" u="none" strike="noStrike" cap="none" normalizeH="0" baseline="0" dirty="0" err="1">
                <a:ln>
                  <a:noFill/>
                </a:ln>
                <a:solidFill>
                  <a:schemeClr val="tx1"/>
                </a:solidFill>
                <a:effectLst/>
              </a:rPr>
              <a:t>organise</a:t>
            </a:r>
            <a:r>
              <a:rPr kumimoji="0" lang="en-US" altLang="en-US" sz="1800" i="0" u="none" strike="noStrike" cap="none" normalizeH="0" baseline="0" dirty="0">
                <a:ln>
                  <a:noFill/>
                </a:ln>
                <a:solidFill>
                  <a:schemeClr val="tx1"/>
                </a:solidFill>
                <a:effectLst/>
              </a:rPr>
              <a:t> tasks efficiently</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i="0" u="none" strike="noStrike" cap="none" normalizeH="0" baseline="0" dirty="0" err="1">
                <a:ln>
                  <a:noFill/>
                </a:ln>
                <a:solidFill>
                  <a:schemeClr val="tx1"/>
                </a:solidFill>
                <a:effectLst/>
              </a:rPr>
              <a:t>Prioritisation</a:t>
            </a:r>
            <a:r>
              <a:rPr kumimoji="0" lang="en-US" altLang="en-US" sz="1800" i="0" u="none" strike="noStrike" cap="none" normalizeH="0" baseline="0" dirty="0">
                <a:ln>
                  <a:noFill/>
                </a:ln>
                <a:solidFill>
                  <a:schemeClr val="tx1"/>
                </a:solidFill>
                <a:effectLst/>
              </a:rPr>
              <a:t> of urgent and important responsibilities</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i="0" u="none" strike="noStrike" cap="none" normalizeH="0" baseline="0" dirty="0">
                <a:ln>
                  <a:noFill/>
                </a:ln>
                <a:solidFill>
                  <a:schemeClr val="tx1"/>
                </a:solidFill>
                <a:effectLst/>
              </a:rPr>
              <a:t>Self-reflection to evaluate workload and reduce stress</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i="0" u="none" strike="noStrike" cap="none" normalizeH="0" baseline="0" dirty="0">
                <a:ln>
                  <a:noFill/>
                </a:ln>
                <a:solidFill>
                  <a:schemeClr val="tx1"/>
                </a:solidFill>
                <a:effectLst/>
              </a:rPr>
              <a:t>Professional Development Link: Demonstrates awareness of strengths and areas for improvement and application of strategies to maintain effectiveness and quality care</a:t>
            </a:r>
          </a:p>
        </p:txBody>
      </p:sp>
    </p:spTree>
    <p:extLst>
      <p:ext uri="{BB962C8B-B14F-4D97-AF65-F5344CB8AC3E}">
        <p14:creationId xmlns:p14="http://schemas.microsoft.com/office/powerpoint/2010/main" val="1879695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A092D-F2EF-BC9E-642F-654D24D3FD4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17753BF-6DE4-BF46-28E9-93D314B10D6D}"/>
              </a:ext>
            </a:extLst>
          </p:cNvPr>
          <p:cNvPicPr>
            <a:picLocks noChangeAspect="1"/>
          </p:cNvPicPr>
          <p:nvPr/>
        </p:nvPicPr>
        <p:blipFill>
          <a:blip r:embed="rId2"/>
          <a:stretch>
            <a:fillRect/>
          </a:stretch>
        </p:blipFill>
        <p:spPr>
          <a:xfrm>
            <a:off x="1183821" y="3543300"/>
            <a:ext cx="9642022" cy="3175906"/>
          </a:xfrm>
          <a:prstGeom prst="rect">
            <a:avLst/>
          </a:prstGeom>
        </p:spPr>
      </p:pic>
      <p:sp>
        <p:nvSpPr>
          <p:cNvPr id="2" name="Title 3">
            <a:extLst>
              <a:ext uri="{FF2B5EF4-FFF2-40B4-BE49-F238E27FC236}">
                <a16:creationId xmlns:a16="http://schemas.microsoft.com/office/drawing/2014/main" id="{EE099F85-8D4C-2AD3-4460-C3768C175A94}"/>
              </a:ext>
            </a:extLst>
          </p:cNvPr>
          <p:cNvSpPr txBox="1">
            <a:spLocks/>
          </p:cNvSpPr>
          <p:nvPr/>
        </p:nvSpPr>
        <p:spPr>
          <a:xfrm>
            <a:off x="146957" y="0"/>
            <a:ext cx="5350328" cy="992429"/>
          </a:xfrm>
          <a:prstGeom prst="rightArrow">
            <a:avLst>
              <a:gd name="adj1" fmla="val 50000"/>
              <a:gd name="adj2" fmla="val 53759"/>
            </a:avLst>
          </a:prstGeom>
          <a:solidFill>
            <a:srgbClr val="FF0000"/>
          </a:solidFill>
          <a:ln w="12700" cap="flat" cmpd="sng" algn="ctr">
            <a:solidFill>
              <a:schemeClr val="tx1"/>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lnSpcReduction="10000"/>
          </a:bodyPr>
          <a:lstStyle>
            <a:lvl1pPr algn="l" defTabSz="914400" rtl="0" eaLnBrk="1" latinLnBrk="0" hangingPunct="1">
              <a:lnSpc>
                <a:spcPct val="100000"/>
              </a:lnSpc>
              <a:spcBef>
                <a:spcPct val="0"/>
              </a:spcBef>
              <a:buNone/>
              <a:defRPr sz="3200" b="1"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dirty="0" err="1"/>
              <a:t>Oppurtunities</a:t>
            </a:r>
            <a:r>
              <a:rPr lang="en-GB" dirty="0"/>
              <a:t>: </a:t>
            </a:r>
          </a:p>
        </p:txBody>
      </p:sp>
      <p:sp>
        <p:nvSpPr>
          <p:cNvPr id="5" name="Rectangle 2">
            <a:extLst>
              <a:ext uri="{FF2B5EF4-FFF2-40B4-BE49-F238E27FC236}">
                <a16:creationId xmlns:a16="http://schemas.microsoft.com/office/drawing/2014/main" id="{ADB8882F-FDC9-7688-6F97-6F9B08444138}"/>
              </a:ext>
            </a:extLst>
          </p:cNvPr>
          <p:cNvSpPr>
            <a:spLocks noChangeArrowheads="1"/>
          </p:cNvSpPr>
          <p:nvPr/>
        </p:nvSpPr>
        <p:spPr bwMode="auto">
          <a:xfrm>
            <a:off x="498021" y="1674673"/>
            <a:ext cx="10507436"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b="1" dirty="0"/>
              <a:t>Courses &amp; Training:</a:t>
            </a:r>
            <a:r>
              <a:rPr lang="en-GB" dirty="0"/>
              <a:t> Learn new skills, fill experience gaps (e.g., mental health first aid)</a:t>
            </a:r>
          </a:p>
          <a:p>
            <a:r>
              <a:rPr lang="en-GB" b="1" dirty="0"/>
              <a:t>Mentorship &amp; Networking:</a:t>
            </a:r>
            <a:r>
              <a:rPr lang="en-GB" dirty="0"/>
              <a:t> Gain practical insights from experienced colleagues</a:t>
            </a:r>
          </a:p>
          <a:p>
            <a:r>
              <a:rPr lang="en-GB" b="1" dirty="0"/>
              <a:t>Sector Evolution:</a:t>
            </a:r>
            <a:r>
              <a:rPr lang="en-GB" dirty="0"/>
              <a:t> Emerging roles like </a:t>
            </a:r>
            <a:r>
              <a:rPr lang="en-GB" b="1" dirty="0"/>
              <a:t>team leadership</a:t>
            </a:r>
            <a:r>
              <a:rPr lang="en-GB" dirty="0"/>
              <a:t> and </a:t>
            </a:r>
            <a:r>
              <a:rPr lang="en-GB" b="1" dirty="0"/>
              <a:t>multi-agency collaboration</a:t>
            </a:r>
            <a:endParaRPr lang="en-GB" dirty="0"/>
          </a:p>
          <a:p>
            <a:r>
              <a:rPr lang="en-GB" b="1" dirty="0"/>
              <a:t>Strengths in Action:</a:t>
            </a:r>
            <a:r>
              <a:rPr lang="en-GB" dirty="0"/>
              <a:t> Leverage </a:t>
            </a:r>
            <a:r>
              <a:rPr lang="en-GB" b="1" dirty="0"/>
              <a:t>communication, organisation, and empathy</a:t>
            </a:r>
            <a:r>
              <a:rPr lang="en-GB" dirty="0"/>
              <a:t> to actively pursue opportunities</a:t>
            </a:r>
          </a:p>
          <a:p>
            <a:r>
              <a:rPr lang="en-GB" b="1" dirty="0"/>
              <a:t>Personal Reflection:</a:t>
            </a:r>
            <a:r>
              <a:rPr lang="en-GB" dirty="0"/>
              <a:t> Growth benefits both career and the quality of support provided</a:t>
            </a:r>
          </a:p>
          <a:p>
            <a:endParaRPr lang="en-GB" dirty="0"/>
          </a:p>
        </p:txBody>
      </p:sp>
    </p:spTree>
    <p:extLst>
      <p:ext uri="{BB962C8B-B14F-4D97-AF65-F5344CB8AC3E}">
        <p14:creationId xmlns:p14="http://schemas.microsoft.com/office/powerpoint/2010/main" val="1286722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C42E6-D1BE-B796-4A06-5B626D7AEA89}"/>
            </a:ext>
          </a:extLst>
        </p:cNvPr>
        <p:cNvGrpSpPr/>
        <p:nvPr/>
      </p:nvGrpSpPr>
      <p:grpSpPr>
        <a:xfrm>
          <a:off x="0" y="0"/>
          <a:ext cx="0" cy="0"/>
          <a:chOff x="0" y="0"/>
          <a:chExt cx="0" cy="0"/>
        </a:xfrm>
      </p:grpSpPr>
      <p:sp>
        <p:nvSpPr>
          <p:cNvPr id="2" name="Title 3">
            <a:extLst>
              <a:ext uri="{FF2B5EF4-FFF2-40B4-BE49-F238E27FC236}">
                <a16:creationId xmlns:a16="http://schemas.microsoft.com/office/drawing/2014/main" id="{60534159-A73A-49D0-80C7-172C2AAD51C5}"/>
              </a:ext>
            </a:extLst>
          </p:cNvPr>
          <p:cNvSpPr txBox="1">
            <a:spLocks/>
          </p:cNvSpPr>
          <p:nvPr/>
        </p:nvSpPr>
        <p:spPr>
          <a:xfrm>
            <a:off x="160565" y="1"/>
            <a:ext cx="5350328" cy="992429"/>
          </a:xfrm>
          <a:prstGeom prst="rightArrow">
            <a:avLst>
              <a:gd name="adj1" fmla="val 50000"/>
              <a:gd name="adj2" fmla="val 53759"/>
            </a:avLst>
          </a:prstGeom>
          <a:solidFill>
            <a:srgbClr val="FF0000"/>
          </a:solidFill>
          <a:ln w="12700" cap="flat" cmpd="sng" algn="ctr">
            <a:solidFill>
              <a:schemeClr val="tx1"/>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lnSpcReduction="10000"/>
          </a:bodyPr>
          <a:lstStyle>
            <a:lvl1pPr algn="l" defTabSz="914400" rtl="0" eaLnBrk="1" latinLnBrk="0" hangingPunct="1">
              <a:lnSpc>
                <a:spcPct val="100000"/>
              </a:lnSpc>
              <a:spcBef>
                <a:spcPct val="0"/>
              </a:spcBef>
              <a:buNone/>
              <a:defRPr sz="3200" b="1"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dirty="0"/>
              <a:t>Threats: </a:t>
            </a:r>
          </a:p>
        </p:txBody>
      </p:sp>
      <p:sp>
        <p:nvSpPr>
          <p:cNvPr id="3" name="Rectangle 1">
            <a:extLst>
              <a:ext uri="{FF2B5EF4-FFF2-40B4-BE49-F238E27FC236}">
                <a16:creationId xmlns:a16="http://schemas.microsoft.com/office/drawing/2014/main" id="{4AEE865F-56EA-3961-6517-02838903CD02}"/>
              </a:ext>
            </a:extLst>
          </p:cNvPr>
          <p:cNvSpPr>
            <a:spLocks noChangeArrowheads="1"/>
          </p:cNvSpPr>
          <p:nvPr/>
        </p:nvSpPr>
        <p:spPr bwMode="auto">
          <a:xfrm>
            <a:off x="4237264" y="576933"/>
            <a:ext cx="7666264"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GB" b="1" dirty="0"/>
              <a:t>Workforce shortages</a:t>
            </a:r>
            <a:r>
              <a:rPr lang="en-GB" dirty="0"/>
              <a:t> can lead to increased stress levels and heavier workloads, which may reduce the time and focus available for professional development (American Hospital Association, 2025; BMC Nursing, 2025). This aligns with research showing that staffing shortages increase burnout and mental health strain among healthcare staff, limiting their ability to engage in reflective learning (BMC, Nursing 2025; AHA, 2025</a:t>
            </a:r>
          </a:p>
          <a:p>
            <a:pPr lvl="0" eaLnBrk="0" fontAlgn="base" hangingPunct="0">
              <a:spcBef>
                <a:spcPct val="0"/>
              </a:spcBef>
              <a:spcAft>
                <a:spcPct val="0"/>
              </a:spcAft>
            </a:pPr>
            <a:endParaRPr lang="en-GB" dirty="0"/>
          </a:p>
          <a:p>
            <a:pPr lvl="0" eaLnBrk="0" fontAlgn="base" hangingPunct="0">
              <a:spcBef>
                <a:spcPct val="0"/>
              </a:spcBef>
              <a:spcAft>
                <a:spcPct val="0"/>
              </a:spcAft>
              <a:buFontTx/>
              <a:buChar char="•"/>
            </a:pPr>
            <a:r>
              <a:rPr kumimoji="0" lang="en-US" altLang="en-US" sz="1800" i="0" u="none" strike="noStrike" cap="none" normalizeH="0" baseline="0" dirty="0">
                <a:ln>
                  <a:noFill/>
                </a:ln>
                <a:solidFill>
                  <a:schemeClr val="tx1"/>
                </a:solidFill>
                <a:effectLst/>
              </a:rPr>
              <a:t>Policy &amp; legislative changes: Staying informed is essential for safe and compliant care</a:t>
            </a:r>
            <a:r>
              <a:rPr lang="en-US" altLang="en-US" dirty="0"/>
              <a:t>.</a:t>
            </a:r>
            <a:r>
              <a:rPr lang="en-GB" dirty="0"/>
              <a:t> Reports suggest that nurses and health professionals must continue lifelong learning to meet the growing demand for advanced and leadership roles (National Academies,2021)</a:t>
            </a:r>
          </a:p>
          <a:p>
            <a:pPr lvl="0" eaLnBrk="0" fontAlgn="base" hangingPunct="0">
              <a:spcBef>
                <a:spcPct val="0"/>
              </a:spcBef>
              <a:spcAft>
                <a:spcPct val="0"/>
              </a:spcAft>
              <a:buFontTx/>
              <a:buChar char="•"/>
            </a:pPr>
            <a:endParaRPr lang="en-GB" dirty="0"/>
          </a:p>
          <a:p>
            <a:pPr lvl="0" eaLnBrk="0" fontAlgn="base" hangingPunct="0">
              <a:spcBef>
                <a:spcPct val="0"/>
              </a:spcBef>
              <a:spcAft>
                <a:spcPct val="0"/>
              </a:spcAft>
              <a:buFontTx/>
              <a:buChar char="•"/>
            </a:pPr>
            <a:r>
              <a:rPr kumimoji="0" lang="en-US" altLang="en-US" sz="1800" i="0" u="none" strike="noStrike" cap="none" normalizeH="0" baseline="0" dirty="0">
                <a:ln>
                  <a:noFill/>
                </a:ln>
                <a:solidFill>
                  <a:schemeClr val="tx1"/>
                </a:solidFill>
                <a:effectLst/>
              </a:rPr>
              <a:t>Competition for </a:t>
            </a:r>
            <a:r>
              <a:rPr kumimoji="0" lang="en-US" altLang="en-US" sz="1800" i="0" u="none" strike="noStrike" cap="none" normalizeH="0" baseline="0" dirty="0" err="1">
                <a:ln>
                  <a:noFill/>
                </a:ln>
                <a:solidFill>
                  <a:schemeClr val="tx1"/>
                </a:solidFill>
                <a:effectLst/>
              </a:rPr>
              <a:t>specialised</a:t>
            </a:r>
            <a:r>
              <a:rPr kumimoji="0" lang="en-US" altLang="en-US" sz="1800" i="0" u="none" strike="noStrike" cap="none" normalizeH="0" baseline="0" dirty="0">
                <a:ln>
                  <a:noFill/>
                </a:ln>
                <a:solidFill>
                  <a:schemeClr val="tx1"/>
                </a:solidFill>
                <a:effectLst/>
              </a:rPr>
              <a:t> roles: Requires ongoing learning and demonstration of professional growth</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Reflective Approach: Adaptability, reflection, and commitment to continuous improvement help </a:t>
            </a:r>
            <a:r>
              <a:rPr kumimoji="0" lang="en-US" altLang="en-US" sz="1800" i="0" u="none" strike="noStrike" cap="none" normalizeH="0" baseline="0" dirty="0" err="1">
                <a:ln>
                  <a:noFill/>
                </a:ln>
                <a:solidFill>
                  <a:schemeClr val="tx1"/>
                </a:solidFill>
                <a:effectLst/>
              </a:rPr>
              <a:t>minimise</a:t>
            </a:r>
            <a:r>
              <a:rPr kumimoji="0" lang="en-US" altLang="en-US" sz="1800" i="0" u="none" strike="noStrike" cap="none" normalizeH="0" baseline="0" dirty="0">
                <a:ln>
                  <a:noFill/>
                </a:ln>
                <a:solidFill>
                  <a:schemeClr val="tx1"/>
                </a:solidFill>
                <a:effectLst/>
              </a:rPr>
              <a:t> threats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Personal Insight: Awareness of challenges strengthens resilience and quality of care</a:t>
            </a:r>
          </a:p>
        </p:txBody>
      </p:sp>
      <p:pic>
        <p:nvPicPr>
          <p:cNvPr id="4" name="Picture 3">
            <a:extLst>
              <a:ext uri="{FF2B5EF4-FFF2-40B4-BE49-F238E27FC236}">
                <a16:creationId xmlns:a16="http://schemas.microsoft.com/office/drawing/2014/main" id="{5A98714A-26B4-02F9-2FCC-420FD9DDCFE7}"/>
              </a:ext>
            </a:extLst>
          </p:cNvPr>
          <p:cNvPicPr>
            <a:picLocks noChangeAspect="1"/>
          </p:cNvPicPr>
          <p:nvPr/>
        </p:nvPicPr>
        <p:blipFill>
          <a:blip r:embed="rId2"/>
          <a:stretch>
            <a:fillRect/>
          </a:stretch>
        </p:blipFill>
        <p:spPr>
          <a:xfrm>
            <a:off x="288472" y="1614903"/>
            <a:ext cx="3676650" cy="2990850"/>
          </a:xfrm>
          <a:prstGeom prst="rect">
            <a:avLst/>
          </a:prstGeom>
        </p:spPr>
      </p:pic>
    </p:spTree>
    <p:extLst>
      <p:ext uri="{BB962C8B-B14F-4D97-AF65-F5344CB8AC3E}">
        <p14:creationId xmlns:p14="http://schemas.microsoft.com/office/powerpoint/2010/main" val="340772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1A658B38-A77C-71A2-7420-608013C75300}"/>
              </a:ext>
            </a:extLst>
          </p:cNvPr>
          <p:cNvSpPr txBox="1">
            <a:spLocks/>
          </p:cNvSpPr>
          <p:nvPr/>
        </p:nvSpPr>
        <p:spPr>
          <a:xfrm>
            <a:off x="160565" y="1"/>
            <a:ext cx="5350328" cy="992429"/>
          </a:xfrm>
          <a:prstGeom prst="rightArrow">
            <a:avLst>
              <a:gd name="adj1" fmla="val 50000"/>
              <a:gd name="adj2" fmla="val 53759"/>
            </a:avLst>
          </a:prstGeom>
          <a:solidFill>
            <a:srgbClr val="FF0000"/>
          </a:solidFill>
          <a:ln w="12700" cap="flat" cmpd="sng" algn="ctr">
            <a:solidFill>
              <a:schemeClr val="tx1"/>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lnSpcReduction="10000"/>
          </a:bodyPr>
          <a:lstStyle>
            <a:lvl1pPr algn="l" defTabSz="914400" rtl="0" eaLnBrk="1" latinLnBrk="0" hangingPunct="1">
              <a:lnSpc>
                <a:spcPct val="100000"/>
              </a:lnSpc>
              <a:spcBef>
                <a:spcPct val="0"/>
              </a:spcBef>
              <a:buNone/>
              <a:defRPr sz="3200" b="1"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dirty="0"/>
              <a:t>Weaknesses: </a:t>
            </a:r>
          </a:p>
        </p:txBody>
      </p:sp>
      <p:sp>
        <p:nvSpPr>
          <p:cNvPr id="4" name="TextBox 3">
            <a:extLst>
              <a:ext uri="{FF2B5EF4-FFF2-40B4-BE49-F238E27FC236}">
                <a16:creationId xmlns:a16="http://schemas.microsoft.com/office/drawing/2014/main" id="{2026C5F2-EF18-90D5-F339-AC3F79A15AC2}"/>
              </a:ext>
            </a:extLst>
          </p:cNvPr>
          <p:cNvSpPr txBox="1"/>
          <p:nvPr/>
        </p:nvSpPr>
        <p:spPr>
          <a:xfrm>
            <a:off x="142874" y="1997797"/>
            <a:ext cx="7778523" cy="230832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Managing high-pressure situations can be stressful, such as during sudden staff shortages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Developed coping strategies over time to maintain focus and effective decision-making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Reflecting on these moments highlights areas to target for professional development and self-care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Awareness of these challenges supports resilience, ensuring better care for service users</a:t>
            </a:r>
          </a:p>
        </p:txBody>
      </p:sp>
      <p:pic>
        <p:nvPicPr>
          <p:cNvPr id="5" name="Picture 4">
            <a:extLst>
              <a:ext uri="{FF2B5EF4-FFF2-40B4-BE49-F238E27FC236}">
                <a16:creationId xmlns:a16="http://schemas.microsoft.com/office/drawing/2014/main" id="{050048F3-9220-2BF5-4AED-62E062430186}"/>
              </a:ext>
            </a:extLst>
          </p:cNvPr>
          <p:cNvPicPr>
            <a:picLocks noChangeAspect="1"/>
          </p:cNvPicPr>
          <p:nvPr/>
        </p:nvPicPr>
        <p:blipFill>
          <a:blip r:embed="rId2"/>
          <a:stretch>
            <a:fillRect/>
          </a:stretch>
        </p:blipFill>
        <p:spPr>
          <a:xfrm>
            <a:off x="7921397" y="3735840"/>
            <a:ext cx="4270603" cy="2962275"/>
          </a:xfrm>
          <a:prstGeom prst="rect">
            <a:avLst/>
          </a:prstGeom>
        </p:spPr>
      </p:pic>
      <p:pic>
        <p:nvPicPr>
          <p:cNvPr id="6" name="Picture 5">
            <a:extLst>
              <a:ext uri="{FF2B5EF4-FFF2-40B4-BE49-F238E27FC236}">
                <a16:creationId xmlns:a16="http://schemas.microsoft.com/office/drawing/2014/main" id="{577E0B01-F868-D5BA-0A2C-8813B69AFBBF}"/>
              </a:ext>
            </a:extLst>
          </p:cNvPr>
          <p:cNvPicPr>
            <a:picLocks noChangeAspect="1"/>
          </p:cNvPicPr>
          <p:nvPr/>
        </p:nvPicPr>
        <p:blipFill>
          <a:blip r:embed="rId3"/>
          <a:stretch>
            <a:fillRect/>
          </a:stretch>
        </p:blipFill>
        <p:spPr>
          <a:xfrm>
            <a:off x="7921397" y="301902"/>
            <a:ext cx="4099032" cy="3391790"/>
          </a:xfrm>
          <a:prstGeom prst="rect">
            <a:avLst/>
          </a:prstGeom>
        </p:spPr>
      </p:pic>
    </p:spTree>
    <p:extLst>
      <p:ext uri="{BB962C8B-B14F-4D97-AF65-F5344CB8AC3E}">
        <p14:creationId xmlns:p14="http://schemas.microsoft.com/office/powerpoint/2010/main" val="2755968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86C64A-B395-ED30-3ED8-6DAF4AD22983}"/>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BEDCA0-5887-4BE5-B9A9-475112CFD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E34210E-BF53-4B8C-AAF6-67A500877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7F20F32-BAF8-48C2-BAC7-3E3B2405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685800"/>
            <a:ext cx="1139190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3F9ADF8B-8AE2-3973-83D8-FAD0406ED893}"/>
              </a:ext>
            </a:extLst>
          </p:cNvPr>
          <p:cNvSpPr>
            <a:spLocks noChangeArrowheads="1"/>
          </p:cNvSpPr>
          <p:nvPr/>
        </p:nvSpPr>
        <p:spPr bwMode="auto">
          <a:xfrm>
            <a:off x="1638299" y="2772362"/>
            <a:ext cx="4838701" cy="280112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a:ln>
                  <a:noFill/>
                </a:ln>
                <a:effectLst/>
              </a:rPr>
              <a:t>Strengths in Action: Use empathy, communication, and organisation to address weaknesses</a:t>
            </a: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a:ln>
                  <a:noFill/>
                </a:ln>
                <a:effectLst/>
              </a:rPr>
              <a:t>Opportunities: Training, mentorship, and sector developments support professional growth</a:t>
            </a: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a:ln>
                  <a:noFill/>
                </a:ln>
                <a:effectLst/>
              </a:rPr>
              <a:t>Managing Threats: Adaptability, reflection, and continuous improvement minimise risks</a:t>
            </a: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a:ln>
                  <a:noFill/>
                </a:ln>
                <a:effectLst/>
              </a:rPr>
              <a:t>Reflective Insight: Professional development is an ongoing journey, not a one-time task</a:t>
            </a: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a:ln>
                  <a:noFill/>
                </a:ln>
                <a:effectLst/>
              </a:rPr>
              <a:t>Outcome: Enhances care quality, supports service users, and advances career progression</a:t>
            </a:r>
          </a:p>
        </p:txBody>
      </p:sp>
      <p:pic>
        <p:nvPicPr>
          <p:cNvPr id="6" name="Picture 5" descr="A blue stairs with white letters&#10;&#10;AI-generated content may be incorrect.">
            <a:extLst>
              <a:ext uri="{FF2B5EF4-FFF2-40B4-BE49-F238E27FC236}">
                <a16:creationId xmlns:a16="http://schemas.microsoft.com/office/drawing/2014/main" id="{A7F4B1ED-5498-6A7F-4946-BCABBC67F739}"/>
              </a:ext>
            </a:extLst>
          </p:cNvPr>
          <p:cNvPicPr>
            <a:picLocks noChangeAspect="1"/>
          </p:cNvPicPr>
          <p:nvPr/>
        </p:nvPicPr>
        <p:blipFill>
          <a:blip r:embed="rId2"/>
          <a:srcRect l="-1" r="620" b="10224"/>
          <a:stretch>
            <a:fillRect/>
          </a:stretch>
        </p:blipFill>
        <p:spPr>
          <a:xfrm>
            <a:off x="7315201" y="1800525"/>
            <a:ext cx="4076700" cy="3256950"/>
          </a:xfrm>
          <a:prstGeom prst="rect">
            <a:avLst/>
          </a:prstGeom>
        </p:spPr>
      </p:pic>
      <p:sp>
        <p:nvSpPr>
          <p:cNvPr id="7" name="Title 3">
            <a:extLst>
              <a:ext uri="{FF2B5EF4-FFF2-40B4-BE49-F238E27FC236}">
                <a16:creationId xmlns:a16="http://schemas.microsoft.com/office/drawing/2014/main" id="{33BC6C02-FD9E-7417-A401-C1B86EABBC85}"/>
              </a:ext>
            </a:extLst>
          </p:cNvPr>
          <p:cNvSpPr txBox="1">
            <a:spLocks/>
          </p:cNvSpPr>
          <p:nvPr/>
        </p:nvSpPr>
        <p:spPr>
          <a:xfrm>
            <a:off x="1382485" y="1437033"/>
            <a:ext cx="5350328" cy="992429"/>
          </a:xfrm>
          <a:prstGeom prst="rightArrow">
            <a:avLst>
              <a:gd name="adj1" fmla="val 50000"/>
              <a:gd name="adj2" fmla="val 53759"/>
            </a:avLst>
          </a:prstGeom>
          <a:solidFill>
            <a:srgbClr val="FF0000"/>
          </a:solidFill>
          <a:ln w="12700" cap="flat" cmpd="sng" algn="ctr">
            <a:solidFill>
              <a:schemeClr val="tx1"/>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lnSpcReduction="10000"/>
          </a:bodyPr>
          <a:lstStyle>
            <a:lvl1pPr algn="l" defTabSz="914400" rtl="0" eaLnBrk="1" latinLnBrk="0" hangingPunct="1">
              <a:lnSpc>
                <a:spcPct val="100000"/>
              </a:lnSpc>
              <a:spcBef>
                <a:spcPct val="0"/>
              </a:spcBef>
              <a:buNone/>
              <a:defRPr sz="3200" b="1"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a:t>Conclusion:</a:t>
            </a:r>
            <a:endParaRPr lang="en-GB" dirty="0"/>
          </a:p>
        </p:txBody>
      </p:sp>
    </p:spTree>
    <p:extLst>
      <p:ext uri="{BB962C8B-B14F-4D97-AF65-F5344CB8AC3E}">
        <p14:creationId xmlns:p14="http://schemas.microsoft.com/office/powerpoint/2010/main" val="2749932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EC5327-17B4-46DF-717F-4B7FD29A802F}"/>
              </a:ext>
            </a:extLst>
          </p:cNvPr>
          <p:cNvSpPr txBox="1">
            <a:spLocks/>
          </p:cNvSpPr>
          <p:nvPr/>
        </p:nvSpPr>
        <p:spPr>
          <a:xfrm>
            <a:off x="0" y="-242370"/>
            <a:ext cx="5350328" cy="992429"/>
          </a:xfrm>
          <a:prstGeom prst="rightArrow">
            <a:avLst>
              <a:gd name="adj1" fmla="val 50000"/>
              <a:gd name="adj2" fmla="val 53759"/>
            </a:avLst>
          </a:prstGeom>
          <a:solidFill>
            <a:srgbClr val="FF0000"/>
          </a:solidFill>
          <a:ln w="12700" cap="flat" cmpd="sng" algn="ctr">
            <a:solidFill>
              <a:schemeClr val="tx1"/>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0000" lnSpcReduction="10000"/>
          </a:bodyPr>
          <a:lstStyle>
            <a:lvl1pPr algn="l" defTabSz="914400" rtl="0" eaLnBrk="1" latinLnBrk="0" hangingPunct="1">
              <a:lnSpc>
                <a:spcPct val="100000"/>
              </a:lnSpc>
              <a:spcBef>
                <a:spcPct val="0"/>
              </a:spcBef>
              <a:buNone/>
              <a:defRPr sz="3200" b="1"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dirty="0"/>
              <a:t>Citations: </a:t>
            </a:r>
          </a:p>
        </p:txBody>
      </p:sp>
      <p:sp>
        <p:nvSpPr>
          <p:cNvPr id="5" name="TextBox 4">
            <a:extLst>
              <a:ext uri="{FF2B5EF4-FFF2-40B4-BE49-F238E27FC236}">
                <a16:creationId xmlns:a16="http://schemas.microsoft.com/office/drawing/2014/main" id="{A46507D6-9864-E977-DD7D-CF5279B36D2E}"/>
              </a:ext>
            </a:extLst>
          </p:cNvPr>
          <p:cNvSpPr txBox="1"/>
          <p:nvPr/>
        </p:nvSpPr>
        <p:spPr>
          <a:xfrm>
            <a:off x="126226" y="452603"/>
            <a:ext cx="11151112" cy="6186309"/>
          </a:xfrm>
          <a:prstGeom prst="rect">
            <a:avLst/>
          </a:prstGeom>
          <a:noFill/>
        </p:spPr>
        <p:txBody>
          <a:bodyPr wrap="square">
            <a:spAutoFit/>
          </a:bodyPr>
          <a:lstStyle/>
          <a:p>
            <a:r>
              <a:rPr lang="en-GB" dirty="0"/>
              <a:t>Neumann, M., </a:t>
            </a:r>
            <a:r>
              <a:rPr lang="en-GB" dirty="0" err="1"/>
              <a:t>Edelhäuser</a:t>
            </a:r>
            <a:r>
              <a:rPr lang="en-GB" dirty="0"/>
              <a:t>, F., </a:t>
            </a:r>
            <a:r>
              <a:rPr lang="en-GB" dirty="0" err="1"/>
              <a:t>Tauschel</a:t>
            </a:r>
            <a:r>
              <a:rPr lang="en-GB" dirty="0"/>
              <a:t>, D., Fischer, M.R., Wirtz, M., </a:t>
            </a:r>
            <a:r>
              <a:rPr lang="en-GB" dirty="0" err="1"/>
              <a:t>Woopen</a:t>
            </a:r>
            <a:r>
              <a:rPr lang="en-GB" dirty="0"/>
              <a:t>, C., </a:t>
            </a:r>
            <a:r>
              <a:rPr lang="en-GB" dirty="0" err="1"/>
              <a:t>Haramati</a:t>
            </a:r>
            <a:r>
              <a:rPr lang="en-GB" dirty="0"/>
              <a:t>, A. &amp; Scheffer, C., 2011. </a:t>
            </a:r>
            <a:r>
              <a:rPr lang="en-GB" i="1" dirty="0"/>
              <a:t>Empathy decline and its reasons: a systematic review of studies with medical students and residents</a:t>
            </a:r>
            <a:r>
              <a:rPr lang="en-GB" dirty="0"/>
              <a:t>. Academic Medicine, 86(8), pp.996–1009. </a:t>
            </a:r>
            <a:r>
              <a:rPr lang="en-GB" dirty="0">
                <a:hlinkClick r:id="rId3"/>
              </a:rPr>
              <a:t>https://doi.org/10.1097/ACM.0b013e318221e615</a:t>
            </a:r>
            <a:endParaRPr lang="en-GB" dirty="0"/>
          </a:p>
          <a:p>
            <a:r>
              <a:rPr lang="en-GB" b="1" dirty="0"/>
              <a:t>NHS Digital</a:t>
            </a:r>
            <a:r>
              <a:rPr lang="en-GB" dirty="0"/>
              <a:t> (n.d.) </a:t>
            </a:r>
            <a:r>
              <a:rPr lang="en-GB" i="1" dirty="0"/>
              <a:t>Protecting patient data</a:t>
            </a:r>
            <a:r>
              <a:rPr lang="en-GB" dirty="0"/>
              <a:t>. NHS England. Available at: (Accessed: 23 September 2025).</a:t>
            </a:r>
          </a:p>
          <a:p>
            <a:r>
              <a:rPr lang="en-GB" b="1" dirty="0"/>
              <a:t>Nursing and Midwifery Council (NMC)</a:t>
            </a:r>
            <a:r>
              <a:rPr lang="en-GB" dirty="0"/>
              <a:t> (n.d.) </a:t>
            </a:r>
            <a:r>
              <a:rPr lang="en-GB" i="1" dirty="0"/>
              <a:t>The Code: Professional standards of practice and behaviour for nurses, midwives and nursing associates</a:t>
            </a:r>
            <a:r>
              <a:rPr lang="en-GB" dirty="0"/>
              <a:t>. Available at: </a:t>
            </a:r>
            <a:r>
              <a:rPr lang="en-GB" dirty="0">
                <a:hlinkClick r:id="rId4"/>
              </a:rPr>
              <a:t>https://www.nmc.org.uk/globalassets/sitedocuments/registration/toc-14/toc-14-blueprint---learning-disabilities-nursing.pdf</a:t>
            </a:r>
            <a:r>
              <a:rPr lang="en-GB" dirty="0"/>
              <a:t> (Accessed: 23 September 2025).</a:t>
            </a:r>
          </a:p>
          <a:p>
            <a:r>
              <a:rPr lang="en-GB" b="1" dirty="0"/>
              <a:t>Shiri, R., El-Metwally, A., Sallinen, M., Pöyry, M., Härmä, M. and </a:t>
            </a:r>
            <a:r>
              <a:rPr lang="en-GB" b="1" dirty="0" err="1"/>
              <a:t>Toppinen</a:t>
            </a:r>
            <a:r>
              <a:rPr lang="en-GB" b="1" dirty="0"/>
              <a:t>-Tanner, S. (2023)</a:t>
            </a:r>
            <a:r>
              <a:rPr lang="en-GB" dirty="0"/>
              <a:t> </a:t>
            </a:r>
            <a:r>
              <a:rPr lang="en-GB" i="1" dirty="0"/>
              <a:t>The role of continuing professional training or development in maintaining current employment: A systematic review.</a:t>
            </a:r>
            <a:r>
              <a:rPr lang="en-GB" dirty="0"/>
              <a:t> </a:t>
            </a:r>
            <a:r>
              <a:rPr lang="en-GB" i="1" dirty="0"/>
              <a:t>Healthcare</a:t>
            </a:r>
            <a:r>
              <a:rPr lang="en-GB" dirty="0"/>
              <a:t>, </a:t>
            </a:r>
            <a:r>
              <a:rPr lang="en-GB" b="1" dirty="0"/>
              <a:t>11</a:t>
            </a:r>
            <a:r>
              <a:rPr lang="en-GB" dirty="0"/>
              <a:t>(21), p.2900. https://doi.org/10.3390/healthcare11212900.</a:t>
            </a:r>
          </a:p>
          <a:p>
            <a:r>
              <a:rPr lang="en-GB" dirty="0"/>
              <a:t>American Hospital Association (2025) </a:t>
            </a:r>
            <a:r>
              <a:rPr lang="en-GB" i="1" dirty="0"/>
              <a:t>2025 Health Care Workforce Scan.</a:t>
            </a:r>
            <a:r>
              <a:rPr lang="en-GB" dirty="0"/>
              <a:t> Available at: </a:t>
            </a:r>
            <a:r>
              <a:rPr lang="en-GB" dirty="0">
                <a:hlinkClick r:id="rId5"/>
              </a:rPr>
              <a:t>https://www.aha.org/system/files/media/file/2024/11/2025-Health-Care-Workforce-Scan.pdf</a:t>
            </a:r>
            <a:endParaRPr lang="en-GB" dirty="0"/>
          </a:p>
          <a:p>
            <a:r>
              <a:rPr lang="en-GB" dirty="0"/>
              <a:t>BMC Nursing (2025) </a:t>
            </a:r>
            <a:r>
              <a:rPr lang="en-GB" i="1" dirty="0"/>
              <a:t>Staff shortages linked to burnout, depression, and anxiety among nurses.</a:t>
            </a:r>
            <a:r>
              <a:rPr lang="en-GB" dirty="0"/>
              <a:t> Available at: </a:t>
            </a:r>
            <a:r>
              <a:rPr lang="en-GB" dirty="0">
                <a:hlinkClick r:id="rId6"/>
              </a:rPr>
              <a:t>https://bmcnurs.biomedcentral.com/articles/10.1186/s12912-025-03758-7</a:t>
            </a:r>
            <a:endParaRPr lang="en-GB" dirty="0"/>
          </a:p>
          <a:p>
            <a:r>
              <a:rPr lang="en-GB" dirty="0"/>
              <a:t>Pepperdine </a:t>
            </a:r>
            <a:r>
              <a:rPr lang="en-GB" dirty="0" err="1"/>
              <a:t>Graziadio</a:t>
            </a:r>
            <a:r>
              <a:rPr lang="en-GB" dirty="0"/>
              <a:t> Business School — </a:t>
            </a:r>
            <a:r>
              <a:rPr lang="en-GB" i="1" dirty="0"/>
              <a:t>“A Guide to a Personal SWOT Analysis: Preparing for Your Next Role”</a:t>
            </a:r>
            <a:r>
              <a:rPr lang="en-GB" dirty="0"/>
              <a:t> (2021). Available at: </a:t>
            </a:r>
            <a:r>
              <a:rPr lang="en-GB" dirty="0">
                <a:hlinkClick r:id="rId7"/>
              </a:rPr>
              <a:t>https://bschool.pepperdine.edu/personal-growth/article/personal-swot-analysis-guide.htm</a:t>
            </a:r>
            <a:endParaRPr lang="en-GB" dirty="0"/>
          </a:p>
          <a:p>
            <a:r>
              <a:rPr lang="en-GB" dirty="0"/>
              <a:t>National Academies of Sciences, Engineering, and Medicine (2021) </a:t>
            </a:r>
            <a:r>
              <a:rPr lang="en-GB" i="1" dirty="0"/>
              <a:t>The Future of Nursing 2020–2030: Charting a Path to Achieve Health Equity.</a:t>
            </a:r>
            <a:r>
              <a:rPr lang="en-GB" dirty="0"/>
              <a:t> Washington, DC: National Academies Press. Available at: https://www.ncbi.nlm.nih.gov/books/NBK573922</a:t>
            </a:r>
          </a:p>
          <a:p>
            <a:endParaRPr lang="en-GB" dirty="0"/>
          </a:p>
        </p:txBody>
      </p:sp>
    </p:spTree>
    <p:extLst>
      <p:ext uri="{BB962C8B-B14F-4D97-AF65-F5344CB8AC3E}">
        <p14:creationId xmlns:p14="http://schemas.microsoft.com/office/powerpoint/2010/main" val="2476313665"/>
      </p:ext>
    </p:extLst>
  </p:cSld>
  <p:clrMapOvr>
    <a:masterClrMapping/>
  </p:clrMapOvr>
</p:sld>
</file>

<file path=ppt/theme/theme1.xml><?xml version="1.0" encoding="utf-8"?>
<a:theme xmlns:a="http://schemas.openxmlformats.org/drawingml/2006/main" name="EncaseVTI">
  <a:themeElements>
    <a:clrScheme name="Encase">
      <a:dk1>
        <a:sysClr val="windowText" lastClr="000000"/>
      </a:dk1>
      <a:lt1>
        <a:sysClr val="window" lastClr="FFFFFF"/>
      </a:lt1>
      <a:dk2>
        <a:srgbClr val="1E2121"/>
      </a:dk2>
      <a:lt2>
        <a:srgbClr val="EFECEB"/>
      </a:lt2>
      <a:accent1>
        <a:srgbClr val="717059"/>
      </a:accent1>
      <a:accent2>
        <a:srgbClr val="B9A17E"/>
      </a:accent2>
      <a:accent3>
        <a:srgbClr val="766752"/>
      </a:accent3>
      <a:accent4>
        <a:srgbClr val="A28578"/>
      </a:accent4>
      <a:accent5>
        <a:srgbClr val="6E736D"/>
      </a:accent5>
      <a:accent6>
        <a:srgbClr val="BE8366"/>
      </a:accent6>
      <a:hlink>
        <a:srgbClr val="B5714F"/>
      </a:hlink>
      <a:folHlink>
        <a:srgbClr val="7B6B4C"/>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afeabf6557223d08f574756ddb16d9e3">
  <xsd:schema xmlns:xsd="http://www.w3.org/2001/XMLSchema" xmlns:xs="http://www.w3.org/2001/XMLSchema" xmlns:p="http://schemas.microsoft.com/office/2006/metadata/properties" xmlns:ns3="ccfc14db-0f45-423b-b2f5-752f8f8a0ada" targetNamespace="http://schemas.microsoft.com/office/2006/metadata/properties" ma:root="true" ma:fieldsID="093786478a9dd8283f242ca99267b848"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8D8636E0-38FA-4451-AA83-677280FFC9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D996B7-41EC-43A7-BF2B-8554808D8BC9}">
  <ds:schemaRefs>
    <ds:schemaRef ds:uri="http://schemas.microsoft.com/sharepoint/v3/contenttype/forms"/>
  </ds:schemaRefs>
</ds:datastoreItem>
</file>

<file path=customXml/itemProps3.xml><?xml version="1.0" encoding="utf-8"?>
<ds:datastoreItem xmlns:ds="http://schemas.openxmlformats.org/officeDocument/2006/customXml" ds:itemID="{7E2456BC-9F73-4E50-9A1E-FE536C12E65D}">
  <ds:schemaRefs>
    <ds:schemaRef ds:uri="http://schemas.microsoft.com/office/2006/documentManagement/types"/>
    <ds:schemaRef ds:uri="http://schemas.microsoft.com/office/infopath/2007/PartnerControls"/>
    <ds:schemaRef ds:uri="http://www.w3.org/XML/1998/namespace"/>
    <ds:schemaRef ds:uri="ccfc14db-0f45-423b-b2f5-752f8f8a0ada"/>
    <ds:schemaRef ds:uri="http://schemas.microsoft.com/office/2006/metadata/properties"/>
    <ds:schemaRef ds:uri="http://purl.org/dc/dcmitype/"/>
    <ds:schemaRef ds:uri="http://schemas.openxmlformats.org/package/2006/metadata/core-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2979</TotalTime>
  <Words>1488</Words>
  <Application>Microsoft Office PowerPoint</Application>
  <PresentationFormat>Widescreen</PresentationFormat>
  <Paragraphs>113</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Avenir Next LT Pro</vt:lpstr>
      <vt:lpstr>Avenir Next LT Pro Light</vt:lpstr>
      <vt:lpstr>EncaseVTI</vt:lpstr>
      <vt:lpstr>Professional Development in Health and Social Care :  A personal SWOT analysis</vt:lpstr>
      <vt:lpstr>Professional development: </vt:lpstr>
      <vt:lpstr>Swot Analysis:</vt:lpstr>
      <vt:lpstr>A bit about me: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Portia Amankonah (2426673)</dc:creator>
  <cp:lastModifiedBy>Portia Amankonah (2426673)</cp:lastModifiedBy>
  <cp:revision>1</cp:revision>
  <dcterms:created xsi:type="dcterms:W3CDTF">2025-09-18T08:55:07Z</dcterms:created>
  <dcterms:modified xsi:type="dcterms:W3CDTF">2025-10-26T21:15:48Z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