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8"/>
  </p:notesMasterIdLst>
  <p:sldIdLst>
    <p:sldId id="256" r:id="rId2"/>
    <p:sldId id="257" r:id="rId3"/>
    <p:sldId id="293" r:id="rId4"/>
    <p:sldId id="291" r:id="rId5"/>
    <p:sldId id="259" r:id="rId6"/>
    <p:sldId id="261" r:id="rId7"/>
    <p:sldId id="286" r:id="rId8"/>
    <p:sldId id="287" r:id="rId9"/>
    <p:sldId id="288" r:id="rId10"/>
    <p:sldId id="289" r:id="rId11"/>
    <p:sldId id="290" r:id="rId12"/>
    <p:sldId id="262" r:id="rId13"/>
    <p:sldId id="282" r:id="rId14"/>
    <p:sldId id="258" r:id="rId15"/>
    <p:sldId id="278" r:id="rId16"/>
    <p:sldId id="280" r:id="rId17"/>
    <p:sldId id="284" r:id="rId18"/>
    <p:sldId id="276" r:id="rId19"/>
    <p:sldId id="277" r:id="rId20"/>
    <p:sldId id="265" r:id="rId21"/>
    <p:sldId id="266" r:id="rId22"/>
    <p:sldId id="271" r:id="rId23"/>
    <p:sldId id="273" r:id="rId24"/>
    <p:sldId id="275" r:id="rId25"/>
    <p:sldId id="263" r:id="rId26"/>
    <p:sldId id="292" r:id="rId27"/>
  </p:sldIdLst>
  <p:sldSz cx="12192000" cy="6858000"/>
  <p:notesSz cx="6858000" cy="9144000"/>
  <p:embeddedFontLst>
    <p:embeddedFont>
      <p:font typeface="Calibri" panose="020F0502020204030204" pitchFamily="34" charset="0"/>
      <p:regular r:id="rId29"/>
      <p:bold r:id="rId30"/>
      <p:italic r:id="rId31"/>
      <p:boldItalic r:id="rId32"/>
    </p:embeddedFont>
    <p:embeddedFont>
      <p:font typeface="Calibri Light" panose="020F0302020204030204" pitchFamily="34" charset="0"/>
      <p:regular r:id="rId33"/>
      <p: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13" autoAdjust="0"/>
    <p:restoredTop sz="94660"/>
  </p:normalViewPr>
  <p:slideViewPr>
    <p:cSldViewPr snapToGrid="0">
      <p:cViewPr varScale="1">
        <p:scale>
          <a:sx n="114" d="100"/>
          <a:sy n="114" d="100"/>
        </p:scale>
        <p:origin x="240" y="102"/>
      </p:cViewPr>
      <p:guideLst/>
    </p:cSldViewPr>
  </p:slideViewPr>
  <p:notesTextViewPr>
    <p:cViewPr>
      <p:scale>
        <a:sx n="1" d="1"/>
        <a:sy n="1" d="1"/>
      </p:scale>
      <p:origin x="0" y="0"/>
    </p:cViewPr>
  </p:notesTextViewPr>
  <p:sorterViewPr>
    <p:cViewPr>
      <p:scale>
        <a:sx n="100" d="100"/>
        <a:sy n="100" d="100"/>
      </p:scale>
      <p:origin x="0" y="-18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F7E51-6867-4795-B6BE-8085FF5F5016}" type="datetimeFigureOut">
              <a:rPr lang="en-GB" smtClean="0"/>
              <a:t>02/10/2022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5859A5-57F9-4A02-BDDD-834513CD58C4}" type="slidenum">
              <a:rPr lang="en-GB" smtClean="0"/>
              <a:t>‹#›</a:t>
            </a:fld>
            <a:endParaRPr lang="en-GB"/>
          </a:p>
        </p:txBody>
      </p:sp>
    </p:spTree>
    <p:extLst>
      <p:ext uri="{BB962C8B-B14F-4D97-AF65-F5344CB8AC3E}">
        <p14:creationId xmlns:p14="http://schemas.microsoft.com/office/powerpoint/2010/main" val="730674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45591F-F075-4F9E-83F9-96BDBF9AC1A6}" type="slidenum">
              <a:rPr lang="en-GB" altLang="en-US"/>
              <a:pPr eaLnBrk="1" hangingPunct="1"/>
              <a:t>20</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642709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AC2D6C-ECDA-4D3D-ACAB-6B1C731C1AEC}" type="slidenum">
              <a:rPr lang="en-GB" altLang="en-US"/>
              <a:pPr eaLnBrk="1" hangingPunct="1"/>
              <a:t>21</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4068721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060E2F-266F-4E8A-B639-196D484A9349}" type="slidenum">
              <a:rPr lang="en-GB" altLang="en-US"/>
              <a:pPr eaLnBrk="1" hangingPunct="1"/>
              <a:t>24</a:t>
            </a:fld>
            <a:endParaRPr lang="en-GB" altLang="en-US"/>
          </a:p>
        </p:txBody>
      </p:sp>
    </p:spTree>
    <p:extLst>
      <p:ext uri="{BB962C8B-B14F-4D97-AF65-F5344CB8AC3E}">
        <p14:creationId xmlns:p14="http://schemas.microsoft.com/office/powerpoint/2010/main" val="130540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619161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04068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E58513-E753-4031-BF52-7C3973FE00CF}"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33814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E58513-E753-4031-BF52-7C3973FE00CF}"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670678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E58513-E753-4031-BF52-7C3973FE00CF}" type="datetimeFigureOut">
              <a:rPr lang="en-GB" smtClean="0"/>
              <a:t>02/10/2022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31677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E58513-E753-4031-BF52-7C3973FE00CF}" type="datetimeFigureOut">
              <a:rPr lang="en-GB" smtClean="0"/>
              <a:t>02/10/2022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247025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58513-E753-4031-BF52-7C3973FE00CF}" type="datetimeFigureOut">
              <a:rPr lang="en-GB" smtClean="0"/>
              <a:t>02/10/2022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961444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E58513-E753-4031-BF52-7C3973FE00CF}"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307097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E58513-E753-4031-BF52-7C3973FE00CF}"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129142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76598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523960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E58513-E753-4031-BF52-7C3973FE00CF}" type="datetimeFigureOut">
              <a:rPr lang="en-GB" smtClean="0"/>
              <a:t>02/10/2022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335AD-5F61-4128-9273-AF2D33B735E4}" type="slidenum">
              <a:rPr lang="en-GB" smtClean="0"/>
              <a:t>‹#›</a:t>
            </a:fld>
            <a:endParaRPr lang="en-GB"/>
          </a:p>
        </p:txBody>
      </p:sp>
    </p:spTree>
    <p:extLst>
      <p:ext uri="{BB962C8B-B14F-4D97-AF65-F5344CB8AC3E}">
        <p14:creationId xmlns:p14="http://schemas.microsoft.com/office/powerpoint/2010/main" val="1925445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441824"/>
            <a:ext cx="10515600" cy="2852737"/>
          </a:xfrm>
        </p:spPr>
        <p:txBody>
          <a:bodyPr>
            <a:normAutofit fontScale="90000"/>
          </a:bodyPr>
          <a:lstStyle/>
          <a:p>
            <a:r>
              <a:rPr lang="en-GB" sz="4400" b="1" dirty="0"/>
              <a:t>Empirical Project Lecture </a:t>
            </a:r>
            <a:br>
              <a:rPr lang="en-GB" sz="4400" b="1" dirty="0"/>
            </a:br>
            <a:br>
              <a:rPr lang="en-GB" sz="4400" b="1" dirty="0"/>
            </a:br>
            <a:r>
              <a:rPr lang="en-GB" sz="4400" dirty="0"/>
              <a:t>Doing your study: Professional conduct, participant recruitment, and data collection plan</a:t>
            </a:r>
          </a:p>
        </p:txBody>
      </p:sp>
      <p:sp>
        <p:nvSpPr>
          <p:cNvPr id="5" name="Text Placeholder 4"/>
          <p:cNvSpPr>
            <a:spLocks noGrp="1"/>
          </p:cNvSpPr>
          <p:nvPr>
            <p:ph type="body" idx="1"/>
          </p:nvPr>
        </p:nvSpPr>
        <p:spPr/>
        <p:txBody>
          <a:bodyPr/>
          <a:lstStyle/>
          <a:p>
            <a:r>
              <a:rPr lang="en-GB" dirty="0"/>
              <a:t>Dr Ceri Phelps </a:t>
            </a:r>
          </a:p>
        </p:txBody>
      </p:sp>
    </p:spTree>
    <p:extLst>
      <p:ext uri="{BB962C8B-B14F-4D97-AF65-F5344CB8AC3E}">
        <p14:creationId xmlns:p14="http://schemas.microsoft.com/office/powerpoint/2010/main" val="104935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“DOING” your study: do’s and don’ts</a:t>
            </a:r>
          </a:p>
        </p:txBody>
      </p:sp>
      <p:sp>
        <p:nvSpPr>
          <p:cNvPr id="3" name="Content Placeholder 2"/>
          <p:cNvSpPr>
            <a:spLocks noGrp="1"/>
          </p:cNvSpPr>
          <p:nvPr>
            <p:ph idx="1"/>
          </p:nvPr>
        </p:nvSpPr>
        <p:spPr>
          <a:xfrm>
            <a:off x="838200" y="1813977"/>
            <a:ext cx="10515600" cy="4351338"/>
          </a:xfrm>
        </p:spPr>
        <p:txBody>
          <a:bodyPr/>
          <a:lstStyle/>
          <a:p>
            <a:r>
              <a:rPr lang="en-GB" dirty="0"/>
              <a:t>Planning</a:t>
            </a:r>
          </a:p>
          <a:p>
            <a:endParaRPr lang="en-GB" dirty="0"/>
          </a:p>
          <a:p>
            <a:r>
              <a:rPr lang="en-GB" dirty="0"/>
              <a:t> Time </a:t>
            </a:r>
          </a:p>
          <a:p>
            <a:endParaRPr lang="en-GB" dirty="0"/>
          </a:p>
          <a:p>
            <a:r>
              <a:rPr lang="en-GB" dirty="0"/>
              <a:t>Ethical processes</a:t>
            </a:r>
          </a:p>
          <a:p>
            <a:endParaRPr lang="en-GB" dirty="0"/>
          </a:p>
          <a:p>
            <a:r>
              <a:rPr lang="en-GB" dirty="0"/>
              <a:t>Supervision </a:t>
            </a:r>
          </a:p>
          <a:p>
            <a:pPr marL="0" indent="0">
              <a:buNone/>
            </a:pPr>
            <a:endParaRPr lang="en-GB" dirty="0"/>
          </a:p>
          <a:p>
            <a:endParaRPr lang="en-GB" dirty="0"/>
          </a:p>
        </p:txBody>
      </p:sp>
      <p:pic>
        <p:nvPicPr>
          <p:cNvPr id="6" name="Picture 5"/>
          <p:cNvPicPr>
            <a:picLocks noChangeAspect="1"/>
          </p:cNvPicPr>
          <p:nvPr/>
        </p:nvPicPr>
        <p:blipFill>
          <a:blip r:embed="rId2"/>
          <a:stretch>
            <a:fillRect/>
          </a:stretch>
        </p:blipFill>
        <p:spPr>
          <a:xfrm>
            <a:off x="5672290" y="1758909"/>
            <a:ext cx="4784098" cy="4784098"/>
          </a:xfrm>
          <a:prstGeom prst="rect">
            <a:avLst/>
          </a:prstGeom>
        </p:spPr>
      </p:pic>
    </p:spTree>
    <p:extLst>
      <p:ext uri="{BB962C8B-B14F-4D97-AF65-F5344CB8AC3E}">
        <p14:creationId xmlns:p14="http://schemas.microsoft.com/office/powerpoint/2010/main" val="611818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Gantt Chart</a:t>
            </a:r>
          </a:p>
        </p:txBody>
      </p:sp>
      <p:pic>
        <p:nvPicPr>
          <p:cNvPr id="10" name="Content Placeholder 9"/>
          <p:cNvPicPr>
            <a:picLocks noGrp="1" noChangeAspect="1"/>
          </p:cNvPicPr>
          <p:nvPr>
            <p:ph idx="1"/>
          </p:nvPr>
        </p:nvPicPr>
        <p:blipFill>
          <a:blip r:embed="rId2"/>
          <a:stretch>
            <a:fillRect/>
          </a:stretch>
        </p:blipFill>
        <p:spPr>
          <a:xfrm>
            <a:off x="838200" y="1798749"/>
            <a:ext cx="10515600" cy="3593179"/>
          </a:xfrm>
          <a:prstGeom prst="rect">
            <a:avLst/>
          </a:prstGeom>
        </p:spPr>
      </p:pic>
    </p:spTree>
    <p:extLst>
      <p:ext uri="{BB962C8B-B14F-4D97-AF65-F5344CB8AC3E}">
        <p14:creationId xmlns:p14="http://schemas.microsoft.com/office/powerpoint/2010/main" val="4029737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“DOING” your study: do’s and don’ts</a:t>
            </a:r>
          </a:p>
        </p:txBody>
      </p:sp>
      <p:sp>
        <p:nvSpPr>
          <p:cNvPr id="4" name="Rounded Rectangle 3"/>
          <p:cNvSpPr/>
          <p:nvPr/>
        </p:nvSpPr>
        <p:spPr>
          <a:xfrm>
            <a:off x="908678" y="1573455"/>
            <a:ext cx="8718731" cy="48564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t>Study procedures must be ethically and scientifically robust</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a:t>Study procedures must be replicable </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a:t>Must be written up in Method section and document your understanding of having worked through these processes</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a:t>Will effect the quality and validity of the data you report</a:t>
            </a:r>
          </a:p>
        </p:txBody>
      </p:sp>
    </p:spTree>
    <p:extLst>
      <p:ext uri="{BB962C8B-B14F-4D97-AF65-F5344CB8AC3E}">
        <p14:creationId xmlns:p14="http://schemas.microsoft.com/office/powerpoint/2010/main" val="2292865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Preparing to run your study</a:t>
            </a:r>
          </a:p>
        </p:txBody>
      </p:sp>
      <p:sp>
        <p:nvSpPr>
          <p:cNvPr id="3" name="Content Placeholder 2"/>
          <p:cNvSpPr>
            <a:spLocks noGrp="1"/>
          </p:cNvSpPr>
          <p:nvPr>
            <p:ph idx="1"/>
          </p:nvPr>
        </p:nvSpPr>
        <p:spPr>
          <a:xfrm>
            <a:off x="453802" y="1866395"/>
            <a:ext cx="5335456" cy="4351338"/>
          </a:xfrm>
        </p:spPr>
        <p:txBody>
          <a:bodyPr/>
          <a:lstStyle/>
          <a:p>
            <a:r>
              <a:rPr lang="en-GB" dirty="0"/>
              <a:t>The SONA Experiment Management System</a:t>
            </a:r>
          </a:p>
          <a:p>
            <a:endParaRPr lang="en-GB" dirty="0"/>
          </a:p>
          <a:p>
            <a:pPr lvl="1"/>
            <a:r>
              <a:rPr lang="en-GB" dirty="0"/>
              <a:t>All studies to be set up through this if using UWTSD Psychology students</a:t>
            </a:r>
          </a:p>
          <a:p>
            <a:pPr lvl="1"/>
            <a:endParaRPr lang="en-GB" dirty="0"/>
          </a:p>
          <a:p>
            <a:pPr lvl="1"/>
            <a:r>
              <a:rPr lang="en-GB" dirty="0"/>
              <a:t>Receive password and username via your university email account</a:t>
            </a:r>
          </a:p>
        </p:txBody>
      </p:sp>
      <p:sp>
        <p:nvSpPr>
          <p:cNvPr id="4" name="Content Placeholder 2"/>
          <p:cNvSpPr txBox="1">
            <a:spLocks/>
          </p:cNvSpPr>
          <p:nvPr/>
        </p:nvSpPr>
        <p:spPr>
          <a:xfrm>
            <a:off x="6796360" y="1380840"/>
            <a:ext cx="522479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a:p>
          <a:p>
            <a:r>
              <a:rPr lang="en-GB" sz="2400"/>
              <a:t>Set up study details in EMS </a:t>
            </a:r>
          </a:p>
          <a:p>
            <a:endParaRPr lang="en-GB" sz="2400"/>
          </a:p>
          <a:p>
            <a:r>
              <a:rPr lang="en-GB" sz="2400"/>
              <a:t>Request approval via EMS </a:t>
            </a:r>
          </a:p>
          <a:p>
            <a:endParaRPr lang="en-GB" sz="2400"/>
          </a:p>
          <a:p>
            <a:r>
              <a:rPr lang="en-GB" sz="2400"/>
              <a:t>Time for approval can take up to three working days</a:t>
            </a:r>
          </a:p>
          <a:p>
            <a:endParaRPr lang="en-GB" sz="2400"/>
          </a:p>
          <a:p>
            <a:r>
              <a:rPr lang="en-GB" sz="2400"/>
              <a:t>Once approved – YOU must make study active </a:t>
            </a:r>
            <a:endParaRPr lang="en-GB" sz="2400" dirty="0"/>
          </a:p>
        </p:txBody>
      </p:sp>
      <p:sp>
        <p:nvSpPr>
          <p:cNvPr id="5" name="Rectangle 4"/>
          <p:cNvSpPr/>
          <p:nvPr/>
        </p:nvSpPr>
        <p:spPr>
          <a:xfrm>
            <a:off x="1193962" y="5591236"/>
            <a:ext cx="5067057" cy="693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psychlabs@uwtsd.ac.uk</a:t>
            </a:r>
          </a:p>
        </p:txBody>
      </p:sp>
    </p:spTree>
    <p:extLst>
      <p:ext uri="{BB962C8B-B14F-4D97-AF65-F5344CB8AC3E}">
        <p14:creationId xmlns:p14="http://schemas.microsoft.com/office/powerpoint/2010/main" val="3904326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your study</a:t>
            </a:r>
          </a:p>
        </p:txBody>
      </p:sp>
      <p:sp>
        <p:nvSpPr>
          <p:cNvPr id="3" name="Content Placeholder 2"/>
          <p:cNvSpPr>
            <a:spLocks noGrp="1"/>
          </p:cNvSpPr>
          <p:nvPr>
            <p:ph idx="1"/>
          </p:nvPr>
        </p:nvSpPr>
        <p:spPr/>
        <p:txBody>
          <a:bodyPr>
            <a:normAutofit/>
          </a:bodyPr>
          <a:lstStyle/>
          <a:p>
            <a:r>
              <a:rPr lang="en-GB" dirty="0"/>
              <a:t>If using non-UWTSD subjects, specific approvals necessary</a:t>
            </a:r>
          </a:p>
          <a:p>
            <a:endParaRPr lang="en-GB" dirty="0"/>
          </a:p>
          <a:p>
            <a:pPr lvl="1"/>
            <a:r>
              <a:rPr lang="en-GB" dirty="0"/>
              <a:t>NHS Ethics</a:t>
            </a:r>
          </a:p>
          <a:p>
            <a:pPr lvl="1"/>
            <a:endParaRPr lang="en-GB" dirty="0"/>
          </a:p>
          <a:p>
            <a:pPr lvl="1"/>
            <a:r>
              <a:rPr lang="en-GB" dirty="0"/>
              <a:t>Organisational letter of support</a:t>
            </a:r>
          </a:p>
          <a:p>
            <a:pPr lvl="1"/>
            <a:endParaRPr lang="en-GB" dirty="0"/>
          </a:p>
          <a:p>
            <a:r>
              <a:rPr lang="en-GB" dirty="0"/>
              <a:t>CRB check if researching children/vulnerable adults</a:t>
            </a:r>
          </a:p>
        </p:txBody>
      </p:sp>
    </p:spTree>
    <p:extLst>
      <p:ext uri="{BB962C8B-B14F-4D97-AF65-F5344CB8AC3E}">
        <p14:creationId xmlns:p14="http://schemas.microsoft.com/office/powerpoint/2010/main" val="276109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319" y="836712"/>
            <a:ext cx="8229600" cy="1143000"/>
          </a:xfrm>
        </p:spPr>
        <p:txBody>
          <a:bodyPr>
            <a:normAutofit fontScale="90000"/>
          </a:bodyPr>
          <a:lstStyle/>
          <a:p>
            <a:r>
              <a:rPr lang="en-GB" b="1" dirty="0">
                <a:latin typeface="Arial" pitchFamily="34" charset="0"/>
                <a:cs typeface="Arial" pitchFamily="34" charset="0"/>
              </a:rPr>
              <a:t>British Psychological Society Code of Human Research 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idx="1"/>
          </p:nvPr>
        </p:nvSpPr>
        <p:spPr>
          <a:xfrm>
            <a:off x="1997319" y="1987286"/>
            <a:ext cx="8229600" cy="4525963"/>
          </a:xfrm>
        </p:spPr>
        <p:txBody>
          <a:bodyPr>
            <a:normAutofit/>
          </a:bodyPr>
          <a:lstStyle/>
          <a:p>
            <a:pPr algn="ctr" eaLnBrk="1" hangingPunct="1">
              <a:buFont typeface="Wingdings" pitchFamily="2" charset="2"/>
              <a:buNone/>
              <a:defRPr/>
            </a:pPr>
            <a:endParaRPr lang="en-GB" dirty="0">
              <a:latin typeface="Arial" pitchFamily="34" charset="0"/>
              <a:cs typeface="Arial" pitchFamily="34" charset="0"/>
            </a:endParaRPr>
          </a:p>
          <a:p>
            <a:pPr algn="ctr" eaLnBrk="1" hangingPunct="1">
              <a:buFont typeface="Wingdings" pitchFamily="2" charset="2"/>
              <a:buNone/>
              <a:defRPr/>
            </a:pPr>
            <a:r>
              <a:rPr lang="en-GB" b="1" dirty="0">
                <a:latin typeface="Arial" pitchFamily="34" charset="0"/>
                <a:cs typeface="Arial" pitchFamily="34" charset="0"/>
              </a:rPr>
              <a:t>The moral principles by which we conduct ourselves as psychological researchers</a:t>
            </a:r>
          </a:p>
          <a:p>
            <a:pPr algn="ctr" eaLnBrk="1" hangingPunct="1">
              <a:buFont typeface="Wingdings" pitchFamily="2" charset="2"/>
              <a:buNone/>
              <a:defRPr/>
            </a:pPr>
            <a:endParaRPr lang="en-GB" sz="3600" b="1" dirty="0">
              <a:latin typeface="Arial" pitchFamily="34" charset="0"/>
              <a:cs typeface="Arial" pitchFamily="34" charset="0"/>
            </a:endParaRPr>
          </a:p>
          <a:p>
            <a:pPr algn="ctr">
              <a:buNone/>
              <a:defRPr/>
            </a:pPr>
            <a:endParaRPr lang="en-US" sz="3600" b="1" dirty="0">
              <a:latin typeface="Arial" pitchFamily="34" charset="0"/>
              <a:cs typeface="Arial"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11824" y="4365104"/>
            <a:ext cx="2578608" cy="1935480"/>
          </a:xfrm>
          <a:prstGeom prst="rect">
            <a:avLst/>
          </a:prstGeom>
        </p:spPr>
      </p:pic>
    </p:spTree>
    <p:extLst>
      <p:ext uri="{BB962C8B-B14F-4D97-AF65-F5344CB8AC3E}">
        <p14:creationId xmlns:p14="http://schemas.microsoft.com/office/powerpoint/2010/main" val="2906635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319" y="836712"/>
            <a:ext cx="8229600" cy="1143000"/>
          </a:xfrm>
        </p:spPr>
        <p:txBody>
          <a:bodyPr>
            <a:normAutofit fontScale="90000"/>
          </a:bodyPr>
          <a:lstStyle/>
          <a:p>
            <a:r>
              <a:rPr lang="en-GB" b="1" dirty="0">
                <a:latin typeface="Arial" pitchFamily="34" charset="0"/>
                <a:cs typeface="Arial" pitchFamily="34" charset="0"/>
              </a:rPr>
              <a:t>British Psychological Society Code of Human Research 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idx="1"/>
          </p:nvPr>
        </p:nvSpPr>
        <p:spPr>
          <a:xfrm>
            <a:off x="620784" y="2147582"/>
            <a:ext cx="10469461" cy="4365667"/>
          </a:xfrm>
        </p:spPr>
        <p:txBody>
          <a:bodyPr>
            <a:normAutofit/>
          </a:bodyPr>
          <a:lstStyle/>
          <a:p>
            <a:pPr>
              <a:buNone/>
              <a:defRPr/>
            </a:pPr>
            <a:r>
              <a:rPr lang="en-GB" sz="3600" dirty="0"/>
              <a:t>BPS Code of Human Research Ethics </a:t>
            </a:r>
          </a:p>
          <a:p>
            <a:pPr>
              <a:buNone/>
              <a:defRPr/>
            </a:pPr>
            <a:endParaRPr lang="en-GB" sz="3600" dirty="0"/>
          </a:p>
          <a:p>
            <a:pPr>
              <a:buNone/>
              <a:defRPr/>
            </a:pPr>
            <a:r>
              <a:rPr lang="en-GB" sz="3600" dirty="0"/>
              <a:t>Also: </a:t>
            </a:r>
          </a:p>
          <a:p>
            <a:pPr>
              <a:buNone/>
              <a:defRPr/>
            </a:pPr>
            <a:r>
              <a:rPr lang="en-GB" sz="3600" dirty="0"/>
              <a:t>British Psychological Society. Ethics Guidelines for Internet-mediated Research. INF206/04.2017. Leicester</a:t>
            </a:r>
          </a:p>
          <a:p>
            <a:pPr>
              <a:buNone/>
              <a:defRPr/>
            </a:pPr>
            <a:endParaRPr lang="en-GB" sz="3600" b="1" dirty="0">
              <a:latin typeface="Arial" pitchFamily="34" charset="0"/>
              <a:cs typeface="Arial" pitchFamily="34" charset="0"/>
            </a:endParaRPr>
          </a:p>
          <a:p>
            <a:pPr>
              <a:buNone/>
              <a:defRPr/>
            </a:pPr>
            <a:endParaRPr lang="en-US" sz="3600" b="1" dirty="0">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83122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319" y="836712"/>
            <a:ext cx="8229600" cy="1143000"/>
          </a:xfrm>
        </p:spPr>
        <p:txBody>
          <a:bodyPr>
            <a:normAutofit fontScale="90000"/>
          </a:bodyPr>
          <a:lstStyle/>
          <a:p>
            <a:r>
              <a:rPr lang="en-GB" b="1" dirty="0">
                <a:latin typeface="Arial" pitchFamily="34" charset="0"/>
                <a:cs typeface="Arial" pitchFamily="34" charset="0"/>
              </a:rPr>
              <a:t>British Psychological Society Code of Human Research 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idx="1"/>
          </p:nvPr>
        </p:nvSpPr>
        <p:spPr>
          <a:xfrm>
            <a:off x="1997319" y="1987286"/>
            <a:ext cx="8229600" cy="4525963"/>
          </a:xfrm>
        </p:spPr>
        <p:txBody>
          <a:bodyPr>
            <a:normAutofit lnSpcReduction="10000"/>
          </a:bodyPr>
          <a:lstStyle/>
          <a:p>
            <a:pPr>
              <a:defRPr/>
            </a:pPr>
            <a:r>
              <a:rPr lang="en-GB" sz="3600" dirty="0"/>
              <a:t> Respect for the autonomy, privacy and dignity of individuals and communities</a:t>
            </a:r>
          </a:p>
          <a:p>
            <a:pPr>
              <a:defRPr/>
            </a:pPr>
            <a:endParaRPr lang="en-GB" sz="3600" dirty="0"/>
          </a:p>
          <a:p>
            <a:pPr>
              <a:defRPr/>
            </a:pPr>
            <a:r>
              <a:rPr lang="en-GB" sz="3600" dirty="0"/>
              <a:t> Scientific integrity </a:t>
            </a:r>
          </a:p>
          <a:p>
            <a:pPr>
              <a:defRPr/>
            </a:pPr>
            <a:endParaRPr lang="en-GB" sz="3600" dirty="0"/>
          </a:p>
          <a:p>
            <a:pPr>
              <a:defRPr/>
            </a:pPr>
            <a:r>
              <a:rPr lang="en-GB" sz="3600" dirty="0"/>
              <a:t>Social responsibility </a:t>
            </a:r>
          </a:p>
          <a:p>
            <a:pPr>
              <a:defRPr/>
            </a:pPr>
            <a:endParaRPr lang="en-GB" sz="3600" dirty="0"/>
          </a:p>
          <a:p>
            <a:pPr>
              <a:defRPr/>
            </a:pPr>
            <a:r>
              <a:rPr lang="en-GB" sz="3600" dirty="0"/>
              <a:t>Maximising benefit and minimising harm.</a:t>
            </a:r>
            <a:endParaRPr lang="en-GB" sz="3600" b="1" dirty="0">
              <a:latin typeface="Arial" pitchFamily="34" charset="0"/>
              <a:cs typeface="Arial" pitchFamily="34" charset="0"/>
            </a:endParaRPr>
          </a:p>
          <a:p>
            <a:pPr>
              <a:buNone/>
              <a:defRPr/>
            </a:pPr>
            <a:endParaRPr lang="en-US" sz="3600" b="1" dirty="0">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05053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9" name="Rectangle 3"/>
          <p:cNvSpPr>
            <a:spLocks noGrp="1" noChangeArrowheads="1"/>
          </p:cNvSpPr>
          <p:nvPr>
            <p:ph type="body" idx="1"/>
          </p:nvPr>
        </p:nvSpPr>
        <p:spPr>
          <a:xfrm>
            <a:off x="1919536" y="836712"/>
            <a:ext cx="8229600" cy="5400600"/>
          </a:xfrm>
        </p:spPr>
        <p:txBody>
          <a:bodyPr>
            <a:normAutofit/>
          </a:bodyPr>
          <a:lstStyle/>
          <a:p>
            <a:pPr eaLnBrk="1" hangingPunct="1">
              <a:defRPr/>
            </a:pPr>
            <a:r>
              <a:rPr lang="en-GB" b="1" dirty="0">
                <a:latin typeface="Arial" pitchFamily="34" charset="0"/>
                <a:cs typeface="Arial" pitchFamily="34" charset="0"/>
              </a:rPr>
              <a:t>As researchers we have a moral obligation</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 participants</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the academic/professional field</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 employers/funding body</a:t>
            </a:r>
          </a:p>
          <a:p>
            <a:pPr lvl="1" eaLnBrk="1" hangingPunct="1">
              <a:defRPr/>
            </a:pPr>
            <a:endParaRPr lang="en-GB" b="1" dirty="0">
              <a:latin typeface="Arial" pitchFamily="34" charset="0"/>
              <a:cs typeface="Arial" pitchFamily="34" charset="0"/>
            </a:endParaRPr>
          </a:p>
          <a:p>
            <a:pPr lvl="1" eaLnBrk="1" hangingPunct="1">
              <a:defRPr/>
            </a:pPr>
            <a:r>
              <a:rPr lang="en-GB" b="1" dirty="0">
                <a:latin typeface="Arial" pitchFamily="34" charset="0"/>
                <a:cs typeface="Arial" pitchFamily="34" charset="0"/>
              </a:rPr>
              <a:t>To ourselves</a:t>
            </a:r>
          </a:p>
          <a:p>
            <a:pPr lvl="1" eaLnBrk="1" hangingPunct="1">
              <a:defRPr/>
            </a:pPr>
            <a:endParaRPr lang="en-GB" b="1" dirty="0">
              <a:latin typeface="Arial" pitchFamily="34" charset="0"/>
              <a:cs typeface="Arial" pitchFamily="34" charset="0"/>
            </a:endParaRPr>
          </a:p>
          <a:p>
            <a:pPr lvl="1" eaLnBrk="1" hangingPunct="1">
              <a:defRPr/>
            </a:pPr>
            <a:endParaRPr lang="en-GB" b="1" dirty="0">
              <a:latin typeface="Arial" pitchFamily="34" charset="0"/>
              <a:cs typeface="Arial" pitchFamily="34" charset="0"/>
            </a:endParaRPr>
          </a:p>
          <a:p>
            <a:pPr>
              <a:defRPr/>
            </a:pPr>
            <a:r>
              <a:rPr lang="en-GB" b="1" dirty="0">
                <a:latin typeface="Arial" pitchFamily="34" charset="0"/>
                <a:cs typeface="Arial" pitchFamily="34" charset="0"/>
              </a:rPr>
              <a:t>Students and professionals alike have this obligation</a:t>
            </a:r>
          </a:p>
          <a:p>
            <a:pPr>
              <a:defRPr/>
            </a:pPr>
            <a:endParaRPr lang="en-US" b="1" dirty="0">
              <a:latin typeface="Arial" pitchFamily="34" charset="0"/>
              <a:cs typeface="Arial" pitchFamily="34" charset="0"/>
            </a:endParaRPr>
          </a:p>
        </p:txBody>
      </p:sp>
    </p:spTree>
    <p:extLst>
      <p:ext uri="{BB962C8B-B14F-4D97-AF65-F5344CB8AC3E}">
        <p14:creationId xmlns:p14="http://schemas.microsoft.com/office/powerpoint/2010/main" val="317501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8505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1524001"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1524001"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 name="Picture 4" descr="http://blog.lib.umn.edu/nich0185/myblog2/url.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70000"/>
                    </a14:imgEffect>
                    <a14:imgEffect>
                      <a14:brightnessContrast bright="37000" contrast="2000"/>
                    </a14:imgEffect>
                  </a14:imgLayer>
                </a14:imgProps>
              </a:ext>
            </a:extLst>
          </a:blip>
          <a:srcRect/>
          <a:stretch>
            <a:fillRect/>
          </a:stretch>
        </p:blipFill>
        <p:spPr bwMode="auto">
          <a:xfrm>
            <a:off x="3657346" y="424677"/>
            <a:ext cx="4278858" cy="5792342"/>
          </a:xfrm>
          <a:prstGeom prst="rect">
            <a:avLst/>
          </a:prstGeom>
          <a:noFill/>
        </p:spPr>
      </p:pic>
      <p:sp>
        <p:nvSpPr>
          <p:cNvPr id="3" name="Rounded Rectangular Callout 2"/>
          <p:cNvSpPr/>
          <p:nvPr/>
        </p:nvSpPr>
        <p:spPr>
          <a:xfrm>
            <a:off x="6654282" y="374849"/>
            <a:ext cx="3816424" cy="1368152"/>
          </a:xfrm>
          <a:prstGeom prst="wedgeRoundRectCallout">
            <a:avLst>
              <a:gd name="adj1" fmla="val -3149"/>
              <a:gd name="adj2" fmla="val 9830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wasn’t worried until I completed your questionnaire”</a:t>
            </a:r>
          </a:p>
        </p:txBody>
      </p:sp>
      <p:sp>
        <p:nvSpPr>
          <p:cNvPr id="7" name="Rounded Rectangular Callout 6"/>
          <p:cNvSpPr/>
          <p:nvPr/>
        </p:nvSpPr>
        <p:spPr>
          <a:xfrm>
            <a:off x="1829914" y="374849"/>
            <a:ext cx="3564396" cy="1152128"/>
          </a:xfrm>
          <a:prstGeom prst="wedgeRoundRectCallout">
            <a:avLst>
              <a:gd name="adj1" fmla="val -43367"/>
              <a:gd name="adj2" fmla="val 1213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felt that I couldn’t say no”</a:t>
            </a:r>
          </a:p>
        </p:txBody>
      </p:sp>
      <p:sp>
        <p:nvSpPr>
          <p:cNvPr id="8" name="Rounded Rectangular Callout 7"/>
          <p:cNvSpPr/>
          <p:nvPr/>
        </p:nvSpPr>
        <p:spPr>
          <a:xfrm>
            <a:off x="6436568" y="2862747"/>
            <a:ext cx="3816424" cy="1368152"/>
          </a:xfrm>
          <a:prstGeom prst="wedgeRoundRectCallout">
            <a:avLst>
              <a:gd name="adj1" fmla="val -39088"/>
              <a:gd name="adj2" fmla="val -854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wouldn’t have wanted my child to have done that”</a:t>
            </a:r>
          </a:p>
        </p:txBody>
      </p:sp>
      <p:sp>
        <p:nvSpPr>
          <p:cNvPr id="9" name="Rounded Rectangular Callout 8"/>
          <p:cNvSpPr/>
          <p:nvPr/>
        </p:nvSpPr>
        <p:spPr>
          <a:xfrm>
            <a:off x="2207568" y="3282270"/>
            <a:ext cx="3816424" cy="1368152"/>
          </a:xfrm>
          <a:prstGeom prst="wedgeRoundRectCallout">
            <a:avLst>
              <a:gd name="adj1" fmla="val 39066"/>
              <a:gd name="adj2" fmla="val -10458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didn’t really understand what I was being asked to do ”</a:t>
            </a:r>
          </a:p>
        </p:txBody>
      </p:sp>
      <p:sp>
        <p:nvSpPr>
          <p:cNvPr id="10" name="Rounded Rectangular Callout 9"/>
          <p:cNvSpPr/>
          <p:nvPr/>
        </p:nvSpPr>
        <p:spPr>
          <a:xfrm>
            <a:off x="1864127" y="5178829"/>
            <a:ext cx="3816424" cy="1368152"/>
          </a:xfrm>
          <a:prstGeom prst="wedgeRoundRectCallout">
            <a:avLst>
              <a:gd name="adj1" fmla="val -5145"/>
              <a:gd name="adj2" fmla="val -711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don’t want my words used in your research”</a:t>
            </a:r>
          </a:p>
        </p:txBody>
      </p:sp>
      <p:sp>
        <p:nvSpPr>
          <p:cNvPr id="11" name="Rounded Rectangular Callout 10"/>
          <p:cNvSpPr/>
          <p:nvPr/>
        </p:nvSpPr>
        <p:spPr>
          <a:xfrm>
            <a:off x="6384302" y="4848867"/>
            <a:ext cx="3816424" cy="1368152"/>
          </a:xfrm>
          <a:prstGeom prst="wedgeRoundRectCallout">
            <a:avLst>
              <a:gd name="adj1" fmla="val -43652"/>
              <a:gd name="adj2" fmla="val -8230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didn’t know it would be recorded”</a:t>
            </a:r>
          </a:p>
        </p:txBody>
      </p:sp>
      <p:sp>
        <p:nvSpPr>
          <p:cNvPr id="12" name="Rounded Rectangular Callout 11"/>
          <p:cNvSpPr/>
          <p:nvPr/>
        </p:nvSpPr>
        <p:spPr>
          <a:xfrm>
            <a:off x="2893872" y="1758621"/>
            <a:ext cx="3816424" cy="1094052"/>
          </a:xfrm>
          <a:prstGeom prst="wedgeRoundRectCallout">
            <a:avLst>
              <a:gd name="adj1" fmla="val 48764"/>
              <a:gd name="adj2" fmla="val -8074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“Now I feel stupid”</a:t>
            </a:r>
          </a:p>
        </p:txBody>
      </p:sp>
    </p:spTree>
    <p:extLst>
      <p:ext uri="{BB962C8B-B14F-4D97-AF65-F5344CB8AC3E}">
        <p14:creationId xmlns:p14="http://schemas.microsoft.com/office/powerpoint/2010/main" val="470279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536" y="116632"/>
            <a:ext cx="8229600" cy="1143000"/>
          </a:xfrm>
        </p:spPr>
        <p:txBody>
          <a:bodyPr>
            <a:normAutofit fontScale="90000"/>
          </a:bodyPr>
          <a:lstStyle/>
          <a:p>
            <a:r>
              <a:rPr lang="en-GB" dirty="0"/>
              <a:t>Planning data collection </a:t>
            </a:r>
            <a:br>
              <a:rPr lang="en-GB" dirty="0"/>
            </a:br>
            <a:r>
              <a:rPr lang="en-GB" dirty="0"/>
              <a:t>(some top-tips)</a:t>
            </a:r>
          </a:p>
        </p:txBody>
      </p:sp>
      <p:sp>
        <p:nvSpPr>
          <p:cNvPr id="13315" name="Rectangle 3"/>
          <p:cNvSpPr>
            <a:spLocks noGrp="1" noChangeArrowheads="1"/>
          </p:cNvSpPr>
          <p:nvPr>
            <p:ph type="body" idx="1"/>
          </p:nvPr>
        </p:nvSpPr>
        <p:spPr>
          <a:xfrm>
            <a:off x="1992313" y="1773238"/>
            <a:ext cx="8229600" cy="4525962"/>
          </a:xfrm>
        </p:spPr>
        <p:txBody>
          <a:bodyPr/>
          <a:lstStyle/>
          <a:p>
            <a:endParaRPr lang="en-GB"/>
          </a:p>
          <a:p>
            <a:endParaRPr lang="en-GB"/>
          </a:p>
          <a:p>
            <a:endParaRPr lang="en-GB"/>
          </a:p>
          <a:p>
            <a:endParaRPr lang="en-GB"/>
          </a:p>
        </p:txBody>
      </p:sp>
      <p:sp>
        <p:nvSpPr>
          <p:cNvPr id="13316" name="Text Box 4"/>
          <p:cNvSpPr txBox="1">
            <a:spLocks noChangeArrowheads="1"/>
          </p:cNvSpPr>
          <p:nvPr/>
        </p:nvSpPr>
        <p:spPr bwMode="auto">
          <a:xfrm>
            <a:off x="837398" y="1980667"/>
            <a:ext cx="9634888" cy="4708981"/>
          </a:xfrm>
          <a:prstGeom prst="rect">
            <a:avLst/>
          </a:prstGeom>
          <a:noFill/>
          <a:ln w="9525">
            <a:noFill/>
            <a:miter lim="800000"/>
            <a:headEnd/>
            <a:tailEnd/>
          </a:ln>
          <a:effectLst/>
        </p:spPr>
        <p:txBody>
          <a:bodyPr wrap="square">
            <a:spAutoFit/>
          </a:bodyPr>
          <a:lstStyle/>
          <a:p>
            <a:pPr>
              <a:spcBef>
                <a:spcPct val="50000"/>
              </a:spcBef>
              <a:buFontTx/>
              <a:buChar char="•"/>
            </a:pPr>
            <a:r>
              <a:rPr lang="en-GB" sz="2400" dirty="0"/>
              <a:t>   Recruitment &amp; Data Collection will ALWAYS take longer than anticipated!!  Factor this in to your timetable!</a:t>
            </a:r>
          </a:p>
          <a:p>
            <a:pPr>
              <a:spcBef>
                <a:spcPct val="50000"/>
              </a:spcBef>
              <a:buFontTx/>
              <a:buChar char="•"/>
            </a:pPr>
            <a:endParaRPr lang="en-GB" sz="2400" dirty="0"/>
          </a:p>
          <a:p>
            <a:pPr>
              <a:spcBef>
                <a:spcPct val="50000"/>
              </a:spcBef>
              <a:buFontTx/>
              <a:buChar char="•"/>
            </a:pPr>
            <a:r>
              <a:rPr lang="en-GB" sz="2400" dirty="0"/>
              <a:t>  Be prepared for things to go wrong!!</a:t>
            </a:r>
          </a:p>
          <a:p>
            <a:pPr>
              <a:spcBef>
                <a:spcPct val="50000"/>
              </a:spcBef>
              <a:buFontTx/>
              <a:buChar char="•"/>
            </a:pPr>
            <a:endParaRPr lang="en-GB" sz="2400" dirty="0"/>
          </a:p>
          <a:p>
            <a:pPr>
              <a:spcBef>
                <a:spcPct val="50000"/>
              </a:spcBef>
              <a:buFontTx/>
              <a:buChar char="•"/>
            </a:pPr>
            <a:r>
              <a:rPr lang="en-GB" sz="2400" dirty="0"/>
              <a:t>Anticipate and think through what could go wrong in advance….</a:t>
            </a:r>
          </a:p>
          <a:p>
            <a:pPr>
              <a:spcBef>
                <a:spcPct val="50000"/>
              </a:spcBef>
              <a:buFontTx/>
              <a:buChar char="•"/>
            </a:pPr>
            <a:endParaRPr lang="en-GB" sz="2400" dirty="0"/>
          </a:p>
          <a:p>
            <a:pPr>
              <a:spcBef>
                <a:spcPct val="50000"/>
              </a:spcBef>
            </a:pPr>
            <a:endParaRPr lang="en-GB" sz="2400" dirty="0"/>
          </a:p>
          <a:p>
            <a:pPr>
              <a:spcBef>
                <a:spcPct val="50000"/>
              </a:spcBef>
              <a:buFontTx/>
              <a:buChar char="•"/>
            </a:pPr>
            <a:endParaRPr lang="en-GB" sz="2400" dirty="0"/>
          </a:p>
        </p:txBody>
      </p:sp>
    </p:spTree>
    <p:extLst>
      <p:ext uri="{BB962C8B-B14F-4D97-AF65-F5344CB8AC3E}">
        <p14:creationId xmlns:p14="http://schemas.microsoft.com/office/powerpoint/2010/main" val="4218216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83" y="126072"/>
            <a:ext cx="10515600" cy="1325563"/>
          </a:xfrm>
        </p:spPr>
        <p:txBody>
          <a:bodyPr/>
          <a:lstStyle/>
          <a:p>
            <a:r>
              <a:rPr lang="en-GB" dirty="0"/>
              <a:t>Experimental Studies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7545" y="1101302"/>
            <a:ext cx="4147285" cy="462126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666" y="1711517"/>
            <a:ext cx="3654013" cy="3706027"/>
          </a:xfrm>
          <a:prstGeom prst="rect">
            <a:avLst/>
          </a:prstGeom>
        </p:spPr>
      </p:pic>
    </p:spTree>
    <p:extLst>
      <p:ext uri="{BB962C8B-B14F-4D97-AF65-F5344CB8AC3E}">
        <p14:creationId xmlns:p14="http://schemas.microsoft.com/office/powerpoint/2010/main" val="1473006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827" y="191870"/>
            <a:ext cx="10515600" cy="1325563"/>
          </a:xfrm>
        </p:spPr>
        <p:txBody>
          <a:bodyPr/>
          <a:lstStyle/>
          <a:p>
            <a:r>
              <a:rPr lang="en-GB" dirty="0"/>
              <a:t>Experimental or Quasi-experimental studies </a:t>
            </a:r>
          </a:p>
        </p:txBody>
      </p:sp>
      <p:sp>
        <p:nvSpPr>
          <p:cNvPr id="3" name="Content Placeholder 2"/>
          <p:cNvSpPr>
            <a:spLocks noGrp="1"/>
          </p:cNvSpPr>
          <p:nvPr>
            <p:ph idx="1"/>
          </p:nvPr>
        </p:nvSpPr>
        <p:spPr/>
        <p:txBody>
          <a:bodyPr/>
          <a:lstStyle/>
          <a:p>
            <a:r>
              <a:rPr lang="en-GB" dirty="0"/>
              <a:t> Experimenter bias?</a:t>
            </a:r>
          </a:p>
          <a:p>
            <a:endParaRPr lang="en-GB" dirty="0"/>
          </a:p>
          <a:p>
            <a:r>
              <a:rPr lang="en-GB" dirty="0"/>
              <a:t>Confounding variables?</a:t>
            </a:r>
          </a:p>
          <a:p>
            <a:endParaRPr lang="en-GB" dirty="0"/>
          </a:p>
          <a:p>
            <a:r>
              <a:rPr lang="en-GB" dirty="0"/>
              <a:t>Extraneous variables?</a:t>
            </a:r>
          </a:p>
          <a:p>
            <a:endParaRPr lang="en-GB" dirty="0"/>
          </a:p>
          <a:p>
            <a:r>
              <a:rPr lang="en-GB" dirty="0"/>
              <a:t>Time taken?</a:t>
            </a:r>
          </a:p>
        </p:txBody>
      </p:sp>
      <p:sp>
        <p:nvSpPr>
          <p:cNvPr id="4" name="Oval 3"/>
          <p:cNvSpPr/>
          <p:nvPr/>
        </p:nvSpPr>
        <p:spPr>
          <a:xfrm>
            <a:off x="7007192" y="1406777"/>
            <a:ext cx="398485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Protocol for procedure</a:t>
            </a:r>
          </a:p>
        </p:txBody>
      </p:sp>
      <p:sp>
        <p:nvSpPr>
          <p:cNvPr id="5" name="Oval 4"/>
          <p:cNvSpPr/>
          <p:nvPr/>
        </p:nvSpPr>
        <p:spPr>
          <a:xfrm>
            <a:off x="7016818" y="4001294"/>
            <a:ext cx="4477351"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Standardised instructions /information </a:t>
            </a:r>
          </a:p>
        </p:txBody>
      </p:sp>
    </p:spTree>
    <p:extLst>
      <p:ext uri="{BB962C8B-B14F-4D97-AF65-F5344CB8AC3E}">
        <p14:creationId xmlns:p14="http://schemas.microsoft.com/office/powerpoint/2010/main" val="4016552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studies </a:t>
            </a:r>
          </a:p>
        </p:txBody>
      </p:sp>
      <p:sp>
        <p:nvSpPr>
          <p:cNvPr id="4" name="Content Placeholder 3"/>
          <p:cNvSpPr>
            <a:spLocks noGrp="1"/>
          </p:cNvSpPr>
          <p:nvPr>
            <p:ph idx="1"/>
          </p:nvPr>
        </p:nvSpPr>
        <p:spPr>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4000" dirty="0"/>
              <a:t>Pilot of full experimental procedures must be conducted and reported </a:t>
            </a:r>
          </a:p>
        </p:txBody>
      </p:sp>
    </p:spTree>
    <p:extLst>
      <p:ext uri="{BB962C8B-B14F-4D97-AF65-F5344CB8AC3E}">
        <p14:creationId xmlns:p14="http://schemas.microsoft.com/office/powerpoint/2010/main" val="1321037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17558" y="737878"/>
            <a:ext cx="7498079" cy="5616322"/>
          </a:xfrm>
          <a:prstGeom prst="rect">
            <a:avLst/>
          </a:prstGeom>
        </p:spPr>
      </p:pic>
    </p:spTree>
    <p:extLst>
      <p:ext uri="{BB962C8B-B14F-4D97-AF65-F5344CB8AC3E}">
        <p14:creationId xmlns:p14="http://schemas.microsoft.com/office/powerpoint/2010/main" val="2733235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Image result for experimental control psych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0563" y="1538644"/>
            <a:ext cx="6768671" cy="5069972"/>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3062404" y="323991"/>
            <a:ext cx="6024300" cy="12834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Sampling Procedures</a:t>
            </a:r>
          </a:p>
        </p:txBody>
      </p:sp>
    </p:spTree>
    <p:extLst>
      <p:ext uri="{BB962C8B-B14F-4D97-AF65-F5344CB8AC3E}">
        <p14:creationId xmlns:p14="http://schemas.microsoft.com/office/powerpoint/2010/main" val="3268235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 studies </a:t>
            </a:r>
          </a:p>
        </p:txBody>
      </p:sp>
      <p:sp>
        <p:nvSpPr>
          <p:cNvPr id="3" name="Content Placeholder 2"/>
          <p:cNvSpPr>
            <a:spLocks noGrp="1"/>
          </p:cNvSpPr>
          <p:nvPr>
            <p:ph idx="1"/>
          </p:nvPr>
        </p:nvSpPr>
        <p:spPr/>
        <p:txBody>
          <a:bodyPr>
            <a:normAutofit lnSpcReduction="10000"/>
          </a:bodyPr>
          <a:lstStyle/>
          <a:p>
            <a:r>
              <a:rPr lang="en-GB" dirty="0"/>
              <a:t>Appropriateness of scale/measure</a:t>
            </a:r>
          </a:p>
          <a:p>
            <a:endParaRPr lang="en-GB" dirty="0"/>
          </a:p>
          <a:p>
            <a:r>
              <a:rPr lang="en-GB" dirty="0"/>
              <a:t>Reliable/valid?</a:t>
            </a:r>
          </a:p>
          <a:p>
            <a:endParaRPr lang="en-GB" dirty="0"/>
          </a:p>
          <a:p>
            <a:r>
              <a:rPr lang="en-GB" dirty="0"/>
              <a:t>Length of time to complete?</a:t>
            </a:r>
          </a:p>
          <a:p>
            <a:endParaRPr lang="en-GB" dirty="0"/>
          </a:p>
          <a:p>
            <a:r>
              <a:rPr lang="en-GB" dirty="0"/>
              <a:t>Comprehensible?</a:t>
            </a:r>
          </a:p>
          <a:p>
            <a:endParaRPr lang="en-GB" dirty="0"/>
          </a:p>
          <a:p>
            <a:r>
              <a:rPr lang="en-GB" dirty="0"/>
              <a:t>Too sensitive?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3733" y="916757"/>
            <a:ext cx="5260206" cy="5260206"/>
          </a:xfrm>
          <a:prstGeom prst="rect">
            <a:avLst/>
          </a:prstGeom>
        </p:spPr>
      </p:pic>
    </p:spTree>
    <p:extLst>
      <p:ext uri="{BB962C8B-B14F-4D97-AF65-F5344CB8AC3E}">
        <p14:creationId xmlns:p14="http://schemas.microsoft.com/office/powerpoint/2010/main" val="1629405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 studies </a:t>
            </a:r>
          </a:p>
        </p:txBody>
      </p:sp>
      <p:sp>
        <p:nvSpPr>
          <p:cNvPr id="3" name="Content Placeholder 2"/>
          <p:cNvSpPr>
            <a:spLocks noGrp="1"/>
          </p:cNvSpPr>
          <p:nvPr>
            <p:ph idx="1"/>
          </p:nvPr>
        </p:nvSpPr>
        <p:spPr/>
        <p:txBody>
          <a:bodyPr>
            <a:normAutofit lnSpcReduction="10000"/>
          </a:bodyPr>
          <a:lstStyle/>
          <a:p>
            <a:r>
              <a:rPr lang="en-GB" dirty="0"/>
              <a:t> Visually simple to complete</a:t>
            </a:r>
          </a:p>
          <a:p>
            <a:endParaRPr lang="en-GB" dirty="0"/>
          </a:p>
          <a:p>
            <a:r>
              <a:rPr lang="en-GB" dirty="0"/>
              <a:t> Appropriate response options</a:t>
            </a:r>
          </a:p>
          <a:p>
            <a:endParaRPr lang="en-GB" dirty="0"/>
          </a:p>
          <a:p>
            <a:r>
              <a:rPr lang="en-GB" dirty="0"/>
              <a:t> Anchoring </a:t>
            </a:r>
          </a:p>
          <a:p>
            <a:endParaRPr lang="en-GB" dirty="0"/>
          </a:p>
          <a:p>
            <a:r>
              <a:rPr lang="en-GB" dirty="0"/>
              <a:t> Instructions</a:t>
            </a:r>
          </a:p>
          <a:p>
            <a:endParaRPr lang="en-GB" dirty="0"/>
          </a:p>
          <a:p>
            <a:r>
              <a:rPr lang="en-GB" dirty="0"/>
              <a:t>Layout/formatting – standard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701" y="451798"/>
            <a:ext cx="4225170" cy="5979161"/>
          </a:xfrm>
          <a:prstGeom prst="rect">
            <a:avLst/>
          </a:prstGeom>
        </p:spPr>
      </p:pic>
    </p:spTree>
    <p:extLst>
      <p:ext uri="{BB962C8B-B14F-4D97-AF65-F5344CB8AC3E}">
        <p14:creationId xmlns:p14="http://schemas.microsoft.com/office/powerpoint/2010/main" val="12288858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924828" y="336249"/>
            <a:ext cx="10515600" cy="1325563"/>
          </a:xfrm>
        </p:spPr>
        <p:txBody>
          <a:bodyPr/>
          <a:lstStyle/>
          <a:p>
            <a:pPr eaLnBrk="1" hangingPunct="1"/>
            <a:r>
              <a:rPr lang="en-GB" altLang="en-US" sz="3200" dirty="0"/>
              <a:t>Planning Semi-Structured Interviews or Focus Groups </a:t>
            </a:r>
          </a:p>
        </p:txBody>
      </p:sp>
      <p:sp>
        <p:nvSpPr>
          <p:cNvPr id="14339" name="Rectangle 3"/>
          <p:cNvSpPr>
            <a:spLocks noGrp="1" noChangeArrowheads="1"/>
          </p:cNvSpPr>
          <p:nvPr>
            <p:ph type="body" idx="1"/>
          </p:nvPr>
        </p:nvSpPr>
        <p:spPr>
          <a:xfrm>
            <a:off x="1073217" y="1434575"/>
            <a:ext cx="8229600" cy="4697413"/>
          </a:xfrm>
        </p:spPr>
        <p:txBody>
          <a:bodyPr>
            <a:normAutofit lnSpcReduction="10000"/>
          </a:bodyPr>
          <a:lstStyle/>
          <a:p>
            <a:pPr eaLnBrk="1" hangingPunct="1">
              <a:buFontTx/>
              <a:buNone/>
            </a:pPr>
            <a:endParaRPr lang="en-GB" altLang="en-US" sz="2000" dirty="0"/>
          </a:p>
          <a:p>
            <a:pPr eaLnBrk="1" hangingPunct="1">
              <a:buFontTx/>
              <a:buNone/>
            </a:pPr>
            <a:r>
              <a:rPr lang="en-GB" altLang="en-US" sz="2000" dirty="0"/>
              <a:t>What equipment do you need?</a:t>
            </a:r>
          </a:p>
          <a:p>
            <a:pPr eaLnBrk="1" hangingPunct="1">
              <a:buFontTx/>
              <a:buNone/>
            </a:pPr>
            <a:endParaRPr lang="en-GB" altLang="en-US" sz="2000" dirty="0"/>
          </a:p>
          <a:p>
            <a:pPr lvl="1" eaLnBrk="1" hangingPunct="1">
              <a:buFontTx/>
              <a:buNone/>
            </a:pPr>
            <a:r>
              <a:rPr lang="en-GB" altLang="en-US" b="1" dirty="0"/>
              <a:t>Interview schedule </a:t>
            </a:r>
          </a:p>
          <a:p>
            <a:pPr lvl="1" eaLnBrk="1" hangingPunct="1">
              <a:buFontTx/>
              <a:buNone/>
            </a:pPr>
            <a:endParaRPr lang="en-GB" altLang="en-US" b="1" dirty="0"/>
          </a:p>
          <a:p>
            <a:pPr lvl="1" eaLnBrk="1" hangingPunct="1">
              <a:buFontTx/>
              <a:buNone/>
            </a:pPr>
            <a:r>
              <a:rPr lang="en-GB" altLang="en-US" b="1" dirty="0"/>
              <a:t>Recording equipment</a:t>
            </a:r>
          </a:p>
          <a:p>
            <a:pPr lvl="1" eaLnBrk="1" hangingPunct="1">
              <a:buFontTx/>
              <a:buNone/>
            </a:pPr>
            <a:endParaRPr lang="en-GB" altLang="en-US" b="1" dirty="0"/>
          </a:p>
          <a:p>
            <a:pPr lvl="1" eaLnBrk="1" hangingPunct="1">
              <a:buFontTx/>
              <a:buNone/>
            </a:pPr>
            <a:r>
              <a:rPr lang="en-GB" altLang="en-US" b="1" dirty="0"/>
              <a:t>Batteries</a:t>
            </a:r>
          </a:p>
          <a:p>
            <a:pPr lvl="1" eaLnBrk="1" hangingPunct="1">
              <a:buFontTx/>
              <a:buNone/>
            </a:pPr>
            <a:endParaRPr lang="en-GB" altLang="en-US" b="1" dirty="0"/>
          </a:p>
          <a:p>
            <a:pPr lvl="1" eaLnBrk="1" hangingPunct="1">
              <a:buFontTx/>
              <a:buNone/>
            </a:pPr>
            <a:r>
              <a:rPr lang="en-GB" altLang="en-US" b="1" dirty="0"/>
              <a:t>Your brain!  </a:t>
            </a:r>
          </a:p>
          <a:p>
            <a:pPr lvl="1" eaLnBrk="1" hangingPunct="1">
              <a:buFontTx/>
              <a:buNone/>
            </a:pPr>
            <a:endParaRPr lang="en-GB" altLang="en-US" b="1" dirty="0"/>
          </a:p>
          <a:p>
            <a:pPr lvl="1" eaLnBrk="1" hangingPunct="1">
              <a:buFontTx/>
              <a:buNone/>
            </a:pPr>
            <a:r>
              <a:rPr lang="en-GB" altLang="en-US" b="1" dirty="0"/>
              <a:t>Qualitative Data Collection Package??</a:t>
            </a:r>
          </a:p>
          <a:p>
            <a:pPr eaLnBrk="1" hangingPunct="1"/>
            <a:endParaRPr lang="en-GB" altLang="en-US" sz="1600" b="1" dirty="0"/>
          </a:p>
          <a:p>
            <a:pPr eaLnBrk="1" hangingPunct="1">
              <a:buFontTx/>
              <a:buNone/>
            </a:pPr>
            <a:endParaRPr lang="en-GB" altLang="en-US" sz="2000" dirty="0"/>
          </a:p>
        </p:txBody>
      </p:sp>
      <p:sp>
        <p:nvSpPr>
          <p:cNvPr id="2" name="Oval 1"/>
          <p:cNvSpPr/>
          <p:nvPr/>
        </p:nvSpPr>
        <p:spPr>
          <a:xfrm>
            <a:off x="7507705" y="1580032"/>
            <a:ext cx="341696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Practice! </a:t>
            </a:r>
          </a:p>
        </p:txBody>
      </p:sp>
      <p:sp>
        <p:nvSpPr>
          <p:cNvPr id="6" name="Oval 5"/>
          <p:cNvSpPr/>
          <p:nvPr/>
        </p:nvSpPr>
        <p:spPr>
          <a:xfrm>
            <a:off x="7594333" y="4078642"/>
            <a:ext cx="341696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Pilot interview! </a:t>
            </a:r>
          </a:p>
        </p:txBody>
      </p:sp>
    </p:spTree>
    <p:extLst>
      <p:ext uri="{BB962C8B-B14F-4D97-AF65-F5344CB8AC3E}">
        <p14:creationId xmlns:p14="http://schemas.microsoft.com/office/powerpoint/2010/main" val="2690478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3200" dirty="0"/>
              <a:t>Developing an Interview Schedule or Topic Guide </a:t>
            </a:r>
          </a:p>
        </p:txBody>
      </p:sp>
      <p:sp>
        <p:nvSpPr>
          <p:cNvPr id="15363" name="Rectangle 3"/>
          <p:cNvSpPr>
            <a:spLocks noGrp="1" noChangeArrowheads="1"/>
          </p:cNvSpPr>
          <p:nvPr>
            <p:ph type="body" idx="1"/>
          </p:nvPr>
        </p:nvSpPr>
        <p:spPr>
          <a:xfrm>
            <a:off x="838200" y="1349394"/>
            <a:ext cx="9063432" cy="4911626"/>
          </a:xfrm>
        </p:spPr>
        <p:txBody>
          <a:bodyPr>
            <a:normAutofit fontScale="85000" lnSpcReduction="20000"/>
          </a:bodyPr>
          <a:lstStyle/>
          <a:p>
            <a:pPr eaLnBrk="1" hangingPunct="1">
              <a:buFontTx/>
              <a:buNone/>
            </a:pPr>
            <a:endParaRPr lang="en-GB" altLang="en-US" sz="2000" dirty="0"/>
          </a:p>
          <a:p>
            <a:pPr eaLnBrk="1" hangingPunct="1"/>
            <a:endParaRPr lang="en-GB" altLang="en-US" sz="2000" dirty="0"/>
          </a:p>
          <a:p>
            <a:pPr eaLnBrk="1" hangingPunct="1"/>
            <a:r>
              <a:rPr lang="en-GB" altLang="en-US" sz="2000" dirty="0"/>
              <a:t>What information do you want to get from your participants?</a:t>
            </a:r>
          </a:p>
          <a:p>
            <a:pPr eaLnBrk="1" hangingPunct="1"/>
            <a:endParaRPr lang="en-GB" altLang="en-US" sz="2000" dirty="0"/>
          </a:p>
          <a:p>
            <a:pPr eaLnBrk="1" hangingPunct="1"/>
            <a:r>
              <a:rPr lang="en-GB" altLang="en-US" sz="2000" dirty="0"/>
              <a:t>Develop an interview schedule to guide your questions to ensure you cover all important areas</a:t>
            </a:r>
          </a:p>
          <a:p>
            <a:pPr eaLnBrk="1" hangingPunct="1"/>
            <a:endParaRPr lang="en-GB" altLang="en-US" sz="2000" dirty="0"/>
          </a:p>
          <a:p>
            <a:pPr>
              <a:buNone/>
            </a:pPr>
            <a:r>
              <a:rPr lang="en-GB" altLang="en-US" sz="2000" b="1" dirty="0"/>
              <a:t>Basic principles for developing questions:</a:t>
            </a:r>
          </a:p>
          <a:p>
            <a:pPr>
              <a:buFont typeface="Wingdings" panose="05000000000000000000" pitchFamily="2" charset="2"/>
              <a:buChar char="Ø"/>
            </a:pPr>
            <a:endParaRPr lang="en-GB" altLang="en-US" sz="2000" b="1" dirty="0"/>
          </a:p>
          <a:p>
            <a:pPr>
              <a:buFont typeface="Wingdings" panose="05000000000000000000" pitchFamily="2" charset="2"/>
              <a:buChar char="Ø"/>
            </a:pPr>
            <a:r>
              <a:rPr lang="en-GB" altLang="en-US" sz="2000" b="1" dirty="0"/>
              <a:t>Ask questions in a conversational manner</a:t>
            </a:r>
          </a:p>
          <a:p>
            <a:pPr>
              <a:buFont typeface="Wingdings" panose="05000000000000000000" pitchFamily="2" charset="2"/>
              <a:buChar char="Ø"/>
            </a:pPr>
            <a:endParaRPr lang="en-GB" altLang="en-US" sz="2000" b="1" dirty="0"/>
          </a:p>
          <a:p>
            <a:pPr>
              <a:buFont typeface="Wingdings" panose="05000000000000000000" pitchFamily="2" charset="2"/>
              <a:buChar char="Ø"/>
            </a:pPr>
            <a:r>
              <a:rPr lang="en-GB" altLang="en-US" sz="2000" b="1" dirty="0"/>
              <a:t>Keep questions clear, brief, reasonable, </a:t>
            </a:r>
            <a:r>
              <a:rPr lang="en-GB" altLang="en-US" sz="2000" b="1" dirty="0" err="1"/>
              <a:t>uni</a:t>
            </a:r>
            <a:r>
              <a:rPr lang="en-GB" altLang="en-US" sz="2000" b="1" dirty="0"/>
              <a:t>-dimensional and avoid jargon.</a:t>
            </a:r>
          </a:p>
          <a:p>
            <a:pPr>
              <a:buFont typeface="Wingdings" panose="05000000000000000000" pitchFamily="2" charset="2"/>
              <a:buChar char="Ø"/>
            </a:pPr>
            <a:endParaRPr lang="en-GB" altLang="en-US" sz="2000" b="1" dirty="0"/>
          </a:p>
          <a:p>
            <a:pPr>
              <a:buFont typeface="Wingdings" panose="05000000000000000000" pitchFamily="2" charset="2"/>
              <a:buChar char="Ø"/>
            </a:pPr>
            <a:r>
              <a:rPr lang="en-GB" altLang="en-US" sz="2000" b="1" dirty="0"/>
              <a:t>Obtain feedback from others </a:t>
            </a:r>
          </a:p>
          <a:p>
            <a:pPr>
              <a:buFont typeface="Wingdings" panose="05000000000000000000" pitchFamily="2" charset="2"/>
              <a:buChar char="Ø"/>
            </a:pPr>
            <a:endParaRPr lang="en-GB" altLang="en-US" sz="2000" b="1" dirty="0"/>
          </a:p>
          <a:p>
            <a:pPr>
              <a:buFont typeface="Wingdings" panose="05000000000000000000" pitchFamily="2" charset="2"/>
              <a:buChar char="Ø"/>
            </a:pPr>
            <a:r>
              <a:rPr lang="en-GB" altLang="en-US" sz="2000" b="1" dirty="0"/>
              <a:t>Allow enough time to make revisions</a:t>
            </a:r>
          </a:p>
          <a:p>
            <a:pPr eaLnBrk="1" hangingPunct="1"/>
            <a:endParaRPr lang="en-GB" altLang="en-US" sz="2000" dirty="0"/>
          </a:p>
          <a:p>
            <a:pPr eaLnBrk="1" hangingPunct="1"/>
            <a:endParaRPr lang="en-GB" altLang="en-US" sz="2000" dirty="0"/>
          </a:p>
          <a:p>
            <a:pPr eaLnBrk="1" hangingPunct="1"/>
            <a:endParaRPr lang="en-GB" altLang="en-US" sz="2000" dirty="0"/>
          </a:p>
          <a:p>
            <a:pPr eaLnBrk="1" hangingPunct="1"/>
            <a:endParaRPr lang="en-GB" altLang="en-US" sz="2000" dirty="0"/>
          </a:p>
          <a:p>
            <a:pPr eaLnBrk="1" hangingPunct="1"/>
            <a:endParaRPr lang="en-GB" altLang="en-US" sz="2000" dirty="0"/>
          </a:p>
        </p:txBody>
      </p:sp>
    </p:spTree>
    <p:extLst>
      <p:ext uri="{BB962C8B-B14F-4D97-AF65-F5344CB8AC3E}">
        <p14:creationId xmlns:p14="http://schemas.microsoft.com/office/powerpoint/2010/main" val="14058587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a:t>Doing the interview...</a:t>
            </a:r>
          </a:p>
        </p:txBody>
      </p:sp>
      <p:sp>
        <p:nvSpPr>
          <p:cNvPr id="20483" name="Content Placeholder 2"/>
          <p:cNvSpPr>
            <a:spLocks noGrp="1"/>
          </p:cNvSpPr>
          <p:nvPr>
            <p:ph idx="1"/>
          </p:nvPr>
        </p:nvSpPr>
        <p:spPr/>
        <p:txBody>
          <a:bodyPr>
            <a:normAutofit lnSpcReduction="10000"/>
          </a:bodyPr>
          <a:lstStyle/>
          <a:p>
            <a:r>
              <a:rPr lang="en-GB" altLang="en-US" sz="2400"/>
              <a:t>Day before.... </a:t>
            </a:r>
          </a:p>
          <a:p>
            <a:pPr lvl="1"/>
            <a:r>
              <a:rPr lang="en-GB" altLang="en-US" sz="2000"/>
              <a:t>Contact participant to confirm &amp; remind....</a:t>
            </a:r>
          </a:p>
          <a:p>
            <a:pPr lvl="1"/>
            <a:r>
              <a:rPr lang="en-GB" altLang="en-US" sz="2000"/>
              <a:t>Run through interview schedule</a:t>
            </a:r>
          </a:p>
          <a:p>
            <a:pPr lvl="1"/>
            <a:r>
              <a:rPr lang="en-GB" altLang="en-US" sz="2000"/>
              <a:t>Get equipment ready (spare batteries and tapes)</a:t>
            </a:r>
          </a:p>
          <a:p>
            <a:pPr lvl="1"/>
            <a:endParaRPr lang="en-GB" altLang="en-US" sz="2000"/>
          </a:p>
          <a:p>
            <a:r>
              <a:rPr lang="en-GB" altLang="en-US" sz="2400"/>
              <a:t>Before the interview starts</a:t>
            </a:r>
          </a:p>
          <a:p>
            <a:pPr lvl="1"/>
            <a:r>
              <a:rPr lang="en-GB" altLang="en-US" sz="2000"/>
              <a:t>Check batteries and switch all equipment on!</a:t>
            </a:r>
          </a:p>
          <a:p>
            <a:pPr lvl="1">
              <a:buFontTx/>
              <a:buNone/>
            </a:pPr>
            <a:endParaRPr lang="en-GB" altLang="en-US" sz="2000"/>
          </a:p>
          <a:p>
            <a:r>
              <a:rPr lang="en-GB" altLang="en-US" sz="2400"/>
              <a:t>During the interview...</a:t>
            </a:r>
          </a:p>
          <a:p>
            <a:pPr lvl="1"/>
            <a:r>
              <a:rPr lang="en-GB" altLang="en-US" sz="2000"/>
              <a:t>Be calm, polite and interested!</a:t>
            </a:r>
          </a:p>
          <a:p>
            <a:pPr lvl="1"/>
            <a:r>
              <a:rPr lang="en-GB" altLang="en-US" sz="2000"/>
              <a:t>Keep an eye on tape/batteries</a:t>
            </a:r>
          </a:p>
          <a:p>
            <a:pPr lvl="1"/>
            <a:r>
              <a:rPr lang="en-GB" altLang="en-US" sz="2000"/>
              <a:t>Make notes as you go – just in case!</a:t>
            </a:r>
          </a:p>
        </p:txBody>
      </p:sp>
    </p:spTree>
    <p:extLst>
      <p:ext uri="{BB962C8B-B14F-4D97-AF65-F5344CB8AC3E}">
        <p14:creationId xmlns:p14="http://schemas.microsoft.com/office/powerpoint/2010/main" val="3567910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After the interview....</a:t>
            </a:r>
          </a:p>
        </p:txBody>
      </p:sp>
      <p:sp>
        <p:nvSpPr>
          <p:cNvPr id="22531" name="Content Placeholder 2"/>
          <p:cNvSpPr>
            <a:spLocks noGrp="1"/>
          </p:cNvSpPr>
          <p:nvPr>
            <p:ph idx="1"/>
          </p:nvPr>
        </p:nvSpPr>
        <p:spPr/>
        <p:txBody>
          <a:bodyPr/>
          <a:lstStyle/>
          <a:p>
            <a:r>
              <a:rPr lang="en-GB" altLang="en-US"/>
              <a:t>Check its recorded!</a:t>
            </a:r>
          </a:p>
          <a:p>
            <a:endParaRPr lang="en-GB" altLang="en-US"/>
          </a:p>
          <a:p>
            <a:r>
              <a:rPr lang="en-GB" altLang="en-US"/>
              <a:t>Make any additional notes/thoughts/comments on NVC etc</a:t>
            </a:r>
          </a:p>
          <a:p>
            <a:endParaRPr lang="en-GB" altLang="en-US"/>
          </a:p>
          <a:p>
            <a:r>
              <a:rPr lang="en-GB" altLang="en-US"/>
              <a:t>Transcribe your data as soon as possible whilst still fresh</a:t>
            </a:r>
          </a:p>
          <a:p>
            <a:endParaRPr lang="en-GB" altLang="en-US"/>
          </a:p>
          <a:p>
            <a:r>
              <a:rPr lang="en-GB" altLang="en-US"/>
              <a:t>Do your analysis!........</a:t>
            </a:r>
          </a:p>
        </p:txBody>
      </p:sp>
    </p:spTree>
    <p:extLst>
      <p:ext uri="{BB962C8B-B14F-4D97-AF65-F5344CB8AC3E}">
        <p14:creationId xmlns:p14="http://schemas.microsoft.com/office/powerpoint/2010/main" val="3345989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p:nvPr>
        </p:nvSpPr>
        <p:spPr>
          <a:xfrm>
            <a:off x="1847850" y="0"/>
            <a:ext cx="8229600" cy="1143000"/>
          </a:xfrm>
        </p:spPr>
        <p:txBody>
          <a:bodyPr/>
          <a:lstStyle/>
          <a:p>
            <a:pPr eaLnBrk="1" hangingPunct="1"/>
            <a:r>
              <a:rPr lang="en-GB" altLang="en-US" sz="3200"/>
              <a:t>Transcripts</a:t>
            </a:r>
          </a:p>
        </p:txBody>
      </p:sp>
      <p:sp>
        <p:nvSpPr>
          <p:cNvPr id="24579" name="Rectangle 1027"/>
          <p:cNvSpPr>
            <a:spLocks noGrp="1" noChangeArrowheads="1"/>
          </p:cNvSpPr>
          <p:nvPr>
            <p:ph type="body" idx="1"/>
          </p:nvPr>
        </p:nvSpPr>
        <p:spPr>
          <a:xfrm>
            <a:off x="1952625" y="1071564"/>
            <a:ext cx="8229600" cy="6118225"/>
          </a:xfrm>
        </p:spPr>
        <p:txBody>
          <a:bodyPr/>
          <a:lstStyle/>
          <a:p>
            <a:pPr eaLnBrk="1" hangingPunct="1">
              <a:lnSpc>
                <a:spcPct val="80000"/>
              </a:lnSpc>
            </a:pPr>
            <a:r>
              <a:rPr lang="en-GB" altLang="en-US" sz="2400">
                <a:cs typeface="Times New Roman" panose="02020603050405020304" pitchFamily="18" charset="0"/>
              </a:rPr>
              <a:t>IMPORTANT!!!!   </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Transcripts are the basis of your analysis!  Transcribe your data as soon as possible after your interview!</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Create wide margin either side</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double-space</a:t>
            </a:r>
          </a:p>
          <a:p>
            <a:pPr eaLnBrk="1" hangingPunct="1">
              <a:lnSpc>
                <a:spcPct val="80000"/>
              </a:lnSpc>
            </a:pPr>
            <a:endParaRPr lang="en-GB" altLang="en-US" sz="2400">
              <a:cs typeface="Times New Roman" panose="02020603050405020304" pitchFamily="18" charset="0"/>
            </a:endParaRPr>
          </a:p>
          <a:p>
            <a:pPr lvl="1" eaLnBrk="1" hangingPunct="1">
              <a:lnSpc>
                <a:spcPct val="80000"/>
              </a:lnSpc>
            </a:pPr>
            <a:r>
              <a:rPr lang="en-GB" altLang="en-US" sz="2000">
                <a:cs typeface="Times New Roman" panose="02020603050405020304" pitchFamily="18" charset="0"/>
              </a:rPr>
              <a:t>to allow space for notes/initial coding etc</a:t>
            </a:r>
          </a:p>
          <a:p>
            <a:pPr eaLnBrk="1" hangingPunct="1">
              <a:lnSpc>
                <a:spcPct val="80000"/>
              </a:lnSpc>
            </a:pPr>
            <a:endParaRPr lang="en-GB" altLang="en-US" sz="2400">
              <a:cs typeface="Times New Roman" panose="02020603050405020304" pitchFamily="18" charset="0"/>
            </a:endParaRP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Read through and familiarise self with transcripts a few times</a:t>
            </a:r>
          </a:p>
          <a:p>
            <a:pPr eaLnBrk="1" hangingPunct="1">
              <a:lnSpc>
                <a:spcPct val="80000"/>
              </a:lnSpc>
            </a:pPr>
            <a:endParaRPr lang="en-GB" altLang="en-US" sz="1800">
              <a:cs typeface="Times New Roman" panose="02020603050405020304" pitchFamily="18" charset="0"/>
            </a:endParaRPr>
          </a:p>
          <a:p>
            <a:pPr eaLnBrk="1" hangingPunct="1">
              <a:lnSpc>
                <a:spcPct val="80000"/>
              </a:lnSpc>
              <a:buFontTx/>
              <a:buNone/>
            </a:pPr>
            <a:endParaRPr lang="en-GB" altLang="en-US" sz="1800">
              <a:cs typeface="Times New Roman" panose="02020603050405020304" pitchFamily="18" charset="0"/>
            </a:endParaRPr>
          </a:p>
        </p:txBody>
      </p:sp>
    </p:spTree>
    <p:extLst>
      <p:ext uri="{BB962C8B-B14F-4D97-AF65-F5344CB8AC3E}">
        <p14:creationId xmlns:p14="http://schemas.microsoft.com/office/powerpoint/2010/main" val="2706159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19536" y="188640"/>
            <a:ext cx="8507288" cy="1143000"/>
          </a:xfrm>
        </p:spPr>
        <p:txBody>
          <a:bodyPr>
            <a:normAutofit fontScale="90000"/>
          </a:bodyPr>
          <a:lstStyle/>
          <a:p>
            <a:r>
              <a:rPr lang="en-GB" dirty="0"/>
              <a:t>Multi-tasking...e.g. whilst waiting for your data collection...</a:t>
            </a:r>
          </a:p>
        </p:txBody>
      </p:sp>
      <p:sp>
        <p:nvSpPr>
          <p:cNvPr id="15363" name="Rectangle 3"/>
          <p:cNvSpPr>
            <a:spLocks noGrp="1" noChangeArrowheads="1"/>
          </p:cNvSpPr>
          <p:nvPr>
            <p:ph type="body" idx="1"/>
          </p:nvPr>
        </p:nvSpPr>
        <p:spPr>
          <a:xfrm>
            <a:off x="756813" y="1737872"/>
            <a:ext cx="6360364" cy="4525963"/>
          </a:xfrm>
        </p:spPr>
        <p:txBody>
          <a:bodyPr>
            <a:normAutofit/>
          </a:bodyPr>
          <a:lstStyle/>
          <a:p>
            <a:r>
              <a:rPr lang="en-GB" dirty="0"/>
              <a:t> Work on your lit review</a:t>
            </a:r>
          </a:p>
          <a:p>
            <a:endParaRPr lang="en-GB" dirty="0"/>
          </a:p>
          <a:p>
            <a:r>
              <a:rPr lang="en-GB" dirty="0"/>
              <a:t>Get your methods section drafted out of the way</a:t>
            </a:r>
          </a:p>
          <a:p>
            <a:endParaRPr lang="en-GB" dirty="0"/>
          </a:p>
          <a:p>
            <a:r>
              <a:rPr lang="en-GB" dirty="0"/>
              <a:t>Keep your reference list on track </a:t>
            </a:r>
          </a:p>
          <a:p>
            <a:endParaRPr lang="en-GB" dirty="0"/>
          </a:p>
          <a:p>
            <a:r>
              <a:rPr lang="en-GB" dirty="0"/>
              <a:t>Don’t leave appendices till last minute!</a:t>
            </a:r>
          </a:p>
          <a:p>
            <a:pPr>
              <a:buNone/>
            </a:pPr>
            <a:endParaRPr lang="en-GB" sz="2000" dirty="0"/>
          </a:p>
          <a:p>
            <a:endParaRPr lang="en-GB" sz="2000" dirty="0"/>
          </a:p>
          <a:p>
            <a:endParaRPr lang="en-GB" sz="2000" dirty="0"/>
          </a:p>
          <a:p>
            <a:endParaRPr lang="en-GB" sz="2000" dirty="0"/>
          </a:p>
          <a:p>
            <a:endParaRPr lang="en-GB" sz="2000" dirty="0"/>
          </a:p>
          <a:p>
            <a:endParaRPr lang="en-GB" sz="2000" dirty="0"/>
          </a:p>
        </p:txBody>
      </p:sp>
      <p:pic>
        <p:nvPicPr>
          <p:cNvPr id="2" name="Picture 1"/>
          <p:cNvPicPr>
            <a:picLocks noChangeAspect="1"/>
          </p:cNvPicPr>
          <p:nvPr/>
        </p:nvPicPr>
        <p:blipFill>
          <a:blip r:embed="rId2"/>
          <a:stretch>
            <a:fillRect/>
          </a:stretch>
        </p:blipFill>
        <p:spPr>
          <a:xfrm>
            <a:off x="7064757" y="1238567"/>
            <a:ext cx="4894273" cy="4885948"/>
          </a:xfrm>
          <a:prstGeom prst="rect">
            <a:avLst/>
          </a:prstGeom>
        </p:spPr>
      </p:pic>
    </p:spTree>
    <p:extLst>
      <p:ext uri="{BB962C8B-B14F-4D97-AF65-F5344CB8AC3E}">
        <p14:creationId xmlns:p14="http://schemas.microsoft.com/office/powerpoint/2010/main" val="3616070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If problems arise….</a:t>
            </a:r>
          </a:p>
        </p:txBody>
      </p:sp>
      <p:sp>
        <p:nvSpPr>
          <p:cNvPr id="3" name="Content Placeholder 2"/>
          <p:cNvSpPr>
            <a:spLocks noGrp="1"/>
          </p:cNvSpPr>
          <p:nvPr>
            <p:ph idx="1"/>
          </p:nvPr>
        </p:nvSpPr>
        <p:spPr/>
        <p:txBody>
          <a:bodyPr/>
          <a:lstStyle/>
          <a:p>
            <a:r>
              <a:rPr lang="en-GB" dirty="0"/>
              <a:t>Don’t panic</a:t>
            </a:r>
          </a:p>
          <a:p>
            <a:endParaRPr lang="en-GB" dirty="0"/>
          </a:p>
          <a:p>
            <a:r>
              <a:rPr lang="en-GB" dirty="0"/>
              <a:t>Seek advice from supervisor</a:t>
            </a:r>
          </a:p>
          <a:p>
            <a:endParaRPr lang="en-GB" dirty="0"/>
          </a:p>
          <a:p>
            <a:r>
              <a:rPr lang="en-GB" dirty="0"/>
              <a:t>NEVER breach ethics </a:t>
            </a:r>
          </a:p>
          <a:p>
            <a:endParaRPr lang="en-GB" dirty="0"/>
          </a:p>
          <a:p>
            <a:r>
              <a:rPr lang="en-GB" dirty="0"/>
              <a:t>Reflect on what you have learned from the process</a:t>
            </a:r>
          </a:p>
        </p:txBody>
      </p:sp>
      <p:pic>
        <p:nvPicPr>
          <p:cNvPr id="4" name="Picture 3"/>
          <p:cNvPicPr>
            <a:picLocks noChangeAspect="1"/>
          </p:cNvPicPr>
          <p:nvPr/>
        </p:nvPicPr>
        <p:blipFill>
          <a:blip r:embed="rId2"/>
          <a:stretch>
            <a:fillRect/>
          </a:stretch>
        </p:blipFill>
        <p:spPr>
          <a:xfrm>
            <a:off x="7276857" y="1294428"/>
            <a:ext cx="4076943" cy="3057707"/>
          </a:xfrm>
          <a:prstGeom prst="rect">
            <a:avLst/>
          </a:prstGeom>
        </p:spPr>
      </p:pic>
    </p:spTree>
    <p:extLst>
      <p:ext uri="{BB962C8B-B14F-4D97-AF65-F5344CB8AC3E}">
        <p14:creationId xmlns:p14="http://schemas.microsoft.com/office/powerpoint/2010/main" val="157741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1298</Words>
  <Application>Microsoft Office PowerPoint</Application>
  <PresentationFormat>Widescreen</PresentationFormat>
  <Paragraphs>217</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Wingdings</vt:lpstr>
      <vt:lpstr>Arial</vt:lpstr>
      <vt:lpstr>Calibri Light</vt:lpstr>
      <vt:lpstr>Office Theme</vt:lpstr>
      <vt:lpstr>Empirical Project Lecture   Doing your study: Professional conduct, participant recruitment, and data collection plan</vt:lpstr>
      <vt:lpstr>“DOING” your study: do’s and don’ts</vt:lpstr>
      <vt:lpstr>Example Gantt Chart</vt:lpstr>
      <vt:lpstr>“DOING” your study: do’s and don’ts</vt:lpstr>
      <vt:lpstr>Preparing to run your study</vt:lpstr>
      <vt:lpstr>Running your study</vt:lpstr>
      <vt:lpstr>British Psychological Society Code of Human Research Ethics </vt:lpstr>
      <vt:lpstr>British Psychological Society Code of Human Research Ethics </vt:lpstr>
      <vt:lpstr>British Psychological Society Code of Human Research Ethics </vt:lpstr>
      <vt:lpstr>PowerPoint Presentation</vt:lpstr>
      <vt:lpstr>PowerPoint Presentation</vt:lpstr>
      <vt:lpstr>Planning data collection  (some top-tips)</vt:lpstr>
      <vt:lpstr>Experimental Studies</vt:lpstr>
      <vt:lpstr>Experimental or Quasi-experimental studies </vt:lpstr>
      <vt:lpstr>Experimental studies </vt:lpstr>
      <vt:lpstr>PowerPoint Presentation</vt:lpstr>
      <vt:lpstr>PowerPoint Presentation</vt:lpstr>
      <vt:lpstr>Questionnaire studies </vt:lpstr>
      <vt:lpstr>Questionnaire studies </vt:lpstr>
      <vt:lpstr>Planning Semi-Structured Interviews or Focus Groups </vt:lpstr>
      <vt:lpstr>Developing an Interview Schedule or Topic Guide </vt:lpstr>
      <vt:lpstr>Doing the interview...</vt:lpstr>
      <vt:lpstr>After the interview....</vt:lpstr>
      <vt:lpstr>Transcripts</vt:lpstr>
      <vt:lpstr>Multi-tasking...e.g. whilst waiting for your data collection...</vt:lpstr>
      <vt:lpstr>If problems arise….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data collection</dc:title>
  <dc:creator>Ceri Phelps</dc:creator>
  <cp:lastModifiedBy>Kate Williams</cp:lastModifiedBy>
  <cp:revision>24</cp:revision>
  <dcterms:created xsi:type="dcterms:W3CDTF">2016-11-08T13:01:35Z</dcterms:created>
  <dcterms:modified xsi:type="dcterms:W3CDTF">2022-10-02T14:21:51Z</dcterms:modified>
</cp:coreProperties>
</file>