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9" r:id="rId4"/>
    <p:sldId id="258"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80" d="100"/>
          <a:sy n="80" d="100"/>
        </p:scale>
        <p:origin x="354" y="96"/>
      </p:cViewPr>
      <p:guideLst>
        <p:guide orient="horz" pos="2160"/>
        <p:guide pos="381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D6C8F1EA-A612-474B-BA0C-F3CCF3CD65AD}" type="datetimeFigureOut">
              <a:rPr lang="en-US" smtClean="0"/>
              <a:t>3/6/2019</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E2670DEC-D319-4BDE-B4FB-2C66C166D1CA}"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60678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8F1EA-A612-474B-BA0C-F3CCF3CD65AD}" type="datetimeFigureOut">
              <a:rPr lang="en-US" smtClean="0"/>
              <a:t>3/6/2019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1258824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8F1EA-A612-474B-BA0C-F3CCF3CD65AD}" type="datetimeFigureOut">
              <a:rPr lang="en-US" smtClean="0"/>
              <a:t>3/6/2019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2136090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C8F1EA-A612-474B-BA0C-F3CCF3CD65AD}" type="datetimeFigureOut">
              <a:rPr lang="en-US" smtClean="0"/>
              <a:t>3/6/2019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2356517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C8F1EA-A612-474B-BA0C-F3CCF3CD65AD}" type="datetimeFigureOut">
              <a:rPr lang="en-US" smtClean="0"/>
              <a:t>3/6/2019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4287761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C8F1EA-A612-474B-BA0C-F3CCF3CD65AD}" type="datetimeFigureOut">
              <a:rPr lang="en-US" smtClean="0"/>
              <a:t>3/6/2019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3041129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C8F1EA-A612-474B-BA0C-F3CCF3CD65AD}" type="datetimeFigureOut">
              <a:rPr lang="en-US" smtClean="0"/>
              <a:t>3/6/2019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1872278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C8F1EA-A612-474B-BA0C-F3CCF3CD65AD}" type="datetimeFigureOut">
              <a:rPr lang="en-US" smtClean="0"/>
              <a:t>3/6/2019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1013336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C8F1EA-A612-474B-BA0C-F3CCF3CD65AD}" type="datetimeFigureOut">
              <a:rPr lang="en-US" smtClean="0"/>
              <a:t>3/6/2019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3621230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C8F1EA-A612-474B-BA0C-F3CCF3CD65AD}" type="datetimeFigureOut">
              <a:rPr lang="en-US" smtClean="0"/>
              <a:t>3/6/2019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597224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C8F1EA-A612-474B-BA0C-F3CCF3CD65AD}" type="datetimeFigureOut">
              <a:rPr lang="en-US" smtClean="0"/>
              <a:t>3/6/2019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17394378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C8F1EA-A612-474B-BA0C-F3CCF3CD65AD}" type="datetimeFigureOut">
              <a:rPr lang="en-US" smtClean="0"/>
              <a:t>3/6/2019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670DEC-D319-4BDE-B4FB-2C66C166D1CA}"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97598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C8F1EA-A612-474B-BA0C-F3CCF3CD65AD}" type="datetimeFigureOut">
              <a:rPr lang="en-US" smtClean="0"/>
              <a:t>3/6/2019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23760899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6C8F1EA-A612-474B-BA0C-F3CCF3CD65AD}" type="datetimeFigureOut">
              <a:rPr lang="en-US" smtClean="0"/>
              <a:t>3/6/2019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30318952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6C8F1EA-A612-474B-BA0C-F3CCF3CD65AD}" type="datetimeFigureOut">
              <a:rPr lang="en-US" smtClean="0"/>
              <a:t>3/6/2019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12376876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8F1EA-A612-474B-BA0C-F3CCF3CD65AD}" type="datetimeFigureOut">
              <a:rPr lang="en-US" smtClean="0"/>
              <a:t>3/6/2019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39566408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8F1EA-A612-474B-BA0C-F3CCF3CD65AD}" type="datetimeFigureOut">
              <a:rPr lang="en-US" smtClean="0"/>
              <a:t>3/6/2019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29971442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8F1EA-A612-474B-BA0C-F3CCF3CD65AD}" type="datetimeFigureOut">
              <a:rPr lang="en-US" smtClean="0"/>
              <a:t>3/6/2019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670DEC-D319-4BDE-B4FB-2C66C166D1CA}" type="slidenum">
              <a:rPr lang="en-US" smtClean="0"/>
              <a:t>‹#›</a:t>
            </a:fld>
            <a:endParaRPr lang="en-US"/>
          </a:p>
        </p:txBody>
      </p:sp>
    </p:spTree>
    <p:extLst>
      <p:ext uri="{BB962C8B-B14F-4D97-AF65-F5344CB8AC3E}">
        <p14:creationId xmlns:p14="http://schemas.microsoft.com/office/powerpoint/2010/main" val="4006600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D6C8F1EA-A612-474B-BA0C-F3CCF3CD65AD}" type="datetimeFigureOut">
              <a:rPr lang="en-US" smtClean="0"/>
              <a:t>3/6/2019</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E2670DEC-D319-4BDE-B4FB-2C66C166D1CA}" type="slidenum">
              <a:rPr lang="en-US" smtClean="0"/>
              <a:t>‹#›</a:t>
            </a:fld>
            <a:endParaRPr lang="en-US"/>
          </a:p>
        </p:txBody>
      </p:sp>
    </p:spTree>
    <p:extLst>
      <p:ext uri="{BB962C8B-B14F-4D97-AF65-F5344CB8AC3E}">
        <p14:creationId xmlns:p14="http://schemas.microsoft.com/office/powerpoint/2010/main" val="53329099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18.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4IwZubnyr_c" TargetMode="Externa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6768-B62D-4920-859A-3CB66BA36D29}"/>
              </a:ext>
            </a:extLst>
          </p:cNvPr>
          <p:cNvSpPr>
            <a:spLocks noGrp="1"/>
          </p:cNvSpPr>
          <p:nvPr>
            <p:ph type="ctrTitle"/>
          </p:nvPr>
        </p:nvSpPr>
        <p:spPr/>
        <p:txBody>
          <a:bodyPr>
            <a:normAutofit fontScale="90000"/>
          </a:bodyPr>
          <a:lstStyle/>
          <a:p>
            <a:r>
              <a:rPr lang="en-GB" dirty="0"/>
              <a:t>Workplace Culture and its Impact on Organisational Efficiency</a:t>
            </a:r>
            <a:endParaRPr lang="en-US" dirty="0"/>
          </a:p>
        </p:txBody>
      </p:sp>
      <p:sp>
        <p:nvSpPr>
          <p:cNvPr id="3" name="Subtitle 2">
            <a:extLst>
              <a:ext uri="{FF2B5EF4-FFF2-40B4-BE49-F238E27FC236}">
                <a16:creationId xmlns:a16="http://schemas.microsoft.com/office/drawing/2014/main" id="{19E4E6AF-FD93-4BDE-A6E6-5F5B864CF187}"/>
              </a:ext>
            </a:extLst>
          </p:cNvPr>
          <p:cNvSpPr>
            <a:spLocks noGrp="1"/>
          </p:cNvSpPr>
          <p:nvPr>
            <p:ph type="subTitle" idx="1"/>
          </p:nvPr>
        </p:nvSpPr>
        <p:spPr/>
        <p:txBody>
          <a:bodyPr/>
          <a:lstStyle/>
          <a:p>
            <a:r>
              <a:rPr lang="en-US" dirty="0"/>
              <a:t>By Marinela Berendei</a:t>
            </a:r>
          </a:p>
          <a:p>
            <a:r>
              <a:rPr lang="en-US" dirty="0"/>
              <a:t>1706157</a:t>
            </a:r>
          </a:p>
        </p:txBody>
      </p:sp>
    </p:spTree>
    <p:extLst>
      <p:ext uri="{BB962C8B-B14F-4D97-AF65-F5344CB8AC3E}">
        <p14:creationId xmlns:p14="http://schemas.microsoft.com/office/powerpoint/2010/main" val="1187899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54915C5-707B-4B29-9E6B-116367F84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0191" cy="6858000"/>
          </a:xfrm>
          <a:custGeom>
            <a:avLst/>
            <a:gdLst>
              <a:gd name="connsiteX0" fmla="*/ 1 w 4061802"/>
              <a:gd name="connsiteY0" fmla="*/ 0 h 6858000"/>
              <a:gd name="connsiteX1" fmla="*/ 4059081 w 4061802"/>
              <a:gd name="connsiteY1" fmla="*/ 0 h 6858000"/>
              <a:gd name="connsiteX2" fmla="*/ 4059081 w 4061802"/>
              <a:gd name="connsiteY2" fmla="*/ 2339825 h 6858000"/>
              <a:gd name="connsiteX3" fmla="*/ 4061802 w 4061802"/>
              <a:gd name="connsiteY3" fmla="*/ 2339683 h 6858000"/>
              <a:gd name="connsiteX4" fmla="*/ 4061802 w 4061802"/>
              <a:gd name="connsiteY4" fmla="*/ 3776054 h 6858000"/>
              <a:gd name="connsiteX5" fmla="*/ 4059081 w 4061802"/>
              <a:gd name="connsiteY5" fmla="*/ 3776199 h 6858000"/>
              <a:gd name="connsiteX6" fmla="*/ 4059081 w 4061802"/>
              <a:gd name="connsiteY6" fmla="*/ 6858000 h 6858000"/>
              <a:gd name="connsiteX7" fmla="*/ 1 w 4061802"/>
              <a:gd name="connsiteY7" fmla="*/ 6858000 h 6858000"/>
              <a:gd name="connsiteX8" fmla="*/ 1 w 4061802"/>
              <a:gd name="connsiteY8" fmla="*/ 3992604 h 6858000"/>
              <a:gd name="connsiteX9" fmla="*/ 0 w 4061802"/>
              <a:gd name="connsiteY9" fmla="*/ 3992604 h 6858000"/>
              <a:gd name="connsiteX10" fmla="*/ 0 w 4061802"/>
              <a:gd name="connsiteY10" fmla="*/ 2552279 h 6858000"/>
              <a:gd name="connsiteX11" fmla="*/ 1 w 4061802"/>
              <a:gd name="connsiteY11" fmla="*/ 25522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61802" h="6858000">
                <a:moveTo>
                  <a:pt x="1" y="0"/>
                </a:moveTo>
                <a:lnTo>
                  <a:pt x="4059081" y="0"/>
                </a:lnTo>
                <a:lnTo>
                  <a:pt x="4059081" y="2339825"/>
                </a:lnTo>
                <a:lnTo>
                  <a:pt x="4061802" y="2339683"/>
                </a:lnTo>
                <a:lnTo>
                  <a:pt x="4061802" y="3776054"/>
                </a:lnTo>
                <a:lnTo>
                  <a:pt x="4059081" y="3776199"/>
                </a:lnTo>
                <a:lnTo>
                  <a:pt x="4059081" y="6858000"/>
                </a:lnTo>
                <a:lnTo>
                  <a:pt x="1" y="6858000"/>
                </a:lnTo>
                <a:lnTo>
                  <a:pt x="1" y="3992604"/>
                </a:lnTo>
                <a:lnTo>
                  <a:pt x="0" y="3992604"/>
                </a:lnTo>
                <a:lnTo>
                  <a:pt x="0" y="2552279"/>
                </a:lnTo>
                <a:lnTo>
                  <a:pt x="1" y="2552279"/>
                </a:lnTo>
                <a:close/>
              </a:path>
            </a:pathLst>
          </a:custGeom>
          <a:gradFill flip="none" rotWithShape="1">
            <a:gsLst>
              <a:gs pos="34000">
                <a:schemeClr val="accent1"/>
              </a:gs>
              <a:gs pos="100000">
                <a:schemeClr val="accent1">
                  <a:lumMod val="50000"/>
                </a:schemeClr>
              </a:gs>
            </a:gsLst>
            <a:lin ang="3600000" scaled="0"/>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5E27D13-A8E7-4040-B422-BB6541B9372D}"/>
              </a:ext>
            </a:extLst>
          </p:cNvPr>
          <p:cNvSpPr>
            <a:spLocks noGrp="1"/>
          </p:cNvSpPr>
          <p:nvPr>
            <p:ph type="title"/>
          </p:nvPr>
        </p:nvSpPr>
        <p:spPr>
          <a:xfrm>
            <a:off x="643467" y="1226122"/>
            <a:ext cx="3054268" cy="4405756"/>
          </a:xfrm>
        </p:spPr>
        <p:txBody>
          <a:bodyPr anchor="ctr">
            <a:normAutofit/>
          </a:bodyPr>
          <a:lstStyle/>
          <a:p>
            <a:r>
              <a:rPr lang="en-US">
                <a:solidFill>
                  <a:srgbClr val="FFFFFF"/>
                </a:solidFill>
              </a:rPr>
              <a:t>What is Culture?</a:t>
            </a:r>
          </a:p>
        </p:txBody>
      </p:sp>
      <p:sp>
        <p:nvSpPr>
          <p:cNvPr id="10" name="Rectangle 9">
            <a:extLst>
              <a:ext uri="{FF2B5EF4-FFF2-40B4-BE49-F238E27FC236}">
                <a16:creationId xmlns:a16="http://schemas.microsoft.com/office/drawing/2014/main" id="{26B8E032-9914-4C00-B51A-C2DA16271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1733" cy="6858000"/>
          </a:xfrm>
          <a:prstGeom prst="rect">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43B4841E-E6B6-48C3-BA02-F73659C6D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802" y="1"/>
            <a:ext cx="8130198" cy="6857999"/>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112B443-9C2F-4531-BCA9-21CB46310E98}"/>
              </a:ext>
            </a:extLst>
          </p:cNvPr>
          <p:cNvSpPr>
            <a:spLocks noGrp="1"/>
          </p:cNvSpPr>
          <p:nvPr>
            <p:ph idx="1"/>
          </p:nvPr>
        </p:nvSpPr>
        <p:spPr>
          <a:xfrm>
            <a:off x="4554461" y="1226122"/>
            <a:ext cx="6526045" cy="4405756"/>
          </a:xfrm>
        </p:spPr>
        <p:txBody>
          <a:bodyPr anchor="ctr">
            <a:normAutofit/>
          </a:bodyPr>
          <a:lstStyle/>
          <a:p>
            <a:r>
              <a:rPr lang="en-US" sz="1600">
                <a:solidFill>
                  <a:schemeClr val="tx1">
                    <a:lumMod val="95000"/>
                    <a:lumOff val="5000"/>
                  </a:schemeClr>
                </a:solidFill>
              </a:rPr>
              <a:t>Organisational culture is a subject of management, which is now given considerable attention. The global interest in the organisational culture was triggered in the decade of the 17th century. The primary indirect cause was the performance of the Japanese companies explained to an appreciable extent through their specific culture.</a:t>
            </a:r>
          </a:p>
          <a:p>
            <a:endParaRPr lang="en-US" sz="1600">
              <a:solidFill>
                <a:schemeClr val="tx1">
                  <a:lumMod val="95000"/>
                  <a:lumOff val="5000"/>
                </a:schemeClr>
              </a:solidFill>
            </a:endParaRPr>
          </a:p>
        </p:txBody>
      </p:sp>
    </p:spTree>
    <p:extLst>
      <p:ext uri="{BB962C8B-B14F-4D97-AF65-F5344CB8AC3E}">
        <p14:creationId xmlns:p14="http://schemas.microsoft.com/office/powerpoint/2010/main" val="3980288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76E8DBD-6DBD-4FCB-8FE8-8F0425C0B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a:extLst>
              <a:ext uri="{FF2B5EF4-FFF2-40B4-BE49-F238E27FC236}">
                <a16:creationId xmlns:a16="http://schemas.microsoft.com/office/drawing/2014/main" id="{70BE0118-665B-49AC-8ED9-B29C009CE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id="{DB8E4593-3024-4A7B-92FB-8114D72E5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6" name="Freeform 25">
            <a:extLst>
              <a:ext uri="{FF2B5EF4-FFF2-40B4-BE49-F238E27FC236}">
                <a16:creationId xmlns:a16="http://schemas.microsoft.com/office/drawing/2014/main" id="{F72029E6-113E-4A42-8D29-4B796B39B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8" name="Freeform 14">
            <a:extLst>
              <a:ext uri="{FF2B5EF4-FFF2-40B4-BE49-F238E27FC236}">
                <a16:creationId xmlns:a16="http://schemas.microsoft.com/office/drawing/2014/main" id="{FBAE6AE5-2B20-46E6-B338-A385BFF09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5-Point Star 24">
            <a:extLst>
              <a:ext uri="{FF2B5EF4-FFF2-40B4-BE49-F238E27FC236}">
                <a16:creationId xmlns:a16="http://schemas.microsoft.com/office/drawing/2014/main" id="{4555B12C-E2CF-448D-918F-96D0958DC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47458151-6535-4712-9D31-5BFEBD2205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4" name="Rectangle 23">
            <a:extLst>
              <a:ext uri="{FF2B5EF4-FFF2-40B4-BE49-F238E27FC236}">
                <a16:creationId xmlns:a16="http://schemas.microsoft.com/office/drawing/2014/main" id="{28F956D1-3AF5-47E1-BF12-D331E34AA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5">
            <a:extLst>
              <a:ext uri="{FF2B5EF4-FFF2-40B4-BE49-F238E27FC236}">
                <a16:creationId xmlns:a16="http://schemas.microsoft.com/office/drawing/2014/main" id="{4A5A7DD1-718C-42BE-9B90-4D960E22E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a:extLst>
              <a:ext uri="{FF2B5EF4-FFF2-40B4-BE49-F238E27FC236}">
                <a16:creationId xmlns:a16="http://schemas.microsoft.com/office/drawing/2014/main" id="{F42E1694-EFF7-4E35-B0DC-40304EC7F9E0}"/>
              </a:ext>
            </a:extLst>
          </p:cNvPr>
          <p:cNvSpPr>
            <a:spLocks noGrp="1"/>
          </p:cNvSpPr>
          <p:nvPr>
            <p:ph type="title"/>
          </p:nvPr>
        </p:nvSpPr>
        <p:spPr>
          <a:xfrm>
            <a:off x="446663" y="1304458"/>
            <a:ext cx="3326650" cy="2901781"/>
          </a:xfrm>
        </p:spPr>
        <p:txBody>
          <a:bodyPr vert="horz" lIns="91440" tIns="45720" rIns="91440" bIns="45720" rtlCol="0" anchor="b">
            <a:normAutofit/>
          </a:bodyPr>
          <a:lstStyle/>
          <a:p>
            <a:pPr algn="r"/>
            <a:r>
              <a:rPr lang="en-US" sz="6600"/>
              <a:t>ARGOS</a:t>
            </a:r>
          </a:p>
        </p:txBody>
      </p:sp>
      <p:sp>
        <p:nvSpPr>
          <p:cNvPr id="28" name="Rectangle 27">
            <a:extLst>
              <a:ext uri="{FF2B5EF4-FFF2-40B4-BE49-F238E27FC236}">
                <a16:creationId xmlns:a16="http://schemas.microsoft.com/office/drawing/2014/main" id="{9DE02FF1-20BC-4306-B0FB-AE6D71D737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89A8C427-1B47-42B2-9206-1F34BE757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52622"/>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C9864909-0F48-48BD-B525-B293738D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C3C60F7-2876-4D66-AE85-F7CA9C5EBA24}"/>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321367" y="956100"/>
            <a:ext cx="6174771" cy="4939816"/>
          </a:xfrm>
          <a:prstGeom prst="rect">
            <a:avLst/>
          </a:prstGeom>
        </p:spPr>
      </p:pic>
    </p:spTree>
    <p:extLst>
      <p:ext uri="{BB962C8B-B14F-4D97-AF65-F5344CB8AC3E}">
        <p14:creationId xmlns:p14="http://schemas.microsoft.com/office/powerpoint/2010/main" val="115087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C6F2F-F5AE-4C5A-A1BA-A63C584D0C8C}"/>
              </a:ext>
            </a:extLst>
          </p:cNvPr>
          <p:cNvSpPr>
            <a:spLocks noGrp="1"/>
          </p:cNvSpPr>
          <p:nvPr>
            <p:ph type="title"/>
          </p:nvPr>
        </p:nvSpPr>
        <p:spPr>
          <a:xfrm>
            <a:off x="8009812" y="685800"/>
            <a:ext cx="3072869" cy="1151965"/>
          </a:xfrm>
        </p:spPr>
        <p:txBody>
          <a:bodyPr>
            <a:normAutofit/>
          </a:bodyPr>
          <a:lstStyle/>
          <a:p>
            <a:r>
              <a:rPr lang="en-US" sz="3700"/>
              <a:t>Cultural Web</a:t>
            </a:r>
          </a:p>
        </p:txBody>
      </p:sp>
      <p:sp>
        <p:nvSpPr>
          <p:cNvPr id="20" name="Rectangle 19">
            <a:extLst>
              <a:ext uri="{FF2B5EF4-FFF2-40B4-BE49-F238E27FC236}">
                <a16:creationId xmlns:a16="http://schemas.microsoft.com/office/drawing/2014/main" id="{40EBDF3C-61A6-450C-8532-9276D9A1E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7045932"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Content Placeholder 11" descr="A picture containing indoor&#10;&#10;Description automatically generated">
            <a:extLst>
              <a:ext uri="{FF2B5EF4-FFF2-40B4-BE49-F238E27FC236}">
                <a16:creationId xmlns:a16="http://schemas.microsoft.com/office/drawing/2014/main" id="{4AF1DC94-E5F9-4961-A8AF-01EF423624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6064" y="689358"/>
            <a:ext cx="5427183" cy="4219634"/>
          </a:xfrm>
          <a:prstGeom prst="rect">
            <a:avLst/>
          </a:prstGeom>
        </p:spPr>
      </p:pic>
      <p:sp>
        <p:nvSpPr>
          <p:cNvPr id="41" name="Content Placeholder 16">
            <a:extLst>
              <a:ext uri="{FF2B5EF4-FFF2-40B4-BE49-F238E27FC236}">
                <a16:creationId xmlns:a16="http://schemas.microsoft.com/office/drawing/2014/main" id="{550B660D-659D-438E-BF7C-79E577CBCC69}"/>
              </a:ext>
            </a:extLst>
          </p:cNvPr>
          <p:cNvSpPr>
            <a:spLocks noGrp="1"/>
          </p:cNvSpPr>
          <p:nvPr>
            <p:ph idx="1"/>
          </p:nvPr>
        </p:nvSpPr>
        <p:spPr>
          <a:xfrm>
            <a:off x="8006592" y="2071048"/>
            <a:ext cx="3076090" cy="3072290"/>
          </a:xfrm>
        </p:spPr>
        <p:txBody>
          <a:bodyPr anchor="t">
            <a:normAutofit fontScale="62500" lnSpcReduction="20000"/>
          </a:bodyPr>
          <a:lstStyle/>
          <a:p>
            <a:r>
              <a:rPr lang="en-US" dirty="0"/>
              <a:t>Organizational culture is recognised as a variable to be adopted in companies projects pointed at creating integration and attachment. But that’s not actually culture is on, neither is it a helpful alternative to think about companies. Why? Because culture isn’t just about integration; it’s including division. Culture is something managers and employees use, usually strategically, to reach objectives. </a:t>
            </a:r>
            <a:r>
              <a:rPr lang="en-GB" dirty="0"/>
              <a:t>(</a:t>
            </a:r>
            <a:r>
              <a:rPr lang="en-GB" dirty="0" err="1"/>
              <a:t>Traphagan</a:t>
            </a:r>
            <a:r>
              <a:rPr lang="en-GB" dirty="0"/>
              <a:t>, 2017)</a:t>
            </a:r>
            <a:endParaRPr lang="en-US" dirty="0"/>
          </a:p>
          <a:p>
            <a:endParaRPr lang="en-US" sz="1800" dirty="0"/>
          </a:p>
        </p:txBody>
      </p:sp>
    </p:spTree>
    <p:extLst>
      <p:ext uri="{BB962C8B-B14F-4D97-AF65-F5344CB8AC3E}">
        <p14:creationId xmlns:p14="http://schemas.microsoft.com/office/powerpoint/2010/main" val="2264108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7A6F-C09C-4AB7-9289-FA9A957C10A3}"/>
              </a:ext>
            </a:extLst>
          </p:cNvPr>
          <p:cNvSpPr>
            <a:spLocks noGrp="1"/>
          </p:cNvSpPr>
          <p:nvPr>
            <p:ph type="title"/>
          </p:nvPr>
        </p:nvSpPr>
        <p:spPr/>
        <p:txBody>
          <a:bodyPr/>
          <a:lstStyle/>
          <a:p>
            <a:r>
              <a:rPr lang="en-US" dirty="0"/>
              <a:t>Culture impacts &amp; organisation efficiency</a:t>
            </a:r>
          </a:p>
        </p:txBody>
      </p:sp>
      <p:sp>
        <p:nvSpPr>
          <p:cNvPr id="3" name="Content Placeholder 2">
            <a:extLst>
              <a:ext uri="{FF2B5EF4-FFF2-40B4-BE49-F238E27FC236}">
                <a16:creationId xmlns:a16="http://schemas.microsoft.com/office/drawing/2014/main" id="{95E8994E-DD62-4F5B-BCA4-506EC524D2CB}"/>
              </a:ext>
            </a:extLst>
          </p:cNvPr>
          <p:cNvSpPr>
            <a:spLocks noGrp="1"/>
          </p:cNvSpPr>
          <p:nvPr>
            <p:ph idx="1"/>
          </p:nvPr>
        </p:nvSpPr>
        <p:spPr/>
        <p:txBody>
          <a:bodyPr/>
          <a:lstStyle/>
          <a:p>
            <a:r>
              <a:rPr lang="en-US" dirty="0"/>
              <a:t>Culture is a conventional "way of life" for the members of the organisation, who often consider its influence to be understood by itself. The culture of an organisation often becomes evident only when compared with that in other organisations or when it is subject to change.</a:t>
            </a:r>
          </a:p>
          <a:p>
            <a:endParaRPr lang="en-US" dirty="0"/>
          </a:p>
        </p:txBody>
      </p:sp>
    </p:spTree>
    <p:extLst>
      <p:ext uri="{BB962C8B-B14F-4D97-AF65-F5344CB8AC3E}">
        <p14:creationId xmlns:p14="http://schemas.microsoft.com/office/powerpoint/2010/main" val="1470021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241E4-CCB8-458C-9A59-7C829F037AD2}"/>
              </a:ext>
            </a:extLst>
          </p:cNvPr>
          <p:cNvSpPr>
            <a:spLocks noGrp="1"/>
          </p:cNvSpPr>
          <p:nvPr>
            <p:ph type="title"/>
          </p:nvPr>
        </p:nvSpPr>
        <p:spPr/>
        <p:txBody>
          <a:bodyPr/>
          <a:lstStyle/>
          <a:p>
            <a:r>
              <a:rPr lang="en-US" dirty="0"/>
              <a:t>Recommendations</a:t>
            </a:r>
          </a:p>
        </p:txBody>
      </p:sp>
      <p:sp>
        <p:nvSpPr>
          <p:cNvPr id="3" name="Content Placeholder 2">
            <a:extLst>
              <a:ext uri="{FF2B5EF4-FFF2-40B4-BE49-F238E27FC236}">
                <a16:creationId xmlns:a16="http://schemas.microsoft.com/office/drawing/2014/main" id="{2784FF2E-834C-4B0A-996E-16F17A496354}"/>
              </a:ext>
            </a:extLst>
          </p:cNvPr>
          <p:cNvSpPr>
            <a:spLocks noGrp="1"/>
          </p:cNvSpPr>
          <p:nvPr>
            <p:ph idx="1"/>
          </p:nvPr>
        </p:nvSpPr>
        <p:spPr/>
        <p:txBody>
          <a:bodyPr/>
          <a:lstStyle/>
          <a:p>
            <a:pPr marL="0" indent="0">
              <a:buNone/>
            </a:pPr>
            <a:r>
              <a:rPr lang="en-US" dirty="0">
                <a:hlinkClick r:id="rId2"/>
              </a:rPr>
              <a:t>https://www.youtube.com/watch?v=4IwZubnyr_c</a:t>
            </a:r>
            <a:endParaRPr lang="en-US" dirty="0"/>
          </a:p>
        </p:txBody>
      </p:sp>
    </p:spTree>
    <p:extLst>
      <p:ext uri="{BB962C8B-B14F-4D97-AF65-F5344CB8AC3E}">
        <p14:creationId xmlns:p14="http://schemas.microsoft.com/office/powerpoint/2010/main" val="337774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98416-CB81-4AE0-914C-3060787E74BB}"/>
              </a:ext>
            </a:extLst>
          </p:cNvPr>
          <p:cNvSpPr>
            <a:spLocks noGrp="1"/>
          </p:cNvSpPr>
          <p:nvPr>
            <p:ph type="title"/>
          </p:nvPr>
        </p:nvSpPr>
        <p:spPr/>
        <p:txBody>
          <a:bodyPr/>
          <a:lstStyle/>
          <a:p>
            <a:r>
              <a:rPr lang="en-US" dirty="0"/>
              <a:t>Thank you for watching our presentation </a:t>
            </a:r>
          </a:p>
        </p:txBody>
      </p:sp>
      <p:sp>
        <p:nvSpPr>
          <p:cNvPr id="3" name="Content Placeholder 2">
            <a:extLst>
              <a:ext uri="{FF2B5EF4-FFF2-40B4-BE49-F238E27FC236}">
                <a16:creationId xmlns:a16="http://schemas.microsoft.com/office/drawing/2014/main" id="{DD233D93-8F42-4900-A9D3-16922F8696F3}"/>
              </a:ext>
            </a:extLst>
          </p:cNvPr>
          <p:cNvSpPr>
            <a:spLocks noGrp="1"/>
          </p:cNvSpPr>
          <p:nvPr>
            <p:ph idx="1"/>
          </p:nvPr>
        </p:nvSpPr>
        <p:spPr/>
        <p:txBody>
          <a:bodyPr/>
          <a:lstStyle/>
          <a:p>
            <a:r>
              <a:rPr lang="en-US" dirty="0"/>
              <a:t>Marinela Berendei and Louise Westcott</a:t>
            </a:r>
          </a:p>
        </p:txBody>
      </p:sp>
    </p:spTree>
    <p:extLst>
      <p:ext uri="{BB962C8B-B14F-4D97-AF65-F5344CB8AC3E}">
        <p14:creationId xmlns:p14="http://schemas.microsoft.com/office/powerpoint/2010/main" val="132235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otalTime>10</TotalTime>
  <Words>227</Words>
  <Application>Microsoft Office PowerPoint</Application>
  <PresentationFormat>Widescreen</PresentationFormat>
  <Paragraphs>14</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Impact</vt:lpstr>
      <vt:lpstr>Main Event</vt:lpstr>
      <vt:lpstr>Workplace Culture and its Impact on Organisational Efficiency</vt:lpstr>
      <vt:lpstr>What is Culture?</vt:lpstr>
      <vt:lpstr>ARGOS</vt:lpstr>
      <vt:lpstr>Cultural Web</vt:lpstr>
      <vt:lpstr>Culture impacts &amp; organisation efficiency</vt:lpstr>
      <vt:lpstr>Recommendations</vt:lpstr>
      <vt:lpstr>Thank you for watching our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and its Impact on Organisational Efficiency</dc:title>
  <dc:creator>Mihai Berendei</dc:creator>
  <cp:lastModifiedBy>Mihai Berendei</cp:lastModifiedBy>
  <cp:revision>3</cp:revision>
  <dcterms:created xsi:type="dcterms:W3CDTF">2019-03-06T16:30:19Z</dcterms:created>
  <dcterms:modified xsi:type="dcterms:W3CDTF">2019-03-06T16:51:44Z</dcterms:modified>
</cp:coreProperties>
</file>