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7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58964F-AC6D-430B-8EE2-83ED79122D43}" v="36" dt="2026-05-05T07:52:17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Fox Toast" userId="76c8094d91bc0035" providerId="LiveId" clId="{F5595E17-F2D4-4BC9-9F91-753CBBE27662}"/>
    <pc:docChg chg="undo custSel delSld modSld">
      <pc:chgData name="LFox Toast" userId="76c8094d91bc0035" providerId="LiveId" clId="{F5595E17-F2D4-4BC9-9F91-753CBBE27662}" dt="2026-05-05T07:56:46.775" v="2583" actId="20577"/>
      <pc:docMkLst>
        <pc:docMk/>
      </pc:docMkLst>
      <pc:sldChg chg="modSp mod">
        <pc:chgData name="LFox Toast" userId="76c8094d91bc0035" providerId="LiveId" clId="{F5595E17-F2D4-4BC9-9F91-753CBBE27662}" dt="2026-05-05T07:53:52.957" v="2423" actId="20577"/>
        <pc:sldMkLst>
          <pc:docMk/>
          <pc:sldMk cId="1640616248" sldId="256"/>
        </pc:sldMkLst>
        <pc:spChg chg="mod">
          <ac:chgData name="LFox Toast" userId="76c8094d91bc0035" providerId="LiveId" clId="{F5595E17-F2D4-4BC9-9F91-753CBBE27662}" dt="2026-05-05T07:53:52.957" v="2423" actId="20577"/>
          <ac:spMkLst>
            <pc:docMk/>
            <pc:sldMk cId="1640616248" sldId="256"/>
            <ac:spMk id="2" creationId="{C18D14A5-E45E-78B5-D56B-802E0DEB880C}"/>
          </ac:spMkLst>
        </pc:spChg>
      </pc:sldChg>
      <pc:sldChg chg="modSp del mod">
        <pc:chgData name="LFox Toast" userId="76c8094d91bc0035" providerId="LiveId" clId="{F5595E17-F2D4-4BC9-9F91-753CBBE27662}" dt="2026-05-05T07:53:35.834" v="2402" actId="47"/>
        <pc:sldMkLst>
          <pc:docMk/>
          <pc:sldMk cId="621252677" sldId="257"/>
        </pc:sldMkLst>
        <pc:spChg chg="mod">
          <ac:chgData name="LFox Toast" userId="76c8094d91bc0035" providerId="LiveId" clId="{F5595E17-F2D4-4BC9-9F91-753CBBE27662}" dt="2026-05-05T05:09:08.455" v="913" actId="27636"/>
          <ac:spMkLst>
            <pc:docMk/>
            <pc:sldMk cId="621252677" sldId="257"/>
            <ac:spMk id="3" creationId="{E66FF3E1-2291-7776-3722-A4064E80E40D}"/>
          </ac:spMkLst>
        </pc:spChg>
      </pc:sldChg>
      <pc:sldChg chg="addSp delSp modSp mod">
        <pc:chgData name="LFox Toast" userId="76c8094d91bc0035" providerId="LiveId" clId="{F5595E17-F2D4-4BC9-9F91-753CBBE27662}" dt="2026-05-05T05:23:28.750" v="1128"/>
        <pc:sldMkLst>
          <pc:docMk/>
          <pc:sldMk cId="1979030352" sldId="258"/>
        </pc:sldMkLst>
        <pc:spChg chg="mod">
          <ac:chgData name="LFox Toast" userId="76c8094d91bc0035" providerId="LiveId" clId="{F5595E17-F2D4-4BC9-9F91-753CBBE27662}" dt="2026-05-05T05:05:29.920" v="909" actId="1076"/>
          <ac:spMkLst>
            <pc:docMk/>
            <pc:sldMk cId="1979030352" sldId="258"/>
            <ac:spMk id="3" creationId="{94D4779F-4A0E-7080-2EBD-D42A5822414D}"/>
          </ac:spMkLst>
        </pc:spChg>
        <pc:spChg chg="add del mod">
          <ac:chgData name="LFox Toast" userId="76c8094d91bc0035" providerId="LiveId" clId="{F5595E17-F2D4-4BC9-9F91-753CBBE27662}" dt="2026-05-05T05:13:45.260" v="917"/>
          <ac:spMkLst>
            <pc:docMk/>
            <pc:sldMk cId="1979030352" sldId="258"/>
            <ac:spMk id="4" creationId="{A6C52613-84E8-9937-30BA-58F0CA90FF88}"/>
          </ac:spMkLst>
        </pc:spChg>
        <pc:spChg chg="add del mod">
          <ac:chgData name="LFox Toast" userId="76c8094d91bc0035" providerId="LiveId" clId="{F5595E17-F2D4-4BC9-9F91-753CBBE27662}" dt="2026-05-05T05:16:04.474" v="949" actId="478"/>
          <ac:spMkLst>
            <pc:docMk/>
            <pc:sldMk cId="1979030352" sldId="258"/>
            <ac:spMk id="5" creationId="{0E9A778C-AF5A-5051-8F32-92CD4D964418}"/>
          </ac:spMkLst>
        </pc:spChg>
        <pc:spChg chg="add mod">
          <ac:chgData name="LFox Toast" userId="76c8094d91bc0035" providerId="LiveId" clId="{F5595E17-F2D4-4BC9-9F91-753CBBE27662}" dt="2026-05-05T05:22:46.325" v="1126" actId="313"/>
          <ac:spMkLst>
            <pc:docMk/>
            <pc:sldMk cId="1979030352" sldId="258"/>
            <ac:spMk id="6" creationId="{F6CDB8EF-506F-DE44-E295-0EA6B163750A}"/>
          </ac:spMkLst>
        </pc:spChg>
        <pc:spChg chg="add mod">
          <ac:chgData name="LFox Toast" userId="76c8094d91bc0035" providerId="LiveId" clId="{F5595E17-F2D4-4BC9-9F91-753CBBE27662}" dt="2026-05-05T05:23:28.750" v="1128"/>
          <ac:spMkLst>
            <pc:docMk/>
            <pc:sldMk cId="1979030352" sldId="258"/>
            <ac:spMk id="7" creationId="{52DF23C1-FDE4-D90D-4075-2D21727CC876}"/>
          </ac:spMkLst>
        </pc:spChg>
      </pc:sldChg>
      <pc:sldChg chg="addSp modSp mod">
        <pc:chgData name="LFox Toast" userId="76c8094d91bc0035" providerId="LiveId" clId="{F5595E17-F2D4-4BC9-9F91-753CBBE27662}" dt="2026-05-05T07:14:46.965" v="1769" actId="1076"/>
        <pc:sldMkLst>
          <pc:docMk/>
          <pc:sldMk cId="2721507368" sldId="259"/>
        </pc:sldMkLst>
        <pc:spChg chg="mod">
          <ac:chgData name="LFox Toast" userId="76c8094d91bc0035" providerId="LiveId" clId="{F5595E17-F2D4-4BC9-9F91-753CBBE27662}" dt="2026-05-05T06:54:58.235" v="1326" actId="20577"/>
          <ac:spMkLst>
            <pc:docMk/>
            <pc:sldMk cId="2721507368" sldId="259"/>
            <ac:spMk id="2" creationId="{78611C18-8886-20F9-5B59-E655098BD7C5}"/>
          </ac:spMkLst>
        </pc:spChg>
        <pc:spChg chg="mod">
          <ac:chgData name="LFox Toast" userId="76c8094d91bc0035" providerId="LiveId" clId="{F5595E17-F2D4-4BC9-9F91-753CBBE27662}" dt="2026-05-05T07:12:14.113" v="1767" actId="255"/>
          <ac:spMkLst>
            <pc:docMk/>
            <pc:sldMk cId="2721507368" sldId="259"/>
            <ac:spMk id="3" creationId="{CC9A4FB6-5EE9-5F67-2A34-2CF9343FE5CD}"/>
          </ac:spMkLst>
        </pc:spChg>
        <pc:spChg chg="add mod">
          <ac:chgData name="LFox Toast" userId="76c8094d91bc0035" providerId="LiveId" clId="{F5595E17-F2D4-4BC9-9F91-753CBBE27662}" dt="2026-05-05T07:10:30.925" v="1733" actId="5793"/>
          <ac:spMkLst>
            <pc:docMk/>
            <pc:sldMk cId="2721507368" sldId="259"/>
            <ac:spMk id="4" creationId="{4AD7BB77-3810-D289-2BBA-B1F7042DC8D9}"/>
          </ac:spMkLst>
        </pc:spChg>
        <pc:spChg chg="add mod">
          <ac:chgData name="LFox Toast" userId="76c8094d91bc0035" providerId="LiveId" clId="{F5595E17-F2D4-4BC9-9F91-753CBBE27662}" dt="2026-05-05T07:14:46.965" v="1769" actId="1076"/>
          <ac:spMkLst>
            <pc:docMk/>
            <pc:sldMk cId="2721507368" sldId="259"/>
            <ac:spMk id="5" creationId="{86B48E23-B244-5D05-495C-B3D38E644C29}"/>
          </ac:spMkLst>
        </pc:spChg>
      </pc:sldChg>
      <pc:sldChg chg="modSp mod">
        <pc:chgData name="LFox Toast" userId="76c8094d91bc0035" providerId="LiveId" clId="{F5595E17-F2D4-4BC9-9F91-753CBBE27662}" dt="2026-05-05T07:54:47.167" v="2446" actId="12"/>
        <pc:sldMkLst>
          <pc:docMk/>
          <pc:sldMk cId="1507979220" sldId="260"/>
        </pc:sldMkLst>
        <pc:spChg chg="mod">
          <ac:chgData name="LFox Toast" userId="76c8094d91bc0035" providerId="LiveId" clId="{F5595E17-F2D4-4BC9-9F91-753CBBE27662}" dt="2026-05-05T07:54:47.167" v="2446" actId="12"/>
          <ac:spMkLst>
            <pc:docMk/>
            <pc:sldMk cId="1507979220" sldId="260"/>
            <ac:spMk id="3" creationId="{1019B36C-2CFC-7C9A-7D89-AF8FCE2B0D2C}"/>
          </ac:spMkLst>
        </pc:spChg>
      </pc:sldChg>
      <pc:sldChg chg="modSp mod modNotesTx">
        <pc:chgData name="LFox Toast" userId="76c8094d91bc0035" providerId="LiveId" clId="{F5595E17-F2D4-4BC9-9F91-753CBBE27662}" dt="2026-05-05T04:50:45.262" v="800" actId="20577"/>
        <pc:sldMkLst>
          <pc:docMk/>
          <pc:sldMk cId="1756593850" sldId="261"/>
        </pc:sldMkLst>
        <pc:spChg chg="mod">
          <ac:chgData name="LFox Toast" userId="76c8094d91bc0035" providerId="LiveId" clId="{F5595E17-F2D4-4BC9-9F91-753CBBE27662}" dt="2026-05-05T04:50:45.262" v="800" actId="20577"/>
          <ac:spMkLst>
            <pc:docMk/>
            <pc:sldMk cId="1756593850" sldId="261"/>
            <ac:spMk id="3" creationId="{D657B0B1-4EA1-F1DE-C9AD-B3BCC1D88187}"/>
          </ac:spMkLst>
        </pc:spChg>
      </pc:sldChg>
      <pc:sldChg chg="modSp mod">
        <pc:chgData name="LFox Toast" userId="76c8094d91bc0035" providerId="LiveId" clId="{F5595E17-F2D4-4BC9-9F91-753CBBE27662}" dt="2026-05-05T07:56:46.775" v="2583" actId="20577"/>
        <pc:sldMkLst>
          <pc:docMk/>
          <pc:sldMk cId="3821745248" sldId="262"/>
        </pc:sldMkLst>
        <pc:spChg chg="mod">
          <ac:chgData name="LFox Toast" userId="76c8094d91bc0035" providerId="LiveId" clId="{F5595E17-F2D4-4BC9-9F91-753CBBE27662}" dt="2026-05-05T07:56:46.775" v="2583" actId="20577"/>
          <ac:spMkLst>
            <pc:docMk/>
            <pc:sldMk cId="3821745248" sldId="262"/>
            <ac:spMk id="3" creationId="{90085DC4-8B59-85C6-DB40-D841D5A76747}"/>
          </ac:spMkLst>
        </pc:spChg>
      </pc:sldChg>
      <pc:sldChg chg="addSp modSp mod modNotesTx">
        <pc:chgData name="LFox Toast" userId="76c8094d91bc0035" providerId="LiveId" clId="{F5595E17-F2D4-4BC9-9F91-753CBBE27662}" dt="2026-05-05T07:52:17.479" v="2250" actId="27636"/>
        <pc:sldMkLst>
          <pc:docMk/>
          <pc:sldMk cId="3093069444" sldId="263"/>
        </pc:sldMkLst>
        <pc:spChg chg="mod">
          <ac:chgData name="LFox Toast" userId="76c8094d91bc0035" providerId="LiveId" clId="{F5595E17-F2D4-4BC9-9F91-753CBBE27662}" dt="2026-05-05T07:52:17.479" v="2250" actId="27636"/>
          <ac:spMkLst>
            <pc:docMk/>
            <pc:sldMk cId="3093069444" sldId="263"/>
            <ac:spMk id="3" creationId="{990142D3-2375-DA47-FF1B-04AF08762A96}"/>
          </ac:spMkLst>
        </pc:spChg>
        <pc:spChg chg="add">
          <ac:chgData name="LFox Toast" userId="76c8094d91bc0035" providerId="LiveId" clId="{F5595E17-F2D4-4BC9-9F91-753CBBE27662}" dt="2026-05-05T07:43:58.858" v="1991"/>
          <ac:spMkLst>
            <pc:docMk/>
            <pc:sldMk cId="3093069444" sldId="263"/>
            <ac:spMk id="4" creationId="{F498A02C-7ECE-FEC5-6D52-ECDF6BBAF651}"/>
          </ac:spMkLst>
        </pc:spChg>
        <pc:spChg chg="add">
          <ac:chgData name="LFox Toast" userId="76c8094d91bc0035" providerId="LiveId" clId="{F5595E17-F2D4-4BC9-9F91-753CBBE27662}" dt="2026-05-05T07:44:10.683" v="1992"/>
          <ac:spMkLst>
            <pc:docMk/>
            <pc:sldMk cId="3093069444" sldId="263"/>
            <ac:spMk id="5" creationId="{E85A3609-890D-9FAC-406F-AB33E59A6CE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B79BD5-87B8-446A-9A92-2FE56E4CB054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A2B58-F570-415D-BCA3-6870134F223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740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Vepsa lie nen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A2B58-F570-415D-BCA3-6870134F223B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724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EA2B58-F570-415D-BCA3-6870134F223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407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399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85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045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523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856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5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436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2081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676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778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76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1999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2935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2573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33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06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E32DF-9DAE-4C11-8578-FE22D1A9A88B}" type="datetimeFigureOut">
              <a:rPr lang="en-GB" smtClean="0"/>
              <a:t>05/05/2026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7319686-1732-4EF5-BCB2-7E9D23D7827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199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1112871562746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D14A5-E45E-78B5-D56B-802E0DEB880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ACEs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C97983-AB89-9BEB-ADAB-0CFDEC4597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61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CE5A7-589B-4BA9-8CCC-55A68DEA2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Adverse Childhood Experiences (ACEs)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4779F-4A0E-7080-2EBD-D42A58224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935" y="2772697"/>
            <a:ext cx="8629394" cy="7472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Adverse Childhood Experiences are in reference to traumatic events during childhood that may lead to poorer outcomes in life (Welsh Government, 2021)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6CDB8EF-506F-DE44-E295-0EA6B163750A}"/>
              </a:ext>
            </a:extLst>
          </p:cNvPr>
          <p:cNvSpPr txBox="1">
            <a:spLocks/>
          </p:cNvSpPr>
          <p:nvPr/>
        </p:nvSpPr>
        <p:spPr>
          <a:xfrm>
            <a:off x="3562606" y="4387646"/>
            <a:ext cx="8629394" cy="7472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Malvaso </a:t>
            </a:r>
            <a:r>
              <a:rPr lang="en-GB" i="1" dirty="0"/>
              <a:t>et al</a:t>
            </a:r>
            <a:r>
              <a:rPr lang="en-GB" dirty="0"/>
              <a:t> (2021) describes ACEs as “the cumulative effects of both maltreatment and household dysfunction”</a:t>
            </a:r>
          </a:p>
        </p:txBody>
      </p:sp>
    </p:spTree>
    <p:extLst>
      <p:ext uri="{BB962C8B-B14F-4D97-AF65-F5344CB8AC3E}">
        <p14:creationId xmlns:p14="http://schemas.microsoft.com/office/powerpoint/2010/main" val="1979030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11C18-8886-20F9-5B59-E655098BD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A4FB6-5EE9-5F67-2A34-2CF9343FE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3" y="2133600"/>
            <a:ext cx="3723098" cy="707923"/>
          </a:xfrm>
        </p:spPr>
        <p:txBody>
          <a:bodyPr>
            <a:noAutofit/>
          </a:bodyPr>
          <a:lstStyle/>
          <a:p>
            <a:r>
              <a:rPr lang="en-GB" sz="1700" dirty="0"/>
              <a:t>Types of abuse (Physical, Verbal, Sexual</a:t>
            </a:r>
          </a:p>
          <a:p>
            <a:r>
              <a:rPr lang="en-GB" sz="1700" dirty="0"/>
              <a:t>Neglect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AD7BB77-3810-D289-2BBA-B1F7042DC8D9}"/>
              </a:ext>
            </a:extLst>
          </p:cNvPr>
          <p:cNvSpPr txBox="1">
            <a:spLocks/>
          </p:cNvSpPr>
          <p:nvPr/>
        </p:nvSpPr>
        <p:spPr>
          <a:xfrm>
            <a:off x="6576194" y="2133600"/>
            <a:ext cx="5615806" cy="707923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6800" dirty="0"/>
              <a:t>Being raised in a household in which </a:t>
            </a:r>
          </a:p>
          <a:p>
            <a:pPr marL="0" indent="0">
              <a:buNone/>
            </a:pPr>
            <a:r>
              <a:rPr lang="en-GB" sz="6800" dirty="0"/>
              <a:t>Domestic violence</a:t>
            </a:r>
          </a:p>
          <a:p>
            <a:pPr marL="0" indent="0">
              <a:buNone/>
            </a:pPr>
            <a:r>
              <a:rPr lang="en-GB" sz="6800" dirty="0"/>
              <a:t>Alcohol abuse</a:t>
            </a:r>
          </a:p>
          <a:p>
            <a:pPr marL="0" indent="0">
              <a:buNone/>
            </a:pPr>
            <a:r>
              <a:rPr lang="en-GB" sz="6800" dirty="0"/>
              <a:t>Drug abuse</a:t>
            </a:r>
          </a:p>
          <a:p>
            <a:pPr marL="0" indent="0">
              <a:buNone/>
            </a:pPr>
            <a:r>
              <a:rPr lang="en-GB" sz="6800" dirty="0"/>
              <a:t>Parental separation</a:t>
            </a:r>
          </a:p>
          <a:p>
            <a:pPr marL="0" indent="0">
              <a:buNone/>
            </a:pPr>
            <a:r>
              <a:rPr lang="en-GB" sz="6800" dirty="0"/>
              <a:t>Familial incarceration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B48E23-B244-5D05-495C-B3D38E644C29}"/>
              </a:ext>
            </a:extLst>
          </p:cNvPr>
          <p:cNvSpPr txBox="1"/>
          <p:nvPr/>
        </p:nvSpPr>
        <p:spPr>
          <a:xfrm>
            <a:off x="7048768" y="4588048"/>
            <a:ext cx="30873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Public Health Wales (2020)</a:t>
            </a:r>
          </a:p>
        </p:txBody>
      </p:sp>
    </p:spTree>
    <p:extLst>
      <p:ext uri="{BB962C8B-B14F-4D97-AF65-F5344CB8AC3E}">
        <p14:creationId xmlns:p14="http://schemas.microsoft.com/office/powerpoint/2010/main" val="2721507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B0C8F-1BD2-20EF-944E-A092BA88C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ACEs have the strongest links to later offending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B36C-2CFC-7C9A-7D89-AF8FCE2B0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Abuse </a:t>
            </a:r>
          </a:p>
          <a:p>
            <a:r>
              <a:rPr lang="en-GB" dirty="0"/>
              <a:t>Neglect </a:t>
            </a:r>
          </a:p>
          <a:p>
            <a:r>
              <a:rPr lang="en-GB" dirty="0"/>
              <a:t>Drug abuse in the household </a:t>
            </a:r>
          </a:p>
          <a:p>
            <a:pPr marL="0" indent="0">
              <a:buNone/>
            </a:pPr>
            <a:r>
              <a:rPr lang="en-GB" dirty="0"/>
              <a:t>Were most strongly linked to offending </a:t>
            </a:r>
          </a:p>
          <a:p>
            <a:pPr marL="0" indent="0">
              <a:buNone/>
            </a:pPr>
            <a:r>
              <a:rPr lang="en-GB" dirty="0"/>
              <a:t>Basto Pereira </a:t>
            </a:r>
            <a:r>
              <a:rPr lang="en-GB" i="1" dirty="0"/>
              <a:t>et al</a:t>
            </a:r>
            <a:r>
              <a:rPr lang="en-GB" dirty="0"/>
              <a:t>.(2022)</a:t>
            </a:r>
          </a:p>
        </p:txBody>
      </p:sp>
    </p:spTree>
    <p:extLst>
      <p:ext uri="{BB962C8B-B14F-4D97-AF65-F5344CB8AC3E}">
        <p14:creationId xmlns:p14="http://schemas.microsoft.com/office/powerpoint/2010/main" val="1507979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9BA46-2485-1D6F-A56C-E81586C52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strong are these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7B0B1-4EA1-F1DE-C9AD-B3BCC1D88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Vepsäläinen, </a:t>
            </a:r>
            <a:r>
              <a:rPr lang="en-GB" i="1" dirty="0"/>
              <a:t>et al.</a:t>
            </a:r>
            <a:r>
              <a:rPr lang="en-GB" dirty="0"/>
              <a:t> (2026) says that it is unclear whether ACEs are linked to specific crime types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Survey from Public Health Wales (2019) found that the link was between total number of ACEs rather than one in particular</a:t>
            </a:r>
          </a:p>
        </p:txBody>
      </p:sp>
    </p:spTree>
    <p:extLst>
      <p:ext uri="{BB962C8B-B14F-4D97-AF65-F5344CB8AC3E}">
        <p14:creationId xmlns:p14="http://schemas.microsoft.com/office/powerpoint/2010/main" val="1756593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4AACA-41B3-7E47-1573-8977E9833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85DC4-8B59-85C6-DB40-D841D5A76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While the individual links between ACE type and later offending are somewhat unclear with only some indication towards abuse, neglect and household drug use</a:t>
            </a:r>
          </a:p>
          <a:p>
            <a:pPr marL="0" indent="0">
              <a:buNone/>
            </a:pPr>
            <a:r>
              <a:rPr lang="en-GB" dirty="0"/>
              <a:t>It is clear that having a number of ACEs is linked to </a:t>
            </a:r>
            <a:r>
              <a:rPr lang="en-GB"/>
              <a:t>later offending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745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93BF3-8DC3-6BE0-4A50-E8F42480E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142D3-2375-DA47-FF1B-04AF08762A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Basto-Pereira, M., Gouveia-Pereira, M., Pereira, C., R., Barrett, E. L., Lawler, S., Newton, N and Stapinski, L (2022)‘The global impact of adverse childhood experiences on criminal </a:t>
            </a:r>
            <a:r>
              <a:rPr lang="en-GB" dirty="0" err="1"/>
              <a:t>behavior</a:t>
            </a:r>
            <a:r>
              <a:rPr lang="en-GB" dirty="0"/>
              <a:t>: A cross-continental study’ </a:t>
            </a:r>
            <a:r>
              <a:rPr lang="en-GB" i="1" dirty="0"/>
              <a:t>Child Abuse &amp; Neglect</a:t>
            </a:r>
            <a:r>
              <a:rPr lang="en-GB" dirty="0"/>
              <a:t> 124 article 105459 Available at: https://doi.org/10.1016/j.chiabu.2021.105459</a:t>
            </a:r>
          </a:p>
          <a:p>
            <a:r>
              <a:rPr lang="en-GB" dirty="0"/>
              <a:t>Malvaso, C. G., Cale, J., Whitten, T., Day, A., Singh, S., Hackett, L., Delffabro, P. H. and Ross S(2016) ‘Associations Between Adverse Childhood Experiences and Trauma Among Young People Who Offend: A Systematic Literature Review’ </a:t>
            </a:r>
            <a:r>
              <a:rPr lang="en-GB" i="1" dirty="0"/>
              <a:t>Trauma, Violence, &amp; Abuse, </a:t>
            </a:r>
            <a:r>
              <a:rPr lang="en-GB" dirty="0"/>
              <a:t>23(5) Available at :</a:t>
            </a:r>
            <a:r>
              <a:rPr lang="en-GB" u="sng" dirty="0">
                <a:hlinkClick r:id="rId3"/>
              </a:rPr>
              <a:t>https://doi.org/10.1177/0011128715627469</a:t>
            </a:r>
            <a:endParaRPr lang="en-GB" dirty="0"/>
          </a:p>
          <a:p>
            <a:r>
              <a:rPr lang="en-GB" dirty="0"/>
              <a:t>Public Health Wales (2019) </a:t>
            </a:r>
            <a:r>
              <a:rPr lang="en-GB" i="1" dirty="0"/>
              <a:t>Understanding the prevalence of adverse childhood experiences (ACEs) in a male offender population in Wales: The Prisoner ACE Survey </a:t>
            </a:r>
            <a:r>
              <a:rPr lang="en-GB" dirty="0"/>
              <a:t>Available at :https://phw.nhs.wales/files/aces/the-prisoner-ace-survey/ (Accessed 3 May 2026)</a:t>
            </a:r>
          </a:p>
          <a:p>
            <a:r>
              <a:rPr lang="en-GB" i="1" dirty="0"/>
              <a:t>Public Health Wales (2020) </a:t>
            </a:r>
            <a:r>
              <a:rPr lang="en-GB" dirty="0"/>
              <a:t>Adverse Childhood Experiences </a:t>
            </a:r>
            <a:r>
              <a:rPr lang="en-GB" i="1" dirty="0"/>
              <a:t>Available at :https://phw.nhs.wales/topics/adverse-childhood-experiences/ (Accessed: 4 May 2026</a:t>
            </a:r>
          </a:p>
          <a:p>
            <a:r>
              <a:rPr lang="en-GB" dirty="0"/>
              <a:t>Vepsäläinen, J., Aaltonen, M., Ellonen, N. </a:t>
            </a:r>
            <a:r>
              <a:rPr lang="en-GB" i="1" dirty="0"/>
              <a:t>et al.</a:t>
            </a:r>
            <a:r>
              <a:rPr lang="en-GB" dirty="0"/>
              <a:t> (2026) ’Early-Life Adversities and Youth Offending Patterns.’ </a:t>
            </a:r>
            <a:r>
              <a:rPr lang="en-GB" i="1" dirty="0"/>
              <a:t>International Criminology</a:t>
            </a:r>
            <a:r>
              <a:rPr lang="en-GB" dirty="0"/>
              <a:t> 6, pp. 33–50. Available at: https://doi.org/10.1007/s43576-026-00205-8</a:t>
            </a:r>
          </a:p>
          <a:p>
            <a:r>
              <a:rPr lang="en-GB" dirty="0"/>
              <a:t>Welsh Government (2021) </a:t>
            </a:r>
            <a:r>
              <a:rPr lang="en-GB" i="1" dirty="0"/>
              <a:t>Review of Adverse Childhood Experiences (ACE) policy: report </a:t>
            </a:r>
            <a:r>
              <a:rPr lang="en-GB" dirty="0"/>
              <a:t>Available at :https://www.gov.wales/review-adverse-childhood-experiences-ace-policy-report-html#64145 (Accessed: 30 April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069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EF29F-BA64-FA7F-2A10-C171DFE7A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807D1-EC35-1C48-32ED-5966187DE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82437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268</TotalTime>
  <Words>590</Words>
  <Application>Microsoft Office PowerPoint</Application>
  <PresentationFormat>Widescreen</PresentationFormat>
  <Paragraphs>42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Century Gothic</vt:lpstr>
      <vt:lpstr>Wingdings 3</vt:lpstr>
      <vt:lpstr>Wisp</vt:lpstr>
      <vt:lpstr> ACEs Presentation</vt:lpstr>
      <vt:lpstr>Adverse Childhood Experiences (ACEs)</vt:lpstr>
      <vt:lpstr>Types of ACEs</vt:lpstr>
      <vt:lpstr>Which ACEs have the strongest links to later offending </vt:lpstr>
      <vt:lpstr>How strong are these links</vt:lpstr>
      <vt:lpstr>Conclusion</vt:lpstr>
      <vt:lpstr>Reference list</vt:lpstr>
      <vt:lpstr>AI Statement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LFox Toast</dc:creator>
  <cp:lastModifiedBy>LFox Toast</cp:lastModifiedBy>
  <cp:revision>1</cp:revision>
  <dcterms:created xsi:type="dcterms:W3CDTF">2026-05-04T21:22:29Z</dcterms:created>
  <dcterms:modified xsi:type="dcterms:W3CDTF">2026-05-05T07:56:47Z</dcterms:modified>
</cp:coreProperties>
</file>