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2" r:id="rId1"/>
  </p:sldMasterIdLst>
  <p:notesMasterIdLst>
    <p:notesMasterId r:id="rId14"/>
  </p:notesMasterIdLst>
  <p:sldIdLst>
    <p:sldId id="264" r:id="rId2"/>
    <p:sldId id="265" r:id="rId3"/>
    <p:sldId id="256" r:id="rId4"/>
    <p:sldId id="257" r:id="rId5"/>
    <p:sldId id="259" r:id="rId6"/>
    <p:sldId id="260" r:id="rId7"/>
    <p:sldId id="261" r:id="rId8"/>
    <p:sldId id="258" r:id="rId9"/>
    <p:sldId id="262" r:id="rId10"/>
    <p:sldId id="263"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C28FF8-460E-467B-A366-BFB738DB0EDA}" v="32" dt="2022-11-07T20:04:54.831"/>
    <p1510:client id="{52EE5B40-F55F-4799-952B-9698BB15AE3D}" v="16" dt="2022-11-07T20:08:22.9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816" autoAdjust="0"/>
  </p:normalViewPr>
  <p:slideViewPr>
    <p:cSldViewPr snapToGrid="0">
      <p:cViewPr varScale="1">
        <p:scale>
          <a:sx n="61" d="100"/>
          <a:sy n="61" d="100"/>
        </p:scale>
        <p:origin x="86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8F921C-4109-48A6-8245-7155D31581D7}" type="datetimeFigureOut">
              <a:rPr lang="en-GB" smtClean="0"/>
              <a:t>11/11/2022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65E7D3-EA4B-447C-A75A-BF23CAFE4F81}" type="slidenum">
              <a:rPr lang="en-GB" smtClean="0"/>
              <a:t>‹#›</a:t>
            </a:fld>
            <a:endParaRPr lang="en-GB"/>
          </a:p>
        </p:txBody>
      </p:sp>
    </p:spTree>
    <p:extLst>
      <p:ext uri="{BB962C8B-B14F-4D97-AF65-F5344CB8AC3E}">
        <p14:creationId xmlns:p14="http://schemas.microsoft.com/office/powerpoint/2010/main" val="358882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T.M. Lewin is a British menswear provider established in 1898 specialized in formal shirt making. </a:t>
            </a:r>
          </a:p>
          <a:p>
            <a:r>
              <a:rPr lang="en-GB" sz="1200" dirty="0"/>
              <a:t>The purpose of this presentation is to understand why this renowned company is failing to generate enough profit and how this declining profitability can be addressed. </a:t>
            </a:r>
            <a:endParaRPr lang="en-US" sz="1200" dirty="0"/>
          </a:p>
        </p:txBody>
      </p:sp>
      <p:sp>
        <p:nvSpPr>
          <p:cNvPr id="4" name="Slide Number Placeholder 3"/>
          <p:cNvSpPr>
            <a:spLocks noGrp="1"/>
          </p:cNvSpPr>
          <p:nvPr>
            <p:ph type="sldNum" sz="quarter" idx="10"/>
          </p:nvPr>
        </p:nvSpPr>
        <p:spPr/>
        <p:txBody>
          <a:bodyPr/>
          <a:lstStyle/>
          <a:p>
            <a:fld id="{8965E7D3-EA4B-447C-A75A-BF23CAFE4F81}" type="slidenum">
              <a:rPr lang="en-GB" smtClean="0"/>
              <a:t>3</a:t>
            </a:fld>
            <a:endParaRPr lang="en-GB"/>
          </a:p>
        </p:txBody>
      </p:sp>
    </p:spTree>
    <p:extLst>
      <p:ext uri="{BB962C8B-B14F-4D97-AF65-F5344CB8AC3E}">
        <p14:creationId xmlns:p14="http://schemas.microsoft.com/office/powerpoint/2010/main" val="4242553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2020, T.M. Lewin faced a huge decline in their sales of menswear, especially in formal shirts. </a:t>
            </a:r>
          </a:p>
          <a:p>
            <a:r>
              <a:rPr lang="en-GB" dirty="0"/>
              <a:t>During COVD-19, people didn’t need formal dresses as they had to work remotely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Castañeda</a:t>
            </a:r>
            <a:r>
              <a:rPr lang="en-GB" sz="1200" kern="1200" dirty="0">
                <a:solidFill>
                  <a:schemeClr val="tx1"/>
                </a:solidFill>
                <a:effectLst/>
                <a:latin typeface="+mn-lt"/>
                <a:ea typeface="+mn-ea"/>
                <a:cs typeface="+mn-cs"/>
              </a:rPr>
              <a:t>‐Navarrete et al., 2021)</a:t>
            </a:r>
            <a:r>
              <a:rPr lang="en-GB" dirty="0"/>
              <a:t>. That’s why sale of formal shirts, pants, suits, and ties reduced significantly. </a:t>
            </a:r>
          </a:p>
          <a:p>
            <a:endParaRPr lang="en-US" dirty="0"/>
          </a:p>
          <a:p>
            <a:r>
              <a:rPr lang="en-GB" dirty="0"/>
              <a:t>Because of this decrease in sales, T.M. Lewin and its parent Torque Brands had to face to various problems, especially a huge decline in profitability. </a:t>
            </a:r>
          </a:p>
          <a:p>
            <a:endParaRPr lang="en-GB" dirty="0"/>
          </a:p>
          <a:p>
            <a:r>
              <a:rPr lang="en-GB" dirty="0"/>
              <a:t>The company had to remove 650 employees out of 700 </a:t>
            </a:r>
            <a:r>
              <a:rPr lang="en-GB" sz="1200" kern="1200" dirty="0">
                <a:solidFill>
                  <a:schemeClr val="tx1"/>
                </a:solidFill>
                <a:effectLst/>
                <a:latin typeface="+mn-lt"/>
                <a:ea typeface="+mn-ea"/>
                <a:cs typeface="+mn-cs"/>
              </a:rPr>
              <a:t>(Sen et al., 2020)</a:t>
            </a:r>
            <a:r>
              <a:rPr lang="en-GB" dirty="0"/>
              <a:t>. The company had gone into administration for the second time because of this.</a:t>
            </a:r>
            <a:endParaRPr lang="en-US" dirty="0"/>
          </a:p>
        </p:txBody>
      </p:sp>
      <p:sp>
        <p:nvSpPr>
          <p:cNvPr id="4" name="Slide Number Placeholder 3"/>
          <p:cNvSpPr>
            <a:spLocks noGrp="1"/>
          </p:cNvSpPr>
          <p:nvPr>
            <p:ph type="sldNum" sz="quarter" idx="10"/>
          </p:nvPr>
        </p:nvSpPr>
        <p:spPr/>
        <p:txBody>
          <a:bodyPr/>
          <a:lstStyle/>
          <a:p>
            <a:fld id="{8965E7D3-EA4B-447C-A75A-BF23CAFE4F81}" type="slidenum">
              <a:rPr lang="en-GB" smtClean="0"/>
              <a:t>4</a:t>
            </a:fld>
            <a:endParaRPr lang="en-GB"/>
          </a:p>
        </p:txBody>
      </p:sp>
    </p:spTree>
    <p:extLst>
      <p:ext uri="{BB962C8B-B14F-4D97-AF65-F5344CB8AC3E}">
        <p14:creationId xmlns:p14="http://schemas.microsoft.com/office/powerpoint/2010/main" val="13677381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Political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pandemic has caused import taxes increase and that’s why the UK government is promoting companies to acquire their required fabrics from local areas (</a:t>
            </a:r>
            <a:r>
              <a:rPr lang="en-GB" sz="1200" kern="1200" dirty="0" err="1">
                <a:solidFill>
                  <a:schemeClr val="tx1"/>
                </a:solidFill>
                <a:effectLst/>
                <a:latin typeface="+mn-lt"/>
                <a:ea typeface="+mn-ea"/>
                <a:cs typeface="+mn-cs"/>
              </a:rPr>
              <a:t>Mostafiz</a:t>
            </a:r>
            <a:r>
              <a:rPr lang="en-GB" sz="1200" kern="1200" dirty="0">
                <a:solidFill>
                  <a:schemeClr val="tx1"/>
                </a:solidFill>
                <a:effectLst/>
                <a:latin typeface="+mn-lt"/>
                <a:ea typeface="+mn-ea"/>
                <a:cs typeface="+mn-cs"/>
              </a:rPr>
              <a:t> et al., 2022). Political decisions like ‘</a:t>
            </a:r>
            <a:r>
              <a:rPr lang="en-GB" sz="1200" kern="1200" dirty="0" err="1">
                <a:solidFill>
                  <a:schemeClr val="tx1"/>
                </a:solidFill>
                <a:effectLst/>
                <a:latin typeface="+mn-lt"/>
                <a:ea typeface="+mn-ea"/>
                <a:cs typeface="+mn-cs"/>
              </a:rPr>
              <a:t>Brexit</a:t>
            </a:r>
            <a:r>
              <a:rPr lang="en-GB" sz="1200" kern="1200" dirty="0">
                <a:solidFill>
                  <a:schemeClr val="tx1"/>
                </a:solidFill>
                <a:effectLst/>
                <a:latin typeface="+mn-lt"/>
                <a:ea typeface="+mn-ea"/>
                <a:cs typeface="+mn-cs"/>
              </a:rPr>
              <a:t>’ has deteriorated the problems for T.M. Lewin. So, the company is making their products locally.</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Economical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decrease in people’s income has affected T.M. Lewin’s profitability because people are now spending less on fashion products such as formal and casual wears than before.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65E7D3-EA4B-447C-A75A-BF23CAFE4F81}" type="slidenum">
              <a:rPr lang="en-GB" smtClean="0"/>
              <a:t>5</a:t>
            </a:fld>
            <a:endParaRPr lang="en-GB"/>
          </a:p>
        </p:txBody>
      </p:sp>
    </p:spTree>
    <p:extLst>
      <p:ext uri="{BB962C8B-B14F-4D97-AF65-F5344CB8AC3E}">
        <p14:creationId xmlns:p14="http://schemas.microsoft.com/office/powerpoint/2010/main" val="970592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Social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Movies and music are social factors that influence apparel industry (Ong et al., 2021). Celebrities influence people to wear stylish formal dresses. Besides, people need to wear formal and casual dresses in social gatherings such as marriages and funerals.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Technological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Technology has great impacts on menswear industry. Businesses are enhancing their customers by offering them products online so that they don’t have to go to crowded shops. This will enhance sales and profit.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65E7D3-EA4B-447C-A75A-BF23CAFE4F81}" type="slidenum">
              <a:rPr lang="en-GB" smtClean="0"/>
              <a:t>6</a:t>
            </a:fld>
            <a:endParaRPr lang="en-GB"/>
          </a:p>
        </p:txBody>
      </p:sp>
    </p:spTree>
    <p:extLst>
      <p:ext uri="{BB962C8B-B14F-4D97-AF65-F5344CB8AC3E}">
        <p14:creationId xmlns:p14="http://schemas.microsoft.com/office/powerpoint/2010/main" val="2219740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Environmental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world is becoming more conscious about the environment. Nowadays, customers are attracted by green initiatives (</a:t>
            </a:r>
            <a:r>
              <a:rPr lang="en-GB" sz="1200" kern="1200" dirty="0" err="1">
                <a:solidFill>
                  <a:schemeClr val="tx1"/>
                </a:solidFill>
                <a:effectLst/>
                <a:latin typeface="+mn-lt"/>
                <a:ea typeface="+mn-ea"/>
                <a:cs typeface="+mn-cs"/>
              </a:rPr>
              <a:t>Baliyan</a:t>
            </a:r>
            <a:r>
              <a:rPr lang="en-GB" sz="1200" kern="1200" dirty="0">
                <a:solidFill>
                  <a:schemeClr val="tx1"/>
                </a:solidFill>
                <a:effectLst/>
                <a:latin typeface="+mn-lt"/>
                <a:ea typeface="+mn-ea"/>
                <a:cs typeface="+mn-cs"/>
              </a:rPr>
              <a:t>, 2021). T.M. Lewis must ensure to use less plastics and safety of the environment to enhance sales.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Legal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Legal rules and restrictions on tax and imports affect apparel brands’ operations (</a:t>
            </a:r>
            <a:r>
              <a:rPr lang="en-GB" dirty="0" err="1"/>
              <a:t>Gazzola</a:t>
            </a:r>
            <a:r>
              <a:rPr lang="en-GB" dirty="0"/>
              <a:t> et al., 2020)</a:t>
            </a:r>
            <a:r>
              <a:rPr lang="en-GB" sz="1200" kern="1200" dirty="0">
                <a:solidFill>
                  <a:schemeClr val="tx1"/>
                </a:solidFill>
                <a:effectLst/>
                <a:latin typeface="+mn-lt"/>
                <a:ea typeface="+mn-ea"/>
                <a:cs typeface="+mn-cs"/>
              </a:rPr>
              <a:t>. Customers may not like if you outsource operations from people with low sewing and designing quality to avoid import restrictions (</a:t>
            </a:r>
            <a:r>
              <a:rPr lang="en-GB" sz="1200" kern="1200" dirty="0" err="1">
                <a:solidFill>
                  <a:schemeClr val="tx1"/>
                </a:solidFill>
                <a:effectLst/>
                <a:latin typeface="+mn-lt"/>
                <a:ea typeface="+mn-ea"/>
                <a:cs typeface="+mn-cs"/>
              </a:rPr>
              <a:t>Callychurn</a:t>
            </a:r>
            <a:r>
              <a:rPr lang="en-GB" sz="1200" kern="1200" dirty="0">
                <a:solidFill>
                  <a:schemeClr val="tx1"/>
                </a:solidFill>
                <a:effectLst/>
                <a:latin typeface="+mn-lt"/>
                <a:ea typeface="+mn-ea"/>
                <a:cs typeface="+mn-cs"/>
              </a:rPr>
              <a:t> et al., 2014). It may reduce sales and profitability.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65E7D3-EA4B-447C-A75A-BF23CAFE4F81}" type="slidenum">
              <a:rPr lang="en-GB" smtClean="0"/>
              <a:t>7</a:t>
            </a:fld>
            <a:endParaRPr lang="en-GB"/>
          </a:p>
        </p:txBody>
      </p:sp>
    </p:spTree>
    <p:extLst>
      <p:ext uri="{BB962C8B-B14F-4D97-AF65-F5344CB8AC3E}">
        <p14:creationId xmlns:p14="http://schemas.microsoft.com/office/powerpoint/2010/main" val="33292369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diagram was introduced Kaoru Ishikawa to identify possible causes of a problem (</a:t>
            </a:r>
            <a:r>
              <a:rPr lang="en-GB" sz="1200" kern="1200" dirty="0" err="1">
                <a:solidFill>
                  <a:schemeClr val="tx1"/>
                </a:solidFill>
                <a:effectLst/>
                <a:latin typeface="+mn-lt"/>
                <a:ea typeface="+mn-ea"/>
                <a:cs typeface="+mn-cs"/>
              </a:rPr>
              <a:t>Coccia</a:t>
            </a:r>
            <a:r>
              <a:rPr lang="en-GB" sz="1200" kern="1200" dirty="0">
                <a:solidFill>
                  <a:schemeClr val="tx1"/>
                </a:solidFill>
                <a:effectLst/>
                <a:latin typeface="+mn-lt"/>
                <a:ea typeface="+mn-ea"/>
                <a:cs typeface="+mn-cs"/>
              </a:rPr>
              <a:t>, M., 2018).</a:t>
            </a:r>
          </a:p>
          <a:p>
            <a:r>
              <a:rPr lang="en-GB" sz="1200" kern="1200" dirty="0">
                <a:solidFill>
                  <a:schemeClr val="tx1"/>
                </a:solidFill>
                <a:effectLst/>
                <a:latin typeface="+mn-lt"/>
                <a:ea typeface="+mn-ea"/>
                <a:cs typeface="+mn-cs"/>
              </a:rPr>
              <a:t>The four components (product, price, place, and promotion) are the possible causes behind declining profitability of T.M. Lewin. Under these, the possible sub-causes are given in the diagram. From the diagram, we found that the major causes are:</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Need for product is low</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Customers don’t come to store</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Online platform is inefficient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65E7D3-EA4B-447C-A75A-BF23CAFE4F81}" type="slidenum">
              <a:rPr lang="en-GB" smtClean="0"/>
              <a:t>8</a:t>
            </a:fld>
            <a:endParaRPr lang="en-GB"/>
          </a:p>
        </p:txBody>
      </p:sp>
    </p:spTree>
    <p:extLst>
      <p:ext uri="{BB962C8B-B14F-4D97-AF65-F5344CB8AC3E}">
        <p14:creationId xmlns:p14="http://schemas.microsoft.com/office/powerpoint/2010/main" val="1180047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best solution to the problem for T.M. Lewin will be shifting its focus from men’s apparel and formalwear towards women’s apparel.</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65E7D3-EA4B-447C-A75A-BF23CAFE4F81}" type="slidenum">
              <a:rPr lang="en-GB" smtClean="0"/>
              <a:t>9</a:t>
            </a:fld>
            <a:endParaRPr lang="en-GB"/>
          </a:p>
        </p:txBody>
      </p:sp>
    </p:spTree>
    <p:extLst>
      <p:ext uri="{BB962C8B-B14F-4D97-AF65-F5344CB8AC3E}">
        <p14:creationId xmlns:p14="http://schemas.microsoft.com/office/powerpoint/2010/main" val="30707210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Social gatherings like marriages and funerals also had only a few people to join which minimized the sale of formal shirts.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company has to depend completely on its online platform because people nowadays like shop online</a:t>
            </a:r>
            <a:r>
              <a:rPr lang="en-GB" sz="1200" kern="1200" baseline="0" dirty="0">
                <a:solidFill>
                  <a:schemeClr val="tx1"/>
                </a:solidFill>
                <a:effectLst/>
                <a:latin typeface="+mn-lt"/>
                <a:ea typeface="+mn-ea"/>
                <a:cs typeface="+mn-cs"/>
              </a:rPr>
              <a:t> and it must shift towards women’s apparel.</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65E7D3-EA4B-447C-A75A-BF23CAFE4F81}" type="slidenum">
              <a:rPr lang="en-GB" smtClean="0"/>
              <a:t>10</a:t>
            </a:fld>
            <a:endParaRPr lang="en-GB"/>
          </a:p>
        </p:txBody>
      </p:sp>
    </p:spTree>
    <p:extLst>
      <p:ext uri="{BB962C8B-B14F-4D97-AF65-F5344CB8AC3E}">
        <p14:creationId xmlns:p14="http://schemas.microsoft.com/office/powerpoint/2010/main" val="2554232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28685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94345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44363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509A250-FF31-4206-8172-F9D3106AACB1}" type="datetimeFigureOut">
              <a:rPr lang="en-US" dirty="0"/>
              <a:t>11/11/2022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48492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509A250-FF31-4206-8172-F9D3106AACB1}" type="datetimeFigureOut">
              <a:rPr lang="en-US" dirty="0"/>
              <a:t>11/11/2022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89586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37290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30689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68620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00362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99754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812985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157227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605230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11/11/2022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12432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11/11/2022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943286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456049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00856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11/11/2022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4050866922"/>
      </p:ext>
    </p:extLst>
  </p:cSld>
  <p:clrMap bg1="dk1" tx1="lt1" bg2="dk2" tx2="lt2" accent1="accent1" accent2="accent2" accent3="accent3" accent4="accent4" accent5="accent5" accent6="accent6" hlink="hlink" folHlink="folHlink"/>
  <p:sldLayoutIdLst>
    <p:sldLayoutId id="2147483943" r:id="rId1"/>
    <p:sldLayoutId id="2147483944" r:id="rId2"/>
    <p:sldLayoutId id="2147483945" r:id="rId3"/>
    <p:sldLayoutId id="2147483946" r:id="rId4"/>
    <p:sldLayoutId id="2147483947" r:id="rId5"/>
    <p:sldLayoutId id="2147483948" r:id="rId6"/>
    <p:sldLayoutId id="2147483949" r:id="rId7"/>
    <p:sldLayoutId id="2147483950" r:id="rId8"/>
    <p:sldLayoutId id="2147483951" r:id="rId9"/>
    <p:sldLayoutId id="2147483952" r:id="rId10"/>
    <p:sldLayoutId id="2147483953" r:id="rId11"/>
    <p:sldLayoutId id="2147483954" r:id="rId12"/>
    <p:sldLayoutId id="2147483955" r:id="rId13"/>
    <p:sldLayoutId id="2147483956" r:id="rId14"/>
    <p:sldLayoutId id="2147483957" r:id="rId15"/>
    <p:sldLayoutId id="2147483958" r:id="rId16"/>
    <p:sldLayoutId id="21474839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5772" y="1648179"/>
            <a:ext cx="5637485" cy="3504392"/>
          </a:xfrm>
        </p:spPr>
        <p:txBody>
          <a:bodyPr>
            <a:normAutofit fontScale="90000"/>
          </a:bodyPr>
          <a:lstStyle/>
          <a:p>
            <a:r>
              <a:rPr lang="en-GB" sz="4400" b="1" dirty="0">
                <a:latin typeface="Algerian"/>
              </a:rPr>
              <a:t>Welcome to the presentation</a:t>
            </a:r>
            <a:br>
              <a:rPr lang="en-GB" sz="4400" b="1" dirty="0">
                <a:latin typeface="Algerian" panose="04020705040A02060702" pitchFamily="82" charset="0"/>
              </a:rPr>
            </a:br>
            <a:br>
              <a:rPr lang="en-GB" sz="4400" b="1" dirty="0">
                <a:latin typeface="Algerian" panose="04020705040A02060702" pitchFamily="82" charset="0"/>
              </a:rPr>
            </a:br>
            <a:r>
              <a:rPr lang="en-GB" sz="2400" cap="none" dirty="0">
                <a:solidFill>
                  <a:schemeClr val="bg1"/>
                </a:solidFill>
                <a:latin typeface="Times New Roman"/>
                <a:ea typeface="Calibri" panose="020F0502020204030204" pitchFamily="34" charset="0"/>
                <a:cs typeface="Times New Roman"/>
              </a:rPr>
              <a:t>Problem Solving And Decision Making </a:t>
            </a:r>
            <a:br>
              <a:rPr lang="en-US" sz="2400" cap="none" dirty="0">
                <a:latin typeface="Times New Roman" panose="02020603050405020304" pitchFamily="18" charset="0"/>
                <a:ea typeface="Calibri" panose="020F0502020204030204" pitchFamily="34" charset="0"/>
                <a:cs typeface="Times New Roman" panose="02020603050405020304" pitchFamily="18" charset="0"/>
              </a:rPr>
            </a:br>
            <a:r>
              <a:rPr lang="en-US" sz="2400" cap="none" dirty="0">
                <a:solidFill>
                  <a:schemeClr val="bg1"/>
                </a:solidFill>
                <a:latin typeface="Times New Roman"/>
                <a:ea typeface="Calibri" panose="020F0502020204030204" pitchFamily="34" charset="0"/>
                <a:cs typeface="Times New Roman"/>
              </a:rPr>
              <a:t>BMSW 4004</a:t>
            </a:r>
            <a:br>
              <a:rPr lang="en-US" sz="2400" cap="none" dirty="0">
                <a:latin typeface="Times New Roman" panose="02020603050405020304" pitchFamily="18" charset="0"/>
                <a:ea typeface="Calibri" panose="020F0502020204030204" pitchFamily="34" charset="0"/>
                <a:cs typeface="Times New Roman" panose="02020603050405020304" pitchFamily="18" charset="0"/>
              </a:rPr>
            </a:br>
            <a:r>
              <a:rPr lang="en-US" sz="2400" cap="none" dirty="0">
                <a:solidFill>
                  <a:schemeClr val="bg1"/>
                </a:solidFill>
                <a:latin typeface="Times New Roman"/>
                <a:ea typeface="Calibri" panose="020F0502020204030204" pitchFamily="34" charset="0"/>
                <a:cs typeface="Times New Roman"/>
              </a:rPr>
              <a:t>Task 1</a:t>
            </a:r>
            <a:br>
              <a:rPr lang="en-US" sz="2400" cap="none" dirty="0">
                <a:latin typeface="Times New Roman" panose="02020603050405020304" pitchFamily="18" charset="0"/>
                <a:ea typeface="Calibri" panose="020F0502020204030204" pitchFamily="34" charset="0"/>
                <a:cs typeface="Times New Roman" panose="02020603050405020304" pitchFamily="18" charset="0"/>
              </a:rPr>
            </a:br>
            <a:r>
              <a:rPr lang="en-US" sz="2400" cap="none" dirty="0">
                <a:solidFill>
                  <a:schemeClr val="bg1"/>
                </a:solidFill>
                <a:latin typeface="Times New Roman"/>
                <a:cs typeface="Times New Roman"/>
              </a:rPr>
              <a:t>Tabasum </a:t>
            </a:r>
            <a:r>
              <a:rPr lang="en-US" sz="2400" dirty="0">
                <a:solidFill>
                  <a:schemeClr val="bg1"/>
                </a:solidFill>
                <a:latin typeface="Times New Roman"/>
                <a:cs typeface="Times New Roman"/>
              </a:rPr>
              <a:t>Yousaf 2132506</a:t>
            </a:r>
            <a:br>
              <a:rPr lang="en-US" sz="2400" cap="none" dirty="0">
                <a:solidFill>
                  <a:schemeClr val="bg1"/>
                </a:solidFill>
                <a:latin typeface="Times New Roman"/>
                <a:cs typeface="Times New Roman"/>
              </a:rPr>
            </a:br>
            <a:r>
              <a:rPr lang="en-US" sz="2400" cap="none" dirty="0">
                <a:solidFill>
                  <a:schemeClr val="bg1"/>
                </a:solidFill>
                <a:latin typeface="Times New Roman"/>
                <a:cs typeface="Times New Roman"/>
              </a:rPr>
              <a:t>Mohammed Islam</a:t>
            </a:r>
          </a:p>
        </p:txBody>
      </p:sp>
    </p:spTree>
    <p:extLst>
      <p:ext uri="{BB962C8B-B14F-4D97-AF65-F5344CB8AC3E}">
        <p14:creationId xmlns:p14="http://schemas.microsoft.com/office/powerpoint/2010/main" val="32293658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762000"/>
            <a:ext cx="8534400" cy="1507067"/>
          </a:xfrm>
        </p:spPr>
        <p:txBody>
          <a:bodyPr/>
          <a:lstStyle/>
          <a:p>
            <a:r>
              <a:rPr lang="en-GB" dirty="0"/>
              <a:t>Topics to be discussed</a:t>
            </a:r>
          </a:p>
        </p:txBody>
      </p:sp>
      <p:sp>
        <p:nvSpPr>
          <p:cNvPr id="3" name="Content Placeholder 2"/>
          <p:cNvSpPr>
            <a:spLocks noGrp="1"/>
          </p:cNvSpPr>
          <p:nvPr>
            <p:ph idx="1"/>
          </p:nvPr>
        </p:nvSpPr>
        <p:spPr>
          <a:xfrm>
            <a:off x="684212" y="2269067"/>
            <a:ext cx="8534400" cy="3615267"/>
          </a:xfrm>
        </p:spPr>
        <p:txBody>
          <a:bodyPr/>
          <a:lstStyle/>
          <a:p>
            <a:pPr algn="just"/>
            <a:r>
              <a:rPr lang="en-GB" b="1" dirty="0"/>
              <a:t>Introduction</a:t>
            </a:r>
            <a:endParaRPr lang="en-US" b="1" dirty="0"/>
          </a:p>
          <a:p>
            <a:pPr algn="just"/>
            <a:r>
              <a:rPr lang="en-GB" b="1" dirty="0"/>
              <a:t>The nature and impact of the complex problem on T.M. Lewin and its employees</a:t>
            </a:r>
            <a:endParaRPr lang="en-US" b="1" dirty="0"/>
          </a:p>
          <a:p>
            <a:pPr algn="just"/>
            <a:r>
              <a:rPr lang="en-GB" b="1" dirty="0"/>
              <a:t>PESTLE analysis of the macro-environmental factors</a:t>
            </a:r>
            <a:endParaRPr lang="en-US" b="1" dirty="0"/>
          </a:p>
          <a:p>
            <a:pPr algn="just"/>
            <a:r>
              <a:rPr lang="en-GB" b="1" dirty="0"/>
              <a:t>Cause-and-effect analysis, using Fishbone Diagram</a:t>
            </a:r>
            <a:endParaRPr lang="en-US" b="1" dirty="0"/>
          </a:p>
          <a:p>
            <a:pPr algn="just"/>
            <a:r>
              <a:rPr lang="en-GB" b="1" dirty="0"/>
              <a:t>Alternative solutions to the problem</a:t>
            </a:r>
            <a:endParaRPr lang="en-US" b="1" dirty="0"/>
          </a:p>
          <a:p>
            <a:pPr algn="just"/>
            <a:r>
              <a:rPr lang="en-GB" b="1" dirty="0"/>
              <a:t>Conclusion</a:t>
            </a:r>
            <a:endParaRPr lang="en-US" b="1" dirty="0"/>
          </a:p>
          <a:p>
            <a:endParaRPr lang="en-GB" dirty="0"/>
          </a:p>
        </p:txBody>
      </p:sp>
    </p:spTree>
    <p:extLst>
      <p:ext uri="{BB962C8B-B14F-4D97-AF65-F5344CB8AC3E}">
        <p14:creationId xmlns:p14="http://schemas.microsoft.com/office/powerpoint/2010/main" val="3580206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224425"/>
            <a:ext cx="8534400" cy="1507067"/>
          </a:xfrm>
        </p:spPr>
        <p:txBody>
          <a:bodyPr/>
          <a:lstStyle/>
          <a:p>
            <a:r>
              <a:rPr lang="en-GB" b="1" dirty="0"/>
              <a:t>Introduction</a:t>
            </a:r>
            <a:endParaRPr lang="en-GB" dirty="0"/>
          </a:p>
        </p:txBody>
      </p:sp>
      <p:sp>
        <p:nvSpPr>
          <p:cNvPr id="3" name="Content Placeholder 2"/>
          <p:cNvSpPr>
            <a:spLocks noGrp="1"/>
          </p:cNvSpPr>
          <p:nvPr>
            <p:ph idx="1"/>
          </p:nvPr>
        </p:nvSpPr>
        <p:spPr>
          <a:xfrm>
            <a:off x="684212" y="1731492"/>
            <a:ext cx="8534400" cy="3061953"/>
          </a:xfrm>
        </p:spPr>
        <p:txBody>
          <a:bodyPr>
            <a:normAutofit/>
          </a:bodyPr>
          <a:lstStyle/>
          <a:p>
            <a:pPr algn="just"/>
            <a:r>
              <a:rPr lang="en-GB" sz="2400" dirty="0"/>
              <a:t>T.M. Lewin is a British menswear provider established in 1898 specialized in formal shirt making. </a:t>
            </a:r>
          </a:p>
          <a:p>
            <a:pPr algn="just"/>
            <a:r>
              <a:rPr lang="en-GB" sz="2400" dirty="0"/>
              <a:t>The purpose of this presentation is to understand why this renowned company is failing to generate enough profit and how this declining profitability can be addressed. </a:t>
            </a:r>
            <a:endParaRPr lang="en-US" sz="2400" dirty="0"/>
          </a:p>
          <a:p>
            <a:endParaRPr lang="en-GB" sz="2400" dirty="0"/>
          </a:p>
        </p:txBody>
      </p:sp>
    </p:spTree>
    <p:extLst>
      <p:ext uri="{BB962C8B-B14F-4D97-AF65-F5344CB8AC3E}">
        <p14:creationId xmlns:p14="http://schemas.microsoft.com/office/powerpoint/2010/main" val="126452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9970" y="237303"/>
            <a:ext cx="8534400" cy="1507067"/>
          </a:xfrm>
        </p:spPr>
        <p:txBody>
          <a:bodyPr>
            <a:normAutofit/>
          </a:bodyPr>
          <a:lstStyle/>
          <a:p>
            <a:r>
              <a:rPr lang="en-GB" sz="2800" b="1" dirty="0"/>
              <a:t>The nature and impact of the complex problem on T.M. Lewin and its employees</a:t>
            </a:r>
            <a:endParaRPr lang="en-GB" sz="2800" dirty="0"/>
          </a:p>
        </p:txBody>
      </p:sp>
      <p:sp>
        <p:nvSpPr>
          <p:cNvPr id="3" name="Content Placeholder 2"/>
          <p:cNvSpPr>
            <a:spLocks noGrp="1"/>
          </p:cNvSpPr>
          <p:nvPr>
            <p:ph idx="1"/>
          </p:nvPr>
        </p:nvSpPr>
        <p:spPr>
          <a:xfrm>
            <a:off x="564827" y="1744370"/>
            <a:ext cx="7403516" cy="4250030"/>
          </a:xfrm>
        </p:spPr>
        <p:txBody>
          <a:bodyPr>
            <a:normAutofit/>
          </a:bodyPr>
          <a:lstStyle/>
          <a:p>
            <a:pPr algn="just"/>
            <a:r>
              <a:rPr lang="en-GB" dirty="0"/>
              <a:t>Sale of formal shirts, pants, suits, and ties reduced significantly. </a:t>
            </a:r>
          </a:p>
          <a:p>
            <a:pPr algn="just"/>
            <a:r>
              <a:rPr lang="en-GB" dirty="0"/>
              <a:t>Faced a huge decline in profitability.</a:t>
            </a:r>
            <a:endParaRPr lang="en-US" dirty="0"/>
          </a:p>
          <a:p>
            <a:pPr algn="just"/>
            <a:r>
              <a:rPr lang="en-GB" dirty="0"/>
              <a:t>Had to remove 650 employees out of 700. </a:t>
            </a:r>
          </a:p>
          <a:p>
            <a:pPr algn="just"/>
            <a:r>
              <a:rPr lang="en-GB" dirty="0"/>
              <a:t>Had gone into administration for the second time.</a:t>
            </a:r>
            <a:endParaRPr lang="en-US" dirty="0"/>
          </a:p>
          <a:p>
            <a:endParaRPr lang="en-GB" dirty="0"/>
          </a:p>
        </p:txBody>
      </p:sp>
      <p:pic>
        <p:nvPicPr>
          <p:cNvPr id="1026" name="Picture 2" descr="Chalk Board With Sketch Of Decreasing Business Graph With Down Arrow And  Inscription Profitability. Stock Photo, Picture And Royalty Free Image.  Image 12891612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15087" y="1567769"/>
            <a:ext cx="3976913" cy="41073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8226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59276"/>
            <a:ext cx="8534400" cy="1507067"/>
          </a:xfrm>
        </p:spPr>
        <p:txBody>
          <a:bodyPr>
            <a:normAutofit/>
          </a:bodyPr>
          <a:lstStyle/>
          <a:p>
            <a:r>
              <a:rPr lang="en-GB" sz="2800" b="1" dirty="0"/>
              <a:t>PESTLE analysis of the macro-environmental factors</a:t>
            </a:r>
            <a:br>
              <a:rPr lang="en-GB" sz="2800" b="1" dirty="0"/>
            </a:br>
            <a:r>
              <a:rPr lang="en-GB" sz="2800" b="1" dirty="0"/>
              <a:t>Part 1</a:t>
            </a:r>
            <a:endParaRPr lang="en-GB" sz="2800" dirty="0"/>
          </a:p>
        </p:txBody>
      </p:sp>
      <p:sp>
        <p:nvSpPr>
          <p:cNvPr id="3" name="Content Placeholder 2"/>
          <p:cNvSpPr>
            <a:spLocks noGrp="1"/>
          </p:cNvSpPr>
          <p:nvPr>
            <p:ph idx="1"/>
          </p:nvPr>
        </p:nvSpPr>
        <p:spPr>
          <a:xfrm>
            <a:off x="684212" y="2293257"/>
            <a:ext cx="8837159" cy="4093028"/>
          </a:xfrm>
        </p:spPr>
        <p:txBody>
          <a:bodyPr>
            <a:normAutofit/>
          </a:bodyPr>
          <a:lstStyle/>
          <a:p>
            <a:pPr algn="just"/>
            <a:r>
              <a:rPr lang="en-GB" b="1" dirty="0"/>
              <a:t>Political: </a:t>
            </a:r>
          </a:p>
          <a:p>
            <a:pPr marL="0" indent="0" algn="just">
              <a:buNone/>
            </a:pPr>
            <a:r>
              <a:rPr lang="en-GB" b="1" dirty="0"/>
              <a:t>	</a:t>
            </a:r>
            <a:r>
              <a:rPr lang="en-US" dirty="0"/>
              <a:t>Political decisions like ‘</a:t>
            </a:r>
            <a:r>
              <a:rPr lang="en-US" dirty="0" err="1"/>
              <a:t>Brexit</a:t>
            </a:r>
            <a:r>
              <a:rPr lang="en-US" dirty="0"/>
              <a:t>’ has deteriorated the problems for 	T.M. Lewin </a:t>
            </a:r>
            <a:r>
              <a:rPr lang="en-GB" dirty="0"/>
              <a:t>(</a:t>
            </a:r>
            <a:r>
              <a:rPr lang="en-GB" dirty="0" err="1"/>
              <a:t>Mostafiz</a:t>
            </a:r>
            <a:r>
              <a:rPr lang="en-GB" dirty="0"/>
              <a:t> et al., 2022)</a:t>
            </a:r>
            <a:r>
              <a:rPr lang="en-US" dirty="0"/>
              <a:t>.</a:t>
            </a:r>
          </a:p>
          <a:p>
            <a:pPr algn="just"/>
            <a:r>
              <a:rPr lang="en-GB" b="1" dirty="0"/>
              <a:t>Economical </a:t>
            </a:r>
          </a:p>
          <a:p>
            <a:pPr marL="0" indent="0" algn="just">
              <a:buNone/>
            </a:pPr>
            <a:r>
              <a:rPr lang="en-GB" b="1" dirty="0"/>
              <a:t>	</a:t>
            </a:r>
            <a:r>
              <a:rPr lang="en-US" dirty="0"/>
              <a:t>The decrease in people’s income has affected T.M. Lewin’s 	profitability because people are now spending less on fashion 	products such as formal and casual wears than before </a:t>
            </a:r>
            <a:r>
              <a:rPr lang="en-GB" dirty="0"/>
              <a:t>(</a:t>
            </a:r>
            <a:r>
              <a:rPr lang="en-GB" dirty="0" err="1"/>
              <a:t>Mostafiz</a:t>
            </a:r>
            <a:r>
              <a:rPr lang="en-GB" dirty="0"/>
              <a:t> 	et al., 2022)</a:t>
            </a:r>
            <a:r>
              <a:rPr lang="en-US" dirty="0"/>
              <a:t>. </a:t>
            </a:r>
          </a:p>
        </p:txBody>
      </p:sp>
      <p:pic>
        <p:nvPicPr>
          <p:cNvPr id="2050" name="Picture 2" descr="What is PESTLE Analysis? Factors, Advantages and Disadvantages of PESTLE  Analysis"/>
          <p:cNvPicPr>
            <a:picLocks noChangeAspect="1" noChangeArrowheads="1"/>
          </p:cNvPicPr>
          <p:nvPr/>
        </p:nvPicPr>
        <p:blipFill rotWithShape="1">
          <a:blip r:embed="rId3">
            <a:extLst>
              <a:ext uri="{28A0092B-C50C-407E-A947-70E740481C1C}">
                <a14:useLocalDpi xmlns:a14="http://schemas.microsoft.com/office/drawing/2010/main" val="0"/>
              </a:ext>
            </a:extLst>
          </a:blip>
          <a:srcRect b="5430"/>
          <a:stretch/>
        </p:blipFill>
        <p:spPr bwMode="auto">
          <a:xfrm>
            <a:off x="8374743" y="1"/>
            <a:ext cx="3817257" cy="2796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8642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327456"/>
            <a:ext cx="8534400" cy="1507067"/>
          </a:xfrm>
        </p:spPr>
        <p:txBody>
          <a:bodyPr>
            <a:normAutofit/>
          </a:bodyPr>
          <a:lstStyle/>
          <a:p>
            <a:r>
              <a:rPr lang="en-GB" sz="2800" dirty="0" err="1"/>
              <a:t>Pestel</a:t>
            </a:r>
            <a:r>
              <a:rPr lang="en-GB" sz="2800" dirty="0"/>
              <a:t> analysis </a:t>
            </a:r>
            <a:br>
              <a:rPr lang="en-GB" sz="2800" dirty="0"/>
            </a:br>
            <a:r>
              <a:rPr lang="en-GB" sz="2800" dirty="0"/>
              <a:t>Part 2</a:t>
            </a:r>
          </a:p>
        </p:txBody>
      </p:sp>
      <p:sp>
        <p:nvSpPr>
          <p:cNvPr id="3" name="Content Placeholder 2"/>
          <p:cNvSpPr>
            <a:spLocks noGrp="1"/>
          </p:cNvSpPr>
          <p:nvPr>
            <p:ph idx="1"/>
          </p:nvPr>
        </p:nvSpPr>
        <p:spPr>
          <a:xfrm>
            <a:off x="684212" y="1834523"/>
            <a:ext cx="8534400" cy="3615267"/>
          </a:xfrm>
        </p:spPr>
        <p:txBody>
          <a:bodyPr>
            <a:normAutofit/>
          </a:bodyPr>
          <a:lstStyle/>
          <a:p>
            <a:pPr algn="just"/>
            <a:r>
              <a:rPr lang="en-GB" b="1" dirty="0"/>
              <a:t>Social </a:t>
            </a:r>
          </a:p>
          <a:p>
            <a:pPr marL="0" indent="0" algn="just">
              <a:buNone/>
            </a:pPr>
            <a:r>
              <a:rPr lang="en-US" dirty="0"/>
              <a:t>	Movies and music are social factors that influence apparel 	industry.  </a:t>
            </a:r>
            <a:r>
              <a:rPr lang="en-GB" dirty="0"/>
              <a:t>(Ong et al., 2021)</a:t>
            </a:r>
            <a:r>
              <a:rPr lang="en-US" dirty="0"/>
              <a:t>Celebrities influence people to wear 	stylish formal dresses.</a:t>
            </a:r>
          </a:p>
          <a:p>
            <a:pPr algn="just"/>
            <a:r>
              <a:rPr lang="en-GB" b="1" dirty="0"/>
              <a:t>Technological</a:t>
            </a:r>
          </a:p>
          <a:p>
            <a:pPr marL="0" indent="0" algn="just">
              <a:buNone/>
            </a:pPr>
            <a:r>
              <a:rPr lang="en-US" dirty="0"/>
              <a:t>	Businesses are enhancing their customers by offering them 	products online so that they don’t have to go to crowded 	shops (</a:t>
            </a:r>
            <a:r>
              <a:rPr lang="en-GB" dirty="0" err="1"/>
              <a:t>Gu</a:t>
            </a:r>
            <a:r>
              <a:rPr lang="en-GB" dirty="0"/>
              <a:t> et al., 2021)</a:t>
            </a:r>
            <a:r>
              <a:rPr lang="en-US" dirty="0"/>
              <a:t>. </a:t>
            </a:r>
          </a:p>
        </p:txBody>
      </p:sp>
      <p:pic>
        <p:nvPicPr>
          <p:cNvPr id="4" name="Picture 2" descr="What is PESTLE Analysis? Factors, Advantages and Disadvantages of PESTLE  Analysis"/>
          <p:cNvPicPr>
            <a:picLocks noChangeAspect="1" noChangeArrowheads="1"/>
          </p:cNvPicPr>
          <p:nvPr/>
        </p:nvPicPr>
        <p:blipFill rotWithShape="1">
          <a:blip r:embed="rId3">
            <a:extLst>
              <a:ext uri="{28A0092B-C50C-407E-A947-70E740481C1C}">
                <a14:useLocalDpi xmlns:a14="http://schemas.microsoft.com/office/drawing/2010/main" val="0"/>
              </a:ext>
            </a:extLst>
          </a:blip>
          <a:srcRect b="5430"/>
          <a:stretch/>
        </p:blipFill>
        <p:spPr bwMode="auto">
          <a:xfrm>
            <a:off x="9001964" y="1"/>
            <a:ext cx="3190036" cy="23367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2398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30487"/>
            <a:ext cx="8534400" cy="1053803"/>
          </a:xfrm>
        </p:spPr>
        <p:txBody>
          <a:bodyPr>
            <a:normAutofit fontScale="90000"/>
          </a:bodyPr>
          <a:lstStyle/>
          <a:p>
            <a:r>
              <a:rPr lang="en-GB" dirty="0" err="1"/>
              <a:t>Pestel</a:t>
            </a:r>
            <a:r>
              <a:rPr lang="en-GB" dirty="0"/>
              <a:t> analysis </a:t>
            </a:r>
            <a:br>
              <a:rPr lang="en-GB" dirty="0"/>
            </a:br>
            <a:r>
              <a:rPr lang="en-GB" dirty="0"/>
              <a:t>Part 3</a:t>
            </a:r>
          </a:p>
        </p:txBody>
      </p:sp>
      <p:sp>
        <p:nvSpPr>
          <p:cNvPr id="3" name="Content Placeholder 2"/>
          <p:cNvSpPr>
            <a:spLocks noGrp="1"/>
          </p:cNvSpPr>
          <p:nvPr>
            <p:ph idx="1"/>
          </p:nvPr>
        </p:nvSpPr>
        <p:spPr>
          <a:xfrm>
            <a:off x="684212" y="1484290"/>
            <a:ext cx="8534400" cy="3615267"/>
          </a:xfrm>
        </p:spPr>
        <p:txBody>
          <a:bodyPr/>
          <a:lstStyle/>
          <a:p>
            <a:pPr algn="just"/>
            <a:r>
              <a:rPr lang="en-GB" b="1" dirty="0"/>
              <a:t>Environmental</a:t>
            </a:r>
          </a:p>
          <a:p>
            <a:pPr marL="0" indent="0" algn="just">
              <a:buNone/>
            </a:pPr>
            <a:r>
              <a:rPr lang="en-US" dirty="0"/>
              <a:t>	Nowadays, customers are attracted by green initiatives.</a:t>
            </a:r>
          </a:p>
          <a:p>
            <a:pPr algn="just"/>
            <a:r>
              <a:rPr lang="en-GB" b="1" dirty="0"/>
              <a:t>Legal</a:t>
            </a:r>
            <a:endParaRPr lang="en-US" dirty="0"/>
          </a:p>
          <a:p>
            <a:pPr marL="0" indent="0" algn="just">
              <a:buNone/>
            </a:pPr>
            <a:r>
              <a:rPr lang="en-US" dirty="0"/>
              <a:t>	Legal rules and restrictions on tax and imports affect apparel 	brands’ operations.</a:t>
            </a:r>
            <a:endParaRPr lang="en-GB" dirty="0"/>
          </a:p>
        </p:txBody>
      </p:sp>
      <p:pic>
        <p:nvPicPr>
          <p:cNvPr id="4" name="Picture 2" descr="What is PESTLE Analysis? Factors, Advantages and Disadvantages of PESTLE  Analysis"/>
          <p:cNvPicPr>
            <a:picLocks noChangeAspect="1" noChangeArrowheads="1"/>
          </p:cNvPicPr>
          <p:nvPr/>
        </p:nvPicPr>
        <p:blipFill rotWithShape="1">
          <a:blip r:embed="rId3">
            <a:extLst>
              <a:ext uri="{28A0092B-C50C-407E-A947-70E740481C1C}">
                <a14:useLocalDpi xmlns:a14="http://schemas.microsoft.com/office/drawing/2010/main" val="0"/>
              </a:ext>
            </a:extLst>
          </a:blip>
          <a:srcRect b="5430"/>
          <a:stretch/>
        </p:blipFill>
        <p:spPr bwMode="auto">
          <a:xfrm>
            <a:off x="8374743" y="0"/>
            <a:ext cx="3817257" cy="2796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8221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25321" y="1"/>
            <a:ext cx="10515600" cy="562522"/>
          </a:xfrm>
        </p:spPr>
        <p:txBody>
          <a:bodyPr>
            <a:normAutofit/>
          </a:bodyPr>
          <a:lstStyle/>
          <a:p>
            <a:r>
              <a:rPr lang="en-US" sz="2800" cap="none" dirty="0">
                <a:solidFill>
                  <a:schemeClr val="bg1"/>
                </a:solidFill>
                <a:latin typeface="Times New Roman" panose="02020603050405020304" pitchFamily="18" charset="0"/>
                <a:cs typeface="Times New Roman" panose="02020603050405020304" pitchFamily="18" charset="0"/>
              </a:rPr>
              <a:t>Cause and Effect Analysis Using Fishbone Diagram</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6" name="Right Arrow 5"/>
          <p:cNvSpPr/>
          <p:nvPr/>
        </p:nvSpPr>
        <p:spPr>
          <a:xfrm>
            <a:off x="2057400" y="3375124"/>
            <a:ext cx="7162800" cy="609600"/>
          </a:xfrm>
          <a:prstGeom prst="rightArrow">
            <a:avLst>
              <a:gd name="adj1" fmla="val 50000"/>
              <a:gd name="adj2" fmla="val 65672"/>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cxnSp>
        <p:nvCxnSpPr>
          <p:cNvPr id="12" name="Straight Arrow Connector 11"/>
          <p:cNvCxnSpPr>
            <a:stCxn id="7" idx="2"/>
          </p:cNvCxnSpPr>
          <p:nvPr/>
        </p:nvCxnSpPr>
        <p:spPr>
          <a:xfrm>
            <a:off x="7924800" y="1379560"/>
            <a:ext cx="762000" cy="2103120"/>
          </a:xfrm>
          <a:prstGeom prst="straightConnector1">
            <a:avLst/>
          </a:prstGeom>
          <a:ln w="28575">
            <a:solidFill>
              <a:schemeClr val="bg1">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7" name="Rounded Rectangle 6"/>
          <p:cNvSpPr/>
          <p:nvPr/>
        </p:nvSpPr>
        <p:spPr>
          <a:xfrm>
            <a:off x="7315200" y="769960"/>
            <a:ext cx="1219200" cy="609600"/>
          </a:xfrm>
          <a:prstGeom prst="roundRect">
            <a:avLst>
              <a:gd name="adj" fmla="val 4267"/>
            </a:avLst>
          </a:prstGeom>
          <a:gradFill>
            <a:gsLst>
              <a:gs pos="63000">
                <a:srgbClr val="BC2922"/>
              </a:gs>
              <a:gs pos="0">
                <a:srgbClr val="950F05"/>
              </a:gs>
              <a:gs pos="100000">
                <a:srgbClr val="F62222"/>
              </a:gs>
            </a:gsLst>
          </a:gradFill>
        </p:spPr>
        <p:style>
          <a:lnRef idx="1">
            <a:schemeClr val="accent2"/>
          </a:lnRef>
          <a:fillRef idx="3">
            <a:schemeClr val="accent2"/>
          </a:fillRef>
          <a:effectRef idx="2">
            <a:schemeClr val="accent2"/>
          </a:effectRef>
          <a:fontRef idx="minor">
            <a:schemeClr val="lt1"/>
          </a:fontRef>
        </p:style>
        <p:txBody>
          <a:bodyPr rtlCol="0" anchor="ctr"/>
          <a:lstStyle/>
          <a:p>
            <a:pPr algn="ctr"/>
            <a:r>
              <a:rPr lang="en-US" sz="1600" dirty="0">
                <a:latin typeface="Times New Roman" panose="02020603050405020304" pitchFamily="18" charset="0"/>
                <a:cs typeface="Times New Roman" panose="02020603050405020304" pitchFamily="18" charset="0"/>
              </a:rPr>
              <a:t>Price</a:t>
            </a:r>
          </a:p>
        </p:txBody>
      </p:sp>
      <p:sp>
        <p:nvSpPr>
          <p:cNvPr id="8" name="Rounded Rectangle 7"/>
          <p:cNvSpPr/>
          <p:nvPr/>
        </p:nvSpPr>
        <p:spPr>
          <a:xfrm>
            <a:off x="9224748" y="3124200"/>
            <a:ext cx="1748077" cy="1069777"/>
          </a:xfrm>
          <a:prstGeom prst="roundRect">
            <a:avLst>
              <a:gd name="adj" fmla="val 14830"/>
            </a:avLst>
          </a:prstGeom>
          <a:solidFill>
            <a:schemeClr val="accent4">
              <a:lumMod val="60000"/>
              <a:lumOff val="40000"/>
            </a:schemeClr>
          </a:solidFill>
          <a:ln w="10" cap="flat">
            <a:solidFill>
              <a:schemeClr val="bg1">
                <a:lumMod val="50000"/>
              </a:schemeClr>
            </a:solidFill>
            <a:prstDash val="solid"/>
            <a:miter lim="800000"/>
            <a:headEnd/>
            <a:tailEnd/>
          </a:ln>
          <a:effectLst>
            <a:outerShdw blurRad="50800" dist="38100" dir="5400000" algn="t" rotWithShape="0">
              <a:prstClr val="black">
                <a:alpha val="40000"/>
              </a:prstClr>
            </a:outerShdw>
          </a:effectLst>
        </p:spPr>
        <p:txBody>
          <a:bodyPr vert="horz" wrap="square" lIns="91440" tIns="45720" rIns="91440" bIns="45720" numCol="1" anchor="ctr" anchorCtr="0" compatLnSpc="1">
            <a:prstTxWarp prst="textNoShape">
              <a:avLst/>
            </a:prstTxWarp>
          </a:bodyPr>
          <a:lstStyle/>
          <a:p>
            <a:pPr algn="ctr"/>
            <a:r>
              <a:rPr lang="en-US" b="1" dirty="0">
                <a:solidFill>
                  <a:schemeClr val="bg1"/>
                </a:solidFill>
                <a:latin typeface="Times New Roman" panose="02020603050405020304" pitchFamily="18" charset="0"/>
                <a:cs typeface="Times New Roman" panose="02020603050405020304" pitchFamily="18" charset="0"/>
              </a:rPr>
              <a:t>Declining profitability</a:t>
            </a:r>
          </a:p>
        </p:txBody>
      </p:sp>
      <p:cxnSp>
        <p:nvCxnSpPr>
          <p:cNvPr id="23" name="Straight Arrow Connector 22"/>
          <p:cNvCxnSpPr>
            <a:stCxn id="24" idx="2"/>
          </p:cNvCxnSpPr>
          <p:nvPr/>
        </p:nvCxnSpPr>
        <p:spPr>
          <a:xfrm>
            <a:off x="3429000" y="1379560"/>
            <a:ext cx="762000" cy="2103120"/>
          </a:xfrm>
          <a:prstGeom prst="straightConnector1">
            <a:avLst/>
          </a:prstGeom>
          <a:ln w="28575">
            <a:solidFill>
              <a:schemeClr val="bg1">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24" name="Rounded Rectangle 23"/>
          <p:cNvSpPr/>
          <p:nvPr/>
        </p:nvSpPr>
        <p:spPr>
          <a:xfrm>
            <a:off x="2819400" y="769960"/>
            <a:ext cx="1219200" cy="609600"/>
          </a:xfrm>
          <a:prstGeom prst="roundRect">
            <a:avLst>
              <a:gd name="adj" fmla="val 4267"/>
            </a:avLst>
          </a:prstGeom>
          <a:gradFill>
            <a:gsLst>
              <a:gs pos="63000">
                <a:srgbClr val="BC2922"/>
              </a:gs>
              <a:gs pos="0">
                <a:srgbClr val="950F05"/>
              </a:gs>
              <a:gs pos="100000">
                <a:srgbClr val="F62222"/>
              </a:gs>
            </a:gsLst>
          </a:gradFill>
        </p:spPr>
        <p:style>
          <a:lnRef idx="1">
            <a:schemeClr val="accent2"/>
          </a:lnRef>
          <a:fillRef idx="3">
            <a:schemeClr val="accent2"/>
          </a:fillRef>
          <a:effectRef idx="2">
            <a:schemeClr val="accent2"/>
          </a:effectRef>
          <a:fontRef idx="minor">
            <a:schemeClr val="lt1"/>
          </a:fontRef>
        </p:style>
        <p:txBody>
          <a:bodyPr rtlCol="0" anchor="ctr"/>
          <a:lstStyle/>
          <a:p>
            <a:pPr algn="ctr"/>
            <a:r>
              <a:rPr lang="en-US" sz="1600" dirty="0">
                <a:latin typeface="Times New Roman" panose="02020603050405020304" pitchFamily="18" charset="0"/>
                <a:cs typeface="Times New Roman" panose="02020603050405020304" pitchFamily="18" charset="0"/>
              </a:rPr>
              <a:t>Product</a:t>
            </a:r>
          </a:p>
        </p:txBody>
      </p:sp>
      <p:cxnSp>
        <p:nvCxnSpPr>
          <p:cNvPr id="39" name="Straight Arrow Connector 38"/>
          <p:cNvCxnSpPr>
            <a:stCxn id="40" idx="0"/>
          </p:cNvCxnSpPr>
          <p:nvPr/>
        </p:nvCxnSpPr>
        <p:spPr>
          <a:xfrm flipV="1">
            <a:off x="3429000" y="3889188"/>
            <a:ext cx="762000" cy="2130612"/>
          </a:xfrm>
          <a:prstGeom prst="straightConnector1">
            <a:avLst/>
          </a:prstGeom>
          <a:ln w="28575">
            <a:solidFill>
              <a:schemeClr val="bg1">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40" name="Rounded Rectangle 39"/>
          <p:cNvSpPr/>
          <p:nvPr/>
        </p:nvSpPr>
        <p:spPr>
          <a:xfrm>
            <a:off x="2819400" y="6019800"/>
            <a:ext cx="1219200" cy="609600"/>
          </a:xfrm>
          <a:prstGeom prst="roundRect">
            <a:avLst>
              <a:gd name="adj" fmla="val 4267"/>
            </a:avLst>
          </a:prstGeom>
          <a:gradFill>
            <a:gsLst>
              <a:gs pos="63000">
                <a:srgbClr val="BC2922"/>
              </a:gs>
              <a:gs pos="0">
                <a:srgbClr val="950F05"/>
              </a:gs>
              <a:gs pos="100000">
                <a:srgbClr val="F62222"/>
              </a:gs>
            </a:gsLst>
          </a:gradFill>
        </p:spPr>
        <p:style>
          <a:lnRef idx="1">
            <a:schemeClr val="accent2"/>
          </a:lnRef>
          <a:fillRef idx="3">
            <a:schemeClr val="accent2"/>
          </a:fillRef>
          <a:effectRef idx="2">
            <a:schemeClr val="accent2"/>
          </a:effectRef>
          <a:fontRef idx="minor">
            <a:schemeClr val="lt1"/>
          </a:fontRef>
        </p:style>
        <p:txBody>
          <a:bodyPr rtlCol="0" anchor="ctr"/>
          <a:lstStyle/>
          <a:p>
            <a:pPr algn="ctr"/>
            <a:r>
              <a:rPr lang="en-US" sz="1600" dirty="0">
                <a:latin typeface="Times New Roman" panose="02020603050405020304" pitchFamily="18" charset="0"/>
                <a:cs typeface="Times New Roman" panose="02020603050405020304" pitchFamily="18" charset="0"/>
              </a:rPr>
              <a:t>Place</a:t>
            </a:r>
          </a:p>
        </p:txBody>
      </p:sp>
      <p:cxnSp>
        <p:nvCxnSpPr>
          <p:cNvPr id="43" name="Straight Arrow Connector 42"/>
          <p:cNvCxnSpPr>
            <a:stCxn id="44" idx="0"/>
          </p:cNvCxnSpPr>
          <p:nvPr/>
        </p:nvCxnSpPr>
        <p:spPr>
          <a:xfrm flipV="1">
            <a:off x="7924800" y="3889188"/>
            <a:ext cx="762000" cy="2130612"/>
          </a:xfrm>
          <a:prstGeom prst="straightConnector1">
            <a:avLst/>
          </a:prstGeom>
          <a:ln w="28575">
            <a:solidFill>
              <a:schemeClr val="bg1">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44" name="Rounded Rectangle 43"/>
          <p:cNvSpPr/>
          <p:nvPr/>
        </p:nvSpPr>
        <p:spPr>
          <a:xfrm>
            <a:off x="7315200" y="6019800"/>
            <a:ext cx="1219200" cy="609600"/>
          </a:xfrm>
          <a:prstGeom prst="roundRect">
            <a:avLst>
              <a:gd name="adj" fmla="val 4267"/>
            </a:avLst>
          </a:prstGeom>
          <a:gradFill>
            <a:gsLst>
              <a:gs pos="63000">
                <a:srgbClr val="BC2922"/>
              </a:gs>
              <a:gs pos="0">
                <a:srgbClr val="950F05"/>
              </a:gs>
              <a:gs pos="100000">
                <a:srgbClr val="F62222"/>
              </a:gs>
            </a:gsLst>
          </a:gradFill>
        </p:spPr>
        <p:style>
          <a:lnRef idx="1">
            <a:schemeClr val="accent2"/>
          </a:lnRef>
          <a:fillRef idx="3">
            <a:schemeClr val="accent2"/>
          </a:fillRef>
          <a:effectRef idx="2">
            <a:schemeClr val="accent2"/>
          </a:effectRef>
          <a:fontRef idx="minor">
            <a:schemeClr val="lt1"/>
          </a:fontRef>
        </p:style>
        <p:txBody>
          <a:bodyPr rtlCol="0" anchor="ctr"/>
          <a:lstStyle/>
          <a:p>
            <a:pPr algn="ctr"/>
            <a:r>
              <a:rPr lang="en-US" sz="1600" dirty="0">
                <a:latin typeface="Times New Roman" panose="02020603050405020304" pitchFamily="18" charset="0"/>
                <a:cs typeface="Times New Roman" panose="02020603050405020304" pitchFamily="18" charset="0"/>
              </a:rPr>
              <a:t>Promotion</a:t>
            </a:r>
          </a:p>
        </p:txBody>
      </p:sp>
      <p:sp>
        <p:nvSpPr>
          <p:cNvPr id="52" name="TextBox 51"/>
          <p:cNvSpPr txBox="1"/>
          <p:nvPr/>
        </p:nvSpPr>
        <p:spPr>
          <a:xfrm>
            <a:off x="1584101" y="1487397"/>
            <a:ext cx="1809886" cy="307777"/>
          </a:xfrm>
          <a:prstGeom prst="rect">
            <a:avLst/>
          </a:prstGeom>
          <a:noFill/>
        </p:spPr>
        <p:txBody>
          <a:bodyPr wrap="square" rtlCol="0" anchor="ctr">
            <a:spAutoFit/>
          </a:bodyPr>
          <a:lstStyle/>
          <a:p>
            <a:pPr algn="ctr"/>
            <a:r>
              <a:rPr lang="en-US" sz="1400" dirty="0">
                <a:solidFill>
                  <a:schemeClr val="bg1">
                    <a:lumMod val="95000"/>
                  </a:schemeClr>
                </a:solidFill>
                <a:latin typeface="Times New Roman" panose="02020603050405020304" pitchFamily="18" charset="0"/>
                <a:cs typeface="Times New Roman" panose="02020603050405020304" pitchFamily="18" charset="0"/>
              </a:rPr>
              <a:t>Design not compelling</a:t>
            </a:r>
          </a:p>
        </p:txBody>
      </p:sp>
      <p:cxnSp>
        <p:nvCxnSpPr>
          <p:cNvPr id="55" name="Straight Arrow Connector 54"/>
          <p:cNvCxnSpPr/>
          <p:nvPr/>
        </p:nvCxnSpPr>
        <p:spPr>
          <a:xfrm>
            <a:off x="2414935" y="3318356"/>
            <a:ext cx="1668737" cy="0"/>
          </a:xfrm>
          <a:prstGeom prst="straightConnector1">
            <a:avLst/>
          </a:prstGeom>
          <a:ln w="12700">
            <a:solidFill>
              <a:schemeClr val="bg1">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56" name="TextBox 55"/>
          <p:cNvSpPr txBox="1"/>
          <p:nvPr/>
        </p:nvSpPr>
        <p:spPr>
          <a:xfrm>
            <a:off x="1836349" y="2876781"/>
            <a:ext cx="2169727" cy="307777"/>
          </a:xfrm>
          <a:prstGeom prst="rect">
            <a:avLst/>
          </a:prstGeom>
          <a:noFill/>
        </p:spPr>
        <p:txBody>
          <a:bodyPr wrap="square" rtlCol="0" anchor="ctr">
            <a:spAutoFit/>
          </a:bodyPr>
          <a:lstStyle/>
          <a:p>
            <a:pPr algn="ctr"/>
            <a:r>
              <a:rPr lang="en-US" sz="1400" dirty="0">
                <a:solidFill>
                  <a:schemeClr val="bg1">
                    <a:lumMod val="95000"/>
                  </a:schemeClr>
                </a:solidFill>
                <a:latin typeface="Times New Roman" panose="02020603050405020304" pitchFamily="18" charset="0"/>
                <a:cs typeface="Times New Roman" panose="02020603050405020304" pitchFamily="18" charset="0"/>
              </a:rPr>
              <a:t>Higher production costs</a:t>
            </a:r>
          </a:p>
        </p:txBody>
      </p:sp>
      <p:sp>
        <p:nvSpPr>
          <p:cNvPr id="69" name="TextBox 68"/>
          <p:cNvSpPr txBox="1"/>
          <p:nvPr/>
        </p:nvSpPr>
        <p:spPr>
          <a:xfrm>
            <a:off x="1819043" y="2146584"/>
            <a:ext cx="1906419" cy="307777"/>
          </a:xfrm>
          <a:prstGeom prst="rect">
            <a:avLst/>
          </a:prstGeom>
          <a:noFill/>
        </p:spPr>
        <p:txBody>
          <a:bodyPr wrap="square" rtlCol="0" anchor="ctr">
            <a:spAutoFit/>
          </a:bodyPr>
          <a:lstStyle/>
          <a:p>
            <a:pPr algn="ctr"/>
            <a:r>
              <a:rPr lang="en-US" sz="1400" dirty="0">
                <a:solidFill>
                  <a:schemeClr val="bg1">
                    <a:lumMod val="95000"/>
                  </a:schemeClr>
                </a:solidFill>
                <a:latin typeface="Times New Roman" panose="02020603050405020304" pitchFamily="18" charset="0"/>
                <a:cs typeface="Times New Roman" panose="02020603050405020304" pitchFamily="18" charset="0"/>
              </a:rPr>
              <a:t>Need for product is low</a:t>
            </a:r>
          </a:p>
        </p:txBody>
      </p:sp>
      <p:sp>
        <p:nvSpPr>
          <p:cNvPr id="82" name="TextBox 81"/>
          <p:cNvSpPr txBox="1"/>
          <p:nvPr/>
        </p:nvSpPr>
        <p:spPr>
          <a:xfrm>
            <a:off x="1836349" y="4467690"/>
            <a:ext cx="1982241" cy="523220"/>
          </a:xfrm>
          <a:prstGeom prst="rect">
            <a:avLst/>
          </a:prstGeom>
          <a:noFill/>
        </p:spPr>
        <p:txBody>
          <a:bodyPr wrap="square" rtlCol="0" anchor="ctr">
            <a:spAutoFit/>
          </a:bodyPr>
          <a:lstStyle/>
          <a:p>
            <a:pPr algn="ctr"/>
            <a:r>
              <a:rPr lang="en-US" sz="1400" dirty="0">
                <a:solidFill>
                  <a:schemeClr val="bg1">
                    <a:lumMod val="95000"/>
                  </a:schemeClr>
                </a:solidFill>
                <a:latin typeface="Times New Roman" panose="02020603050405020304" pitchFamily="18" charset="0"/>
                <a:cs typeface="Times New Roman" panose="02020603050405020304" pitchFamily="18" charset="0"/>
              </a:rPr>
              <a:t>Online platform is inefficient</a:t>
            </a:r>
          </a:p>
        </p:txBody>
      </p:sp>
      <p:sp>
        <p:nvSpPr>
          <p:cNvPr id="84" name="TextBox 83"/>
          <p:cNvSpPr txBox="1"/>
          <p:nvPr/>
        </p:nvSpPr>
        <p:spPr>
          <a:xfrm>
            <a:off x="1946187" y="3965709"/>
            <a:ext cx="2059889" cy="523220"/>
          </a:xfrm>
          <a:prstGeom prst="rect">
            <a:avLst/>
          </a:prstGeom>
          <a:noFill/>
        </p:spPr>
        <p:txBody>
          <a:bodyPr wrap="square" rtlCol="0" anchor="ctr">
            <a:spAutoFit/>
          </a:bodyPr>
          <a:lstStyle/>
          <a:p>
            <a:pPr algn="ctr"/>
            <a:r>
              <a:rPr lang="en-US" sz="1400" dirty="0">
                <a:solidFill>
                  <a:schemeClr val="bg1">
                    <a:lumMod val="95000"/>
                  </a:schemeClr>
                </a:solidFill>
                <a:latin typeface="Times New Roman" panose="02020603050405020304" pitchFamily="18" charset="0"/>
                <a:cs typeface="Times New Roman" panose="02020603050405020304" pitchFamily="18" charset="0"/>
              </a:rPr>
              <a:t>Customers don’t come to store</a:t>
            </a:r>
          </a:p>
        </p:txBody>
      </p:sp>
      <p:cxnSp>
        <p:nvCxnSpPr>
          <p:cNvPr id="112" name="Straight Arrow Connector 111"/>
          <p:cNvCxnSpPr/>
          <p:nvPr/>
        </p:nvCxnSpPr>
        <p:spPr>
          <a:xfrm>
            <a:off x="6490952" y="1866249"/>
            <a:ext cx="1567211" cy="0"/>
          </a:xfrm>
          <a:prstGeom prst="straightConnector1">
            <a:avLst/>
          </a:prstGeom>
          <a:ln w="12700">
            <a:solidFill>
              <a:schemeClr val="bg1">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115" name="TextBox 114"/>
          <p:cNvSpPr txBox="1"/>
          <p:nvPr/>
        </p:nvSpPr>
        <p:spPr>
          <a:xfrm>
            <a:off x="6962299" y="1343674"/>
            <a:ext cx="1054744" cy="523220"/>
          </a:xfrm>
          <a:prstGeom prst="rect">
            <a:avLst/>
          </a:prstGeom>
          <a:noFill/>
        </p:spPr>
        <p:txBody>
          <a:bodyPr wrap="square" rtlCol="0" anchor="ctr">
            <a:spAutoFit/>
          </a:bodyPr>
          <a:lstStyle/>
          <a:p>
            <a:pPr algn="ctr"/>
            <a:r>
              <a:rPr lang="en-US" sz="1400" dirty="0">
                <a:solidFill>
                  <a:schemeClr val="bg1">
                    <a:lumMod val="95000"/>
                  </a:schemeClr>
                </a:solidFill>
                <a:latin typeface="Times New Roman" panose="02020603050405020304" pitchFamily="18" charset="0"/>
                <a:cs typeface="Times New Roman" panose="02020603050405020304" pitchFamily="18" charset="0"/>
              </a:rPr>
              <a:t>Price too high</a:t>
            </a:r>
          </a:p>
        </p:txBody>
      </p:sp>
      <p:cxnSp>
        <p:nvCxnSpPr>
          <p:cNvPr id="119" name="Straight Arrow Connector 118"/>
          <p:cNvCxnSpPr/>
          <p:nvPr/>
        </p:nvCxnSpPr>
        <p:spPr>
          <a:xfrm>
            <a:off x="6490952" y="2521672"/>
            <a:ext cx="1805091" cy="0"/>
          </a:xfrm>
          <a:prstGeom prst="straightConnector1">
            <a:avLst/>
          </a:prstGeom>
          <a:ln w="12700">
            <a:solidFill>
              <a:schemeClr val="bg1">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120" name="TextBox 119"/>
          <p:cNvSpPr txBox="1"/>
          <p:nvPr/>
        </p:nvSpPr>
        <p:spPr>
          <a:xfrm>
            <a:off x="6962299" y="1923017"/>
            <a:ext cx="1295400" cy="523220"/>
          </a:xfrm>
          <a:prstGeom prst="rect">
            <a:avLst/>
          </a:prstGeom>
          <a:noFill/>
        </p:spPr>
        <p:txBody>
          <a:bodyPr wrap="square" rtlCol="0" anchor="ctr">
            <a:spAutoFit/>
          </a:bodyPr>
          <a:lstStyle/>
          <a:p>
            <a:pPr algn="ctr"/>
            <a:r>
              <a:rPr lang="en-US" sz="1400" dirty="0">
                <a:solidFill>
                  <a:schemeClr val="bg1">
                    <a:lumMod val="95000"/>
                  </a:schemeClr>
                </a:solidFill>
                <a:latin typeface="Times New Roman" panose="02020603050405020304" pitchFamily="18" charset="0"/>
                <a:cs typeface="Times New Roman" panose="02020603050405020304" pitchFamily="18" charset="0"/>
              </a:rPr>
              <a:t>Low brand perception</a:t>
            </a:r>
          </a:p>
        </p:txBody>
      </p:sp>
      <p:sp>
        <p:nvSpPr>
          <p:cNvPr id="122" name="TextBox 121"/>
          <p:cNvSpPr txBox="1"/>
          <p:nvPr/>
        </p:nvSpPr>
        <p:spPr>
          <a:xfrm>
            <a:off x="7315200" y="2556747"/>
            <a:ext cx="1054744" cy="523220"/>
          </a:xfrm>
          <a:prstGeom prst="rect">
            <a:avLst/>
          </a:prstGeom>
          <a:noFill/>
        </p:spPr>
        <p:txBody>
          <a:bodyPr wrap="square" rtlCol="0" anchor="ctr">
            <a:spAutoFit/>
          </a:bodyPr>
          <a:lstStyle/>
          <a:p>
            <a:pPr algn="ctr"/>
            <a:r>
              <a:rPr lang="en-US" sz="1400" dirty="0">
                <a:solidFill>
                  <a:schemeClr val="bg1">
                    <a:lumMod val="95000"/>
                  </a:schemeClr>
                </a:solidFill>
                <a:latin typeface="Times New Roman" panose="02020603050405020304" pitchFamily="18" charset="0"/>
                <a:cs typeface="Times New Roman" panose="02020603050405020304" pitchFamily="18" charset="0"/>
              </a:rPr>
              <a:t>No discounts</a:t>
            </a:r>
          </a:p>
        </p:txBody>
      </p:sp>
      <p:sp>
        <p:nvSpPr>
          <p:cNvPr id="124" name="TextBox 123"/>
          <p:cNvSpPr txBox="1"/>
          <p:nvPr/>
        </p:nvSpPr>
        <p:spPr>
          <a:xfrm>
            <a:off x="1635578" y="5133843"/>
            <a:ext cx="2010351" cy="523220"/>
          </a:xfrm>
          <a:prstGeom prst="rect">
            <a:avLst/>
          </a:prstGeom>
          <a:noFill/>
        </p:spPr>
        <p:txBody>
          <a:bodyPr wrap="square" rtlCol="0" anchor="ctr">
            <a:spAutoFit/>
          </a:bodyPr>
          <a:lstStyle/>
          <a:p>
            <a:pPr algn="ctr"/>
            <a:r>
              <a:rPr lang="en-US" sz="1400" dirty="0">
                <a:solidFill>
                  <a:schemeClr val="bg1">
                    <a:lumMod val="95000"/>
                  </a:schemeClr>
                </a:solidFill>
                <a:latin typeface="Times New Roman" panose="02020603050405020304" pitchFamily="18" charset="0"/>
                <a:cs typeface="Times New Roman" panose="02020603050405020304" pitchFamily="18" charset="0"/>
              </a:rPr>
              <a:t>Media places to advertise the product are not right</a:t>
            </a:r>
          </a:p>
        </p:txBody>
      </p:sp>
      <p:cxnSp>
        <p:nvCxnSpPr>
          <p:cNvPr id="65" name="Straight Arrow Connector 64"/>
          <p:cNvCxnSpPr/>
          <p:nvPr/>
        </p:nvCxnSpPr>
        <p:spPr>
          <a:xfrm>
            <a:off x="6722772" y="3124200"/>
            <a:ext cx="1811628" cy="0"/>
          </a:xfrm>
          <a:prstGeom prst="straightConnector1">
            <a:avLst/>
          </a:prstGeom>
          <a:ln w="12700">
            <a:solidFill>
              <a:schemeClr val="bg1">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8" name="Straight Arrow Connector 77"/>
          <p:cNvCxnSpPr/>
          <p:nvPr/>
        </p:nvCxnSpPr>
        <p:spPr>
          <a:xfrm>
            <a:off x="1922606" y="5726705"/>
            <a:ext cx="1668737" cy="0"/>
          </a:xfrm>
          <a:prstGeom prst="straightConnector1">
            <a:avLst/>
          </a:prstGeom>
          <a:ln w="12700">
            <a:solidFill>
              <a:schemeClr val="bg1">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9" name="Straight Arrow Connector 78"/>
          <p:cNvCxnSpPr/>
          <p:nvPr/>
        </p:nvCxnSpPr>
        <p:spPr>
          <a:xfrm>
            <a:off x="2056725" y="4990910"/>
            <a:ext cx="1668737" cy="0"/>
          </a:xfrm>
          <a:prstGeom prst="straightConnector1">
            <a:avLst/>
          </a:prstGeom>
          <a:ln w="12700">
            <a:solidFill>
              <a:schemeClr val="bg1">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0" name="Straight Arrow Connector 79"/>
          <p:cNvCxnSpPr/>
          <p:nvPr/>
        </p:nvCxnSpPr>
        <p:spPr>
          <a:xfrm>
            <a:off x="2337339" y="4458035"/>
            <a:ext cx="1668737" cy="0"/>
          </a:xfrm>
          <a:prstGeom prst="straightConnector1">
            <a:avLst/>
          </a:prstGeom>
          <a:ln w="12700">
            <a:solidFill>
              <a:schemeClr val="bg1">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92" name="Straight Arrow Connector 91"/>
          <p:cNvCxnSpPr/>
          <p:nvPr/>
        </p:nvCxnSpPr>
        <p:spPr>
          <a:xfrm>
            <a:off x="2209800" y="2661338"/>
            <a:ext cx="1668737" cy="0"/>
          </a:xfrm>
          <a:prstGeom prst="straightConnector1">
            <a:avLst/>
          </a:prstGeom>
          <a:ln w="12700">
            <a:solidFill>
              <a:schemeClr val="bg1">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93" name="Straight Arrow Connector 92"/>
          <p:cNvCxnSpPr/>
          <p:nvPr/>
        </p:nvCxnSpPr>
        <p:spPr>
          <a:xfrm>
            <a:off x="1946187" y="1931141"/>
            <a:ext cx="1668737" cy="0"/>
          </a:xfrm>
          <a:prstGeom prst="straightConnector1">
            <a:avLst/>
          </a:prstGeom>
          <a:ln w="12700">
            <a:solidFill>
              <a:schemeClr val="bg1">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94" name="Straight Arrow Connector 93"/>
          <p:cNvCxnSpPr/>
          <p:nvPr/>
        </p:nvCxnSpPr>
        <p:spPr>
          <a:xfrm>
            <a:off x="6794217" y="4462429"/>
            <a:ext cx="1668737" cy="0"/>
          </a:xfrm>
          <a:prstGeom prst="straightConnector1">
            <a:avLst/>
          </a:prstGeom>
          <a:ln w="12700">
            <a:solidFill>
              <a:schemeClr val="bg1">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95" name="Straight Arrow Connector 94"/>
          <p:cNvCxnSpPr/>
          <p:nvPr/>
        </p:nvCxnSpPr>
        <p:spPr>
          <a:xfrm>
            <a:off x="6348306" y="5726705"/>
            <a:ext cx="1668737" cy="0"/>
          </a:xfrm>
          <a:prstGeom prst="straightConnector1">
            <a:avLst/>
          </a:prstGeom>
          <a:ln w="12700">
            <a:solidFill>
              <a:schemeClr val="bg1">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00" name="Straight Arrow Connector 99"/>
          <p:cNvCxnSpPr/>
          <p:nvPr/>
        </p:nvCxnSpPr>
        <p:spPr>
          <a:xfrm>
            <a:off x="6559128" y="5113606"/>
            <a:ext cx="1668737" cy="0"/>
          </a:xfrm>
          <a:prstGeom prst="straightConnector1">
            <a:avLst/>
          </a:prstGeom>
          <a:ln w="12700">
            <a:solidFill>
              <a:schemeClr val="bg1">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101" name="TextBox 100"/>
          <p:cNvSpPr txBox="1"/>
          <p:nvPr/>
        </p:nvSpPr>
        <p:spPr>
          <a:xfrm>
            <a:off x="6722772" y="3989947"/>
            <a:ext cx="1746672" cy="307777"/>
          </a:xfrm>
          <a:prstGeom prst="rect">
            <a:avLst/>
          </a:prstGeom>
          <a:noFill/>
        </p:spPr>
        <p:txBody>
          <a:bodyPr wrap="square" rtlCol="0" anchor="ctr">
            <a:spAutoFit/>
          </a:bodyPr>
          <a:lstStyle/>
          <a:p>
            <a:pPr algn="ctr"/>
            <a:r>
              <a:rPr lang="en-US" sz="1400" dirty="0">
                <a:solidFill>
                  <a:schemeClr val="bg1">
                    <a:lumMod val="95000"/>
                  </a:schemeClr>
                </a:solidFill>
                <a:latin typeface="Times New Roman" panose="02020603050405020304" pitchFamily="18" charset="0"/>
                <a:cs typeface="Times New Roman" panose="02020603050405020304" pitchFamily="18" charset="0"/>
              </a:rPr>
              <a:t>Advertising is weak</a:t>
            </a:r>
          </a:p>
        </p:txBody>
      </p:sp>
      <p:sp>
        <p:nvSpPr>
          <p:cNvPr id="102" name="TextBox 101"/>
          <p:cNvSpPr txBox="1"/>
          <p:nvPr/>
        </p:nvSpPr>
        <p:spPr>
          <a:xfrm>
            <a:off x="6490952" y="4538996"/>
            <a:ext cx="1878992" cy="523220"/>
          </a:xfrm>
          <a:prstGeom prst="rect">
            <a:avLst/>
          </a:prstGeom>
          <a:noFill/>
        </p:spPr>
        <p:txBody>
          <a:bodyPr wrap="square" rtlCol="0" anchor="ctr">
            <a:spAutoFit/>
          </a:bodyPr>
          <a:lstStyle/>
          <a:p>
            <a:pPr algn="ctr"/>
            <a:r>
              <a:rPr lang="en-US" sz="1400" dirty="0">
                <a:solidFill>
                  <a:schemeClr val="bg1">
                    <a:lumMod val="95000"/>
                  </a:schemeClr>
                </a:solidFill>
                <a:latin typeface="Times New Roman" panose="02020603050405020304" pitchFamily="18" charset="0"/>
                <a:cs typeface="Times New Roman" panose="02020603050405020304" pitchFamily="18" charset="0"/>
              </a:rPr>
              <a:t>Public relation is not good enough</a:t>
            </a:r>
          </a:p>
        </p:txBody>
      </p:sp>
      <p:sp>
        <p:nvSpPr>
          <p:cNvPr id="103" name="TextBox 102"/>
          <p:cNvSpPr txBox="1"/>
          <p:nvPr/>
        </p:nvSpPr>
        <p:spPr>
          <a:xfrm>
            <a:off x="6348305" y="5167096"/>
            <a:ext cx="1709857" cy="523220"/>
          </a:xfrm>
          <a:prstGeom prst="rect">
            <a:avLst/>
          </a:prstGeom>
          <a:noFill/>
        </p:spPr>
        <p:txBody>
          <a:bodyPr wrap="square" rtlCol="0" anchor="ctr">
            <a:spAutoFit/>
          </a:bodyPr>
          <a:lstStyle/>
          <a:p>
            <a:pPr algn="ctr"/>
            <a:r>
              <a:rPr lang="en-US" sz="1400" dirty="0">
                <a:solidFill>
                  <a:schemeClr val="bg1">
                    <a:lumMod val="95000"/>
                  </a:schemeClr>
                </a:solidFill>
                <a:latin typeface="Times New Roman" panose="02020603050405020304" pitchFamily="18" charset="0"/>
                <a:cs typeface="Times New Roman" panose="02020603050405020304" pitchFamily="18" charset="0"/>
              </a:rPr>
              <a:t>Media strategy is weak </a:t>
            </a:r>
          </a:p>
        </p:txBody>
      </p:sp>
    </p:spTree>
    <p:extLst>
      <p:ext uri="{BB962C8B-B14F-4D97-AF65-F5344CB8AC3E}">
        <p14:creationId xmlns:p14="http://schemas.microsoft.com/office/powerpoint/2010/main" val="1569581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30487"/>
            <a:ext cx="8534400" cy="1053803"/>
          </a:xfrm>
        </p:spPr>
        <p:txBody>
          <a:bodyPr>
            <a:normAutofit fontScale="90000"/>
          </a:bodyPr>
          <a:lstStyle/>
          <a:p>
            <a:r>
              <a:rPr lang="en-GB" dirty="0"/>
              <a:t>Alternative solutions to the problem</a:t>
            </a:r>
          </a:p>
        </p:txBody>
      </p:sp>
      <p:sp>
        <p:nvSpPr>
          <p:cNvPr id="3" name="Content Placeholder 2"/>
          <p:cNvSpPr>
            <a:spLocks noGrp="1"/>
          </p:cNvSpPr>
          <p:nvPr>
            <p:ph idx="1"/>
          </p:nvPr>
        </p:nvSpPr>
        <p:spPr>
          <a:xfrm>
            <a:off x="684212" y="1484290"/>
            <a:ext cx="8534400" cy="3615267"/>
          </a:xfrm>
        </p:spPr>
        <p:txBody>
          <a:bodyPr/>
          <a:lstStyle/>
          <a:p>
            <a:pPr lvl="0" algn="just"/>
            <a:r>
              <a:rPr lang="en-GB" dirty="0"/>
              <a:t>Shifting focus from formal shirts to other menswear.</a:t>
            </a:r>
            <a:endParaRPr lang="en-US" dirty="0"/>
          </a:p>
          <a:p>
            <a:pPr lvl="0" algn="just"/>
            <a:r>
              <a:rPr lang="en-GB" dirty="0"/>
              <a:t>Shifting to ecommerce business.</a:t>
            </a:r>
            <a:endParaRPr lang="en-US" dirty="0"/>
          </a:p>
          <a:p>
            <a:pPr lvl="0" algn="just"/>
            <a:r>
              <a:rPr lang="en-GB" dirty="0"/>
              <a:t>Offer trendier products.</a:t>
            </a:r>
            <a:endParaRPr lang="en-US" dirty="0"/>
          </a:p>
          <a:p>
            <a:pPr lvl="0" algn="just"/>
            <a:r>
              <a:rPr lang="en-GB" dirty="0"/>
              <a:t>Minimize production costs.</a:t>
            </a:r>
            <a:endParaRPr lang="en-US" dirty="0"/>
          </a:p>
          <a:p>
            <a:pPr lvl="0" algn="just"/>
            <a:r>
              <a:rPr lang="en-GB" dirty="0"/>
              <a:t>Reduce product prices.</a:t>
            </a:r>
            <a:endParaRPr lang="en-US" dirty="0"/>
          </a:p>
          <a:p>
            <a:pPr lvl="0" algn="just"/>
            <a:r>
              <a:rPr lang="en-GB" dirty="0"/>
              <a:t>Produce locally.</a:t>
            </a:r>
            <a:endParaRPr lang="en-US" dirty="0"/>
          </a:p>
          <a:p>
            <a:pPr lvl="0" algn="just"/>
            <a:r>
              <a:rPr lang="en-GB" dirty="0"/>
              <a:t>Outsource cheap labour to reduce cost.</a:t>
            </a:r>
            <a:endParaRPr lang="en-US" dirty="0"/>
          </a:p>
        </p:txBody>
      </p:sp>
      <p:pic>
        <p:nvPicPr>
          <p:cNvPr id="3074" name="Picture 2" descr="Five easy solutions for business consultants - IED - Project Updat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5831" y="4052433"/>
            <a:ext cx="4416169" cy="2805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7170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18252"/>
            <a:ext cx="8534400" cy="1507067"/>
          </a:xfrm>
        </p:spPr>
        <p:txBody>
          <a:bodyPr/>
          <a:lstStyle/>
          <a:p>
            <a:r>
              <a:rPr lang="en-GB" b="1" dirty="0"/>
              <a:t>Conclusion</a:t>
            </a:r>
            <a:br>
              <a:rPr lang="en-US" b="1" dirty="0"/>
            </a:br>
            <a:endParaRPr lang="en-GB" dirty="0"/>
          </a:p>
        </p:txBody>
      </p:sp>
      <p:sp>
        <p:nvSpPr>
          <p:cNvPr id="3" name="Content Placeholder 2"/>
          <p:cNvSpPr>
            <a:spLocks noGrp="1"/>
          </p:cNvSpPr>
          <p:nvPr>
            <p:ph idx="1"/>
          </p:nvPr>
        </p:nvSpPr>
        <p:spPr>
          <a:xfrm>
            <a:off x="684212" y="777240"/>
            <a:ext cx="8534400" cy="3615267"/>
          </a:xfrm>
        </p:spPr>
        <p:txBody>
          <a:bodyPr/>
          <a:lstStyle/>
          <a:p>
            <a:pPr algn="just"/>
            <a:r>
              <a:rPr lang="en-GB" dirty="0"/>
              <a:t>Social gatherings like marriages and funerals also had only a few people to join which minimized the sale of formal shirts. </a:t>
            </a:r>
          </a:p>
          <a:p>
            <a:pPr algn="just"/>
            <a:r>
              <a:rPr lang="en-GB" dirty="0"/>
              <a:t>The company has to depend completely on its online platform because people nowadays like shop online. </a:t>
            </a:r>
            <a:endParaRPr lang="en-US" dirty="0"/>
          </a:p>
          <a:p>
            <a:endParaRPr lang="en-GB" dirty="0"/>
          </a:p>
        </p:txBody>
      </p:sp>
    </p:spTree>
    <p:extLst>
      <p:ext uri="{BB962C8B-B14F-4D97-AF65-F5344CB8AC3E}">
        <p14:creationId xmlns:p14="http://schemas.microsoft.com/office/powerpoint/2010/main" val="3392169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218612" cy="502920"/>
          </a:xfrm>
        </p:spPr>
        <p:txBody>
          <a:bodyPr>
            <a:noAutofit/>
          </a:bodyPr>
          <a:lstStyle/>
          <a:p>
            <a:r>
              <a:rPr lang="en-GB" sz="2400" dirty="0"/>
              <a:t>References</a:t>
            </a:r>
          </a:p>
        </p:txBody>
      </p:sp>
      <p:sp>
        <p:nvSpPr>
          <p:cNvPr id="3" name="Content Placeholder 2"/>
          <p:cNvSpPr>
            <a:spLocks noGrp="1"/>
          </p:cNvSpPr>
          <p:nvPr>
            <p:ph idx="1"/>
          </p:nvPr>
        </p:nvSpPr>
        <p:spPr>
          <a:xfrm>
            <a:off x="0" y="502920"/>
            <a:ext cx="12192000" cy="6355080"/>
          </a:xfrm>
        </p:spPr>
        <p:txBody>
          <a:bodyPr>
            <a:normAutofit fontScale="85000" lnSpcReduction="20000"/>
          </a:bodyPr>
          <a:lstStyle/>
          <a:p>
            <a:r>
              <a:rPr lang="en-GB" dirty="0" err="1"/>
              <a:t>Castañeda</a:t>
            </a:r>
            <a:r>
              <a:rPr lang="en-GB" dirty="0"/>
              <a:t>‐Navarrete, J., </a:t>
            </a:r>
            <a:r>
              <a:rPr lang="en-GB" dirty="0" err="1"/>
              <a:t>Hauge</a:t>
            </a:r>
            <a:r>
              <a:rPr lang="en-GB" dirty="0"/>
              <a:t>, J. and </a:t>
            </a:r>
            <a:r>
              <a:rPr lang="en-GB" dirty="0" err="1"/>
              <a:t>López</a:t>
            </a:r>
            <a:r>
              <a:rPr lang="en-GB" dirty="0"/>
              <a:t>‐Gómez, C., 2021. COVID‐19’s impacts on global value chains, as seen in the apparel industry. </a:t>
            </a:r>
            <a:r>
              <a:rPr lang="en-US" i="1" dirty="0"/>
              <a:t>Development Policy Review</a:t>
            </a:r>
            <a:r>
              <a:rPr lang="en-US" dirty="0"/>
              <a:t>, </a:t>
            </a:r>
            <a:r>
              <a:rPr lang="en-US" i="1" dirty="0"/>
              <a:t>39</a:t>
            </a:r>
            <a:r>
              <a:rPr lang="en-US" dirty="0"/>
              <a:t>(6), pp.953-970.</a:t>
            </a:r>
          </a:p>
          <a:p>
            <a:r>
              <a:rPr lang="en-GB" dirty="0" err="1"/>
              <a:t>Mostafiz</a:t>
            </a:r>
            <a:r>
              <a:rPr lang="en-GB" dirty="0"/>
              <a:t>, M.I., </a:t>
            </a:r>
            <a:r>
              <a:rPr lang="en-GB" dirty="0" err="1"/>
              <a:t>Musteen</a:t>
            </a:r>
            <a:r>
              <a:rPr lang="en-GB" dirty="0"/>
              <a:t>, M., </a:t>
            </a:r>
            <a:r>
              <a:rPr lang="en-GB" dirty="0" err="1"/>
              <a:t>Saiyed</a:t>
            </a:r>
            <a:r>
              <a:rPr lang="en-GB" dirty="0"/>
              <a:t>, A. and Ahsan, M., 2022. COVID-19 and the global value chain: Immediate dynamics and long-term restructuring in the garment industry. </a:t>
            </a:r>
            <a:r>
              <a:rPr lang="en-US" i="1" dirty="0"/>
              <a:t>Journal of Business Research</a:t>
            </a:r>
            <a:r>
              <a:rPr lang="en-US" dirty="0"/>
              <a:t>, </a:t>
            </a:r>
            <a:r>
              <a:rPr lang="en-US" i="1" dirty="0"/>
              <a:t>139</a:t>
            </a:r>
            <a:r>
              <a:rPr lang="en-US" dirty="0"/>
              <a:t>, pp.1588-1603.</a:t>
            </a:r>
          </a:p>
          <a:p>
            <a:r>
              <a:rPr lang="en-GB" dirty="0"/>
              <a:t>Ong, A.K.S., </a:t>
            </a:r>
            <a:r>
              <a:rPr lang="en-GB" dirty="0" err="1"/>
              <a:t>Cleofas</a:t>
            </a:r>
            <a:r>
              <a:rPr lang="en-GB" dirty="0"/>
              <a:t>, M.A., </a:t>
            </a:r>
            <a:r>
              <a:rPr lang="en-GB" dirty="0" err="1"/>
              <a:t>Prasetyo</a:t>
            </a:r>
            <a:r>
              <a:rPr lang="en-GB" dirty="0"/>
              <a:t>, Y.T., </a:t>
            </a:r>
            <a:r>
              <a:rPr lang="en-GB" dirty="0" err="1"/>
              <a:t>Chuenyindee</a:t>
            </a:r>
            <a:r>
              <a:rPr lang="en-GB" dirty="0"/>
              <a:t>, T., Young, M.N., Diaz, J.F.T., </a:t>
            </a:r>
            <a:r>
              <a:rPr lang="en-GB" dirty="0" err="1"/>
              <a:t>Nadlifatin</a:t>
            </a:r>
            <a:r>
              <a:rPr lang="en-GB" dirty="0"/>
              <a:t>, R. and </a:t>
            </a:r>
            <a:r>
              <a:rPr lang="en-GB" dirty="0" err="1"/>
              <a:t>Redi</a:t>
            </a:r>
            <a:r>
              <a:rPr lang="en-GB" dirty="0"/>
              <a:t>, A.A.N.P., 2021. Consumer </a:t>
            </a:r>
            <a:r>
              <a:rPr lang="en-GB" dirty="0" err="1"/>
              <a:t>behavior</a:t>
            </a:r>
            <a:r>
              <a:rPr lang="en-GB" dirty="0"/>
              <a:t> in clothing industry and its relationship with open innovation dynamics during the COVID-19 pandemic. </a:t>
            </a:r>
            <a:r>
              <a:rPr lang="en-US" i="1" dirty="0"/>
              <a:t>Journal of Open Innovation: Technology, Market, and Complexity</a:t>
            </a:r>
            <a:r>
              <a:rPr lang="en-US" dirty="0"/>
              <a:t>, </a:t>
            </a:r>
            <a:r>
              <a:rPr lang="en-US" i="1" dirty="0"/>
              <a:t>7</a:t>
            </a:r>
            <a:r>
              <a:rPr lang="en-US" dirty="0"/>
              <a:t>(4), p.211.</a:t>
            </a:r>
          </a:p>
          <a:p>
            <a:r>
              <a:rPr lang="en-GB" dirty="0" err="1"/>
              <a:t>Baliyan</a:t>
            </a:r>
            <a:r>
              <a:rPr lang="en-GB" dirty="0"/>
              <a:t>, R., 2021. A Shift in Paradigm for Apparel Industry Post </a:t>
            </a:r>
            <a:r>
              <a:rPr lang="en-GB" dirty="0" err="1"/>
              <a:t>Covid</a:t>
            </a:r>
            <a:r>
              <a:rPr lang="en-GB" dirty="0"/>
              <a:t> 19. </a:t>
            </a:r>
            <a:r>
              <a:rPr lang="en-US" i="1" dirty="0"/>
              <a:t>Turkish Journal of Computer and Mathematics Education (TURCOMAT)</a:t>
            </a:r>
            <a:r>
              <a:rPr lang="en-US" dirty="0"/>
              <a:t>, </a:t>
            </a:r>
            <a:r>
              <a:rPr lang="en-US" i="1" dirty="0"/>
              <a:t>12</a:t>
            </a:r>
            <a:r>
              <a:rPr lang="en-US" dirty="0"/>
              <a:t>(13), pp.5203-5211.</a:t>
            </a:r>
          </a:p>
          <a:p>
            <a:r>
              <a:rPr lang="en-GB" dirty="0" err="1"/>
              <a:t>Coccia</a:t>
            </a:r>
            <a:r>
              <a:rPr lang="en-GB" dirty="0"/>
              <a:t>, M., 2018. The Fishbone diagram to identify, systematize and </a:t>
            </a:r>
            <a:r>
              <a:rPr lang="en-GB" dirty="0" err="1"/>
              <a:t>analyze</a:t>
            </a:r>
            <a:r>
              <a:rPr lang="en-GB" dirty="0"/>
              <a:t> the sources of general purpose Technologies. </a:t>
            </a:r>
            <a:r>
              <a:rPr lang="en-US" i="1" dirty="0"/>
              <a:t>Journal of Social and Administrative Sciences</a:t>
            </a:r>
            <a:r>
              <a:rPr lang="en-US" dirty="0"/>
              <a:t>, </a:t>
            </a:r>
            <a:r>
              <a:rPr lang="en-US" i="1" dirty="0"/>
              <a:t>4</a:t>
            </a:r>
            <a:r>
              <a:rPr lang="en-US" dirty="0"/>
              <a:t>(4), pp.291-303.</a:t>
            </a:r>
          </a:p>
          <a:p>
            <a:r>
              <a:rPr lang="en-GB" dirty="0"/>
              <a:t>Bhatti, A., </a:t>
            </a:r>
            <a:r>
              <a:rPr lang="en-GB" dirty="0" err="1"/>
              <a:t>Akram</a:t>
            </a:r>
            <a:r>
              <a:rPr lang="en-GB" dirty="0"/>
              <a:t>, H., </a:t>
            </a:r>
            <a:r>
              <a:rPr lang="en-GB" dirty="0" err="1"/>
              <a:t>Basit</a:t>
            </a:r>
            <a:r>
              <a:rPr lang="en-GB" dirty="0"/>
              <a:t>, H.M., Khan, A.U., Raza, S.M. and Naqvi, M.B., 2020. E-commerce trends during the COVID-19 Pandemic. </a:t>
            </a:r>
            <a:r>
              <a:rPr lang="en-GB" i="1" dirty="0"/>
              <a:t>International Journal of Future Generation Communication and Networking</a:t>
            </a:r>
            <a:r>
              <a:rPr lang="en-GB" dirty="0"/>
              <a:t>, </a:t>
            </a:r>
            <a:r>
              <a:rPr lang="en-GB" i="1" dirty="0"/>
              <a:t>13</a:t>
            </a:r>
            <a:r>
              <a:rPr lang="en-GB" dirty="0"/>
              <a:t>(2), pp.1449-1452.</a:t>
            </a:r>
            <a:endParaRPr lang="en-US" dirty="0"/>
          </a:p>
          <a:p>
            <a:r>
              <a:rPr lang="en-GB" dirty="0" err="1"/>
              <a:t>Gazzola</a:t>
            </a:r>
            <a:r>
              <a:rPr lang="en-GB" dirty="0"/>
              <a:t>, P., </a:t>
            </a:r>
            <a:r>
              <a:rPr lang="en-GB" dirty="0" err="1"/>
              <a:t>Pavione</a:t>
            </a:r>
            <a:r>
              <a:rPr lang="en-GB" dirty="0"/>
              <a:t>, E., </a:t>
            </a:r>
            <a:r>
              <a:rPr lang="en-GB" dirty="0" err="1"/>
              <a:t>Pezzetti</a:t>
            </a:r>
            <a:r>
              <a:rPr lang="en-GB" dirty="0"/>
              <a:t>, R. and </a:t>
            </a:r>
            <a:r>
              <a:rPr lang="en-GB" dirty="0" err="1"/>
              <a:t>Grechi</a:t>
            </a:r>
            <a:r>
              <a:rPr lang="en-GB" dirty="0"/>
              <a:t>, D., 2020. Trends in the fashion industry. The perception of sustainability and circular economy: A gender/generation quantitative approach. </a:t>
            </a:r>
            <a:r>
              <a:rPr lang="en-GB" i="1" dirty="0"/>
              <a:t>Sustainability</a:t>
            </a:r>
            <a:r>
              <a:rPr lang="en-GB" dirty="0"/>
              <a:t>, </a:t>
            </a:r>
            <a:r>
              <a:rPr lang="en-GB" i="1" dirty="0"/>
              <a:t>12</a:t>
            </a:r>
            <a:r>
              <a:rPr lang="en-GB" dirty="0"/>
              <a:t>(7), p.2809.</a:t>
            </a:r>
            <a:endParaRPr lang="en-US" dirty="0"/>
          </a:p>
          <a:p>
            <a:r>
              <a:rPr lang="en-GB" dirty="0" err="1"/>
              <a:t>Gu</a:t>
            </a:r>
            <a:r>
              <a:rPr lang="en-GB" dirty="0"/>
              <a:t>, S., </a:t>
            </a:r>
            <a:r>
              <a:rPr lang="en-GB" dirty="0" err="1"/>
              <a:t>Ślusarczyk</a:t>
            </a:r>
            <a:r>
              <a:rPr lang="en-GB" dirty="0"/>
              <a:t>, B., </a:t>
            </a:r>
            <a:r>
              <a:rPr lang="en-GB" dirty="0" err="1"/>
              <a:t>Hajizada</a:t>
            </a:r>
            <a:r>
              <a:rPr lang="en-GB" dirty="0"/>
              <a:t>, S., </a:t>
            </a:r>
            <a:r>
              <a:rPr lang="en-GB" dirty="0" err="1"/>
              <a:t>Kovalyova</a:t>
            </a:r>
            <a:r>
              <a:rPr lang="en-GB" dirty="0"/>
              <a:t>, I. and </a:t>
            </a:r>
            <a:r>
              <a:rPr lang="en-GB" dirty="0" err="1"/>
              <a:t>Sakhbieva</a:t>
            </a:r>
            <a:r>
              <a:rPr lang="en-GB" dirty="0"/>
              <a:t>, A., 2021. Impact of the covid-19 pandemic on online consumer purchasing </a:t>
            </a:r>
            <a:r>
              <a:rPr lang="en-GB" dirty="0" err="1"/>
              <a:t>behavior</a:t>
            </a:r>
            <a:r>
              <a:rPr lang="en-GB" dirty="0"/>
              <a:t>. </a:t>
            </a:r>
            <a:r>
              <a:rPr lang="en-GB" i="1" dirty="0"/>
              <a:t>Journal of Theoretical and Applied Electronic Commerce Research</a:t>
            </a:r>
            <a:r>
              <a:rPr lang="en-GB" dirty="0"/>
              <a:t>, </a:t>
            </a:r>
            <a:r>
              <a:rPr lang="en-GB" i="1" dirty="0"/>
              <a:t>16</a:t>
            </a:r>
            <a:r>
              <a:rPr lang="en-GB" dirty="0"/>
              <a:t>(6), pp.2263-2281.</a:t>
            </a:r>
            <a:endParaRPr lang="en-US" dirty="0"/>
          </a:p>
          <a:p>
            <a:r>
              <a:rPr lang="en-GB" dirty="0" err="1"/>
              <a:t>Pejić</a:t>
            </a:r>
            <a:r>
              <a:rPr lang="en-GB" dirty="0"/>
              <a:t>-Bach, M., 2021. Electronic commerce in the time of covid-19-perspectives and challenges. </a:t>
            </a:r>
            <a:r>
              <a:rPr lang="en-GB" i="1" dirty="0"/>
              <a:t>Journal of theoretical and applied electronic commerce research</a:t>
            </a:r>
            <a:r>
              <a:rPr lang="en-GB" dirty="0"/>
              <a:t>, </a:t>
            </a:r>
            <a:r>
              <a:rPr lang="en-GB" i="1" dirty="0"/>
              <a:t>16</a:t>
            </a:r>
            <a:r>
              <a:rPr lang="en-GB" dirty="0"/>
              <a:t>(1), </a:t>
            </a:r>
            <a:r>
              <a:rPr lang="en-GB" dirty="0" err="1"/>
              <a:t>pp.i-i</a:t>
            </a:r>
            <a:r>
              <a:rPr lang="en-GB" dirty="0"/>
              <a:t>.</a:t>
            </a:r>
          </a:p>
          <a:p>
            <a:r>
              <a:rPr lang="en-US" dirty="0">
                <a:latin typeface="Times New Roman" panose="02020603050405020304" pitchFamily="18" charset="0"/>
                <a:ea typeface="Calibri" panose="020F0502020204030204" pitchFamily="34" charset="0"/>
                <a:cs typeface="Times New Roman" panose="02020603050405020304" pitchFamily="18" charset="0"/>
              </a:rPr>
              <a:t>Sen, S., Antara, N., Sen, S. and Chowdhury, S., 2020. The apparel workers are in the highest vulnerability due to COVID-19: a study on the Bangladesh Apparel Industry. Sen S, Antara N, Sen S, Chowdhury S. The apparel workers are in the highest vulnerability due to COVID-19: a study on the Bangladesh Apparel Industry. Asia Pacific J </a:t>
            </a:r>
            <a:r>
              <a:rPr lang="en-US" dirty="0" err="1">
                <a:latin typeface="Times New Roman" panose="02020603050405020304" pitchFamily="18" charset="0"/>
                <a:ea typeface="Calibri" panose="020F0502020204030204" pitchFamily="34" charset="0"/>
                <a:cs typeface="Times New Roman" panose="02020603050405020304" pitchFamily="18" charset="0"/>
              </a:rPr>
              <a:t>Multidiscip</a:t>
            </a:r>
            <a:r>
              <a:rPr lang="en-US" dirty="0">
                <a:latin typeface="Times New Roman" panose="02020603050405020304" pitchFamily="18" charset="0"/>
                <a:ea typeface="Calibri" panose="020F0502020204030204" pitchFamily="34" charset="0"/>
                <a:cs typeface="Times New Roman" panose="02020603050405020304" pitchFamily="18" charset="0"/>
              </a:rPr>
              <a:t> Res, 8(3).</a:t>
            </a:r>
          </a:p>
        </p:txBody>
      </p:sp>
    </p:spTree>
    <p:extLst>
      <p:ext uri="{BB962C8B-B14F-4D97-AF65-F5344CB8AC3E}">
        <p14:creationId xmlns:p14="http://schemas.microsoft.com/office/powerpoint/2010/main" val="2117612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5292" y="2429932"/>
            <a:ext cx="8840788" cy="1507067"/>
          </a:xfrm>
        </p:spPr>
        <p:txBody>
          <a:bodyPr>
            <a:normAutofit/>
          </a:bodyPr>
          <a:lstStyle/>
          <a:p>
            <a:r>
              <a:rPr lang="en-GB" sz="4400" dirty="0">
                <a:latin typeface="Algerian" panose="04020705040A02060702" pitchFamily="82" charset="0"/>
              </a:rPr>
              <a:t>Thank you for your patience</a:t>
            </a:r>
          </a:p>
        </p:txBody>
      </p:sp>
    </p:spTree>
    <p:extLst>
      <p:ext uri="{BB962C8B-B14F-4D97-AF65-F5344CB8AC3E}">
        <p14:creationId xmlns:p14="http://schemas.microsoft.com/office/powerpoint/2010/main" val="7225241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397</TotalTime>
  <Words>1623</Words>
  <Application>Microsoft Office PowerPoint</Application>
  <PresentationFormat>Widescreen</PresentationFormat>
  <Paragraphs>108</Paragraphs>
  <Slides>12</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Algerian</vt:lpstr>
      <vt:lpstr>Arial</vt:lpstr>
      <vt:lpstr>Calibri</vt:lpstr>
      <vt:lpstr>Century Gothic</vt:lpstr>
      <vt:lpstr>Times New Roman</vt:lpstr>
      <vt:lpstr>Wingdings 3</vt:lpstr>
      <vt:lpstr>Ion</vt:lpstr>
      <vt:lpstr>Welcome to the presentation  Problem Solving And Decision Making  BMSW 4004 Task 1 Tabasum Yousaf 2132506 Mohammed Islam</vt:lpstr>
      <vt:lpstr>Topics to be discussed</vt:lpstr>
      <vt:lpstr>Introduction</vt:lpstr>
      <vt:lpstr>The nature and impact of the complex problem on T.M. Lewin and its employees</vt:lpstr>
      <vt:lpstr>PESTLE analysis of the macro-environmental factors Part 1</vt:lpstr>
      <vt:lpstr>Pestel analysis  Part 2</vt:lpstr>
      <vt:lpstr>Pestel analysis  Part 3</vt:lpstr>
      <vt:lpstr>Cause and Effect Analysis Using Fishbone Diagram</vt:lpstr>
      <vt:lpstr>Alternative solutions to the problem</vt:lpstr>
      <vt:lpstr>Conclusion </vt:lpstr>
      <vt:lpstr>References</vt:lpstr>
      <vt:lpstr>Thank you for your patience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  Problem Solving And Decision Making  BMSW 4004 Task 1 t</dc:title>
  <dc:creator>Tab y</dc:creator>
  <cp:lastModifiedBy>Tab y</cp:lastModifiedBy>
  <cp:revision>26</cp:revision>
  <dcterms:created xsi:type="dcterms:W3CDTF">2022-10-22T05:52:02Z</dcterms:created>
  <dcterms:modified xsi:type="dcterms:W3CDTF">2022-11-11T09:18:33Z</dcterms:modified>
</cp:coreProperties>
</file>