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</p:sldIdLst>
  <p:sldSz cy="5143500" cx="9144000"/>
  <p:notesSz cx="6858000" cy="9144000"/>
  <p:embeddedFontLst>
    <p:embeddedFont>
      <p:font typeface="Pacifico"/>
      <p:regular r:id="rId1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1" Type="http://schemas.openxmlformats.org/officeDocument/2006/relationships/font" Target="fonts/Pacifico-regular.fntdata"/><Relationship Id="rId10" Type="http://schemas.openxmlformats.org/officeDocument/2006/relationships/slide" Target="slides/slide5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9ab54ec93b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9ab54ec93b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9ab54ec93b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19ab54ec93b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19ab54ec93b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19ab54ec93b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19ab54ec93b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19ab54ec93b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ro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o" sz="1820"/>
              <a:t>STUDENT NAME: ROBERTA ISABELA BRADEA</a:t>
            </a:r>
            <a:endParaRPr sz="182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o" sz="1820"/>
              <a:t>STUDENT ID: 2125159</a:t>
            </a:r>
            <a:endParaRPr sz="182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o" sz="1820"/>
              <a:t>MODULE: FOOD AND BEVERAGES OPERATIONS</a:t>
            </a:r>
            <a:endParaRPr sz="182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ro" sz="1820"/>
              <a:t>LECTURER: FFION CUMBERPATCH</a:t>
            </a:r>
            <a:endParaRPr sz="1820"/>
          </a:p>
        </p:txBody>
      </p:sp>
      <p:sp>
        <p:nvSpPr>
          <p:cNvPr id="55" name="Google Shape;55;p1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ro"/>
              <a:t>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>
            <p:ph type="ctrTitle"/>
          </p:nvPr>
        </p:nvSpPr>
        <p:spPr>
          <a:xfrm>
            <a:off x="-60600" y="2386800"/>
            <a:ext cx="28500" cy="36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</a:t>
            </a:r>
            <a:endParaRPr/>
          </a:p>
        </p:txBody>
      </p:sp>
      <p:sp>
        <p:nvSpPr>
          <p:cNvPr id="61" name="Google Shape;61;p14"/>
          <p:cNvSpPr txBox="1"/>
          <p:nvPr>
            <p:ph idx="1" type="subTitle"/>
          </p:nvPr>
        </p:nvSpPr>
        <p:spPr>
          <a:xfrm>
            <a:off x="-60600" y="2840550"/>
            <a:ext cx="6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</a:t>
            </a:r>
            <a:endParaRPr/>
          </a:p>
        </p:txBody>
      </p:sp>
      <p:pic>
        <p:nvPicPr>
          <p:cNvPr id="62" name="Google Shape;62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6050" y="0"/>
            <a:ext cx="9176102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/>
          <p:nvPr/>
        </p:nvSpPr>
        <p:spPr>
          <a:xfrm>
            <a:off x="123250" y="122000"/>
            <a:ext cx="33069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</a:t>
            </a:r>
            <a:r>
              <a:rPr lang="ro" sz="33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Have A Jolly</a:t>
            </a:r>
            <a:endParaRPr sz="33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64" name="Google Shape;64;p14"/>
          <p:cNvSpPr txBox="1"/>
          <p:nvPr/>
        </p:nvSpPr>
        <p:spPr>
          <a:xfrm>
            <a:off x="-767325" y="4801825"/>
            <a:ext cx="60600" cy="400200"/>
          </a:xfrm>
          <a:prstGeom prst="rect">
            <a:avLst/>
          </a:prstGeom>
          <a:solidFill>
            <a:srgbClr val="990000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" name="Google Shape;65;p14"/>
          <p:cNvSpPr/>
          <p:nvPr/>
        </p:nvSpPr>
        <p:spPr>
          <a:xfrm>
            <a:off x="3830625" y="1157000"/>
            <a:ext cx="1768500" cy="485400"/>
          </a:xfrm>
          <a:prstGeom prst="roundRect">
            <a:avLst>
              <a:gd fmla="val 16667" name="adj"/>
            </a:avLst>
          </a:prstGeom>
          <a:solidFill>
            <a:srgbClr val="990000"/>
          </a:solidFill>
          <a:ln cap="flat" cmpd="sng" w="9525">
            <a:solidFill>
              <a:srgbClr val="99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latin typeface="Georgia"/>
                <a:ea typeface="Georgia"/>
                <a:cs typeface="Georgia"/>
                <a:sym typeface="Georgia"/>
              </a:rPr>
              <a:t>  </a:t>
            </a:r>
            <a:r>
              <a:rPr lang="ro">
                <a:latin typeface="Georgia"/>
                <a:ea typeface="Georgia"/>
                <a:cs typeface="Georgia"/>
                <a:sym typeface="Georgia"/>
              </a:rPr>
              <a:t>HOTEL TRINITY </a:t>
            </a:r>
            <a:endParaRPr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" name="Google Shape;66;p14"/>
          <p:cNvSpPr/>
          <p:nvPr/>
        </p:nvSpPr>
        <p:spPr>
          <a:xfrm>
            <a:off x="2703550" y="256550"/>
            <a:ext cx="473700" cy="423600"/>
          </a:xfrm>
          <a:prstGeom prst="star4">
            <a:avLst>
              <a:gd fmla="val 12500" name="adj"/>
            </a:avLst>
          </a:prstGeom>
          <a:solidFill>
            <a:schemeClr val="lt2"/>
          </a:solidFill>
          <a:ln cap="flat" cmpd="sng" w="9525">
            <a:solidFill>
              <a:srgbClr val="FFD96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14"/>
          <p:cNvSpPr txBox="1"/>
          <p:nvPr/>
        </p:nvSpPr>
        <p:spPr>
          <a:xfrm>
            <a:off x="327600" y="680150"/>
            <a:ext cx="3207300" cy="64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0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CHRISTMAS</a:t>
            </a:r>
            <a:endParaRPr sz="30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68" name="Google Shape;68;p14"/>
          <p:cNvSpPr txBox="1"/>
          <p:nvPr/>
        </p:nvSpPr>
        <p:spPr>
          <a:xfrm>
            <a:off x="152900" y="1157000"/>
            <a:ext cx="7553400" cy="2906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90500" marR="609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65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STARTERS</a:t>
            </a:r>
            <a:endParaRPr sz="65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8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HOT SMOKED SALMON AND BEETROOT PLATTER (V)</a:t>
            </a:r>
            <a:endParaRPr sz="8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8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This dish is served with smoked salmon, with beetroot, rocket and walnuts. It’s an amazing dish as a starter to eat on a very special occasion such as Christmas.</a:t>
            </a:r>
            <a:endParaRPr sz="8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8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TOMATO BRUSCHETTA (VE)</a:t>
            </a:r>
            <a:endParaRPr sz="8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8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An italian classic. This tasty starter is very good for a Christmas dinner beginning meal.</a:t>
            </a:r>
            <a:endParaRPr sz="8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8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FESTIVE  BRIOCHE CENTERPIECE WITH BAKED CAMEMBERT (V)</a:t>
            </a:r>
            <a:endParaRPr sz="8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8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Kimberley Wilson has created this delicious occasion bread with </a:t>
            </a:r>
            <a:r>
              <a:rPr lang="ro" sz="8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separately</a:t>
            </a:r>
            <a:r>
              <a:rPr lang="ro" sz="8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 filled buns and a melted cheese dip in the middle. This starter dish is mostly a sharing one.</a:t>
            </a:r>
            <a:endParaRPr sz="8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8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5"/>
          <p:cNvSpPr txBox="1"/>
          <p:nvPr>
            <p:ph type="ctrTitle"/>
          </p:nvPr>
        </p:nvSpPr>
        <p:spPr>
          <a:xfrm>
            <a:off x="311708" y="744575"/>
            <a:ext cx="2277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/>
              <a:t> </a:t>
            </a:r>
            <a:endParaRPr/>
          </a:p>
        </p:txBody>
      </p:sp>
      <p:sp>
        <p:nvSpPr>
          <p:cNvPr id="74" name="Google Shape;74;p1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75" name="Google Shape;75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  <p:sp>
        <p:nvSpPr>
          <p:cNvPr id="76" name="Google Shape;76;p15"/>
          <p:cNvSpPr txBox="1"/>
          <p:nvPr/>
        </p:nvSpPr>
        <p:spPr>
          <a:xfrm>
            <a:off x="539400" y="371675"/>
            <a:ext cx="3519000" cy="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4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Mains</a:t>
            </a:r>
            <a:endParaRPr sz="34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77" name="Google Shape;77;p15"/>
          <p:cNvSpPr/>
          <p:nvPr/>
        </p:nvSpPr>
        <p:spPr>
          <a:xfrm>
            <a:off x="1840400" y="410975"/>
            <a:ext cx="653400" cy="629400"/>
          </a:xfrm>
          <a:prstGeom prst="star4">
            <a:avLst>
              <a:gd fmla="val 12500" name="adj"/>
            </a:avLst>
          </a:prstGeom>
          <a:solidFill>
            <a:schemeClr val="lt2"/>
          </a:solidFill>
          <a:ln cap="flat" cmpd="sng" w="9525">
            <a:solidFill>
              <a:srgbClr val="B683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5"/>
          <p:cNvSpPr txBox="1"/>
          <p:nvPr/>
        </p:nvSpPr>
        <p:spPr>
          <a:xfrm>
            <a:off x="437600" y="1040375"/>
            <a:ext cx="7235700" cy="393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90500" marR="609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5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MAINS</a:t>
            </a:r>
            <a:endParaRPr sz="105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2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TRADITIONAL CHRISTMAS DINNER</a:t>
            </a:r>
            <a:endParaRPr sz="12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12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This mouth-watering dish is very similar to a Thanksgiving dinner. It includes a delicious roast turkey, turkey stuffing, potato puree, gravy, green beans, dinner rolls, cranberry sauce and any type of pie between the traditionals - pumpkin or an apple pie.</a:t>
            </a:r>
            <a:endParaRPr sz="12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12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PORK ROAST WITH CRISPY CRACKLING*</a:t>
            </a:r>
            <a:endParaRPr sz="12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2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A dream dish come true! The most flavourful Pork roast with an extra crispy top coat, served with homemade gravy.</a:t>
            </a:r>
            <a:endParaRPr sz="12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2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MAPLE GLAZED CHICKEN BREASTS (VE) </a:t>
            </a:r>
            <a:endParaRPr sz="12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2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A great dish for a Christmas Dinner feast!</a:t>
            </a:r>
            <a:endParaRPr sz="12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6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5" name="Google Shape;85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6"/>
          <p:cNvSpPr txBox="1"/>
          <p:nvPr/>
        </p:nvSpPr>
        <p:spPr>
          <a:xfrm>
            <a:off x="557500" y="293750"/>
            <a:ext cx="26976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5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Sides </a:t>
            </a:r>
            <a:endParaRPr sz="35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87" name="Google Shape;87;p16"/>
          <p:cNvSpPr/>
          <p:nvPr/>
        </p:nvSpPr>
        <p:spPr>
          <a:xfrm>
            <a:off x="1738475" y="337700"/>
            <a:ext cx="635400" cy="635400"/>
          </a:xfrm>
          <a:prstGeom prst="star4">
            <a:avLst>
              <a:gd fmla="val 12500" name="adj"/>
            </a:avLst>
          </a:prstGeom>
          <a:solidFill>
            <a:schemeClr val="lt2"/>
          </a:solidFill>
          <a:ln cap="flat" cmpd="sng" w="9525">
            <a:solidFill>
              <a:srgbClr val="B683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16"/>
          <p:cNvSpPr txBox="1"/>
          <p:nvPr/>
        </p:nvSpPr>
        <p:spPr>
          <a:xfrm>
            <a:off x="437625" y="1088975"/>
            <a:ext cx="6156600" cy="242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90500" marR="609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15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SIDES</a:t>
            </a:r>
            <a:endParaRPr sz="115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3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POTATO PUREE</a:t>
            </a:r>
            <a:endParaRPr sz="13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13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FRESH GARDEN SALAD</a:t>
            </a:r>
            <a:endParaRPr sz="13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13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FRESH RICE</a:t>
            </a:r>
            <a:endParaRPr sz="13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3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SWEET CORN</a:t>
            </a:r>
            <a:endParaRPr sz="13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7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7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95" name="Google Shape;9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7"/>
          <p:cNvSpPr txBox="1"/>
          <p:nvPr/>
        </p:nvSpPr>
        <p:spPr>
          <a:xfrm>
            <a:off x="647450" y="287775"/>
            <a:ext cx="2176200" cy="69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 sz="33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Desserts</a:t>
            </a:r>
            <a:endParaRPr sz="36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97" name="Google Shape;97;p17"/>
          <p:cNvSpPr/>
          <p:nvPr/>
        </p:nvSpPr>
        <p:spPr>
          <a:xfrm>
            <a:off x="2379925" y="340425"/>
            <a:ext cx="545400" cy="587400"/>
          </a:xfrm>
          <a:prstGeom prst="star4">
            <a:avLst>
              <a:gd fmla="val 12500" name="adj"/>
            </a:avLst>
          </a:prstGeom>
          <a:solidFill>
            <a:schemeClr val="lt2"/>
          </a:solidFill>
          <a:ln cap="flat" cmpd="sng" w="9525">
            <a:solidFill>
              <a:srgbClr val="B6833F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B6833F"/>
              </a:solidFill>
            </a:endParaRPr>
          </a:p>
        </p:txBody>
      </p:sp>
      <p:sp>
        <p:nvSpPr>
          <p:cNvPr id="98" name="Google Shape;98;p17"/>
          <p:cNvSpPr txBox="1"/>
          <p:nvPr/>
        </p:nvSpPr>
        <p:spPr>
          <a:xfrm>
            <a:off x="335700" y="869250"/>
            <a:ext cx="7763100" cy="308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190500" marR="6096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85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DESSERTS</a:t>
            </a:r>
            <a:endParaRPr sz="85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FRUIT PUDDING*</a:t>
            </a:r>
            <a:endParaRPr sz="10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This dessert includes brandy and </a:t>
            </a:r>
            <a:r>
              <a:rPr lang="ro" sz="10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cinnamon.</a:t>
            </a:r>
            <a:endParaRPr sz="10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APPLE PIE (V)</a:t>
            </a:r>
            <a:endParaRPr sz="10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A freshly made apple pie with vanilla scent.</a:t>
            </a:r>
            <a:endParaRPr sz="10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None/>
            </a:pPr>
            <a:r>
              <a:rPr lang="ro" sz="10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      STRAWBERRY JAM CHEESECAKE CUBES * (V)</a:t>
            </a:r>
            <a:endParaRPr sz="1000"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0" marR="33020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ro" sz="1000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      </a:t>
            </a:r>
            <a:r>
              <a:rPr lang="ro" sz="1000">
                <a:solidFill>
                  <a:schemeClr val="lt1"/>
                </a:solidFill>
                <a:latin typeface="Pacifico"/>
                <a:ea typeface="Pacifico"/>
                <a:cs typeface="Pacifico"/>
                <a:sym typeface="Pacifico"/>
              </a:rPr>
              <a:t>Some homemade cheesecake squares with strawberry jam on top.</a:t>
            </a:r>
            <a:endParaRPr sz="10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190500" marR="190500" rtl="0" algn="l">
              <a:lnSpc>
                <a:spcPct val="150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000">
              <a:solidFill>
                <a:schemeClr val="lt1"/>
              </a:solidFill>
              <a:latin typeface="Pacifico"/>
              <a:ea typeface="Pacifico"/>
              <a:cs typeface="Pacifico"/>
              <a:sym typeface="Pacifico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17"/>
          <p:cNvSpPr txBox="1"/>
          <p:nvPr/>
        </p:nvSpPr>
        <p:spPr>
          <a:xfrm>
            <a:off x="647425" y="3554900"/>
            <a:ext cx="65643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ro">
                <a:solidFill>
                  <a:srgbClr val="B6833F"/>
                </a:solidFill>
                <a:latin typeface="Pacifico"/>
                <a:ea typeface="Pacifico"/>
                <a:cs typeface="Pacifico"/>
                <a:sym typeface="Pacifico"/>
              </a:rPr>
              <a:t>Enjoy the traditional 3 course set meals and add a class of Prosecco for the ultimate  celebration. Just for £85, thank you.</a:t>
            </a:r>
            <a:endParaRPr>
              <a:solidFill>
                <a:srgbClr val="B6833F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