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handoutMasterIdLst>
    <p:handoutMasterId r:id="rId37"/>
  </p:handoutMasterIdLst>
  <p:sldIdLst>
    <p:sldId id="256" r:id="rId2"/>
    <p:sldId id="257" r:id="rId3"/>
    <p:sldId id="258" r:id="rId4"/>
    <p:sldId id="289" r:id="rId5"/>
    <p:sldId id="292" r:id="rId6"/>
    <p:sldId id="259" r:id="rId7"/>
    <p:sldId id="261" r:id="rId8"/>
    <p:sldId id="294" r:id="rId9"/>
    <p:sldId id="263" r:id="rId10"/>
    <p:sldId id="295" r:id="rId11"/>
    <p:sldId id="266" r:id="rId12"/>
    <p:sldId id="260" r:id="rId13"/>
    <p:sldId id="262" r:id="rId14"/>
    <p:sldId id="287" r:id="rId15"/>
    <p:sldId id="270" r:id="rId16"/>
    <p:sldId id="271" r:id="rId17"/>
    <p:sldId id="275" r:id="rId18"/>
    <p:sldId id="278" r:id="rId19"/>
    <p:sldId id="276" r:id="rId20"/>
    <p:sldId id="298" r:id="rId21"/>
    <p:sldId id="272" r:id="rId22"/>
    <p:sldId id="273" r:id="rId23"/>
    <p:sldId id="268" r:id="rId24"/>
    <p:sldId id="277" r:id="rId25"/>
    <p:sldId id="286" r:id="rId26"/>
    <p:sldId id="279" r:id="rId27"/>
    <p:sldId id="280" r:id="rId28"/>
    <p:sldId id="281" r:id="rId29"/>
    <p:sldId id="283" r:id="rId30"/>
    <p:sldId id="284" r:id="rId31"/>
    <p:sldId id="291" r:id="rId32"/>
    <p:sldId id="296" r:id="rId33"/>
    <p:sldId id="297" r:id="rId34"/>
    <p:sldId id="293"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showOutlineIcons="0">
    <p:restoredLeft sz="15620"/>
    <p:restoredTop sz="94660"/>
  </p:normalViewPr>
  <p:slideViewPr>
    <p:cSldViewPr>
      <p:cViewPr varScale="1">
        <p:scale>
          <a:sx n="65" d="100"/>
          <a:sy n="65" d="100"/>
        </p:scale>
        <p:origin x="-108" y="-19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097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8EB029-A9EB-492D-86DD-D8E7232CA903}" type="doc">
      <dgm:prSet loTypeId="urn:microsoft.com/office/officeart/2005/8/layout/pyramid2" loCatId="list" qsTypeId="urn:microsoft.com/office/officeart/2005/8/quickstyle/simple1" qsCatId="simple" csTypeId="urn:microsoft.com/office/officeart/2005/8/colors/accent1_2" csCatId="accent1" phldr="1"/>
      <dgm:spPr/>
    </dgm:pt>
    <dgm:pt modelId="{FBA0351F-AABA-44DD-99C8-41A747BAA062}">
      <dgm:prSet phldrT="[Text]"/>
      <dgm:spPr/>
      <dgm:t>
        <a:bodyPr/>
        <a:lstStyle/>
        <a:p>
          <a:r>
            <a:rPr lang="en-GB" dirty="0" smtClean="0"/>
            <a:t>Planning</a:t>
          </a:r>
          <a:endParaRPr lang="en-GB" dirty="0"/>
        </a:p>
      </dgm:t>
    </dgm:pt>
    <dgm:pt modelId="{51C12FB5-9EDB-402B-BFE4-E202F420D650}" type="parTrans" cxnId="{CA8F2E45-5385-4B55-BCEC-90AFE3CED713}">
      <dgm:prSet/>
      <dgm:spPr/>
      <dgm:t>
        <a:bodyPr/>
        <a:lstStyle/>
        <a:p>
          <a:endParaRPr lang="en-GB"/>
        </a:p>
      </dgm:t>
    </dgm:pt>
    <dgm:pt modelId="{E129C37C-08E6-4CE9-92E8-8A0FD2CA3437}" type="sibTrans" cxnId="{CA8F2E45-5385-4B55-BCEC-90AFE3CED713}">
      <dgm:prSet/>
      <dgm:spPr/>
      <dgm:t>
        <a:bodyPr/>
        <a:lstStyle/>
        <a:p>
          <a:endParaRPr lang="en-GB"/>
        </a:p>
      </dgm:t>
    </dgm:pt>
    <dgm:pt modelId="{6D358BDD-841D-4A17-81C8-F2DC9D17836F}">
      <dgm:prSet phldrT="[Text]"/>
      <dgm:spPr/>
      <dgm:t>
        <a:bodyPr/>
        <a:lstStyle/>
        <a:p>
          <a:r>
            <a:rPr lang="en-GB" dirty="0" smtClean="0"/>
            <a:t>Suitable alternative employment</a:t>
          </a:r>
          <a:endParaRPr lang="en-GB" dirty="0"/>
        </a:p>
      </dgm:t>
    </dgm:pt>
    <dgm:pt modelId="{1F0D1A2F-7CE3-48D1-919D-C5D4E0604FD2}" type="parTrans" cxnId="{111B55B1-866E-45BF-86FB-91E0CCCA944C}">
      <dgm:prSet/>
      <dgm:spPr/>
      <dgm:t>
        <a:bodyPr/>
        <a:lstStyle/>
        <a:p>
          <a:endParaRPr lang="en-GB"/>
        </a:p>
      </dgm:t>
    </dgm:pt>
    <dgm:pt modelId="{B3D077B8-8722-4D41-988F-880E1000A164}" type="sibTrans" cxnId="{111B55B1-866E-45BF-86FB-91E0CCCA944C}">
      <dgm:prSet/>
      <dgm:spPr/>
      <dgm:t>
        <a:bodyPr/>
        <a:lstStyle/>
        <a:p>
          <a:endParaRPr lang="en-GB"/>
        </a:p>
      </dgm:t>
    </dgm:pt>
    <dgm:pt modelId="{E2B19ED2-1314-42F5-9D2E-A95239DDA462}">
      <dgm:prSet phldrT="[Text]"/>
      <dgm:spPr/>
      <dgm:t>
        <a:bodyPr/>
        <a:lstStyle/>
        <a:p>
          <a:r>
            <a:rPr lang="en-GB" dirty="0" smtClean="0"/>
            <a:t>Redundancy payment/Dismissal</a:t>
          </a:r>
          <a:endParaRPr lang="en-GB" dirty="0"/>
        </a:p>
      </dgm:t>
    </dgm:pt>
    <dgm:pt modelId="{FB67A42D-9942-4167-A1D6-1F2FF2070090}" type="parTrans" cxnId="{4617F7BB-2B59-460B-8514-8D85987FCA25}">
      <dgm:prSet/>
      <dgm:spPr/>
      <dgm:t>
        <a:bodyPr/>
        <a:lstStyle/>
        <a:p>
          <a:endParaRPr lang="en-GB"/>
        </a:p>
      </dgm:t>
    </dgm:pt>
    <dgm:pt modelId="{BBEF6D60-1DD9-47B8-8D42-C4AF7248335B}" type="sibTrans" cxnId="{4617F7BB-2B59-460B-8514-8D85987FCA25}">
      <dgm:prSet/>
      <dgm:spPr/>
      <dgm:t>
        <a:bodyPr/>
        <a:lstStyle/>
        <a:p>
          <a:endParaRPr lang="en-GB"/>
        </a:p>
      </dgm:t>
    </dgm:pt>
    <dgm:pt modelId="{6031BAD3-88B0-4BF0-95D1-EDFE5B417D41}">
      <dgm:prSet/>
      <dgm:spPr/>
      <dgm:t>
        <a:bodyPr/>
        <a:lstStyle/>
        <a:p>
          <a:r>
            <a:rPr lang="en-GB" dirty="0" smtClean="0"/>
            <a:t>Seeking Volunteers</a:t>
          </a:r>
          <a:endParaRPr lang="en-GB" dirty="0"/>
        </a:p>
      </dgm:t>
    </dgm:pt>
    <dgm:pt modelId="{351DA086-9143-4271-83AA-3F89844EE0D2}" type="parTrans" cxnId="{BDACF4EF-9789-4D0C-9CC3-1A95B129D6A6}">
      <dgm:prSet/>
      <dgm:spPr/>
      <dgm:t>
        <a:bodyPr/>
        <a:lstStyle/>
        <a:p>
          <a:endParaRPr lang="en-GB"/>
        </a:p>
      </dgm:t>
    </dgm:pt>
    <dgm:pt modelId="{76920CC6-1C10-4772-8AAF-B161E93DA9BC}" type="sibTrans" cxnId="{BDACF4EF-9789-4D0C-9CC3-1A95B129D6A6}">
      <dgm:prSet/>
      <dgm:spPr/>
      <dgm:t>
        <a:bodyPr/>
        <a:lstStyle/>
        <a:p>
          <a:endParaRPr lang="en-GB"/>
        </a:p>
      </dgm:t>
    </dgm:pt>
    <dgm:pt modelId="{D8C023CF-C68E-4285-A095-C40F436BA181}">
      <dgm:prSet/>
      <dgm:spPr/>
      <dgm:t>
        <a:bodyPr/>
        <a:lstStyle/>
        <a:p>
          <a:r>
            <a:rPr lang="en-GB" dirty="0" smtClean="0"/>
            <a:t>Consulting Employees</a:t>
          </a:r>
          <a:endParaRPr lang="en-GB" dirty="0"/>
        </a:p>
      </dgm:t>
    </dgm:pt>
    <dgm:pt modelId="{8A2DE315-D666-409E-9535-5D781EE393A6}" type="parTrans" cxnId="{7848F0ED-7A83-4F95-9A23-CBB709F7B2B3}">
      <dgm:prSet/>
      <dgm:spPr/>
      <dgm:t>
        <a:bodyPr/>
        <a:lstStyle/>
        <a:p>
          <a:endParaRPr lang="en-GB"/>
        </a:p>
      </dgm:t>
    </dgm:pt>
    <dgm:pt modelId="{3005F3DC-2817-4983-82A6-679FCFB56104}" type="sibTrans" cxnId="{7848F0ED-7A83-4F95-9A23-CBB709F7B2B3}">
      <dgm:prSet/>
      <dgm:spPr/>
      <dgm:t>
        <a:bodyPr/>
        <a:lstStyle/>
        <a:p>
          <a:endParaRPr lang="en-GB"/>
        </a:p>
      </dgm:t>
    </dgm:pt>
    <dgm:pt modelId="{3928EA0C-4943-40EF-9285-1A99C12309C1}">
      <dgm:prSet/>
      <dgm:spPr/>
      <dgm:t>
        <a:bodyPr/>
        <a:lstStyle/>
        <a:p>
          <a:r>
            <a:rPr lang="en-GB" dirty="0" smtClean="0"/>
            <a:t>Selection</a:t>
          </a:r>
          <a:endParaRPr lang="en-GB" dirty="0"/>
        </a:p>
      </dgm:t>
    </dgm:pt>
    <dgm:pt modelId="{6081E07B-7ADF-4669-B4F7-D5A53AAE3A21}" type="parTrans" cxnId="{5BB9024D-FA4C-41E5-BBA6-078ECB976C4E}">
      <dgm:prSet/>
      <dgm:spPr/>
      <dgm:t>
        <a:bodyPr/>
        <a:lstStyle/>
        <a:p>
          <a:endParaRPr lang="en-GB"/>
        </a:p>
      </dgm:t>
    </dgm:pt>
    <dgm:pt modelId="{387F9072-2574-484D-8725-794DEAD5EB13}" type="sibTrans" cxnId="{5BB9024D-FA4C-41E5-BBA6-078ECB976C4E}">
      <dgm:prSet/>
      <dgm:spPr/>
      <dgm:t>
        <a:bodyPr/>
        <a:lstStyle/>
        <a:p>
          <a:endParaRPr lang="en-GB"/>
        </a:p>
      </dgm:t>
    </dgm:pt>
    <dgm:pt modelId="{C56D77FF-3242-4D06-B18F-347E32C22650}">
      <dgm:prSet/>
      <dgm:spPr/>
      <dgm:t>
        <a:bodyPr/>
        <a:lstStyle/>
        <a:p>
          <a:r>
            <a:rPr lang="en-GB" dirty="0" smtClean="0"/>
            <a:t>Counselling and Support</a:t>
          </a:r>
          <a:endParaRPr lang="en-GB" dirty="0"/>
        </a:p>
      </dgm:t>
    </dgm:pt>
    <dgm:pt modelId="{1691C732-F0A0-42BB-938A-B02EDBF7FE8B}" type="parTrans" cxnId="{7A169D7B-A5C5-4F3D-B567-2AB7C5350679}">
      <dgm:prSet/>
      <dgm:spPr/>
      <dgm:t>
        <a:bodyPr/>
        <a:lstStyle/>
        <a:p>
          <a:endParaRPr lang="en-GB"/>
        </a:p>
      </dgm:t>
    </dgm:pt>
    <dgm:pt modelId="{E852B438-1E86-40A2-A582-39F5AC15EA4B}" type="sibTrans" cxnId="{7A169D7B-A5C5-4F3D-B567-2AB7C5350679}">
      <dgm:prSet/>
      <dgm:spPr/>
      <dgm:t>
        <a:bodyPr/>
        <a:lstStyle/>
        <a:p>
          <a:endParaRPr lang="en-GB"/>
        </a:p>
      </dgm:t>
    </dgm:pt>
    <dgm:pt modelId="{49FEEE02-348F-406C-BEA3-C2BE6BB4B73B}" type="pres">
      <dgm:prSet presAssocID="{4C8EB029-A9EB-492D-86DD-D8E7232CA903}" presName="compositeShape" presStyleCnt="0">
        <dgm:presLayoutVars>
          <dgm:dir/>
          <dgm:resizeHandles/>
        </dgm:presLayoutVars>
      </dgm:prSet>
      <dgm:spPr/>
    </dgm:pt>
    <dgm:pt modelId="{71D0C6DA-2D80-4724-B5BD-6DBE36C56FEB}" type="pres">
      <dgm:prSet presAssocID="{4C8EB029-A9EB-492D-86DD-D8E7232CA903}" presName="pyramid" presStyleLbl="node1" presStyleIdx="0" presStyleCnt="1"/>
      <dgm:spPr/>
    </dgm:pt>
    <dgm:pt modelId="{5CD9C9D5-6033-40DA-9957-A7488CFBE651}" type="pres">
      <dgm:prSet presAssocID="{4C8EB029-A9EB-492D-86DD-D8E7232CA903}" presName="theList" presStyleCnt="0"/>
      <dgm:spPr/>
    </dgm:pt>
    <dgm:pt modelId="{354D9A63-A5F3-418C-802A-60549DBD1507}" type="pres">
      <dgm:prSet presAssocID="{FBA0351F-AABA-44DD-99C8-41A747BAA062}" presName="aNode" presStyleLbl="fgAcc1" presStyleIdx="0" presStyleCnt="7">
        <dgm:presLayoutVars>
          <dgm:bulletEnabled val="1"/>
        </dgm:presLayoutVars>
      </dgm:prSet>
      <dgm:spPr/>
      <dgm:t>
        <a:bodyPr/>
        <a:lstStyle/>
        <a:p>
          <a:endParaRPr lang="en-GB"/>
        </a:p>
      </dgm:t>
    </dgm:pt>
    <dgm:pt modelId="{6A49F434-E934-456C-B6B4-36166453173F}" type="pres">
      <dgm:prSet presAssocID="{FBA0351F-AABA-44DD-99C8-41A747BAA062}" presName="aSpace" presStyleCnt="0"/>
      <dgm:spPr/>
    </dgm:pt>
    <dgm:pt modelId="{8F586666-7707-4181-B041-D7D1434C9B19}" type="pres">
      <dgm:prSet presAssocID="{6031BAD3-88B0-4BF0-95D1-EDFE5B417D41}" presName="aNode" presStyleLbl="fgAcc1" presStyleIdx="1" presStyleCnt="7">
        <dgm:presLayoutVars>
          <dgm:bulletEnabled val="1"/>
        </dgm:presLayoutVars>
      </dgm:prSet>
      <dgm:spPr/>
      <dgm:t>
        <a:bodyPr/>
        <a:lstStyle/>
        <a:p>
          <a:endParaRPr lang="en-GB"/>
        </a:p>
      </dgm:t>
    </dgm:pt>
    <dgm:pt modelId="{152493A8-7EBB-4196-9B52-C805E3DD9EDA}" type="pres">
      <dgm:prSet presAssocID="{6031BAD3-88B0-4BF0-95D1-EDFE5B417D41}" presName="aSpace" presStyleCnt="0"/>
      <dgm:spPr/>
    </dgm:pt>
    <dgm:pt modelId="{9FFA0CC1-D8EB-474E-810F-E03FA9BD8996}" type="pres">
      <dgm:prSet presAssocID="{D8C023CF-C68E-4285-A095-C40F436BA181}" presName="aNode" presStyleLbl="fgAcc1" presStyleIdx="2" presStyleCnt="7">
        <dgm:presLayoutVars>
          <dgm:bulletEnabled val="1"/>
        </dgm:presLayoutVars>
      </dgm:prSet>
      <dgm:spPr/>
      <dgm:t>
        <a:bodyPr/>
        <a:lstStyle/>
        <a:p>
          <a:endParaRPr lang="en-GB"/>
        </a:p>
      </dgm:t>
    </dgm:pt>
    <dgm:pt modelId="{0E2173AA-24FB-4DBF-AE26-807BB3C2825B}" type="pres">
      <dgm:prSet presAssocID="{D8C023CF-C68E-4285-A095-C40F436BA181}" presName="aSpace" presStyleCnt="0"/>
      <dgm:spPr/>
    </dgm:pt>
    <dgm:pt modelId="{918D7B55-3877-4B9E-88EC-D947AC0B990E}" type="pres">
      <dgm:prSet presAssocID="{3928EA0C-4943-40EF-9285-1A99C12309C1}" presName="aNode" presStyleLbl="fgAcc1" presStyleIdx="3" presStyleCnt="7">
        <dgm:presLayoutVars>
          <dgm:bulletEnabled val="1"/>
        </dgm:presLayoutVars>
      </dgm:prSet>
      <dgm:spPr/>
      <dgm:t>
        <a:bodyPr/>
        <a:lstStyle/>
        <a:p>
          <a:endParaRPr lang="en-GB"/>
        </a:p>
      </dgm:t>
    </dgm:pt>
    <dgm:pt modelId="{CD991E3E-1109-42B6-BE95-7699BDC326F8}" type="pres">
      <dgm:prSet presAssocID="{3928EA0C-4943-40EF-9285-1A99C12309C1}" presName="aSpace" presStyleCnt="0"/>
      <dgm:spPr/>
    </dgm:pt>
    <dgm:pt modelId="{111CCAEE-51D7-4383-86AC-97433C550F26}" type="pres">
      <dgm:prSet presAssocID="{6D358BDD-841D-4A17-81C8-F2DC9D17836F}" presName="aNode" presStyleLbl="fgAcc1" presStyleIdx="4" presStyleCnt="7">
        <dgm:presLayoutVars>
          <dgm:bulletEnabled val="1"/>
        </dgm:presLayoutVars>
      </dgm:prSet>
      <dgm:spPr/>
      <dgm:t>
        <a:bodyPr/>
        <a:lstStyle/>
        <a:p>
          <a:endParaRPr lang="en-GB"/>
        </a:p>
      </dgm:t>
    </dgm:pt>
    <dgm:pt modelId="{CE17F8F4-D99C-4651-BDA0-04AD388717D6}" type="pres">
      <dgm:prSet presAssocID="{6D358BDD-841D-4A17-81C8-F2DC9D17836F}" presName="aSpace" presStyleCnt="0"/>
      <dgm:spPr/>
    </dgm:pt>
    <dgm:pt modelId="{4FCDA227-A60C-41AF-A0D2-E669F8C0D077}" type="pres">
      <dgm:prSet presAssocID="{E2B19ED2-1314-42F5-9D2E-A95239DDA462}" presName="aNode" presStyleLbl="fgAcc1" presStyleIdx="5" presStyleCnt="7">
        <dgm:presLayoutVars>
          <dgm:bulletEnabled val="1"/>
        </dgm:presLayoutVars>
      </dgm:prSet>
      <dgm:spPr/>
      <dgm:t>
        <a:bodyPr/>
        <a:lstStyle/>
        <a:p>
          <a:endParaRPr lang="en-GB"/>
        </a:p>
      </dgm:t>
    </dgm:pt>
    <dgm:pt modelId="{B8C96276-90CF-43C7-9CB8-DEEE5FA3F66E}" type="pres">
      <dgm:prSet presAssocID="{E2B19ED2-1314-42F5-9D2E-A95239DDA462}" presName="aSpace" presStyleCnt="0"/>
      <dgm:spPr/>
    </dgm:pt>
    <dgm:pt modelId="{29B50DFB-6E05-49B6-BC36-6A5888F23264}" type="pres">
      <dgm:prSet presAssocID="{C56D77FF-3242-4D06-B18F-347E32C22650}" presName="aNode" presStyleLbl="fgAcc1" presStyleIdx="6" presStyleCnt="7">
        <dgm:presLayoutVars>
          <dgm:bulletEnabled val="1"/>
        </dgm:presLayoutVars>
      </dgm:prSet>
      <dgm:spPr/>
      <dgm:t>
        <a:bodyPr/>
        <a:lstStyle/>
        <a:p>
          <a:endParaRPr lang="en-GB"/>
        </a:p>
      </dgm:t>
    </dgm:pt>
    <dgm:pt modelId="{EFD1445B-8645-4D79-9B68-B1DD75E502AF}" type="pres">
      <dgm:prSet presAssocID="{C56D77FF-3242-4D06-B18F-347E32C22650}" presName="aSpace" presStyleCnt="0"/>
      <dgm:spPr/>
    </dgm:pt>
  </dgm:ptLst>
  <dgm:cxnLst>
    <dgm:cxn modelId="{5BB9024D-FA4C-41E5-BBA6-078ECB976C4E}" srcId="{4C8EB029-A9EB-492D-86DD-D8E7232CA903}" destId="{3928EA0C-4943-40EF-9285-1A99C12309C1}" srcOrd="3" destOrd="0" parTransId="{6081E07B-7ADF-4669-B4F7-D5A53AAE3A21}" sibTransId="{387F9072-2574-484D-8725-794DEAD5EB13}"/>
    <dgm:cxn modelId="{7B22B6C8-04F1-4502-AF62-99763D1EF71F}" type="presOf" srcId="{C56D77FF-3242-4D06-B18F-347E32C22650}" destId="{29B50DFB-6E05-49B6-BC36-6A5888F23264}" srcOrd="0" destOrd="0" presId="urn:microsoft.com/office/officeart/2005/8/layout/pyramid2"/>
    <dgm:cxn modelId="{4617F7BB-2B59-460B-8514-8D85987FCA25}" srcId="{4C8EB029-A9EB-492D-86DD-D8E7232CA903}" destId="{E2B19ED2-1314-42F5-9D2E-A95239DDA462}" srcOrd="5" destOrd="0" parTransId="{FB67A42D-9942-4167-A1D6-1F2FF2070090}" sibTransId="{BBEF6D60-1DD9-47B8-8D42-C4AF7248335B}"/>
    <dgm:cxn modelId="{232D0FDE-BF1C-4C05-9B94-799853CF7F98}" type="presOf" srcId="{FBA0351F-AABA-44DD-99C8-41A747BAA062}" destId="{354D9A63-A5F3-418C-802A-60549DBD1507}" srcOrd="0" destOrd="0" presId="urn:microsoft.com/office/officeart/2005/8/layout/pyramid2"/>
    <dgm:cxn modelId="{E5DC02F9-6465-47C8-8AAD-4975AE2C1F88}" type="presOf" srcId="{D8C023CF-C68E-4285-A095-C40F436BA181}" destId="{9FFA0CC1-D8EB-474E-810F-E03FA9BD8996}" srcOrd="0" destOrd="0" presId="urn:microsoft.com/office/officeart/2005/8/layout/pyramid2"/>
    <dgm:cxn modelId="{CA8F2E45-5385-4B55-BCEC-90AFE3CED713}" srcId="{4C8EB029-A9EB-492D-86DD-D8E7232CA903}" destId="{FBA0351F-AABA-44DD-99C8-41A747BAA062}" srcOrd="0" destOrd="0" parTransId="{51C12FB5-9EDB-402B-BFE4-E202F420D650}" sibTransId="{E129C37C-08E6-4CE9-92E8-8A0FD2CA3437}"/>
    <dgm:cxn modelId="{111B55B1-866E-45BF-86FB-91E0CCCA944C}" srcId="{4C8EB029-A9EB-492D-86DD-D8E7232CA903}" destId="{6D358BDD-841D-4A17-81C8-F2DC9D17836F}" srcOrd="4" destOrd="0" parTransId="{1F0D1A2F-7CE3-48D1-919D-C5D4E0604FD2}" sibTransId="{B3D077B8-8722-4D41-988F-880E1000A164}"/>
    <dgm:cxn modelId="{6FE0A3AA-6B11-4894-AFB6-F2A2254DC39C}" type="presOf" srcId="{6031BAD3-88B0-4BF0-95D1-EDFE5B417D41}" destId="{8F586666-7707-4181-B041-D7D1434C9B19}" srcOrd="0" destOrd="0" presId="urn:microsoft.com/office/officeart/2005/8/layout/pyramid2"/>
    <dgm:cxn modelId="{7A169D7B-A5C5-4F3D-B567-2AB7C5350679}" srcId="{4C8EB029-A9EB-492D-86DD-D8E7232CA903}" destId="{C56D77FF-3242-4D06-B18F-347E32C22650}" srcOrd="6" destOrd="0" parTransId="{1691C732-F0A0-42BB-938A-B02EDBF7FE8B}" sibTransId="{E852B438-1E86-40A2-A582-39F5AC15EA4B}"/>
    <dgm:cxn modelId="{BDACF4EF-9789-4D0C-9CC3-1A95B129D6A6}" srcId="{4C8EB029-A9EB-492D-86DD-D8E7232CA903}" destId="{6031BAD3-88B0-4BF0-95D1-EDFE5B417D41}" srcOrd="1" destOrd="0" parTransId="{351DA086-9143-4271-83AA-3F89844EE0D2}" sibTransId="{76920CC6-1C10-4772-8AAF-B161E93DA9BC}"/>
    <dgm:cxn modelId="{BD7E7F96-DF10-41B8-A385-447EEEE65050}" type="presOf" srcId="{E2B19ED2-1314-42F5-9D2E-A95239DDA462}" destId="{4FCDA227-A60C-41AF-A0D2-E669F8C0D077}" srcOrd="0" destOrd="0" presId="urn:microsoft.com/office/officeart/2005/8/layout/pyramid2"/>
    <dgm:cxn modelId="{7848F0ED-7A83-4F95-9A23-CBB709F7B2B3}" srcId="{4C8EB029-A9EB-492D-86DD-D8E7232CA903}" destId="{D8C023CF-C68E-4285-A095-C40F436BA181}" srcOrd="2" destOrd="0" parTransId="{8A2DE315-D666-409E-9535-5D781EE393A6}" sibTransId="{3005F3DC-2817-4983-82A6-679FCFB56104}"/>
    <dgm:cxn modelId="{3057412D-F248-4EA3-9A09-0D14660BF24F}" type="presOf" srcId="{3928EA0C-4943-40EF-9285-1A99C12309C1}" destId="{918D7B55-3877-4B9E-88EC-D947AC0B990E}" srcOrd="0" destOrd="0" presId="urn:microsoft.com/office/officeart/2005/8/layout/pyramid2"/>
    <dgm:cxn modelId="{20D8B378-9CA4-4FFB-8FD4-6273C87C6E3D}" type="presOf" srcId="{6D358BDD-841D-4A17-81C8-F2DC9D17836F}" destId="{111CCAEE-51D7-4383-86AC-97433C550F26}" srcOrd="0" destOrd="0" presId="urn:microsoft.com/office/officeart/2005/8/layout/pyramid2"/>
    <dgm:cxn modelId="{6A76AE8A-6B97-4515-B682-12DB2A20EB10}" type="presOf" srcId="{4C8EB029-A9EB-492D-86DD-D8E7232CA903}" destId="{49FEEE02-348F-406C-BEA3-C2BE6BB4B73B}" srcOrd="0" destOrd="0" presId="urn:microsoft.com/office/officeart/2005/8/layout/pyramid2"/>
    <dgm:cxn modelId="{72B91DBD-5830-43A3-B868-419251799AC3}" type="presParOf" srcId="{49FEEE02-348F-406C-BEA3-C2BE6BB4B73B}" destId="{71D0C6DA-2D80-4724-B5BD-6DBE36C56FEB}" srcOrd="0" destOrd="0" presId="urn:microsoft.com/office/officeart/2005/8/layout/pyramid2"/>
    <dgm:cxn modelId="{0FF8EB43-F9A5-4138-85F5-F4B486622495}" type="presParOf" srcId="{49FEEE02-348F-406C-BEA3-C2BE6BB4B73B}" destId="{5CD9C9D5-6033-40DA-9957-A7488CFBE651}" srcOrd="1" destOrd="0" presId="urn:microsoft.com/office/officeart/2005/8/layout/pyramid2"/>
    <dgm:cxn modelId="{88978101-C1F7-4091-88D1-149DB47EC4B1}" type="presParOf" srcId="{5CD9C9D5-6033-40DA-9957-A7488CFBE651}" destId="{354D9A63-A5F3-418C-802A-60549DBD1507}" srcOrd="0" destOrd="0" presId="urn:microsoft.com/office/officeart/2005/8/layout/pyramid2"/>
    <dgm:cxn modelId="{E4B88B5C-EC8F-412F-AC19-40CD2FB45B13}" type="presParOf" srcId="{5CD9C9D5-6033-40DA-9957-A7488CFBE651}" destId="{6A49F434-E934-456C-B6B4-36166453173F}" srcOrd="1" destOrd="0" presId="urn:microsoft.com/office/officeart/2005/8/layout/pyramid2"/>
    <dgm:cxn modelId="{F559E36B-787D-42FE-884D-E7E5AC515F7D}" type="presParOf" srcId="{5CD9C9D5-6033-40DA-9957-A7488CFBE651}" destId="{8F586666-7707-4181-B041-D7D1434C9B19}" srcOrd="2" destOrd="0" presId="urn:microsoft.com/office/officeart/2005/8/layout/pyramid2"/>
    <dgm:cxn modelId="{BB09D4AA-9265-4068-8946-4C491615462F}" type="presParOf" srcId="{5CD9C9D5-6033-40DA-9957-A7488CFBE651}" destId="{152493A8-7EBB-4196-9B52-C805E3DD9EDA}" srcOrd="3" destOrd="0" presId="urn:microsoft.com/office/officeart/2005/8/layout/pyramid2"/>
    <dgm:cxn modelId="{D98C71B5-7119-405E-B7C1-0F82D24AE6B8}" type="presParOf" srcId="{5CD9C9D5-6033-40DA-9957-A7488CFBE651}" destId="{9FFA0CC1-D8EB-474E-810F-E03FA9BD8996}" srcOrd="4" destOrd="0" presId="urn:microsoft.com/office/officeart/2005/8/layout/pyramid2"/>
    <dgm:cxn modelId="{2D852B6E-883A-442F-80A6-908242F48567}" type="presParOf" srcId="{5CD9C9D5-6033-40DA-9957-A7488CFBE651}" destId="{0E2173AA-24FB-4DBF-AE26-807BB3C2825B}" srcOrd="5" destOrd="0" presId="urn:microsoft.com/office/officeart/2005/8/layout/pyramid2"/>
    <dgm:cxn modelId="{70C0F251-46C7-4B13-80D1-22E1FC39714D}" type="presParOf" srcId="{5CD9C9D5-6033-40DA-9957-A7488CFBE651}" destId="{918D7B55-3877-4B9E-88EC-D947AC0B990E}" srcOrd="6" destOrd="0" presId="urn:microsoft.com/office/officeart/2005/8/layout/pyramid2"/>
    <dgm:cxn modelId="{6C374D65-3926-49ED-A575-B50FC41486BD}" type="presParOf" srcId="{5CD9C9D5-6033-40DA-9957-A7488CFBE651}" destId="{CD991E3E-1109-42B6-BE95-7699BDC326F8}" srcOrd="7" destOrd="0" presId="urn:microsoft.com/office/officeart/2005/8/layout/pyramid2"/>
    <dgm:cxn modelId="{8DC77C19-6C9D-4F81-B4F5-BBDA0CC05477}" type="presParOf" srcId="{5CD9C9D5-6033-40DA-9957-A7488CFBE651}" destId="{111CCAEE-51D7-4383-86AC-97433C550F26}" srcOrd="8" destOrd="0" presId="urn:microsoft.com/office/officeart/2005/8/layout/pyramid2"/>
    <dgm:cxn modelId="{0063CB1C-83B4-403A-BF7E-6F33714599C5}" type="presParOf" srcId="{5CD9C9D5-6033-40DA-9957-A7488CFBE651}" destId="{CE17F8F4-D99C-4651-BDA0-04AD388717D6}" srcOrd="9" destOrd="0" presId="urn:microsoft.com/office/officeart/2005/8/layout/pyramid2"/>
    <dgm:cxn modelId="{46419F57-6470-4303-8D42-FFABB710E7A9}" type="presParOf" srcId="{5CD9C9D5-6033-40DA-9957-A7488CFBE651}" destId="{4FCDA227-A60C-41AF-A0D2-E669F8C0D077}" srcOrd="10" destOrd="0" presId="urn:microsoft.com/office/officeart/2005/8/layout/pyramid2"/>
    <dgm:cxn modelId="{07D31809-9A94-4824-BB1D-F955781C0885}" type="presParOf" srcId="{5CD9C9D5-6033-40DA-9957-A7488CFBE651}" destId="{B8C96276-90CF-43C7-9CB8-DEEE5FA3F66E}" srcOrd="11" destOrd="0" presId="urn:microsoft.com/office/officeart/2005/8/layout/pyramid2"/>
    <dgm:cxn modelId="{205ACA48-8477-4B38-91D7-80779D9AB898}" type="presParOf" srcId="{5CD9C9D5-6033-40DA-9957-A7488CFBE651}" destId="{29B50DFB-6E05-49B6-BC36-6A5888F23264}" srcOrd="12" destOrd="0" presId="urn:microsoft.com/office/officeart/2005/8/layout/pyramid2"/>
    <dgm:cxn modelId="{0DAF3CB4-C6C1-419B-B77F-E93B65026963}" type="presParOf" srcId="{5CD9C9D5-6033-40DA-9957-A7488CFBE651}" destId="{EFD1445B-8645-4D79-9B68-B1DD75E502AF}" srcOrd="13" destOrd="0" presId="urn:microsoft.com/office/officeart/2005/8/layout/pyramid2"/>
  </dgm:cxnLst>
  <dgm:bg/>
  <dgm:whole/>
</dgm:dataModel>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C943C9A9-BF54-4D1B-979C-BCD7FFEE92E7}" type="datetimeFigureOut">
              <a:rPr lang="en-US" smtClean="0"/>
              <a:pPr/>
              <a:t>2/10/2011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E5A855D1-E5C6-4DA4-861E-38717696C1A2}"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B90F50B-9921-431D-8A54-A572C006AA6C}" type="datetimeFigureOut">
              <a:rPr lang="en-US" smtClean="0"/>
              <a:pPr/>
              <a:t>2/10/2011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08213D9-C9F2-40FE-936E-FB9CBF906F9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Critisised</a:t>
            </a:r>
            <a:r>
              <a:rPr lang="en-GB" baseline="0" dirty="0" smtClean="0"/>
              <a:t> as a catch all catch all.  Over the years the courts have recognised the following as SOSR</a:t>
            </a:r>
            <a:endParaRPr lang="en-GB" dirty="0"/>
          </a:p>
        </p:txBody>
      </p:sp>
      <p:sp>
        <p:nvSpPr>
          <p:cNvPr id="4" name="Slide Number Placeholder 3"/>
          <p:cNvSpPr>
            <a:spLocks noGrp="1"/>
          </p:cNvSpPr>
          <p:nvPr>
            <p:ph type="sldNum" sz="quarter" idx="10"/>
          </p:nvPr>
        </p:nvSpPr>
        <p:spPr/>
        <p:txBody>
          <a:bodyPr/>
          <a:lstStyle/>
          <a:p>
            <a:fld id="{408213D9-C9F2-40FE-936E-FB9CBF906F96}" type="slidenum">
              <a:rPr lang="en-GB" smtClean="0"/>
              <a:pPr/>
              <a:t>7</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Automatically fair</a:t>
            </a:r>
            <a:r>
              <a:rPr lang="en-GB" baseline="0" dirty="0" smtClean="0"/>
              <a:t> – unofficial strike action, breaching national security</a:t>
            </a:r>
            <a:endParaRPr lang="en-GB" dirty="0"/>
          </a:p>
        </p:txBody>
      </p:sp>
      <p:sp>
        <p:nvSpPr>
          <p:cNvPr id="4" name="Slide Number Placeholder 3"/>
          <p:cNvSpPr>
            <a:spLocks noGrp="1"/>
          </p:cNvSpPr>
          <p:nvPr>
            <p:ph type="sldNum" sz="quarter" idx="10"/>
          </p:nvPr>
        </p:nvSpPr>
        <p:spPr/>
        <p:txBody>
          <a:bodyPr/>
          <a:lstStyle/>
          <a:p>
            <a:fld id="{408213D9-C9F2-40FE-936E-FB9CBF906F96}" type="slidenum">
              <a:rPr lang="en-GB" smtClean="0"/>
              <a:pPr/>
              <a:t>12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Redundancy</a:t>
            </a:r>
            <a:r>
              <a:rPr lang="en-GB" baseline="0" dirty="0" smtClean="0"/>
              <a:t> payments</a:t>
            </a:r>
          </a:p>
          <a:p>
            <a:r>
              <a:rPr lang="en-GB" baseline="0" dirty="0" smtClean="0"/>
              <a:t>Different procedural approach</a:t>
            </a:r>
          </a:p>
          <a:p>
            <a:r>
              <a:rPr lang="en-GB" baseline="0" dirty="0" smtClean="0"/>
              <a:t>Inland revenue interest – under 30k tax free</a:t>
            </a:r>
          </a:p>
          <a:p>
            <a:r>
              <a:rPr lang="en-GB" baseline="0" dirty="0" err="1" smtClean="0"/>
              <a:t>Redunancy</a:t>
            </a:r>
            <a:r>
              <a:rPr lang="en-GB" baseline="0" dirty="0" smtClean="0"/>
              <a:t> will be fair if correct procedure followed and people treated fairly and equitably.  Unfair dismissal can only be brought by employees with over 1 years service who are over 18</a:t>
            </a:r>
            <a:endParaRPr lang="en-GB" dirty="0"/>
          </a:p>
        </p:txBody>
      </p:sp>
      <p:sp>
        <p:nvSpPr>
          <p:cNvPr id="4" name="Slide Number Placeholder 3"/>
          <p:cNvSpPr>
            <a:spLocks noGrp="1"/>
          </p:cNvSpPr>
          <p:nvPr>
            <p:ph type="sldNum" sz="quarter" idx="10"/>
          </p:nvPr>
        </p:nvSpPr>
        <p:spPr/>
        <p:txBody>
          <a:bodyPr/>
          <a:lstStyle/>
          <a:p>
            <a:fld id="{408213D9-C9F2-40FE-936E-FB9CBF906F96}" type="slidenum">
              <a:rPr lang="en-GB" smtClean="0"/>
              <a:pPr/>
              <a:t>15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Is</a:t>
            </a:r>
            <a:r>
              <a:rPr lang="en-GB" baseline="0" dirty="0" smtClean="0"/>
              <a:t> making people redundant reasonable in the circumstances?</a:t>
            </a:r>
          </a:p>
          <a:p>
            <a:r>
              <a:rPr lang="en-GB" baseline="0" dirty="0" smtClean="0"/>
              <a:t>Reduce numbers of new employees </a:t>
            </a:r>
          </a:p>
          <a:p>
            <a:r>
              <a:rPr lang="en-GB" baseline="0" dirty="0" smtClean="0"/>
              <a:t>Retrain and develop </a:t>
            </a:r>
            <a:r>
              <a:rPr lang="en-GB" baseline="0" dirty="0" err="1" smtClean="0"/>
              <a:t>exisiting</a:t>
            </a:r>
            <a:r>
              <a:rPr lang="en-GB" baseline="0" dirty="0" smtClean="0"/>
              <a:t> employees</a:t>
            </a:r>
          </a:p>
          <a:p>
            <a:r>
              <a:rPr lang="en-GB" baseline="0" dirty="0" smtClean="0"/>
              <a:t>Natural Wastage</a:t>
            </a:r>
          </a:p>
          <a:p>
            <a:r>
              <a:rPr lang="en-GB" baseline="0" dirty="0" smtClean="0"/>
              <a:t>Job </a:t>
            </a:r>
            <a:r>
              <a:rPr lang="en-GB" baseline="0" dirty="0" err="1" smtClean="0"/>
              <a:t>renrichment</a:t>
            </a:r>
            <a:endParaRPr lang="en-GB" baseline="0" dirty="0" smtClean="0"/>
          </a:p>
          <a:p>
            <a:r>
              <a:rPr lang="en-GB" baseline="0" dirty="0" err="1" smtClean="0"/>
              <a:t>Multiskilling</a:t>
            </a:r>
            <a:endParaRPr lang="en-GB" baseline="0" dirty="0" smtClean="0"/>
          </a:p>
          <a:p>
            <a:r>
              <a:rPr lang="en-GB" baseline="0" dirty="0" smtClean="0"/>
              <a:t>Sub contractors</a:t>
            </a:r>
          </a:p>
          <a:p>
            <a:r>
              <a:rPr lang="en-GB" baseline="0" dirty="0" smtClean="0"/>
              <a:t>PT FT contracts</a:t>
            </a:r>
          </a:p>
          <a:p>
            <a:r>
              <a:rPr lang="en-GB" baseline="0" dirty="0" smtClean="0"/>
              <a:t>Early retirement – 50+ with enhanced pension</a:t>
            </a:r>
          </a:p>
          <a:p>
            <a:r>
              <a:rPr lang="en-GB" baseline="0" dirty="0" smtClean="0"/>
              <a:t>More cost effective for company and more beneficial for employee</a:t>
            </a:r>
            <a:endParaRPr lang="en-GB" dirty="0"/>
          </a:p>
        </p:txBody>
      </p:sp>
      <p:sp>
        <p:nvSpPr>
          <p:cNvPr id="4" name="Slide Number Placeholder 3"/>
          <p:cNvSpPr>
            <a:spLocks noGrp="1"/>
          </p:cNvSpPr>
          <p:nvPr>
            <p:ph type="sldNum" sz="quarter" idx="10"/>
          </p:nvPr>
        </p:nvSpPr>
        <p:spPr/>
        <p:txBody>
          <a:bodyPr/>
          <a:lstStyle/>
          <a:p>
            <a:fld id="{408213D9-C9F2-40FE-936E-FB9CBF906F96}" type="slidenum">
              <a:rPr lang="en-GB" smtClean="0"/>
              <a:pPr/>
              <a:t>16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planning </a:t>
            </a:r>
          </a:p>
          <a:p>
            <a:r>
              <a:rPr lang="en-GB" sz="1200" kern="1200" dirty="0" smtClean="0">
                <a:solidFill>
                  <a:schemeClr val="tx1"/>
                </a:solidFill>
                <a:latin typeface="+mn-lt"/>
                <a:ea typeface="+mn-ea"/>
                <a:cs typeface="+mn-cs"/>
              </a:rPr>
              <a:t>seeking volunteers </a:t>
            </a:r>
          </a:p>
          <a:p>
            <a:r>
              <a:rPr lang="en-GB" sz="1200" kern="1200" dirty="0" smtClean="0">
                <a:solidFill>
                  <a:schemeClr val="tx1"/>
                </a:solidFill>
                <a:latin typeface="+mn-lt"/>
                <a:ea typeface="+mn-ea"/>
                <a:cs typeface="+mn-cs"/>
              </a:rPr>
              <a:t>consulting employees </a:t>
            </a:r>
          </a:p>
          <a:p>
            <a:r>
              <a:rPr lang="en-GB" sz="1200" kern="1200" dirty="0" smtClean="0">
                <a:solidFill>
                  <a:schemeClr val="tx1"/>
                </a:solidFill>
                <a:latin typeface="+mn-lt"/>
                <a:ea typeface="+mn-ea"/>
                <a:cs typeface="+mn-cs"/>
              </a:rPr>
              <a:t>selection </a:t>
            </a:r>
          </a:p>
          <a:p>
            <a:r>
              <a:rPr lang="en-GB" sz="1200" kern="1200" dirty="0" smtClean="0">
                <a:solidFill>
                  <a:schemeClr val="tx1"/>
                </a:solidFill>
                <a:latin typeface="+mn-lt"/>
                <a:ea typeface="+mn-ea"/>
                <a:cs typeface="+mn-cs"/>
              </a:rPr>
              <a:t>suitable alternative employment </a:t>
            </a:r>
          </a:p>
          <a:p>
            <a:r>
              <a:rPr lang="en-GB" sz="1200" kern="1200" dirty="0" smtClean="0">
                <a:solidFill>
                  <a:schemeClr val="tx1"/>
                </a:solidFill>
                <a:latin typeface="+mn-lt"/>
                <a:ea typeface="+mn-ea"/>
                <a:cs typeface="+mn-cs"/>
              </a:rPr>
              <a:t>redundancy payment </a:t>
            </a:r>
          </a:p>
          <a:p>
            <a:r>
              <a:rPr lang="en-GB" sz="1200" kern="1200" dirty="0" smtClean="0">
                <a:solidFill>
                  <a:schemeClr val="tx1"/>
                </a:solidFill>
                <a:latin typeface="+mn-lt"/>
                <a:ea typeface="+mn-ea"/>
                <a:cs typeface="+mn-cs"/>
              </a:rPr>
              <a:t>counselling and support </a:t>
            </a:r>
          </a:p>
          <a:p>
            <a:endParaRPr lang="en-GB" dirty="0"/>
          </a:p>
        </p:txBody>
      </p:sp>
      <p:sp>
        <p:nvSpPr>
          <p:cNvPr id="4" name="Slide Number Placeholder 3"/>
          <p:cNvSpPr>
            <a:spLocks noGrp="1"/>
          </p:cNvSpPr>
          <p:nvPr>
            <p:ph type="sldNum" sz="quarter" idx="10"/>
          </p:nvPr>
        </p:nvSpPr>
        <p:spPr/>
        <p:txBody>
          <a:bodyPr/>
          <a:lstStyle/>
          <a:p>
            <a:fld id="{408213D9-C9F2-40FE-936E-FB9CBF906F96}" type="slidenum">
              <a:rPr lang="en-GB" smtClean="0"/>
              <a:pPr/>
              <a:t>20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kern="1200" dirty="0" smtClean="0">
                <a:solidFill>
                  <a:schemeClr val="tx1"/>
                </a:solidFill>
                <a:latin typeface="+mn-lt"/>
                <a:ea typeface="+mn-ea"/>
                <a:cs typeface="+mn-cs"/>
              </a:rPr>
              <a:t>The group from which employees will be selected for redundancy (the selection pool) must be carefully identified. It will usually consist of those who undertake a similar type of work in a particular department, who work at a relevant location, or whose work has ceased or diminished or is expected to do so.</a:t>
            </a:r>
          </a:p>
          <a:p>
            <a:r>
              <a:rPr lang="en-GB" sz="1200" kern="1200" dirty="0" smtClean="0">
                <a:solidFill>
                  <a:schemeClr val="tx1"/>
                </a:solidFill>
                <a:latin typeface="+mn-lt"/>
                <a:ea typeface="+mn-ea"/>
                <a:cs typeface="+mn-cs"/>
              </a:rPr>
              <a:t>When the approach to selection has been agreed and consultation over relevant issues is complete, individuals must be selected from within the wider pool. Where there is a choice between employees, selection must be based on objective criteria.</a:t>
            </a: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Owing to age discrimination legislation, ‘last in, first out’ (LIFO) is now a risky selection method, as those with less service are likely to be younger employees. Case law has held that LIFO may still be relevant as part of a wider range of selection criteria, but it must not be used as a sole method of selection, and the employer must be able to justify its use. However, LIFO remains a risky method and is usually an unsatisfactory way of retaining the most competent.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Tribunals look favourably on selection procedures based on a points system which scores each employee against the relevant criteria. However, great care must be taken in the choice and application of the criteria to avoid factors which may be discriminatory on any grounds. For example, selection of part-timers in preference to full-timers could be discriminatory if a high proportion of women are affected. Wherever possible criteria should be objective.</a:t>
            </a:r>
          </a:p>
          <a:p>
            <a:r>
              <a:rPr lang="en-GB" sz="1200" kern="1200" dirty="0" smtClean="0">
                <a:solidFill>
                  <a:schemeClr val="tx1"/>
                </a:solidFill>
                <a:latin typeface="+mn-lt"/>
                <a:ea typeface="+mn-ea"/>
                <a:cs typeface="+mn-cs"/>
              </a:rPr>
              <a:t>Scoring should, if possible, be carried out independently by two managers who know all employees in the selection pool. The marks from the two assessors should then be added together to give a total score for each employee. </a:t>
            </a:r>
          </a:p>
          <a:p>
            <a:endParaRPr lang="en-GB" dirty="0"/>
          </a:p>
        </p:txBody>
      </p:sp>
      <p:sp>
        <p:nvSpPr>
          <p:cNvPr id="4" name="Slide Number Placeholder 3"/>
          <p:cNvSpPr>
            <a:spLocks noGrp="1"/>
          </p:cNvSpPr>
          <p:nvPr>
            <p:ph type="sldNum" sz="quarter" idx="10"/>
          </p:nvPr>
        </p:nvSpPr>
        <p:spPr/>
        <p:txBody>
          <a:bodyPr/>
          <a:lstStyle/>
          <a:p>
            <a:fld id="{408213D9-C9F2-40FE-936E-FB9CBF906F96}" type="slidenum">
              <a:rPr lang="en-GB" smtClean="0"/>
              <a:pPr/>
              <a:t>24</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and are expected to look for alternatives throughout the organisation. There is an offer procedure dealing with this. </a:t>
            </a:r>
            <a:endParaRPr lang="en-GB" dirty="0"/>
          </a:p>
        </p:txBody>
      </p:sp>
      <p:sp>
        <p:nvSpPr>
          <p:cNvPr id="4" name="Slide Number Placeholder 3"/>
          <p:cNvSpPr>
            <a:spLocks noGrp="1"/>
          </p:cNvSpPr>
          <p:nvPr>
            <p:ph type="sldNum" sz="quarter" idx="10"/>
          </p:nvPr>
        </p:nvSpPr>
        <p:spPr/>
        <p:txBody>
          <a:bodyPr/>
          <a:lstStyle/>
          <a:p>
            <a:fld id="{408213D9-C9F2-40FE-936E-FB9CBF906F96}" type="slidenum">
              <a:rPr lang="en-GB" smtClean="0"/>
              <a:pPr/>
              <a:t>27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6CDA70D-2F16-495F-9B12-92A71DAED4C7}" type="datetimeFigureOut">
              <a:rPr lang="en-US" smtClean="0"/>
              <a:pPr/>
              <a:t>2/10/2011</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DE36CD4-A39C-499B-90D5-D22B34C2540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6CDA70D-2F16-495F-9B12-92A71DAED4C7}" type="datetimeFigureOut">
              <a:rPr lang="en-US" smtClean="0"/>
              <a:pPr/>
              <a:t>2/10/2011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DE36CD4-A39C-499B-90D5-D22B34C25403}"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6CDA70D-2F16-495F-9B12-92A71DAED4C7}" type="datetimeFigureOut">
              <a:rPr lang="en-US" smtClean="0"/>
              <a:pPr/>
              <a:t>2/10/2011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DE36CD4-A39C-499B-90D5-D22B34C25403}"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6CDA70D-2F16-495F-9B12-92A71DAED4C7}" type="datetimeFigureOut">
              <a:rPr lang="en-US" smtClean="0"/>
              <a:pPr/>
              <a:t>2/10/2011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DE36CD4-A39C-499B-90D5-D22B34C25403}"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6CDA70D-2F16-495F-9B12-92A71DAED4C7}" type="datetimeFigureOut">
              <a:rPr lang="en-US" smtClean="0"/>
              <a:pPr/>
              <a:t>2/10/2011</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0DE36CD4-A39C-499B-90D5-D22B34C2540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6CDA70D-2F16-495F-9B12-92A71DAED4C7}" type="datetimeFigureOut">
              <a:rPr lang="en-US" smtClean="0"/>
              <a:pPr/>
              <a:t>2/10/2011</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0DE36CD4-A39C-499B-90D5-D22B34C25403}"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6CDA70D-2F16-495F-9B12-92A71DAED4C7}" type="datetimeFigureOut">
              <a:rPr lang="en-US" smtClean="0"/>
              <a:pPr/>
              <a:t>2/10/2011</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0DE36CD4-A39C-499B-90D5-D22B34C2540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6CDA70D-2F16-495F-9B12-92A71DAED4C7}" type="datetimeFigureOut">
              <a:rPr lang="en-US" smtClean="0"/>
              <a:pPr/>
              <a:t>2/10/2011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0DE36CD4-A39C-499B-90D5-D22B34C2540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6CDA70D-2F16-495F-9B12-92A71DAED4C7}" type="datetimeFigureOut">
              <a:rPr lang="en-US" smtClean="0"/>
              <a:pPr/>
              <a:t>2/10/2011</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DE36CD4-A39C-499B-90D5-D22B34C25403}"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6CDA70D-2F16-495F-9B12-92A71DAED4C7}" type="datetimeFigureOut">
              <a:rPr lang="en-US" smtClean="0"/>
              <a:pPr/>
              <a:t>2/10/2011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DE36CD4-A39C-499B-90D5-D22B34C2540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6CDA70D-2F16-495F-9B12-92A71DAED4C7}" type="datetimeFigureOut">
              <a:rPr lang="en-US" smtClean="0"/>
              <a:pPr/>
              <a:t>2/10/2011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DE36CD4-A39C-499B-90D5-D22B34C2540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6CDA70D-2F16-495F-9B12-92A71DAED4C7}" type="datetimeFigureOut">
              <a:rPr lang="en-US" smtClean="0"/>
              <a:pPr/>
              <a:t>2/10/2011</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DE36CD4-A39C-499B-90D5-D22B34C2540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Procedure%20for%20fair%20dismissal.docx"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peoplemanagement.co.uk/pm/articles/2001/11/3796.ht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acas.org.uk/CHttpHandler.ashx?id=1047" TargetMode="External"/><Relationship Id="rId2" Type="http://schemas.openxmlformats.org/officeDocument/2006/relationships/hyperlink" Target="http://www.acas.org.uk/index.aspx?articleid=93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Resourcing and Talent Planning</a:t>
            </a:r>
            <a:endParaRPr lang="en-GB" dirty="0"/>
          </a:p>
        </p:txBody>
      </p:sp>
      <p:sp>
        <p:nvSpPr>
          <p:cNvPr id="3" name="Subtitle 2"/>
          <p:cNvSpPr>
            <a:spLocks noGrp="1"/>
          </p:cNvSpPr>
          <p:nvPr>
            <p:ph type="subTitle" idx="1"/>
          </p:nvPr>
        </p:nvSpPr>
        <p:spPr/>
        <p:txBody>
          <a:bodyPr/>
          <a:lstStyle/>
          <a:p>
            <a:r>
              <a:rPr lang="en-GB" dirty="0" smtClean="0"/>
              <a:t>Managing Dismissals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Aim</a:t>
            </a:r>
          </a:p>
          <a:p>
            <a:r>
              <a:rPr lang="en-GB" dirty="0" smtClean="0"/>
              <a:t>To provide an overview of the employment legislation surrounding dismissal &amp; redundancy</a:t>
            </a:r>
          </a:p>
          <a:p>
            <a:endParaRPr lang="en-GB" dirty="0"/>
          </a:p>
        </p:txBody>
      </p:sp>
      <p:sp>
        <p:nvSpPr>
          <p:cNvPr id="2" name="Title 1"/>
          <p:cNvSpPr>
            <a:spLocks noGrp="1"/>
          </p:cNvSpPr>
          <p:nvPr>
            <p:ph type="title"/>
          </p:nvPr>
        </p:nvSpPr>
        <p:spPr/>
        <p:txBody>
          <a:bodyPr/>
          <a:lstStyle/>
          <a:p>
            <a:r>
              <a:rPr lang="en-GB" dirty="0" smtClean="0"/>
              <a:t>Aims &amp; Objectives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List the 5 potentially fair reasons for dismissal</a:t>
            </a:r>
          </a:p>
          <a:p>
            <a:r>
              <a:rPr lang="en-GB" dirty="0" smtClean="0"/>
              <a:t>Distinguish between fair and unfair dismissal</a:t>
            </a:r>
          </a:p>
          <a:p>
            <a:r>
              <a:rPr lang="en-GB" dirty="0" smtClean="0"/>
              <a:t>Explain the legal concept of reasonableness</a:t>
            </a:r>
          </a:p>
          <a:p>
            <a:r>
              <a:rPr lang="en-GB" dirty="0" smtClean="0"/>
              <a:t>Outline steps to follow when dismissing and employee</a:t>
            </a:r>
          </a:p>
          <a:p>
            <a:r>
              <a:rPr lang="en-GB" dirty="0" smtClean="0"/>
              <a:t>Explain the requirements for a dismissal to be termed a redundancy</a:t>
            </a:r>
          </a:p>
          <a:p>
            <a:r>
              <a:rPr lang="en-GB" dirty="0" smtClean="0"/>
              <a:t>List best practice approaches when considering redundancy.</a:t>
            </a:r>
            <a:endParaRPr lang="en-GB" dirty="0"/>
          </a:p>
        </p:txBody>
      </p:sp>
      <p:sp>
        <p:nvSpPr>
          <p:cNvPr id="2" name="Title 1"/>
          <p:cNvSpPr>
            <a:spLocks noGrp="1"/>
          </p:cNvSpPr>
          <p:nvPr>
            <p:ph type="title"/>
          </p:nvPr>
        </p:nvSpPr>
        <p:spPr/>
        <p:txBody>
          <a:bodyPr>
            <a:normAutofit fontScale="90000"/>
          </a:bodyPr>
          <a:lstStyle/>
          <a:p>
            <a:r>
              <a:rPr lang="en-GB" dirty="0" smtClean="0"/>
              <a:t>Objectives</a:t>
            </a:r>
            <a:br>
              <a:rPr lang="en-GB" dirty="0" smtClean="0"/>
            </a:b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employer terminates the contract, either with or without giving notice </a:t>
            </a:r>
          </a:p>
          <a:p>
            <a:r>
              <a:rPr lang="en-GB" dirty="0" smtClean="0"/>
              <a:t>a fixed term contract ends and is not renewed </a:t>
            </a:r>
          </a:p>
          <a:p>
            <a:r>
              <a:rPr lang="en-GB" dirty="0" smtClean="0"/>
              <a:t>the employee leaves, with or without giving notice, in circumstances in which they are entitled to do so because of the employer’s conduct.</a:t>
            </a:r>
          </a:p>
          <a:p>
            <a:endParaRPr lang="en-GB" dirty="0"/>
          </a:p>
        </p:txBody>
      </p:sp>
      <p:sp>
        <p:nvSpPr>
          <p:cNvPr id="3" name="Title 2"/>
          <p:cNvSpPr>
            <a:spLocks noGrp="1"/>
          </p:cNvSpPr>
          <p:nvPr>
            <p:ph type="title"/>
          </p:nvPr>
        </p:nvSpPr>
        <p:spPr/>
        <p:txBody>
          <a:bodyPr/>
          <a:lstStyle/>
          <a:p>
            <a:r>
              <a:rPr lang="en-GB" dirty="0" smtClean="0"/>
              <a:t>When does dismissal occur?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ox(in)">
                                      <p:cBhvr>
                                        <p:cTn id="7" dur="500"/>
                                        <p:tgtEl>
                                          <p:spTgt spid="2">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ox(in)">
                                      <p:cBhvr>
                                        <p:cTn id="10" dur="500"/>
                                        <p:tgtEl>
                                          <p:spTgt spid="2">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box(in)">
                                      <p:cBhvr>
                                        <p:cTn id="1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Wrongful Dismissal</a:t>
            </a:r>
          </a:p>
          <a:p>
            <a:r>
              <a:rPr lang="en-GB" dirty="0" smtClean="0"/>
              <a:t>Unfair Dismissal</a:t>
            </a:r>
          </a:p>
          <a:p>
            <a:r>
              <a:rPr lang="en-GB" dirty="0" smtClean="0"/>
              <a:t>Constructive Dismissal</a:t>
            </a:r>
            <a:endParaRPr lang="en-GB" dirty="0"/>
          </a:p>
        </p:txBody>
      </p:sp>
      <p:sp>
        <p:nvSpPr>
          <p:cNvPr id="3" name="Title 2"/>
          <p:cNvSpPr>
            <a:spLocks noGrp="1"/>
          </p:cNvSpPr>
          <p:nvPr>
            <p:ph type="title"/>
          </p:nvPr>
        </p:nvSpPr>
        <p:spPr/>
        <p:txBody>
          <a:bodyPr>
            <a:normAutofit fontScale="90000"/>
          </a:bodyPr>
          <a:lstStyle/>
          <a:p>
            <a:r>
              <a:rPr lang="en-GB" dirty="0" smtClean="0"/>
              <a:t>What are the different types of dismissal?</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158" y="1928802"/>
            <a:ext cx="8229600" cy="4525963"/>
          </a:xfrm>
        </p:spPr>
        <p:txBody>
          <a:bodyPr>
            <a:normAutofit/>
          </a:bodyPr>
          <a:lstStyle/>
          <a:p>
            <a:r>
              <a:rPr lang="en-GB" dirty="0" smtClean="0"/>
              <a:t>a reason related to the employee's </a:t>
            </a:r>
            <a:r>
              <a:rPr lang="en-GB" b="1" u="sng" dirty="0" smtClean="0"/>
              <a:t>conduct </a:t>
            </a:r>
          </a:p>
          <a:p>
            <a:r>
              <a:rPr lang="en-GB" dirty="0" smtClean="0"/>
              <a:t>a reason related to the employee's </a:t>
            </a:r>
            <a:r>
              <a:rPr lang="en-GB" b="1" u="sng" dirty="0" smtClean="0"/>
              <a:t>capability</a:t>
            </a:r>
            <a:r>
              <a:rPr lang="en-GB" b="1" dirty="0" smtClean="0"/>
              <a:t> </a:t>
            </a:r>
            <a:r>
              <a:rPr lang="en-GB" dirty="0" smtClean="0"/>
              <a:t>or qualifications for the job </a:t>
            </a:r>
          </a:p>
          <a:p>
            <a:r>
              <a:rPr lang="en-GB" dirty="0" smtClean="0"/>
              <a:t>because the employee was </a:t>
            </a:r>
            <a:r>
              <a:rPr lang="en-GB" b="1" u="sng" dirty="0" smtClean="0"/>
              <a:t>redundant </a:t>
            </a:r>
          </a:p>
          <a:p>
            <a:r>
              <a:rPr lang="en-GB" dirty="0" smtClean="0"/>
              <a:t>because a </a:t>
            </a:r>
            <a:r>
              <a:rPr lang="en-GB" b="1" u="sng" dirty="0" smtClean="0"/>
              <a:t>statutory duty or restriction </a:t>
            </a:r>
            <a:r>
              <a:rPr lang="en-GB" dirty="0" smtClean="0"/>
              <a:t>prohibited the employment being continued </a:t>
            </a:r>
          </a:p>
          <a:p>
            <a:r>
              <a:rPr lang="en-GB" b="1" u="sng" dirty="0" smtClean="0"/>
              <a:t>some other substantial reason </a:t>
            </a:r>
            <a:r>
              <a:rPr lang="en-GB" b="1" dirty="0" smtClean="0"/>
              <a:t>(SOSR) </a:t>
            </a:r>
            <a:r>
              <a:rPr lang="en-GB" dirty="0" smtClean="0"/>
              <a:t>of a kind which justifies the dismissal</a:t>
            </a:r>
          </a:p>
          <a:p>
            <a:pPr>
              <a:buNone/>
            </a:pPr>
            <a:r>
              <a:rPr lang="en-GB" b="1" u="sng" dirty="0" smtClean="0"/>
              <a:t>and that you acted reasonably in treating that reason as sufficient for dismissal.</a:t>
            </a:r>
          </a:p>
          <a:p>
            <a:endParaRPr lang="en-GB" dirty="0"/>
          </a:p>
        </p:txBody>
      </p:sp>
      <p:sp>
        <p:nvSpPr>
          <p:cNvPr id="2" name="Title 1"/>
          <p:cNvSpPr>
            <a:spLocks noGrp="1"/>
          </p:cNvSpPr>
          <p:nvPr>
            <p:ph type="title"/>
          </p:nvPr>
        </p:nvSpPr>
        <p:spPr>
          <a:xfrm>
            <a:off x="714348" y="428604"/>
            <a:ext cx="8229600" cy="1143000"/>
          </a:xfrm>
        </p:spPr>
        <p:txBody>
          <a:bodyPr>
            <a:normAutofit fontScale="90000"/>
          </a:bodyPr>
          <a:lstStyle/>
          <a:p>
            <a:r>
              <a:rPr lang="en-GB" dirty="0" smtClean="0"/>
              <a:t>What are the 5 </a:t>
            </a:r>
            <a:r>
              <a:rPr lang="en-GB" i="1" dirty="0" smtClean="0"/>
              <a:t>potentially fair </a:t>
            </a:r>
            <a:r>
              <a:rPr lang="en-GB" dirty="0" smtClean="0"/>
              <a:t>reasons for dismissing an employee?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Business reorganisations</a:t>
            </a:r>
          </a:p>
          <a:p>
            <a:r>
              <a:rPr lang="en-GB" dirty="0" smtClean="0"/>
              <a:t>Pressure from customers</a:t>
            </a:r>
          </a:p>
          <a:p>
            <a:r>
              <a:rPr lang="en-GB" dirty="0" smtClean="0"/>
              <a:t>Termination of temporary contracts</a:t>
            </a:r>
          </a:p>
          <a:p>
            <a:r>
              <a:rPr lang="en-GB" dirty="0" smtClean="0"/>
              <a:t>Staff mutinies</a:t>
            </a:r>
          </a:p>
          <a:p>
            <a:r>
              <a:rPr lang="en-GB" dirty="0" smtClean="0"/>
              <a:t>Misrepresentation of qualifications at interview</a:t>
            </a:r>
          </a:p>
          <a:p>
            <a:endParaRPr lang="en-GB" dirty="0"/>
          </a:p>
          <a:p>
            <a:r>
              <a:rPr lang="en-GB" dirty="0" smtClean="0"/>
              <a:t>What else?</a:t>
            </a:r>
            <a:endParaRPr lang="en-GB" dirty="0"/>
          </a:p>
        </p:txBody>
      </p:sp>
      <p:sp>
        <p:nvSpPr>
          <p:cNvPr id="2" name="Title 1"/>
          <p:cNvSpPr>
            <a:spLocks noGrp="1"/>
          </p:cNvSpPr>
          <p:nvPr>
            <p:ph type="title"/>
          </p:nvPr>
        </p:nvSpPr>
        <p:spPr/>
        <p:txBody>
          <a:bodyPr/>
          <a:lstStyle/>
          <a:p>
            <a:r>
              <a:rPr lang="en-GB" dirty="0" smtClean="0"/>
              <a:t>Examples of SOSR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Reasonable in the circumstances</a:t>
            </a:r>
          </a:p>
          <a:p>
            <a:r>
              <a:rPr lang="en-GB" dirty="0" smtClean="0"/>
              <a:t>Fair procedure</a:t>
            </a:r>
          </a:p>
          <a:p>
            <a:endParaRPr lang="en-GB" dirty="0"/>
          </a:p>
        </p:txBody>
      </p:sp>
      <p:sp>
        <p:nvSpPr>
          <p:cNvPr id="3" name="Title 2"/>
          <p:cNvSpPr>
            <a:spLocks noGrp="1"/>
          </p:cNvSpPr>
          <p:nvPr>
            <p:ph type="title"/>
          </p:nvPr>
        </p:nvSpPr>
        <p:spPr/>
        <p:txBody>
          <a:bodyPr>
            <a:normAutofit fontScale="90000"/>
          </a:bodyPr>
          <a:lstStyle/>
          <a:p>
            <a:r>
              <a:rPr lang="en-GB" dirty="0" smtClean="0"/>
              <a:t>What else needs to be in place to make a dismissal fair?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dirty="0" smtClean="0"/>
              <a:t>ERA 1996</a:t>
            </a:r>
          </a:p>
          <a:p>
            <a:r>
              <a:rPr lang="en-GB" dirty="0" smtClean="0"/>
              <a:t>“...Depends on whether in the circumstances, the employer acted reasonably or unreasonably in treating it as a sufficient reason to dismiss the employee; and that question shall be determined in accordance with equity and the substantial merits of the case.”</a:t>
            </a:r>
          </a:p>
          <a:p>
            <a:r>
              <a:rPr lang="en-GB" dirty="0" smtClean="0"/>
              <a:t>Iceland Foods v Jones (1983) – </a:t>
            </a:r>
            <a:r>
              <a:rPr lang="en-GB" i="1" dirty="0" smtClean="0"/>
              <a:t>band of reasonable responses</a:t>
            </a:r>
          </a:p>
          <a:p>
            <a:r>
              <a:rPr lang="en-GB" dirty="0" err="1" smtClean="0"/>
              <a:t>Polkey</a:t>
            </a:r>
            <a:r>
              <a:rPr lang="en-GB" dirty="0" smtClean="0"/>
              <a:t> v </a:t>
            </a:r>
            <a:r>
              <a:rPr lang="en-GB" dirty="0" err="1" smtClean="0"/>
              <a:t>Deyton</a:t>
            </a:r>
            <a:r>
              <a:rPr lang="en-GB" dirty="0" smtClean="0"/>
              <a:t> Services Ltd (1987) - </a:t>
            </a:r>
            <a:r>
              <a:rPr lang="en-GB" i="1" dirty="0" smtClean="0"/>
              <a:t>Procedure</a:t>
            </a:r>
          </a:p>
        </p:txBody>
      </p:sp>
      <p:sp>
        <p:nvSpPr>
          <p:cNvPr id="2" name="Title 1"/>
          <p:cNvSpPr>
            <a:spLocks noGrp="1"/>
          </p:cNvSpPr>
          <p:nvPr>
            <p:ph type="title"/>
          </p:nvPr>
        </p:nvSpPr>
        <p:spPr/>
        <p:txBody>
          <a:bodyPr/>
          <a:lstStyle/>
          <a:p>
            <a:r>
              <a:rPr lang="en-GB" dirty="0" smtClean="0"/>
              <a:t>Reasonableness</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employers must follow the Code otherwise: </a:t>
            </a:r>
          </a:p>
          <a:p>
            <a:r>
              <a:rPr lang="en-GB" dirty="0" smtClean="0"/>
              <a:t>they will have difficulty convincing an employment tribunal that they acted fairly, and </a:t>
            </a:r>
          </a:p>
          <a:p>
            <a:r>
              <a:rPr lang="en-GB" dirty="0" smtClean="0"/>
              <a:t>failure to follow the </a:t>
            </a:r>
            <a:r>
              <a:rPr lang="en-GB" dirty="0" err="1" smtClean="0"/>
              <a:t>Acas</a:t>
            </a:r>
            <a:r>
              <a:rPr lang="en-GB" dirty="0" smtClean="0"/>
              <a:t> Code may result in an order to pay compensation increased or decreased by 25% depending upon whether the employer or employee failed to comply (this applied from 6 April 2009 when the provisions of the Employment Act 2008 came into force).</a:t>
            </a:r>
          </a:p>
          <a:p>
            <a:pPr>
              <a:buNone/>
            </a:pPr>
            <a:r>
              <a:rPr lang="en-GB" b="1" u="sng" dirty="0" smtClean="0"/>
              <a:t>Does not apply to redundancy dismissals or non renewal of Fixed term contracts</a:t>
            </a:r>
          </a:p>
          <a:p>
            <a:endParaRPr lang="en-GB" dirty="0"/>
          </a:p>
        </p:txBody>
      </p:sp>
      <p:sp>
        <p:nvSpPr>
          <p:cNvPr id="3" name="Title 2"/>
          <p:cNvSpPr>
            <a:spLocks noGrp="1"/>
          </p:cNvSpPr>
          <p:nvPr>
            <p:ph type="title"/>
          </p:nvPr>
        </p:nvSpPr>
        <p:spPr/>
        <p:txBody>
          <a:bodyPr/>
          <a:lstStyle/>
          <a:p>
            <a:r>
              <a:rPr lang="en-GB" dirty="0" smtClean="0"/>
              <a:t>ACAS</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What steps need to be </a:t>
            </a:r>
            <a:r>
              <a:rPr lang="en-GB" dirty="0" smtClean="0"/>
              <a:t>taken in the case of gross misconduct?</a:t>
            </a:r>
            <a:endParaRPr lang="en-GB" dirty="0" smtClean="0"/>
          </a:p>
          <a:p>
            <a:pPr>
              <a:buNone/>
            </a:pPr>
            <a:r>
              <a:rPr lang="en-GB" dirty="0" smtClean="0">
                <a:hlinkClick r:id="rId2" action="ppaction://hlinkfile"/>
              </a:rPr>
              <a:t>Procedure for fair dismissal.docx</a:t>
            </a:r>
            <a:endParaRPr lang="en-GB" dirty="0"/>
          </a:p>
        </p:txBody>
      </p:sp>
      <p:sp>
        <p:nvSpPr>
          <p:cNvPr id="2" name="Title 1"/>
          <p:cNvSpPr>
            <a:spLocks noGrp="1"/>
          </p:cNvSpPr>
          <p:nvPr>
            <p:ph type="title"/>
          </p:nvPr>
        </p:nvSpPr>
        <p:spPr/>
        <p:txBody>
          <a:bodyPr/>
          <a:lstStyle/>
          <a:p>
            <a:r>
              <a:rPr lang="en-GB" dirty="0" smtClean="0"/>
              <a:t>Fair procedures for dismissing</a:t>
            </a:r>
            <a:endParaRPr lang="en-GB" dirty="0"/>
          </a:p>
        </p:txBody>
      </p:sp>
      <p:pic>
        <p:nvPicPr>
          <p:cNvPr id="4" name="Picture 1"/>
          <p:cNvPicPr>
            <a:picLocks noChangeAspect="1" noChangeArrowheads="1"/>
          </p:cNvPicPr>
          <p:nvPr/>
        </p:nvPicPr>
        <p:blipFill>
          <a:blip r:embed="rId3"/>
          <a:srcRect/>
          <a:stretch>
            <a:fillRect/>
          </a:stretch>
        </p:blipFill>
        <p:spPr bwMode="auto">
          <a:xfrm>
            <a:off x="2928926" y="3214686"/>
            <a:ext cx="2857500" cy="29051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pPr>
              <a:buNone/>
            </a:pPr>
            <a:r>
              <a:rPr lang="en-GB" dirty="0" smtClean="0"/>
              <a:t>regardless of the reasonableness of your employer's action, if you are exercising specific rights to do with: </a:t>
            </a:r>
          </a:p>
          <a:p>
            <a:r>
              <a:rPr lang="en-GB" dirty="0" smtClean="0"/>
              <a:t>pregnancy: including all reasons relating to maternity </a:t>
            </a:r>
          </a:p>
          <a:p>
            <a:r>
              <a:rPr lang="en-GB" dirty="0" smtClean="0"/>
              <a:t>Health &amp; Safety reasons</a:t>
            </a:r>
          </a:p>
          <a:p>
            <a:r>
              <a:rPr lang="en-GB" dirty="0" smtClean="0"/>
              <a:t>Spent conviction</a:t>
            </a:r>
          </a:p>
          <a:p>
            <a:r>
              <a:rPr lang="en-GB" dirty="0" smtClean="0"/>
              <a:t>Refusing to work on a Sunday (Retail &amp; Betting)</a:t>
            </a:r>
          </a:p>
          <a:p>
            <a:r>
              <a:rPr lang="en-GB" dirty="0" smtClean="0"/>
              <a:t>family reasons: including parental leave, paternity leave (birth and adoption), adoption leave or time off for dependants </a:t>
            </a:r>
          </a:p>
          <a:p>
            <a:r>
              <a:rPr lang="en-GB" dirty="0" smtClean="0"/>
              <a:t>representation: including acting as an employee representative and trade union membership grounds and union recognition </a:t>
            </a:r>
          </a:p>
          <a:p>
            <a:r>
              <a:rPr lang="en-GB" dirty="0" smtClean="0"/>
              <a:t>part-time and fixed-term employees </a:t>
            </a:r>
          </a:p>
          <a:p>
            <a:r>
              <a:rPr lang="en-GB" dirty="0" smtClean="0"/>
              <a:t>discrimination: including protection against discrimination on the grounds of age, sex, race, disability, sexual orientation and religion or belief </a:t>
            </a:r>
          </a:p>
          <a:p>
            <a:r>
              <a:rPr lang="en-GB" dirty="0" smtClean="0"/>
              <a:t>pay and working hours: including the Working Time Regulations, annual leave and the National Minimum Wage</a:t>
            </a:r>
          </a:p>
          <a:p>
            <a:r>
              <a:rPr lang="en-GB" dirty="0" smtClean="0"/>
              <a:t>Asserting a statutory right</a:t>
            </a:r>
          </a:p>
          <a:p>
            <a:endParaRPr lang="en-GB" dirty="0"/>
          </a:p>
        </p:txBody>
      </p:sp>
      <p:sp>
        <p:nvSpPr>
          <p:cNvPr id="2" name="Title 1"/>
          <p:cNvSpPr>
            <a:spLocks noGrp="1"/>
          </p:cNvSpPr>
          <p:nvPr>
            <p:ph type="title"/>
          </p:nvPr>
        </p:nvSpPr>
        <p:spPr/>
        <p:txBody>
          <a:bodyPr>
            <a:normAutofit fontScale="90000"/>
          </a:bodyPr>
          <a:lstStyle/>
          <a:p>
            <a:r>
              <a:rPr lang="en-GB" dirty="0" smtClean="0"/>
              <a:t>Dismissal – When is it automatically unfair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 line manager says he wishes to dismiss John who has been with the company for 15 years on the grounds of capability.  John changed jobs 5 months ago (from production operator to team leader) and has made significant errors in his work, which has led to much embarrassment for his manager.  What would you advise him?</a:t>
            </a:r>
            <a:endParaRPr lang="en-GB" dirty="0"/>
          </a:p>
        </p:txBody>
      </p:sp>
      <p:sp>
        <p:nvSpPr>
          <p:cNvPr id="2" name="Title 1"/>
          <p:cNvSpPr>
            <a:spLocks noGrp="1"/>
          </p:cNvSpPr>
          <p:nvPr>
            <p:ph type="title"/>
          </p:nvPr>
        </p:nvSpPr>
        <p:spPr/>
        <p:txBody>
          <a:bodyPr/>
          <a:lstStyle/>
          <a:p>
            <a:r>
              <a:rPr lang="en-GB" dirty="0" smtClean="0"/>
              <a:t>Dilemma</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Redundancy</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142984"/>
            <a:ext cx="8229600" cy="4525963"/>
          </a:xfrm>
        </p:spPr>
        <p:txBody>
          <a:bodyPr>
            <a:normAutofit fontScale="70000" lnSpcReduction="20000"/>
          </a:bodyPr>
          <a:lstStyle/>
          <a:p>
            <a:r>
              <a:rPr lang="en-GB" sz="3000" dirty="0" smtClean="0"/>
              <a:t>Where the employer has ceased, or intends to cease, carrying on a </a:t>
            </a:r>
            <a:r>
              <a:rPr lang="en-GB" sz="3000" u="sng" dirty="0" smtClean="0"/>
              <a:t>business</a:t>
            </a:r>
            <a:r>
              <a:rPr lang="en-GB" sz="3000" dirty="0" smtClean="0"/>
              <a:t> in which the employee is or was employed</a:t>
            </a:r>
          </a:p>
          <a:p>
            <a:r>
              <a:rPr lang="en-GB" sz="3000" dirty="0" smtClean="0"/>
              <a:t>Where the employer ceases or intends to cease, carrying out this business at the </a:t>
            </a:r>
            <a:r>
              <a:rPr lang="en-GB" sz="3000" u="sng" dirty="0" smtClean="0"/>
              <a:t>place </a:t>
            </a:r>
            <a:r>
              <a:rPr lang="en-GB" sz="3000" dirty="0" smtClean="0"/>
              <a:t>the employee is or was employed</a:t>
            </a:r>
          </a:p>
          <a:p>
            <a:r>
              <a:rPr lang="en-GB" sz="3000" dirty="0" smtClean="0"/>
              <a:t>Where the requirements for employees to carry out </a:t>
            </a:r>
            <a:r>
              <a:rPr lang="en-GB" sz="3000" u="sng" dirty="0" smtClean="0"/>
              <a:t>work of a particular kind </a:t>
            </a:r>
            <a:r>
              <a:rPr lang="en-GB" sz="3000" dirty="0" smtClean="0"/>
              <a:t>have ceased or diminished (or are expected to) and where the employee is employed to carry that work out</a:t>
            </a:r>
          </a:p>
          <a:p>
            <a:r>
              <a:rPr lang="en-GB" sz="3000" dirty="0" smtClean="0"/>
              <a:t>Where the requirements to carry out </a:t>
            </a:r>
            <a:r>
              <a:rPr lang="en-GB" sz="3000" u="sng" dirty="0" smtClean="0"/>
              <a:t>work of a particular kind </a:t>
            </a:r>
            <a:r>
              <a:rPr lang="en-GB" sz="3000" dirty="0" smtClean="0"/>
              <a:t>have ceased or diminished at the </a:t>
            </a:r>
            <a:r>
              <a:rPr lang="en-GB" sz="3000" u="sng" dirty="0" smtClean="0"/>
              <a:t>place</a:t>
            </a:r>
            <a:r>
              <a:rPr lang="en-GB" sz="3000" dirty="0" smtClean="0"/>
              <a:t> where the employee is employed</a:t>
            </a:r>
          </a:p>
          <a:p>
            <a:endParaRPr lang="en-GB" dirty="0" smtClean="0"/>
          </a:p>
          <a:p>
            <a:r>
              <a:rPr lang="en-GB" dirty="0" smtClean="0"/>
              <a:t>Why is it important to be able to define whether dismissal is as a result of a redundancy – opposed to some other reason?</a:t>
            </a:r>
            <a:endParaRPr lang="en-GB" dirty="0"/>
          </a:p>
        </p:txBody>
      </p:sp>
      <p:sp>
        <p:nvSpPr>
          <p:cNvPr id="2" name="Title 1"/>
          <p:cNvSpPr>
            <a:spLocks noGrp="1"/>
          </p:cNvSpPr>
          <p:nvPr>
            <p:ph type="title"/>
          </p:nvPr>
        </p:nvSpPr>
        <p:spPr>
          <a:xfrm>
            <a:off x="500034" y="0"/>
            <a:ext cx="8229600" cy="1143000"/>
          </a:xfrm>
        </p:spPr>
        <p:txBody>
          <a:bodyPr/>
          <a:lstStyle/>
          <a:p>
            <a:r>
              <a:rPr lang="en-GB" dirty="0" smtClean="0"/>
              <a:t>Definition of a redundancy?</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Main areas of HR Intervention</a:t>
            </a:r>
          </a:p>
          <a:p>
            <a:r>
              <a:rPr lang="en-GB" dirty="0" smtClean="0"/>
              <a:t>Human Resource Planning (HRP)</a:t>
            </a:r>
          </a:p>
          <a:p>
            <a:r>
              <a:rPr lang="en-GB" dirty="0" smtClean="0"/>
              <a:t>Flexible working practices</a:t>
            </a:r>
          </a:p>
          <a:p>
            <a:r>
              <a:rPr lang="en-GB" dirty="0" smtClean="0"/>
              <a:t>Sponsorship of early retirement</a:t>
            </a:r>
            <a:endParaRPr lang="en-GB" dirty="0"/>
          </a:p>
        </p:txBody>
      </p:sp>
      <p:sp>
        <p:nvSpPr>
          <p:cNvPr id="2" name="Title 1"/>
          <p:cNvSpPr>
            <a:spLocks noGrp="1"/>
          </p:cNvSpPr>
          <p:nvPr>
            <p:ph type="title"/>
          </p:nvPr>
        </p:nvSpPr>
        <p:spPr/>
        <p:txBody>
          <a:bodyPr/>
          <a:lstStyle/>
          <a:p>
            <a:r>
              <a:rPr lang="en-GB" dirty="0" smtClean="0"/>
              <a:t>Avoiding redundancies</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Ways of avoiding redundancy</a:t>
            </a:r>
            <a:endParaRPr lang="en-GB" dirty="0"/>
          </a:p>
        </p:txBody>
      </p:sp>
      <p:sp>
        <p:nvSpPr>
          <p:cNvPr id="3" name="Content Placeholder 2"/>
          <p:cNvSpPr>
            <a:spLocks noGrp="1"/>
          </p:cNvSpPr>
          <p:nvPr>
            <p:ph sz="quarter" idx="2"/>
          </p:nvPr>
        </p:nvSpPr>
        <p:spPr/>
        <p:txBody>
          <a:bodyPr>
            <a:normAutofit fontScale="92500" lnSpcReduction="20000"/>
          </a:bodyPr>
          <a:lstStyle/>
          <a:p>
            <a:r>
              <a:rPr lang="en-GB" dirty="0" smtClean="0"/>
              <a:t>natural wastage </a:t>
            </a:r>
          </a:p>
          <a:p>
            <a:r>
              <a:rPr lang="en-GB" dirty="0" smtClean="0"/>
              <a:t>recruitment freezes </a:t>
            </a:r>
          </a:p>
          <a:p>
            <a:r>
              <a:rPr lang="en-GB" dirty="0" smtClean="0"/>
              <a:t>stopping or reducing overtime </a:t>
            </a:r>
          </a:p>
          <a:p>
            <a:r>
              <a:rPr lang="en-GB" dirty="0" smtClean="0"/>
              <a:t>offering early retirement to volunteers (subject to age discrimination issues) </a:t>
            </a:r>
          </a:p>
          <a:p>
            <a:r>
              <a:rPr lang="en-GB" dirty="0" smtClean="0"/>
              <a:t>retraining or redeployment </a:t>
            </a:r>
          </a:p>
          <a:p>
            <a:r>
              <a:rPr lang="en-GB" dirty="0" smtClean="0"/>
              <a:t>offering existing employees sabbaticals and secondments </a:t>
            </a:r>
          </a:p>
          <a:p>
            <a:endParaRPr lang="en-GB" dirty="0"/>
          </a:p>
        </p:txBody>
      </p:sp>
      <p:sp>
        <p:nvSpPr>
          <p:cNvPr id="7" name="Content Placeholder 6"/>
          <p:cNvSpPr>
            <a:spLocks noGrp="1"/>
          </p:cNvSpPr>
          <p:nvPr>
            <p:ph sz="quarter" idx="4"/>
          </p:nvPr>
        </p:nvSpPr>
        <p:spPr/>
        <p:txBody>
          <a:bodyPr>
            <a:normAutofit fontScale="92500" lnSpcReduction="20000"/>
          </a:bodyPr>
          <a:lstStyle/>
          <a:p>
            <a:r>
              <a:rPr lang="en-GB" dirty="0" smtClean="0"/>
              <a:t>pay freezes </a:t>
            </a:r>
          </a:p>
          <a:p>
            <a:r>
              <a:rPr lang="en-GB" dirty="0" smtClean="0"/>
              <a:t>short-time working </a:t>
            </a:r>
          </a:p>
          <a:p>
            <a:r>
              <a:rPr lang="en-GB" dirty="0" smtClean="0"/>
              <a:t>pay cuts in return for taking time off work </a:t>
            </a:r>
          </a:p>
          <a:p>
            <a:r>
              <a:rPr lang="en-GB" dirty="0" smtClean="0"/>
              <a:t>‘alternatives to redundancy’ (ATR) schemes (also referred to as ’sabbaticals’) in which employees do not work for their employer for a specified period and are free to seek new work whilst receiving an ATR allowance.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xEl>
                                              <p:pRg st="0" end="0"/>
                                            </p:txEl>
                                          </p:spTgt>
                                        </p:tgtEl>
                                        <p:attrNameLst>
                                          <p:attrName>style.visibility</p:attrName>
                                        </p:attrNameLst>
                                      </p:cBhvr>
                                      <p:to>
                                        <p:strVal val="visible"/>
                                      </p:to>
                                    </p:set>
                                    <p:anim calcmode="lin" valueType="num">
                                      <p:cBhvr additive="base">
                                        <p:cTn id="4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xEl>
                                              <p:pRg st="1" end="1"/>
                                            </p:txEl>
                                          </p:spTgt>
                                        </p:tgtEl>
                                        <p:attrNameLst>
                                          <p:attrName>style.visibility</p:attrName>
                                        </p:attrNameLst>
                                      </p:cBhvr>
                                      <p:to>
                                        <p:strVal val="visible"/>
                                      </p:to>
                                    </p:set>
                                    <p:anim calcmode="lin" valueType="num">
                                      <p:cBhvr additive="base">
                                        <p:cTn id="49"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
                                            <p:txEl>
                                              <p:pRg st="2" end="2"/>
                                            </p:txEl>
                                          </p:spTgt>
                                        </p:tgtEl>
                                        <p:attrNameLst>
                                          <p:attrName>style.visibility</p:attrName>
                                        </p:attrNameLst>
                                      </p:cBhvr>
                                      <p:to>
                                        <p:strVal val="visible"/>
                                      </p:to>
                                    </p:set>
                                    <p:anim calcmode="lin" valueType="num">
                                      <p:cBhvr additive="base">
                                        <p:cTn id="5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xEl>
                                              <p:pRg st="3" end="3"/>
                                            </p:txEl>
                                          </p:spTgt>
                                        </p:tgtEl>
                                        <p:attrNameLst>
                                          <p:attrName>style.visibility</p:attrName>
                                        </p:attrNameLst>
                                      </p:cBhvr>
                                      <p:to>
                                        <p:strVal val="visible"/>
                                      </p:to>
                                    </p:set>
                                    <p:anim calcmode="lin" valueType="num">
                                      <p:cBhvr additive="base">
                                        <p:cTn id="6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Collective consultations with recognised trade unions or elected representatives</a:t>
            </a:r>
          </a:p>
          <a:p>
            <a:r>
              <a:rPr lang="en-GB" dirty="0" smtClean="0"/>
              <a:t>at least 90 days beforehand for 100 or more employees </a:t>
            </a:r>
          </a:p>
          <a:p>
            <a:r>
              <a:rPr lang="en-GB" dirty="0" smtClean="0"/>
              <a:t>at least 30 days for 20–99 employees. </a:t>
            </a:r>
          </a:p>
          <a:p>
            <a:r>
              <a:rPr lang="en-GB" dirty="0" smtClean="0"/>
              <a:t>collective consultation - must be completed before notice of dismissal is given to any of the employees concerned. </a:t>
            </a:r>
          </a:p>
          <a:p>
            <a:r>
              <a:rPr lang="en-GB" dirty="0" smtClean="0"/>
              <a:t>The maximum compensation - 90 days' pay. </a:t>
            </a:r>
          </a:p>
          <a:p>
            <a:r>
              <a:rPr lang="en-GB" dirty="0" smtClean="0"/>
              <a:t>If there are no recognised trade unions or employee representatives, the employer must facilitate the election of representatives by the employees for the redundancy consultation</a:t>
            </a:r>
            <a:endParaRPr lang="en-GB" dirty="0"/>
          </a:p>
        </p:txBody>
      </p:sp>
      <p:sp>
        <p:nvSpPr>
          <p:cNvPr id="2" name="Title 1"/>
          <p:cNvSpPr>
            <a:spLocks noGrp="1"/>
          </p:cNvSpPr>
          <p:nvPr>
            <p:ph type="title"/>
          </p:nvPr>
        </p:nvSpPr>
        <p:spPr/>
        <p:txBody>
          <a:bodyPr>
            <a:normAutofit fontScale="90000"/>
          </a:bodyPr>
          <a:lstStyle/>
          <a:p>
            <a:r>
              <a:rPr lang="en-GB" dirty="0" smtClean="0"/>
              <a:t>Consultation – Legal obligations</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fontScale="70000" lnSpcReduction="20000"/>
          </a:bodyPr>
          <a:lstStyle/>
          <a:p>
            <a:pPr>
              <a:buNone/>
            </a:pPr>
            <a:r>
              <a:rPr lang="en-GB" dirty="0" smtClean="0"/>
              <a:t>At the start of the consultation process the employer is legally obliged to give the following information to the representatives: </a:t>
            </a:r>
            <a:br>
              <a:rPr lang="en-GB" dirty="0" smtClean="0"/>
            </a:br>
            <a:endParaRPr lang="en-GB" dirty="0" smtClean="0"/>
          </a:p>
          <a:p>
            <a:r>
              <a:rPr lang="en-GB" dirty="0" smtClean="0"/>
              <a:t>the reason for the redundancy dismissals </a:t>
            </a:r>
          </a:p>
          <a:p>
            <a:r>
              <a:rPr lang="en-GB" dirty="0" smtClean="0"/>
              <a:t>the number of proposed redundancies and their job types  </a:t>
            </a:r>
          </a:p>
          <a:p>
            <a:r>
              <a:rPr lang="en-GB" dirty="0" smtClean="0"/>
              <a:t>the total number of employees affected </a:t>
            </a:r>
          </a:p>
          <a:p>
            <a:r>
              <a:rPr lang="en-GB" dirty="0" smtClean="0"/>
              <a:t>the proposed methods of selection </a:t>
            </a:r>
          </a:p>
          <a:p>
            <a:r>
              <a:rPr lang="en-GB" dirty="0" smtClean="0"/>
              <a:t>the procedure to be followed in dealing with the redundancies </a:t>
            </a:r>
          </a:p>
          <a:p>
            <a:r>
              <a:rPr lang="en-GB" dirty="0" smtClean="0"/>
              <a:t>the method of calculating redundancy payment. </a:t>
            </a:r>
          </a:p>
          <a:p>
            <a:pPr>
              <a:buNone/>
            </a:pPr>
            <a:endParaRPr lang="en-GB" dirty="0" smtClean="0"/>
          </a:p>
          <a:p>
            <a:pPr>
              <a:buNone/>
            </a:pPr>
            <a:r>
              <a:rPr lang="en-GB" dirty="0" smtClean="0"/>
              <a:t>Employers are also required to consult individual employees and give them reasonable warning of impending redundancy.</a:t>
            </a:r>
          </a:p>
          <a:p>
            <a:pPr>
              <a:buNone/>
            </a:pPr>
            <a:endParaRPr lang="en-GB" dirty="0" smtClean="0"/>
          </a:p>
          <a:p>
            <a:pPr>
              <a:buNone/>
            </a:pPr>
            <a:r>
              <a:rPr lang="en-GB" dirty="0" smtClean="0"/>
              <a:t>Government Notification for 20+ (DBIS) </a:t>
            </a:r>
          </a:p>
          <a:p>
            <a:endParaRPr lang="en-GB" dirty="0"/>
          </a:p>
        </p:txBody>
      </p:sp>
      <p:sp>
        <p:nvSpPr>
          <p:cNvPr id="7" name="Title 6"/>
          <p:cNvSpPr>
            <a:spLocks noGrp="1"/>
          </p:cNvSpPr>
          <p:nvPr>
            <p:ph type="title"/>
          </p:nvPr>
        </p:nvSpPr>
        <p:spPr/>
        <p:txBody>
          <a:bodyPr/>
          <a:lstStyle/>
          <a:p>
            <a:r>
              <a:rPr lang="en-GB" dirty="0" smtClean="0"/>
              <a:t>Legal Obligations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 calcmode="lin" valueType="num">
                                      <p:cBhvr additive="base">
                                        <p:cTn id="7"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anim calcmode="lin" valueType="num">
                                      <p:cBhvr additive="base">
                                        <p:cTn id="1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anim calcmode="lin" valueType="num">
                                      <p:cBhvr additive="base">
                                        <p:cTn id="1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anim calcmode="lin" valueType="num">
                                      <p:cBhvr additive="base">
                                        <p:cTn id="19"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anim calcmode="lin" valueType="num">
                                      <p:cBhvr additive="base">
                                        <p:cTn id="23"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8">
                                            <p:txEl>
                                              <p:pRg st="6" end="6"/>
                                            </p:txEl>
                                          </p:spTgt>
                                        </p:tgtEl>
                                        <p:attrNameLst>
                                          <p:attrName>style.visibility</p:attrName>
                                        </p:attrNameLst>
                                      </p:cBhvr>
                                      <p:to>
                                        <p:strVal val="visible"/>
                                      </p:to>
                                    </p:set>
                                    <p:anim calcmode="lin" valueType="num">
                                      <p:cBhvr additive="base">
                                        <p:cTn id="27"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8">
                                            <p:txEl>
                                              <p:pRg st="8" end="8"/>
                                            </p:txEl>
                                          </p:spTgt>
                                        </p:tgtEl>
                                        <p:attrNameLst>
                                          <p:attrName>style.visibility</p:attrName>
                                        </p:attrNameLst>
                                      </p:cBhvr>
                                      <p:to>
                                        <p:strVal val="visible"/>
                                      </p:to>
                                    </p:set>
                                    <p:anim calcmode="lin" valueType="num">
                                      <p:cBhvr additive="base">
                                        <p:cTn id="31"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8" end="8"/>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8">
                                            <p:txEl>
                                              <p:pRg st="10" end="10"/>
                                            </p:txEl>
                                          </p:spTgt>
                                        </p:tgtEl>
                                        <p:attrNameLst>
                                          <p:attrName>style.visibility</p:attrName>
                                        </p:attrNameLst>
                                      </p:cBhvr>
                                      <p:to>
                                        <p:strVal val="visible"/>
                                      </p:to>
                                    </p:set>
                                    <p:anim calcmode="lin" valueType="num">
                                      <p:cBhvr additive="base">
                                        <p:cTn id="35" dur="500" fill="hold"/>
                                        <p:tgtEl>
                                          <p:spTgt spid="8">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8">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lstStyle/>
          <a:p>
            <a:r>
              <a:rPr lang="en-GB" dirty="0" smtClean="0"/>
              <a:t>Typical Stages</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More expensive – long serving staff</a:t>
            </a:r>
          </a:p>
          <a:p>
            <a:pPr>
              <a:buNone/>
            </a:pPr>
            <a:r>
              <a:rPr lang="en-GB" dirty="0" smtClean="0"/>
              <a:t>Loss of key talent</a:t>
            </a:r>
          </a:p>
          <a:p>
            <a:pPr>
              <a:buNone/>
            </a:pPr>
            <a:r>
              <a:rPr lang="en-GB" dirty="0" smtClean="0"/>
              <a:t>Too many volunteers</a:t>
            </a:r>
          </a:p>
          <a:p>
            <a:pPr>
              <a:buNone/>
            </a:pPr>
            <a:r>
              <a:rPr lang="en-GB" dirty="0" smtClean="0"/>
              <a:t>May be viewed as rewarding weak performers</a:t>
            </a:r>
          </a:p>
          <a:p>
            <a:pPr>
              <a:buNone/>
            </a:pPr>
            <a:r>
              <a:rPr lang="en-GB" dirty="0" smtClean="0"/>
              <a:t>De-motivated and disengaged workforce</a:t>
            </a:r>
            <a:endParaRPr lang="en-GB" dirty="0"/>
          </a:p>
        </p:txBody>
      </p:sp>
      <p:sp>
        <p:nvSpPr>
          <p:cNvPr id="2" name="Title 1"/>
          <p:cNvSpPr>
            <a:spLocks noGrp="1"/>
          </p:cNvSpPr>
          <p:nvPr>
            <p:ph type="title"/>
          </p:nvPr>
        </p:nvSpPr>
        <p:spPr/>
        <p:txBody>
          <a:bodyPr>
            <a:normAutofit fontScale="90000"/>
          </a:bodyPr>
          <a:lstStyle/>
          <a:p>
            <a:r>
              <a:rPr lang="en-GB" dirty="0" smtClean="0"/>
              <a:t>Issues associated with offering VR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Identify who VR applies to</a:t>
            </a:r>
          </a:p>
          <a:p>
            <a:r>
              <a:rPr lang="en-GB" dirty="0" smtClean="0"/>
              <a:t>Offer poorer performers and incentive to leave, ahead of any announcements</a:t>
            </a:r>
          </a:p>
          <a:p>
            <a:r>
              <a:rPr lang="en-GB" dirty="0" smtClean="0"/>
              <a:t>Offer flexibility over timing </a:t>
            </a:r>
          </a:p>
          <a:p>
            <a:r>
              <a:rPr lang="en-GB" dirty="0" smtClean="0"/>
              <a:t>Carrot and stick approach</a:t>
            </a:r>
          </a:p>
          <a:p>
            <a:endParaRPr lang="en-GB" dirty="0" smtClean="0"/>
          </a:p>
          <a:p>
            <a:r>
              <a:rPr lang="en-GB" dirty="0" smtClean="0"/>
              <a:t>Be aware of discrimination  law!!!!!</a:t>
            </a:r>
          </a:p>
          <a:p>
            <a:endParaRPr lang="en-GB" dirty="0"/>
          </a:p>
        </p:txBody>
      </p:sp>
      <p:sp>
        <p:nvSpPr>
          <p:cNvPr id="2" name="Title 1"/>
          <p:cNvSpPr>
            <a:spLocks noGrp="1"/>
          </p:cNvSpPr>
          <p:nvPr>
            <p:ph type="title"/>
          </p:nvPr>
        </p:nvSpPr>
        <p:spPr/>
        <p:txBody>
          <a:bodyPr>
            <a:normAutofit fontScale="90000"/>
          </a:bodyPr>
          <a:lstStyle/>
          <a:p>
            <a:r>
              <a:rPr lang="en-GB" dirty="0" smtClean="0"/>
              <a:t>How can these problems be overcome?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Why do strong performers tend to leave organisations when redundancies are rumoured?</a:t>
            </a:r>
          </a:p>
          <a:p>
            <a:r>
              <a:rPr lang="en-GB" dirty="0" smtClean="0"/>
              <a:t>Why was the approach used by LSC successful in preventing this from occurring?</a:t>
            </a:r>
          </a:p>
          <a:p>
            <a:r>
              <a:rPr lang="en-GB" dirty="0" smtClean="0"/>
              <a:t>What other types of initiative may have been used to achieve the same effect or compliment the approach taken?</a:t>
            </a:r>
            <a:endParaRPr lang="en-GB" dirty="0"/>
          </a:p>
        </p:txBody>
      </p:sp>
      <p:sp>
        <p:nvSpPr>
          <p:cNvPr id="2" name="Title 1"/>
          <p:cNvSpPr>
            <a:spLocks noGrp="1"/>
          </p:cNvSpPr>
          <p:nvPr>
            <p:ph type="title"/>
          </p:nvPr>
        </p:nvSpPr>
        <p:spPr/>
        <p:txBody>
          <a:bodyPr>
            <a:normAutofit fontScale="90000"/>
          </a:bodyPr>
          <a:lstStyle/>
          <a:p>
            <a:r>
              <a:rPr lang="en-GB" b="1" dirty="0" smtClean="0"/>
              <a:t/>
            </a:r>
            <a:br>
              <a:rPr lang="en-GB" b="1" dirty="0" smtClean="0"/>
            </a:br>
            <a:r>
              <a:rPr lang="en-GB" dirty="0" smtClean="0"/>
              <a:t>Managing Talent during times of downsizing</a:t>
            </a:r>
            <a:r>
              <a:rPr lang="en-GB" dirty="0"/>
              <a:t/>
            </a:r>
            <a:br>
              <a:rPr lang="en-GB" dirty="0"/>
            </a:br>
            <a:r>
              <a:rPr lang="en-GB" sz="2200" dirty="0" smtClean="0"/>
              <a:t>A judicious review (People Management)</a:t>
            </a:r>
            <a:r>
              <a:rPr lang="en-GB" b="1" dirty="0" smtClean="0"/>
              <a:t/>
            </a:r>
            <a:br>
              <a:rPr lang="en-GB" b="1" dirty="0" smtClean="0"/>
            </a:b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length of service (only as one of a number of criteria) </a:t>
            </a:r>
          </a:p>
          <a:p>
            <a:r>
              <a:rPr lang="en-GB" dirty="0" smtClean="0"/>
              <a:t>attendance records </a:t>
            </a:r>
          </a:p>
          <a:p>
            <a:r>
              <a:rPr lang="en-GB" dirty="0" smtClean="0"/>
              <a:t>disciplinary records </a:t>
            </a:r>
          </a:p>
          <a:p>
            <a:r>
              <a:rPr lang="en-GB" dirty="0" smtClean="0"/>
              <a:t>skills, competencies and qualifications </a:t>
            </a:r>
          </a:p>
          <a:p>
            <a:r>
              <a:rPr lang="en-GB" dirty="0" smtClean="0"/>
              <a:t>work experience </a:t>
            </a:r>
          </a:p>
          <a:p>
            <a:r>
              <a:rPr lang="en-GB" dirty="0" smtClean="0"/>
              <a:t>performance records. </a:t>
            </a:r>
          </a:p>
          <a:p>
            <a:endParaRPr lang="en-GB" dirty="0"/>
          </a:p>
        </p:txBody>
      </p:sp>
      <p:sp>
        <p:nvSpPr>
          <p:cNvPr id="2" name="Title 1"/>
          <p:cNvSpPr>
            <a:spLocks noGrp="1"/>
          </p:cNvSpPr>
          <p:nvPr>
            <p:ph type="title"/>
          </p:nvPr>
        </p:nvSpPr>
        <p:spPr/>
        <p:txBody>
          <a:bodyPr/>
          <a:lstStyle/>
          <a:p>
            <a:r>
              <a:rPr lang="en-GB" dirty="0" smtClean="0"/>
              <a:t>Common Selection Criteria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1050" dirty="0" smtClean="0">
                <a:hlinkClick r:id="rId2"/>
              </a:rPr>
              <a:t>http://www.peoplemanagement.co.uk/pm/articles/2001/11/3796.htm</a:t>
            </a:r>
            <a:endParaRPr lang="en-GB" sz="1050" dirty="0" smtClean="0"/>
          </a:p>
          <a:p>
            <a:r>
              <a:rPr lang="en-GB" dirty="0" smtClean="0"/>
              <a:t>On what grounds does the article question the use of performance measures as the basis for selecting people for redundancy?</a:t>
            </a:r>
          </a:p>
          <a:p>
            <a:r>
              <a:rPr lang="en-GB" dirty="0" smtClean="0"/>
              <a:t>Is there a better alternative?  If so, what?</a:t>
            </a:r>
          </a:p>
          <a:p>
            <a:r>
              <a:rPr lang="en-GB" dirty="0" smtClean="0"/>
              <a:t>What different strands can make up a business case in favour of treating people as well as possible during a redundancy exercise</a:t>
            </a:r>
            <a:endParaRPr lang="en-GB" dirty="0"/>
          </a:p>
        </p:txBody>
      </p:sp>
      <p:sp>
        <p:nvSpPr>
          <p:cNvPr id="2" name="Title 1"/>
          <p:cNvSpPr>
            <a:spLocks noGrp="1"/>
          </p:cNvSpPr>
          <p:nvPr>
            <p:ph type="title"/>
          </p:nvPr>
        </p:nvSpPr>
        <p:spPr/>
        <p:txBody>
          <a:bodyPr>
            <a:normAutofit fontScale="90000"/>
          </a:bodyPr>
          <a:lstStyle/>
          <a:p>
            <a:r>
              <a:rPr lang="en-GB" dirty="0" smtClean="0"/>
              <a:t>Case Study – Good and bad practice in redundancy management</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dirty="0" smtClean="0"/>
          </a:p>
          <a:p>
            <a:r>
              <a:rPr lang="en-GB" dirty="0" smtClean="0"/>
              <a:t>trade union membership (or non-membership) </a:t>
            </a:r>
          </a:p>
          <a:p>
            <a:r>
              <a:rPr lang="en-GB" dirty="0" smtClean="0"/>
              <a:t>part-time status </a:t>
            </a:r>
          </a:p>
          <a:p>
            <a:r>
              <a:rPr lang="en-GB" dirty="0" smtClean="0"/>
              <a:t>pregnancy or maternity-related reasons </a:t>
            </a:r>
          </a:p>
          <a:p>
            <a:r>
              <a:rPr lang="en-GB" dirty="0" smtClean="0"/>
              <a:t>sex, sexual orientation, marital status, disability, race or religion.</a:t>
            </a:r>
          </a:p>
          <a:p>
            <a:pPr algn="ctr">
              <a:buNone/>
            </a:pPr>
            <a:r>
              <a:rPr lang="en-GB" dirty="0" smtClean="0"/>
              <a:t>Employees must be given notice of their redundancy – statutory notice or contractual notice, whichever is greater.</a:t>
            </a:r>
          </a:p>
          <a:p>
            <a:endParaRPr lang="en-GB" dirty="0"/>
          </a:p>
        </p:txBody>
      </p:sp>
      <p:sp>
        <p:nvSpPr>
          <p:cNvPr id="2" name="Title 1"/>
          <p:cNvSpPr>
            <a:spLocks noGrp="1"/>
          </p:cNvSpPr>
          <p:nvPr>
            <p:ph type="title"/>
          </p:nvPr>
        </p:nvSpPr>
        <p:spPr>
          <a:xfrm>
            <a:off x="428596" y="500042"/>
            <a:ext cx="8229600" cy="1143000"/>
          </a:xfrm>
        </p:spPr>
        <p:txBody>
          <a:bodyPr>
            <a:normAutofit fontScale="90000"/>
          </a:bodyPr>
          <a:lstStyle/>
          <a:p>
            <a:r>
              <a:rPr lang="en-GB" dirty="0" smtClean="0"/>
              <a:t>automatically unfair selection for redundancy (LOS not a requirement)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Employers must consider offering suitable alternative work </a:t>
            </a:r>
          </a:p>
          <a:p>
            <a:r>
              <a:rPr lang="en-GB" dirty="0" smtClean="0"/>
              <a:t>if an employee unreasonably refuses a suitable alternative they loose statutory entitlement. </a:t>
            </a:r>
          </a:p>
          <a:p>
            <a:r>
              <a:rPr lang="en-GB" dirty="0" smtClean="0"/>
              <a:t>An employee is entitled to a four week trial period in a new role. </a:t>
            </a:r>
          </a:p>
          <a:p>
            <a:r>
              <a:rPr lang="en-GB" dirty="0" smtClean="0"/>
              <a:t>If the employer and employee then agree that the role is not a suitable alternative, the employee reverts to being made redundant.</a:t>
            </a:r>
          </a:p>
          <a:p>
            <a:r>
              <a:rPr lang="en-GB" dirty="0" smtClean="0"/>
              <a:t>The law requires employees who have at least two years’ service to be given paid time off to look for work during the final notice period.</a:t>
            </a:r>
            <a:endParaRPr lang="en-GB" dirty="0"/>
          </a:p>
        </p:txBody>
      </p:sp>
      <p:sp>
        <p:nvSpPr>
          <p:cNvPr id="2" name="Title 1"/>
          <p:cNvSpPr>
            <a:spLocks noGrp="1"/>
          </p:cNvSpPr>
          <p:nvPr>
            <p:ph type="title"/>
          </p:nvPr>
        </p:nvSpPr>
        <p:spPr/>
        <p:txBody>
          <a:bodyPr/>
          <a:lstStyle/>
          <a:p>
            <a:r>
              <a:rPr lang="en-GB" dirty="0" smtClean="0"/>
              <a:t>Additional Legal considerations</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Make the process transparent</a:t>
            </a:r>
          </a:p>
          <a:p>
            <a:r>
              <a:rPr lang="en-GB" dirty="0" smtClean="0"/>
              <a:t>Keep people informed</a:t>
            </a:r>
          </a:p>
          <a:p>
            <a:r>
              <a:rPr lang="en-GB" dirty="0" smtClean="0"/>
              <a:t>Plan for meetings and anticipate questions</a:t>
            </a:r>
          </a:p>
          <a:p>
            <a:r>
              <a:rPr lang="en-GB" dirty="0" smtClean="0"/>
              <a:t>Offer 1-1 meetings in addition to group meetings</a:t>
            </a:r>
          </a:p>
          <a:p>
            <a:r>
              <a:rPr lang="en-GB" dirty="0" smtClean="0"/>
              <a:t>Choose a suitable time to break the news</a:t>
            </a:r>
          </a:p>
          <a:p>
            <a:r>
              <a:rPr lang="en-GB" dirty="0" smtClean="0"/>
              <a:t>Arrange follow up meetings</a:t>
            </a:r>
          </a:p>
          <a:p>
            <a:r>
              <a:rPr lang="en-GB" dirty="0" smtClean="0"/>
              <a:t>Offer outplacement support and counselling</a:t>
            </a:r>
            <a:endParaRPr lang="en-GB" dirty="0"/>
          </a:p>
        </p:txBody>
      </p:sp>
      <p:sp>
        <p:nvSpPr>
          <p:cNvPr id="2" name="Title 1"/>
          <p:cNvSpPr>
            <a:spLocks noGrp="1"/>
          </p:cNvSpPr>
          <p:nvPr>
            <p:ph type="title"/>
          </p:nvPr>
        </p:nvSpPr>
        <p:spPr/>
        <p:txBody>
          <a:bodyPr>
            <a:normAutofit fontScale="90000"/>
          </a:bodyPr>
          <a:lstStyle/>
          <a:p>
            <a:r>
              <a:rPr lang="en-GB" dirty="0" smtClean="0"/>
              <a:t>How would you break the news?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r>
              <a:rPr lang="en-GB" dirty="0" smtClean="0"/>
              <a:t>give all the workforce a full explanation of the situation and explain to those made redundant the policies and practices adopted </a:t>
            </a:r>
          </a:p>
          <a:p>
            <a:r>
              <a:rPr lang="en-GB" dirty="0" smtClean="0"/>
              <a:t>demonstrate the necessity for change </a:t>
            </a:r>
          </a:p>
          <a:p>
            <a:r>
              <a:rPr lang="en-GB" dirty="0" smtClean="0"/>
              <a:t>give an appraisal of future employment prospects and details of changes in working arrangements </a:t>
            </a:r>
          </a:p>
          <a:p>
            <a:r>
              <a:rPr lang="en-GB" dirty="0" smtClean="0"/>
              <a:t>handle redundancies in a responsible, fair and effective way </a:t>
            </a:r>
          </a:p>
          <a:p>
            <a:r>
              <a:rPr lang="en-GB" dirty="0" smtClean="0"/>
              <a:t>provide a forward-looking, positive attitude for the future and show survivors the value of their role in that future </a:t>
            </a:r>
          </a:p>
          <a:p>
            <a:r>
              <a:rPr lang="en-GB" dirty="0" smtClean="0"/>
              <a:t>conduct, where necessary, individual discussions with remaining key workers to reassure them of their importance and employment prospects </a:t>
            </a:r>
          </a:p>
          <a:p>
            <a:r>
              <a:rPr lang="en-GB" dirty="0" smtClean="0"/>
              <a:t>ensure that managers have, or develop, the necessary personal skills and attitude to operate effectively during periods of traumatic change. </a:t>
            </a:r>
          </a:p>
          <a:p>
            <a:endParaRPr lang="en-GB" dirty="0"/>
          </a:p>
        </p:txBody>
      </p:sp>
      <p:sp>
        <p:nvSpPr>
          <p:cNvPr id="2" name="Title 1"/>
          <p:cNvSpPr>
            <a:spLocks noGrp="1"/>
          </p:cNvSpPr>
          <p:nvPr>
            <p:ph type="title"/>
          </p:nvPr>
        </p:nvSpPr>
        <p:spPr/>
        <p:txBody>
          <a:bodyPr>
            <a:normAutofit fontScale="90000"/>
          </a:bodyPr>
          <a:lstStyle/>
          <a:p>
            <a:r>
              <a:rPr lang="en-GB" dirty="0" smtClean="0"/>
              <a:t>How would you keep people engaged?</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smtClean="0"/>
              <a:t>encourage their organisations to take all reasonable steps to avoid the necessity of redundancies </a:t>
            </a:r>
          </a:p>
          <a:p>
            <a:r>
              <a:rPr lang="en-GB" dirty="0" smtClean="0"/>
              <a:t>develop planning and employment strategies which enable their organisations to deal with the requirements of short-term labour fluctuations, minimise the risk of enforced redundancies and maximise alternative opportunities </a:t>
            </a:r>
          </a:p>
          <a:p>
            <a:r>
              <a:rPr lang="en-GB" dirty="0" smtClean="0"/>
              <a:t>manage redundancies legally and in a way that minimises the inevitable adverse impact on both those who lose their jobs and the ‘survivors’ </a:t>
            </a:r>
          </a:p>
          <a:p>
            <a:r>
              <a:rPr lang="en-GB" dirty="0" smtClean="0"/>
              <a:t>implement communication strategies to ensure that everyone in the organisation has the correct information about the reasons for redundancies. </a:t>
            </a:r>
          </a:p>
          <a:p>
            <a:endParaRPr lang="en-GB" dirty="0"/>
          </a:p>
        </p:txBody>
      </p:sp>
      <p:sp>
        <p:nvSpPr>
          <p:cNvPr id="2" name="Title 1"/>
          <p:cNvSpPr>
            <a:spLocks noGrp="1"/>
          </p:cNvSpPr>
          <p:nvPr>
            <p:ph type="title"/>
          </p:nvPr>
        </p:nvSpPr>
        <p:spPr/>
        <p:txBody>
          <a:bodyPr>
            <a:normAutofit fontScale="90000"/>
          </a:bodyPr>
          <a:lstStyle/>
          <a:p>
            <a:r>
              <a:rPr lang="en-GB" dirty="0" smtClean="0"/>
              <a:t>What would a best practice approach include?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From 6 April 2011 employers will not be able to issue any notifications for compulsory retirement using the default retirement age procedure. </a:t>
            </a:r>
          </a:p>
          <a:p>
            <a:r>
              <a:rPr lang="en-GB" dirty="0" smtClean="0"/>
              <a:t>Between 6 April 2011 and 1 October 2011 only those who were notified of their retirement prior to 6 April and whose retirement age is before 1 October will be able to be compulsorily retired. </a:t>
            </a:r>
          </a:p>
          <a:p>
            <a:endParaRPr lang="en-GB" dirty="0" smtClean="0"/>
          </a:p>
        </p:txBody>
      </p:sp>
      <p:sp>
        <p:nvSpPr>
          <p:cNvPr id="3" name="Title 2"/>
          <p:cNvSpPr>
            <a:spLocks noGrp="1"/>
          </p:cNvSpPr>
          <p:nvPr>
            <p:ph type="title"/>
          </p:nvPr>
        </p:nvSpPr>
        <p:spPr/>
        <p:txBody>
          <a:bodyPr/>
          <a:lstStyle/>
          <a:p>
            <a:r>
              <a:rPr lang="en-GB" dirty="0" smtClean="0"/>
              <a:t>Retirement</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smtClean="0"/>
              <a:t>What is current process?</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List the 5 potentially fair reasons for dismissal</a:t>
            </a:r>
          </a:p>
          <a:p>
            <a:r>
              <a:rPr lang="en-GB" dirty="0" smtClean="0"/>
              <a:t>Distinguish between fair and unfair dismissal</a:t>
            </a:r>
          </a:p>
          <a:p>
            <a:r>
              <a:rPr lang="en-GB" dirty="0" smtClean="0"/>
              <a:t>Explain the legal concept of reasonableness</a:t>
            </a:r>
          </a:p>
          <a:p>
            <a:r>
              <a:rPr lang="en-GB" dirty="0" smtClean="0"/>
              <a:t>Outline steps to follow when dismissing and employee</a:t>
            </a:r>
          </a:p>
          <a:p>
            <a:r>
              <a:rPr lang="en-GB" dirty="0" smtClean="0"/>
              <a:t>Explain the requirements for a dismissal to be termed a redundancy</a:t>
            </a:r>
          </a:p>
          <a:p>
            <a:r>
              <a:rPr lang="en-GB" dirty="0" smtClean="0"/>
              <a:t>List best practice approaches when considering redundancy.</a:t>
            </a:r>
            <a:endParaRPr lang="en-GB" dirty="0"/>
          </a:p>
        </p:txBody>
      </p:sp>
      <p:sp>
        <p:nvSpPr>
          <p:cNvPr id="2" name="Title 1"/>
          <p:cNvSpPr>
            <a:spLocks noGrp="1"/>
          </p:cNvSpPr>
          <p:nvPr>
            <p:ph type="title"/>
          </p:nvPr>
        </p:nvSpPr>
        <p:spPr/>
        <p:txBody>
          <a:bodyPr>
            <a:normAutofit fontScale="90000"/>
          </a:bodyPr>
          <a:lstStyle/>
          <a:p>
            <a:r>
              <a:rPr lang="en-GB" dirty="0" smtClean="0"/>
              <a:t>Objectives</a:t>
            </a:r>
            <a:br>
              <a:rPr lang="en-GB" dirty="0" smtClean="0"/>
            </a:b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ACAS. (2006) </a:t>
            </a:r>
            <a:r>
              <a:rPr lang="en-GB" i="1" dirty="0" smtClean="0"/>
              <a:t>Employing people: a handbook for small firms [online]</a:t>
            </a:r>
            <a:r>
              <a:rPr lang="en-GB" dirty="0" smtClean="0"/>
              <a:t>. Available at: </a:t>
            </a:r>
            <a:r>
              <a:rPr lang="en-GB" u="sng" dirty="0" smtClean="0">
                <a:hlinkClick r:id="rId2"/>
              </a:rPr>
              <a:t>http://www.acas.org.uk/index.aspx?articleid=933</a:t>
            </a:r>
            <a:r>
              <a:rPr lang="en-GB" dirty="0" smtClean="0"/>
              <a:t> </a:t>
            </a:r>
          </a:p>
          <a:p>
            <a:r>
              <a:rPr lang="en-GB" dirty="0" smtClean="0"/>
              <a:t>ACAS. (2009) </a:t>
            </a:r>
            <a:r>
              <a:rPr lang="en-GB" i="1" dirty="0" smtClean="0"/>
              <a:t>Disciplinary and grievance procedures</a:t>
            </a:r>
            <a:r>
              <a:rPr lang="en-GB" dirty="0" smtClean="0"/>
              <a:t>. Code of Practice 1. London: </a:t>
            </a:r>
            <a:r>
              <a:rPr lang="en-GB" dirty="0" err="1" smtClean="0"/>
              <a:t>Acas</a:t>
            </a:r>
            <a:r>
              <a:rPr lang="en-GB" dirty="0" smtClean="0"/>
              <a:t>. Available at: </a:t>
            </a:r>
            <a:br>
              <a:rPr lang="en-GB" dirty="0" smtClean="0"/>
            </a:br>
            <a:r>
              <a:rPr lang="en-GB" u="sng" dirty="0" smtClean="0">
                <a:hlinkClick r:id="rId3"/>
              </a:rPr>
              <a:t>http://www.acas.org.uk/CHttpHandler.ashx?id=1047</a:t>
            </a:r>
            <a:r>
              <a:rPr lang="en-GB" dirty="0" smtClean="0"/>
              <a:t> </a:t>
            </a:r>
          </a:p>
          <a:p>
            <a:endParaRPr lang="en-GB" dirty="0"/>
          </a:p>
        </p:txBody>
      </p:sp>
      <p:sp>
        <p:nvSpPr>
          <p:cNvPr id="3" name="Title 2"/>
          <p:cNvSpPr>
            <a:spLocks noGrp="1"/>
          </p:cNvSpPr>
          <p:nvPr>
            <p:ph type="title"/>
          </p:nvPr>
        </p:nvSpPr>
        <p:spPr/>
        <p:txBody>
          <a:bodyPr/>
          <a:lstStyle/>
          <a:p>
            <a:r>
              <a:rPr lang="en-GB" dirty="0" smtClean="0"/>
              <a:t>Further Reading</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637</TotalTime>
  <Words>1914</Words>
  <Application>Microsoft Office PowerPoint</Application>
  <PresentationFormat>On-screen Show (4:3)</PresentationFormat>
  <Paragraphs>230</Paragraphs>
  <Slides>34</Slides>
  <Notes>7</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Concourse</vt:lpstr>
      <vt:lpstr>Resourcing and Talent Planning</vt:lpstr>
      <vt:lpstr>Aims &amp; Objectives</vt:lpstr>
      <vt:lpstr>Objectives </vt:lpstr>
      <vt:lpstr>When does dismissal occur?</vt:lpstr>
      <vt:lpstr>What are the different types of dismissal?</vt:lpstr>
      <vt:lpstr>What are the 5 potentially fair reasons for dismissing an employee?</vt:lpstr>
      <vt:lpstr>Examples of SOSR </vt:lpstr>
      <vt:lpstr>What else needs to be in place to make a dismissal fair?</vt:lpstr>
      <vt:lpstr>Reasonableness</vt:lpstr>
      <vt:lpstr>ACAS</vt:lpstr>
      <vt:lpstr>Fair procedures for dismissing</vt:lpstr>
      <vt:lpstr>Dismissal – When is it automatically unfair </vt:lpstr>
      <vt:lpstr>Dilemma</vt:lpstr>
      <vt:lpstr>Redundancy</vt:lpstr>
      <vt:lpstr>Definition of a redundancy?</vt:lpstr>
      <vt:lpstr>Avoiding redundancies</vt:lpstr>
      <vt:lpstr>Ways of avoiding redundancy</vt:lpstr>
      <vt:lpstr>Consultation – Legal obligations</vt:lpstr>
      <vt:lpstr>Legal Obligations </vt:lpstr>
      <vt:lpstr>Typical Stages</vt:lpstr>
      <vt:lpstr>Issues associated with offering VR</vt:lpstr>
      <vt:lpstr>How can these problems be overcome?</vt:lpstr>
      <vt:lpstr> Managing Talent during times of downsizing A judicious review (People Management) </vt:lpstr>
      <vt:lpstr>Common Selection Criteria </vt:lpstr>
      <vt:lpstr>Case Study – Good and bad practice in redundancy management</vt:lpstr>
      <vt:lpstr>automatically unfair selection for redundancy (LOS not a requirement)</vt:lpstr>
      <vt:lpstr>Additional Legal considerations</vt:lpstr>
      <vt:lpstr>How would you break the news? </vt:lpstr>
      <vt:lpstr>How would you keep people engaged?</vt:lpstr>
      <vt:lpstr>What would a best practice approach include?</vt:lpstr>
      <vt:lpstr>Retirement</vt:lpstr>
      <vt:lpstr>What is current process?</vt:lpstr>
      <vt:lpstr>Objectives </vt:lpstr>
      <vt:lpstr>Further Reading</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Resourcing and Talent Planning</dc:title>
  <dc:creator>Samantha Morgan</dc:creator>
  <cp:lastModifiedBy>bus-sm</cp:lastModifiedBy>
  <cp:revision>43</cp:revision>
  <dcterms:created xsi:type="dcterms:W3CDTF">2011-02-04T09:58:31Z</dcterms:created>
  <dcterms:modified xsi:type="dcterms:W3CDTF">2011-02-10T13:02:47Z</dcterms:modified>
</cp:coreProperties>
</file>