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74" r:id="rId3"/>
    <p:sldId id="275" r:id="rId4"/>
    <p:sldId id="276" r:id="rId5"/>
    <p:sldId id="277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85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56EC16-B1EE-4147-BF26-2CD96A2E1E4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4732B-AB91-498A-9659-1E3E95C46E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919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4290B68-C1BE-43BA-8128-27CA601B5910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charset="0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F285D0D-9FA6-4103-93F0-0B8F643B6D84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3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charset="0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F913588-03DD-4E5E-8685-BC8C67D44C64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4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charset="0"/>
            </a:endParaRP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EE63D36-6D81-4D6B-A603-B3487D7D26FC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charset="0"/>
            </a:endParaRP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94B67BD-F4D1-4911-97CE-13C682216FB0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20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0BD5B3C-CCF7-484E-99EE-11CCA428B4A0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21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15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06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034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97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363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250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69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746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9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380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043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DD632-9306-44D6-8670-8C88E49270D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346AB2-CE01-4887-8402-0FF8DD58E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563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Land Law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Nature of a Leasehold Estate (2)</a:t>
            </a:r>
          </a:p>
          <a:p>
            <a:r>
              <a:rPr lang="en-GB" dirty="0" smtClean="0"/>
              <a:t>Covenants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764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Content Placeholder 2"/>
          <p:cNvSpPr>
            <a:spLocks noGrp="1"/>
          </p:cNvSpPr>
          <p:nvPr>
            <p:ph idx="1"/>
          </p:nvPr>
        </p:nvSpPr>
        <p:spPr>
          <a:xfrm>
            <a:off x="539750" y="1557338"/>
            <a:ext cx="8135938" cy="4452937"/>
          </a:xfrm>
        </p:spPr>
        <p:txBody>
          <a:bodyPr/>
          <a:lstStyle/>
          <a:p>
            <a:pPr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dirty="0" smtClean="0">
                <a:latin typeface="Arial" charset="0"/>
                <a:cs typeface="Arial" charset="0"/>
              </a:rPr>
              <a:t>Covenants can apply to both freehold land and leasehold land</a:t>
            </a:r>
          </a:p>
          <a:p>
            <a:pPr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dirty="0" smtClean="0">
                <a:latin typeface="Arial" charset="0"/>
                <a:cs typeface="Arial" charset="0"/>
              </a:rPr>
              <a:t>A covenant is a legally enforceable agreement between two parties either:</a:t>
            </a:r>
          </a:p>
          <a:p>
            <a:pPr lvl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dirty="0" smtClean="0">
                <a:latin typeface="Arial" charset="0"/>
                <a:cs typeface="Arial" charset="0"/>
              </a:rPr>
              <a:t>to do something = positive; or </a:t>
            </a:r>
          </a:p>
          <a:p>
            <a:pPr lvl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dirty="0" smtClean="0">
                <a:latin typeface="Arial" charset="0"/>
                <a:cs typeface="Arial" charset="0"/>
              </a:rPr>
              <a:t>not to do something = negative/restrictive.</a:t>
            </a:r>
          </a:p>
          <a:p>
            <a:pPr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dirty="0" smtClean="0">
                <a:latin typeface="Arial" charset="0"/>
                <a:cs typeface="Arial" charset="0"/>
              </a:rPr>
              <a:t>To be a valid covenant, it must be contained in a deed, E.g. a lease</a:t>
            </a:r>
          </a:p>
          <a:p>
            <a:pPr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dirty="0" smtClean="0">
              <a:latin typeface="Arial" charset="0"/>
              <a:cs typeface="Arial" charset="0"/>
            </a:endParaRPr>
          </a:p>
        </p:txBody>
      </p:sp>
      <p:sp>
        <p:nvSpPr>
          <p:cNvPr id="25603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200" smtClean="0">
                <a:latin typeface="Arial" charset="0"/>
                <a:cs typeface="Arial" charset="0"/>
              </a:rPr>
              <a:t>13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8102600" cy="12842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Enforceability </a:t>
            </a:r>
            <a:r>
              <a:rPr lang="en-GB" sz="3600" dirty="0">
                <a:latin typeface="Arial" charset="0"/>
                <a:cs typeface="Arial" charset="0"/>
              </a:rPr>
              <a:t>of Leasehold </a:t>
            </a:r>
            <a:r>
              <a:rPr lang="en-GB" sz="3600" dirty="0" smtClean="0">
                <a:latin typeface="Arial" charset="0"/>
                <a:cs typeface="Arial" charset="0"/>
              </a:rPr>
              <a:t>Covenants </a:t>
            </a:r>
            <a:r>
              <a:rPr lang="en-GB" sz="3600" dirty="0">
                <a:latin typeface="Arial" charset="0"/>
                <a:cs typeface="Arial" charset="0"/>
              </a:rPr>
              <a:t/>
            </a:r>
            <a:br>
              <a:rPr lang="en-GB" sz="3600" dirty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19016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2"/>
          <p:cNvSpPr>
            <a:spLocks noGrp="1"/>
          </p:cNvSpPr>
          <p:nvPr>
            <p:ph idx="1"/>
          </p:nvPr>
        </p:nvSpPr>
        <p:spPr>
          <a:xfrm>
            <a:off x="539750" y="1557338"/>
            <a:ext cx="8135938" cy="4525962"/>
          </a:xfrm>
        </p:spPr>
        <p:txBody>
          <a:bodyPr>
            <a:normAutofit fontScale="92500"/>
          </a:bodyPr>
          <a:lstStyle/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The major difference between the way the law treats </a:t>
            </a:r>
            <a:r>
              <a:rPr lang="en-GB" altLang="en-US" sz="2400" u="sng" smtClean="0">
                <a:latin typeface="Arial" charset="0"/>
                <a:cs typeface="Arial" charset="0"/>
              </a:rPr>
              <a:t>freehold</a:t>
            </a:r>
            <a:r>
              <a:rPr lang="en-GB" altLang="en-US" sz="2400" smtClean="0">
                <a:latin typeface="Arial" charset="0"/>
                <a:cs typeface="Arial" charset="0"/>
              </a:rPr>
              <a:t> covenants and </a:t>
            </a:r>
            <a:r>
              <a:rPr lang="en-GB" altLang="en-US" sz="2400" u="sng" smtClean="0">
                <a:latin typeface="Arial" charset="0"/>
                <a:cs typeface="Arial" charset="0"/>
              </a:rPr>
              <a:t>leasehold</a:t>
            </a:r>
            <a:r>
              <a:rPr lang="en-GB" altLang="en-US" sz="2400" smtClean="0">
                <a:latin typeface="Arial" charset="0"/>
                <a:cs typeface="Arial" charset="0"/>
              </a:rPr>
              <a:t> covenants is that, broadly speaking, only negative covenants are freely enforceable in a freehold situation</a:t>
            </a:r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In a leasehold situation, both positive and negative covenants are freely enforceable</a:t>
            </a:r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This is why leases are often used for flats and other buildings where there is mutual dependence between the occupiers</a:t>
            </a:r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>
              <a:latin typeface="Arial" charset="0"/>
              <a:cs typeface="Arial" charset="0"/>
            </a:endParaRPr>
          </a:p>
        </p:txBody>
      </p:sp>
      <p:sp>
        <p:nvSpPr>
          <p:cNvPr id="26627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200" smtClean="0">
                <a:latin typeface="Arial" charset="0"/>
                <a:cs typeface="Arial" charset="0"/>
              </a:rPr>
              <a:t>14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8102600" cy="12842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Enforceability </a:t>
            </a:r>
            <a:r>
              <a:rPr lang="en-GB" sz="3600" dirty="0">
                <a:latin typeface="Arial" charset="0"/>
                <a:cs typeface="Arial" charset="0"/>
              </a:rPr>
              <a:t>of Leasehold </a:t>
            </a:r>
            <a:r>
              <a:rPr lang="en-GB" sz="3600" dirty="0" smtClean="0">
                <a:latin typeface="Arial" charset="0"/>
                <a:cs typeface="Arial" charset="0"/>
              </a:rPr>
              <a:t>Covenants </a:t>
            </a:r>
            <a:r>
              <a:rPr lang="en-GB" sz="3600" dirty="0">
                <a:latin typeface="Arial" charset="0"/>
                <a:cs typeface="Arial" charset="0"/>
              </a:rPr>
              <a:t/>
            </a:r>
            <a:br>
              <a:rPr lang="en-GB" sz="3600" dirty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410883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539750" y="1557338"/>
            <a:ext cx="8135938" cy="4525962"/>
          </a:xfrm>
        </p:spPr>
        <p:txBody>
          <a:bodyPr>
            <a:normAutofit fontScale="92500"/>
          </a:bodyPr>
          <a:lstStyle/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Any covenant is a contract, so normal contractual rules apply</a:t>
            </a:r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The obligation is enforceable between the initial parties as a matter of general contract law, at least for as long as they each own their interest or estate in the property</a:t>
            </a:r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The difficult question arises when one or other party sells their interest or estate - then we have to consider whether the covenant is enforceable between subsequent parties </a:t>
            </a:r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>
              <a:latin typeface="Arial" charset="0"/>
              <a:cs typeface="Arial" charset="0"/>
            </a:endParaRPr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200" smtClean="0">
                <a:latin typeface="Arial" charset="0"/>
                <a:cs typeface="Arial" charset="0"/>
              </a:rPr>
              <a:t>15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8102600" cy="12842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Enforceability </a:t>
            </a:r>
            <a:r>
              <a:rPr lang="en-GB" sz="3600" dirty="0">
                <a:latin typeface="Arial" charset="0"/>
                <a:cs typeface="Arial" charset="0"/>
              </a:rPr>
              <a:t>of Leasehold </a:t>
            </a:r>
            <a:r>
              <a:rPr lang="en-GB" sz="3600" dirty="0" smtClean="0">
                <a:latin typeface="Arial" charset="0"/>
                <a:cs typeface="Arial" charset="0"/>
              </a:rPr>
              <a:t>Covenants </a:t>
            </a:r>
            <a:r>
              <a:rPr lang="en-GB" sz="3600" dirty="0">
                <a:latin typeface="Arial" charset="0"/>
                <a:cs typeface="Arial" charset="0"/>
              </a:rPr>
              <a:t/>
            </a:r>
            <a:br>
              <a:rPr lang="en-GB" sz="3600" dirty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74066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/>
          <p:cNvSpPr>
            <a:spLocks noGrp="1"/>
          </p:cNvSpPr>
          <p:nvPr>
            <p:ph idx="1"/>
          </p:nvPr>
        </p:nvSpPr>
        <p:spPr>
          <a:xfrm>
            <a:off x="539750" y="1557338"/>
            <a:ext cx="8135938" cy="4525962"/>
          </a:xfrm>
        </p:spPr>
        <p:txBody>
          <a:bodyPr/>
          <a:lstStyle/>
          <a:p>
            <a:pPr>
              <a:lnSpc>
                <a:spcPts val="35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Since 1 January 1996, the </a:t>
            </a:r>
            <a:r>
              <a:rPr lang="en-GB" altLang="en-US" sz="2400" i="1" smtClean="0">
                <a:latin typeface="Arial" charset="0"/>
                <a:cs typeface="Arial" charset="0"/>
              </a:rPr>
              <a:t>Landlord</a:t>
            </a:r>
            <a:r>
              <a:rPr lang="en-GB" altLang="en-US" sz="2400" smtClean="0">
                <a:latin typeface="Arial" charset="0"/>
                <a:cs typeface="Arial" charset="0"/>
              </a:rPr>
              <a:t> </a:t>
            </a:r>
            <a:r>
              <a:rPr lang="en-GB" altLang="en-US" sz="2400" i="1" smtClean="0">
                <a:latin typeface="Arial" charset="0"/>
                <a:cs typeface="Arial" charset="0"/>
              </a:rPr>
              <a:t>and Tenant (Covenants) Act 1995 [“LT(C)A 1995”]</a:t>
            </a:r>
            <a:r>
              <a:rPr lang="en-GB" altLang="en-US" sz="2400" smtClean="0">
                <a:latin typeface="Arial" charset="0"/>
                <a:cs typeface="Arial" charset="0"/>
              </a:rPr>
              <a:t> has changed some of the law relating to the enforceability of covenants in leases</a:t>
            </a:r>
          </a:p>
          <a:p>
            <a:pPr>
              <a:lnSpc>
                <a:spcPts val="35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The</a:t>
            </a:r>
            <a:r>
              <a:rPr lang="en-GB" altLang="en-US" sz="2400" i="1" smtClean="0">
                <a:latin typeface="Arial" charset="0"/>
                <a:cs typeface="Arial" charset="0"/>
              </a:rPr>
              <a:t> LT(C)A 1995 </a:t>
            </a:r>
            <a:r>
              <a:rPr lang="en-GB" altLang="en-US" sz="2400" smtClean="0">
                <a:latin typeface="Arial" charset="0"/>
                <a:cs typeface="Arial" charset="0"/>
              </a:rPr>
              <a:t>is largely </a:t>
            </a:r>
            <a:r>
              <a:rPr lang="en-GB" altLang="en-US" sz="2400" u="sng" smtClean="0">
                <a:latin typeface="Arial" charset="0"/>
                <a:cs typeface="Arial" charset="0"/>
              </a:rPr>
              <a:t>not</a:t>
            </a:r>
            <a:r>
              <a:rPr lang="en-GB" altLang="en-US" sz="2400" smtClean="0">
                <a:latin typeface="Arial" charset="0"/>
                <a:cs typeface="Arial" charset="0"/>
              </a:rPr>
              <a:t> retrospective, so leases granted before that date are still subject to the “old” law on enforceability</a:t>
            </a:r>
          </a:p>
          <a:p>
            <a:pPr>
              <a:lnSpc>
                <a:spcPts val="35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You will need to understand and be able to apply both regimes - the following slides explain both regimes</a:t>
            </a:r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200" smtClean="0">
                <a:latin typeface="Arial" charset="0"/>
                <a:cs typeface="Arial" charset="0"/>
              </a:rPr>
              <a:t>16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8102600" cy="12842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Enforceability </a:t>
            </a:r>
            <a:r>
              <a:rPr lang="en-GB" sz="3600" dirty="0">
                <a:latin typeface="Arial" charset="0"/>
                <a:cs typeface="Arial" charset="0"/>
              </a:rPr>
              <a:t>of Leasehold </a:t>
            </a:r>
            <a:r>
              <a:rPr lang="en-GB" sz="3600" dirty="0" smtClean="0">
                <a:latin typeface="Arial" charset="0"/>
                <a:cs typeface="Arial" charset="0"/>
              </a:rPr>
              <a:t>Covenants </a:t>
            </a:r>
            <a:r>
              <a:rPr lang="en-GB" sz="3600" dirty="0">
                <a:latin typeface="Arial" charset="0"/>
                <a:cs typeface="Arial" charset="0"/>
              </a:rPr>
              <a:t/>
            </a:r>
            <a:br>
              <a:rPr lang="en-GB" sz="3600" dirty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114836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C:\Users\SianT\Desktop\covenants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7056784" cy="564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618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C:\Users\SianT\Desktop\EXPRESS COV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272808" cy="586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538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C:\Users\SianT\Desktop\PRIVITY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04664"/>
            <a:ext cx="6048672" cy="572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410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C:\Users\SianT\Desktop\LO9xxi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8680"/>
            <a:ext cx="5616624" cy="5577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4241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 descr="C:\Users\SianT\Desktop\LO9xxii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8640"/>
            <a:ext cx="6552727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912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 descr="C:\Users\SianT\Desktop\LO9xxiv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720079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97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 descr="C:\Users\SianT\Desktop\LO9xxv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2656"/>
            <a:ext cx="6768752" cy="579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1737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194" name="Picture 2" descr="C:\Users\SianT\Desktop\LO9xxv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7272808" cy="564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9051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 descr="C:\Users\SianT\Desktop\LO9xxvi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480720" cy="5577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7153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 descr="C:\Users\SianT\Desktop\LO9xxvii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764704"/>
            <a:ext cx="5791200" cy="5472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05380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 descr="C:\Users\SianT\Desktop\LO9xxix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92696"/>
            <a:ext cx="6984776" cy="5433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485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 descr="C:\Users\SianT\Desktop\LO9xxx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7704856" cy="564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4075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 descr="C:\Users\SianT\Desktop\LO9xxx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789" y="1600200"/>
            <a:ext cx="384442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2263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 descr="C:\Users\SianT\Desktop\LO9xxxi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882" y="1600200"/>
            <a:ext cx="500623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399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2"/>
          <p:cNvSpPr>
            <a:spLocks noGrp="1"/>
          </p:cNvSpPr>
          <p:nvPr>
            <p:ph idx="1"/>
          </p:nvPr>
        </p:nvSpPr>
        <p:spPr>
          <a:xfrm>
            <a:off x="611188" y="1557338"/>
            <a:ext cx="8137525" cy="4525962"/>
          </a:xfrm>
        </p:spPr>
        <p:txBody>
          <a:bodyPr>
            <a:normAutofit fontScale="92500"/>
          </a:bodyPr>
          <a:lstStyle/>
          <a:p>
            <a:pPr>
              <a:lnSpc>
                <a:spcPts val="2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Depends on the breach committed:</a:t>
            </a:r>
          </a:p>
          <a:p>
            <a:pPr>
              <a:lnSpc>
                <a:spcPts val="2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Tenant’s Remedies:</a:t>
            </a:r>
          </a:p>
          <a:p>
            <a:pPr lvl="1">
              <a:lnSpc>
                <a:spcPts val="2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Breach of repairing covenant - usually damages or specific performance;</a:t>
            </a:r>
          </a:p>
          <a:p>
            <a:pPr lvl="1">
              <a:lnSpc>
                <a:spcPts val="2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Other breaches - damages or injunctive relief.</a:t>
            </a:r>
          </a:p>
          <a:p>
            <a:pPr>
              <a:lnSpc>
                <a:spcPts val="2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Landlord’s Remedies:</a:t>
            </a:r>
          </a:p>
          <a:p>
            <a:pPr lvl="1">
              <a:lnSpc>
                <a:spcPts val="2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Non-payment of rent - CRAR, sue for debt, forfeiture or, possibly action against previous tenant via AGA;</a:t>
            </a:r>
          </a:p>
          <a:p>
            <a:pPr lvl="1">
              <a:lnSpc>
                <a:spcPts val="2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>
                <a:latin typeface="Arial" charset="0"/>
                <a:cs typeface="Arial" charset="0"/>
              </a:rPr>
              <a:t>Other breaches - damages, injunction or forfeiture are possible, but a </a:t>
            </a:r>
            <a:r>
              <a:rPr lang="en-GB" altLang="en-US" sz="2400" i="1" smtClean="0">
                <a:latin typeface="Arial" charset="0"/>
                <a:cs typeface="Arial" charset="0"/>
              </a:rPr>
              <a:t>Section 146 </a:t>
            </a:r>
            <a:r>
              <a:rPr lang="en-GB" altLang="en-US" sz="2400" smtClean="0">
                <a:latin typeface="Arial" charset="0"/>
                <a:cs typeface="Arial" charset="0"/>
              </a:rPr>
              <a:t>notice is required for the latter</a:t>
            </a:r>
          </a:p>
          <a:p>
            <a:pPr>
              <a:lnSpc>
                <a:spcPts val="26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>
              <a:latin typeface="Arial" charset="0"/>
              <a:cs typeface="Arial" charset="0"/>
            </a:endParaRPr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200" smtClean="0">
                <a:latin typeface="Arial" charset="0"/>
                <a:cs typeface="Arial" charset="0"/>
              </a:rPr>
              <a:t>24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8102600" cy="12842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>Remedies for Breach of Covenant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6920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Content Placeholder 2"/>
          <p:cNvSpPr>
            <a:spLocks noGrp="1"/>
          </p:cNvSpPr>
          <p:nvPr>
            <p:ph idx="1"/>
          </p:nvPr>
        </p:nvSpPr>
        <p:spPr>
          <a:xfrm>
            <a:off x="611188" y="1484313"/>
            <a:ext cx="8064500" cy="452596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9600" dirty="0" smtClean="0">
                <a:latin typeface="Arial" charset="0"/>
                <a:cs typeface="Arial" charset="0"/>
              </a:rPr>
              <a:t>Effluxion of Time/Expiry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9600" dirty="0" smtClean="0">
                <a:latin typeface="Arial" charset="0"/>
                <a:cs typeface="Arial" charset="0"/>
              </a:rPr>
              <a:t>Notice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9600" dirty="0" smtClean="0">
                <a:latin typeface="Arial" charset="0"/>
                <a:cs typeface="Arial" charset="0"/>
              </a:rPr>
              <a:t>Surrender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9600" dirty="0" smtClean="0">
                <a:latin typeface="Arial" charset="0"/>
                <a:cs typeface="Arial" charset="0"/>
              </a:rPr>
              <a:t>Merger (fairly unusual)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9600" dirty="0" smtClean="0">
                <a:latin typeface="Arial" charset="0"/>
                <a:cs typeface="Arial" charset="0"/>
              </a:rPr>
              <a:t>Enlargement (unusual)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9600" dirty="0" smtClean="0">
                <a:latin typeface="Arial" charset="0"/>
                <a:cs typeface="Arial" charset="0"/>
              </a:rPr>
              <a:t>Disclaimer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9600" dirty="0" smtClean="0">
                <a:latin typeface="Arial" charset="0"/>
                <a:cs typeface="Arial" charset="0"/>
              </a:rPr>
              <a:t>Frustration (again unusual)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9600" dirty="0" smtClean="0">
                <a:latin typeface="Arial" charset="0"/>
                <a:cs typeface="Arial" charset="0"/>
              </a:rPr>
              <a:t>Forfeiture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dirty="0" smtClean="0">
              <a:latin typeface="Arial" charset="0"/>
              <a:cs typeface="Arial" charset="0"/>
            </a:endParaRPr>
          </a:p>
        </p:txBody>
      </p:sp>
      <p:sp>
        <p:nvSpPr>
          <p:cNvPr id="36867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200" smtClean="0">
                <a:latin typeface="Arial" charset="0"/>
                <a:cs typeface="Arial" charset="0"/>
              </a:rPr>
              <a:t>25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8102600" cy="12842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>Determination of a Lease</a:t>
            </a:r>
            <a:endParaRPr lang="en-GB" sz="3600" dirty="0" smtClean="0"/>
          </a:p>
        </p:txBody>
      </p:sp>
      <p:pic>
        <p:nvPicPr>
          <p:cNvPr id="36869" name="Picture 2" descr="C:\Documents and Settings\kdeakin\Local Settings\Temporary Internet Files\Content.IE5\3GHAAU7H\MC9002869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852738"/>
            <a:ext cx="2132013" cy="216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1304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7927975" cy="1284288"/>
          </a:xfrm>
        </p:spPr>
        <p:txBody>
          <a:bodyPr/>
          <a:lstStyle/>
          <a:p>
            <a:pPr>
              <a:defRPr/>
            </a:pPr>
            <a:r>
              <a:rPr lang="en-GB" sz="3600" dirty="0" smtClean="0"/>
              <a:t>Any Questions?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F0D92EF-483A-4D8B-9891-A90E865E5958}" type="slidenum">
              <a:rPr lang="en-GB" smtClean="0"/>
              <a:pPr>
                <a:defRPr/>
              </a:pPr>
              <a:t>22</a:t>
            </a:fld>
            <a:endParaRPr lang="en-GB" dirty="0"/>
          </a:p>
        </p:txBody>
      </p:sp>
      <p:pic>
        <p:nvPicPr>
          <p:cNvPr id="37892" name="Picture 5" descr="C:\Users\kdeakin\AppData\Local\Microsoft\Windows\Temporary Internet Files\Content.IE5\AAC4HC2U\MP9003988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1552575"/>
            <a:ext cx="5608637" cy="400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5480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395</Words>
  <Application>Microsoft Office PowerPoint</Application>
  <PresentationFormat>On-screen Show (4:3)</PresentationFormat>
  <Paragraphs>52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Land Law</vt:lpstr>
      <vt:lpstr> Enforceability of Leasehold Covenants  </vt:lpstr>
      <vt:lpstr> Enforceability of Leasehold Covenants  </vt:lpstr>
      <vt:lpstr> Enforceability of Leasehold Covenants  </vt:lpstr>
      <vt:lpstr> Enforceability of Leasehold Covenants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Remedies for Breach of Covenant</vt:lpstr>
      <vt:lpstr>Determination of a Lease</vt:lpstr>
      <vt:lpstr>Any Questions?</vt:lpstr>
    </vt:vector>
  </TitlesOfParts>
  <Company>Robertsons Solicitors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 Law</dc:title>
  <dc:creator>Sian Turvey</dc:creator>
  <cp:lastModifiedBy>Mike Swanson</cp:lastModifiedBy>
  <cp:revision>16</cp:revision>
  <dcterms:created xsi:type="dcterms:W3CDTF">2018-09-13T09:21:56Z</dcterms:created>
  <dcterms:modified xsi:type="dcterms:W3CDTF">2019-01-28T15:26:34Z</dcterms:modified>
</cp:coreProperties>
</file>