
<file path=[Content_Types].xml><?xml version="1.0" encoding="utf-8"?>
<Types xmlns="http://schemas.openxmlformats.org/package/2006/content-types">
  <Default ContentType="image/jpeg" Extension="jpg"/>
  <Default ContentType="application/x-fontdata" Extension="fntdata"/>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Lst>
  <p:sldSz cy="5143500" cx="9144000"/>
  <p:notesSz cx="6858000" cy="9144000"/>
  <p:embeddedFontLst>
    <p:embeddedFont>
      <p:font typeface="Proxima Nova"/>
      <p:regular r:id="rId37"/>
      <p:bold r:id="rId38"/>
      <p:italic r:id="rId39"/>
      <p:boldItalic r:id="rId40"/>
    </p:embeddedFont>
    <p:embeddedFont>
      <p:font typeface="Alfa Slab One"/>
      <p:regular r:id="rId4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ProximaNova-boldItalic.fntdata"/><Relationship Id="rId20" Type="http://schemas.openxmlformats.org/officeDocument/2006/relationships/slide" Target="slides/slide15.xml"/><Relationship Id="rId41" Type="http://schemas.openxmlformats.org/officeDocument/2006/relationships/font" Target="fonts/AlfaSlabOne-regular.fntdata"/><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slide" Target="slides/slide28.xml"/><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slide" Target="slides/slide30.xml"/><Relationship Id="rId12" Type="http://schemas.openxmlformats.org/officeDocument/2006/relationships/slide" Target="slides/slide7.xml"/><Relationship Id="rId34" Type="http://schemas.openxmlformats.org/officeDocument/2006/relationships/slide" Target="slides/slide29.xml"/><Relationship Id="rId15" Type="http://schemas.openxmlformats.org/officeDocument/2006/relationships/slide" Target="slides/slide10.xml"/><Relationship Id="rId37" Type="http://schemas.openxmlformats.org/officeDocument/2006/relationships/font" Target="fonts/ProximaNova-regular.fntdata"/><Relationship Id="rId14" Type="http://schemas.openxmlformats.org/officeDocument/2006/relationships/slide" Target="slides/slide9.xml"/><Relationship Id="rId36" Type="http://schemas.openxmlformats.org/officeDocument/2006/relationships/slide" Target="slides/slide31.xml"/><Relationship Id="rId17" Type="http://schemas.openxmlformats.org/officeDocument/2006/relationships/slide" Target="slides/slide12.xml"/><Relationship Id="rId39" Type="http://schemas.openxmlformats.org/officeDocument/2006/relationships/font" Target="fonts/ProximaNova-italic.fntdata"/><Relationship Id="rId16" Type="http://schemas.openxmlformats.org/officeDocument/2006/relationships/slide" Target="slides/slide11.xml"/><Relationship Id="rId38" Type="http://schemas.openxmlformats.org/officeDocument/2006/relationships/font" Target="fonts/ProximaNova-bold.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 name="Shape 52"/>
        <p:cNvGrpSpPr/>
        <p:nvPr/>
      </p:nvGrpSpPr>
      <p:grpSpPr>
        <a:xfrm>
          <a:off x="0" y="0"/>
          <a:ext cx="0" cy="0"/>
          <a:chOff x="0" y="0"/>
          <a:chExt cx="0" cy="0"/>
        </a:xfrm>
      </p:grpSpPr>
      <p:sp>
        <p:nvSpPr>
          <p:cNvPr id="53" name="Google Shape;5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4" name="Google Shape;5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 name="Shape 59"/>
        <p:cNvGrpSpPr/>
        <p:nvPr/>
      </p:nvGrpSpPr>
      <p:grpSpPr>
        <a:xfrm>
          <a:off x="0" y="0"/>
          <a:ext cx="0" cy="0"/>
          <a:chOff x="0" y="0"/>
          <a:chExt cx="0" cy="0"/>
        </a:xfrm>
      </p:grpSpPr>
      <p:sp>
        <p:nvSpPr>
          <p:cNvPr id="60" name="Google Shape;60;g2b231dfee84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1" name="Google Shape;61;g2b231dfee84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2b231dfee84_1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2b231dfee84_1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 name="Shape 71"/>
        <p:cNvGrpSpPr/>
        <p:nvPr/>
      </p:nvGrpSpPr>
      <p:grpSpPr>
        <a:xfrm>
          <a:off x="0" y="0"/>
          <a:ext cx="0" cy="0"/>
          <a:chOff x="0" y="0"/>
          <a:chExt cx="0" cy="0"/>
        </a:xfrm>
      </p:grpSpPr>
      <p:sp>
        <p:nvSpPr>
          <p:cNvPr id="72" name="Google Shape;72;g2b2ce55b74a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 name="Google Shape;73;g2b2ce55b74a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g2b231dfee84_1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 name="Google Shape;79;g2b231dfee84_1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g2b2ce55b74a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 name="Google Shape;86;g2b2ce55b74a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2b231dfee84_1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2b231dfee84_1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2b231dfee84_1_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2b231dfee84_1_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g2b231dfee84_1_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2b231dfee84_1_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g1ef87a50d93_6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3" name="Google Shape;113;g1ef87a50d93_6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g1ef87a50d93_6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 name="Google Shape;120;g1ef87a50d93_6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g1ef87a50d93_6_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7" name="Google Shape;127;g1ef87a50d93_6_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g1ef87a50d93_6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4" name="Google Shape;134;g1ef87a50d93_6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g1ef87a50d93_6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2" name="Google Shape;142;g1ef87a50d93_6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1ef87a50d93_6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1ef87a50d93_6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g2b2c9acfbf8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7" name="Google Shape;157;g2b2c9acfbf8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g2b2c9acfbf8_0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3" name="Google Shape;163;g2b2c9acfbf8_0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g2b32917f9fc_1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9" name="Google Shape;169;g2b32917f9fc_1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g2b231dfee84_1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5" name="Google Shape;175;g2b231dfee84_1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g2b231dfee84_1_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1" name="Google Shape;181;g2b231dfee84_1_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g2b231dfee84_1_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9" name="Google Shape;189;g2b231dfee84_1_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g2b2ce55b74a_4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6" name="Google Shape;196;g2b2ce55b74a_4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g2b2ce55b74a_4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4" name="Google Shape;204;g2b2ce55b74a_4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0" name="Shape 210"/>
        <p:cNvGrpSpPr/>
        <p:nvPr/>
      </p:nvGrpSpPr>
      <p:grpSpPr>
        <a:xfrm>
          <a:off x="0" y="0"/>
          <a:ext cx="0" cy="0"/>
          <a:chOff x="0" y="0"/>
          <a:chExt cx="0" cy="0"/>
        </a:xfrm>
      </p:grpSpPr>
      <p:sp>
        <p:nvSpPr>
          <p:cNvPr id="211" name="Google Shape;211;g2b2ce55b74a_4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2" name="Google Shape;212;g2b2ce55b74a_4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7" name="Shape 217"/>
        <p:cNvGrpSpPr/>
        <p:nvPr/>
      </p:nvGrpSpPr>
      <p:grpSpPr>
        <a:xfrm>
          <a:off x="0" y="0"/>
          <a:ext cx="0" cy="0"/>
          <a:chOff x="0" y="0"/>
          <a:chExt cx="0" cy="0"/>
        </a:xfrm>
      </p:grpSpPr>
      <p:sp>
        <p:nvSpPr>
          <p:cNvPr id="218" name="Google Shape;218;g2b37e5f0001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9" name="Google Shape;219;g2b37e5f0001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g2b231dfee84_1_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7" name="Google Shape;227;g2b231dfee84_1_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g2b231dfee84_1_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3" name="Google Shape;233;g2b231dfee84_1_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7" name="Shape 237"/>
        <p:cNvGrpSpPr/>
        <p:nvPr/>
      </p:nvGrpSpPr>
      <p:grpSpPr>
        <a:xfrm>
          <a:off x="0" y="0"/>
          <a:ext cx="0" cy="0"/>
          <a:chOff x="0" y="0"/>
          <a:chExt cx="0" cy="0"/>
        </a:xfrm>
      </p:grpSpPr>
      <p:sp>
        <p:nvSpPr>
          <p:cNvPr id="238" name="Google Shape;238;g2b231dfee84_1_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9" name="Google Shape;239;g2b231dfee84_1_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4" name="Shape 244"/>
        <p:cNvGrpSpPr/>
        <p:nvPr/>
      </p:nvGrpSpPr>
      <p:grpSpPr>
        <a:xfrm>
          <a:off x="0" y="0"/>
          <a:ext cx="0" cy="0"/>
          <a:chOff x="0" y="0"/>
          <a:chExt cx="0" cy="0"/>
        </a:xfrm>
      </p:grpSpPr>
      <p:sp>
        <p:nvSpPr>
          <p:cNvPr id="245" name="Google Shape;245;g2b37c7c612d_7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6" name="Google Shape;246;g2b37c7c612d_7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0" name="Shape 250"/>
        <p:cNvGrpSpPr/>
        <p:nvPr/>
      </p:nvGrpSpPr>
      <p:grpSpPr>
        <a:xfrm>
          <a:off x="0" y="0"/>
          <a:ext cx="0" cy="0"/>
          <a:chOff x="0" y="0"/>
          <a:chExt cx="0" cy="0"/>
        </a:xfrm>
      </p:grpSpPr>
      <p:sp>
        <p:nvSpPr>
          <p:cNvPr id="251" name="Google Shape;251;g2b338c7e9fb_2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2" name="Google Shape;252;g2b338c7e9fb_2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7" name="Shape 257"/>
        <p:cNvGrpSpPr/>
        <p:nvPr/>
      </p:nvGrpSpPr>
      <p:grpSpPr>
        <a:xfrm>
          <a:off x="0" y="0"/>
          <a:ext cx="0" cy="0"/>
          <a:chOff x="0" y="0"/>
          <a:chExt cx="0" cy="0"/>
        </a:xfrm>
      </p:grpSpPr>
      <p:sp>
        <p:nvSpPr>
          <p:cNvPr id="258" name="Google Shape;258;g2b37c7c612d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9" name="Google Shape;259;g2b37c7c612d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cxnSp>
        <p:nvCxnSpPr>
          <p:cNvPr id="10" name="Google Shape;10;p2"/>
          <p:cNvCxnSpPr/>
          <p:nvPr/>
        </p:nvCxnSpPr>
        <p:spPr>
          <a:xfrm>
            <a:off x="4278300" y="2751163"/>
            <a:ext cx="587400" cy="0"/>
          </a:xfrm>
          <a:prstGeom prst="straightConnector1">
            <a:avLst/>
          </a:prstGeom>
          <a:noFill/>
          <a:ln cap="flat" cmpd="sng" w="76200">
            <a:solidFill>
              <a:schemeClr val="dk1"/>
            </a:solidFill>
            <a:prstDash val="solid"/>
            <a:round/>
            <a:headEnd len="sm" w="sm" type="none"/>
            <a:tailEnd len="sm" w="sm" type="none"/>
          </a:ln>
        </p:spPr>
      </p:cxnSp>
      <p:sp>
        <p:nvSpPr>
          <p:cNvPr id="11" name="Google Shape;11;p2"/>
          <p:cNvSpPr txBox="1"/>
          <p:nvPr>
            <p:ph type="ctrTitle"/>
          </p:nvPr>
        </p:nvSpPr>
        <p:spPr>
          <a:xfrm>
            <a:off x="311700" y="595975"/>
            <a:ext cx="8520600" cy="1957800"/>
          </a:xfrm>
          <a:prstGeom prst="rect">
            <a:avLst/>
          </a:prstGeom>
        </p:spPr>
        <p:txBody>
          <a:bodyPr anchorCtr="0" anchor="b" bIns="91425" lIns="91425" spcFirstLastPara="1" rIns="91425" wrap="square" tIns="91425">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p:txBody>
      </p:sp>
      <p:sp>
        <p:nvSpPr>
          <p:cNvPr id="12" name="Google Shape;12;p2"/>
          <p:cNvSpPr txBox="1"/>
          <p:nvPr>
            <p:ph idx="1" type="subTitle"/>
          </p:nvPr>
        </p:nvSpPr>
        <p:spPr>
          <a:xfrm>
            <a:off x="311700" y="3165823"/>
            <a:ext cx="8520600" cy="733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4" name="Shape 14"/>
        <p:cNvGrpSpPr/>
        <p:nvPr/>
      </p:nvGrpSpPr>
      <p:grpSpPr>
        <a:xfrm>
          <a:off x="0" y="0"/>
          <a:ext cx="0" cy="0"/>
          <a:chOff x="0" y="0"/>
          <a:chExt cx="0" cy="0"/>
        </a:xfrm>
      </p:grpSpPr>
      <p:sp>
        <p:nvSpPr>
          <p:cNvPr id="15" name="Google Shape;15;p3"/>
          <p:cNvSpPr txBox="1"/>
          <p:nvPr>
            <p:ph type="title"/>
          </p:nvPr>
        </p:nvSpPr>
        <p:spPr>
          <a:xfrm>
            <a:off x="311700" y="2480550"/>
            <a:ext cx="8114400" cy="24459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6800"/>
              <a:buNone/>
              <a:defRPr sz="6800">
                <a:solidFill>
                  <a:schemeClr val="lt1"/>
                </a:solidFill>
              </a:defRPr>
            </a:lvl1pPr>
            <a:lvl2pPr lvl="1">
              <a:spcBef>
                <a:spcPts val="0"/>
              </a:spcBef>
              <a:spcAft>
                <a:spcPts val="0"/>
              </a:spcAft>
              <a:buClr>
                <a:schemeClr val="lt1"/>
              </a:buClr>
              <a:buSzPts val="6800"/>
              <a:buNone/>
              <a:defRPr sz="6800">
                <a:solidFill>
                  <a:schemeClr val="lt1"/>
                </a:solidFill>
              </a:defRPr>
            </a:lvl2pPr>
            <a:lvl3pPr lvl="2">
              <a:spcBef>
                <a:spcPts val="0"/>
              </a:spcBef>
              <a:spcAft>
                <a:spcPts val="0"/>
              </a:spcAft>
              <a:buClr>
                <a:schemeClr val="lt1"/>
              </a:buClr>
              <a:buSzPts val="6800"/>
              <a:buNone/>
              <a:defRPr sz="6800">
                <a:solidFill>
                  <a:schemeClr val="lt1"/>
                </a:solidFill>
              </a:defRPr>
            </a:lvl3pPr>
            <a:lvl4pPr lvl="3">
              <a:spcBef>
                <a:spcPts val="0"/>
              </a:spcBef>
              <a:spcAft>
                <a:spcPts val="0"/>
              </a:spcAft>
              <a:buClr>
                <a:schemeClr val="lt1"/>
              </a:buClr>
              <a:buSzPts val="6800"/>
              <a:buNone/>
              <a:defRPr sz="6800">
                <a:solidFill>
                  <a:schemeClr val="lt1"/>
                </a:solidFill>
              </a:defRPr>
            </a:lvl4pPr>
            <a:lvl5pPr lvl="4">
              <a:spcBef>
                <a:spcPts val="0"/>
              </a:spcBef>
              <a:spcAft>
                <a:spcPts val="0"/>
              </a:spcAft>
              <a:buClr>
                <a:schemeClr val="lt1"/>
              </a:buClr>
              <a:buSzPts val="6800"/>
              <a:buNone/>
              <a:defRPr sz="6800">
                <a:solidFill>
                  <a:schemeClr val="lt1"/>
                </a:solidFill>
              </a:defRPr>
            </a:lvl5pPr>
            <a:lvl6pPr lvl="5">
              <a:spcBef>
                <a:spcPts val="0"/>
              </a:spcBef>
              <a:spcAft>
                <a:spcPts val="0"/>
              </a:spcAft>
              <a:buClr>
                <a:schemeClr val="lt1"/>
              </a:buClr>
              <a:buSzPts val="6800"/>
              <a:buNone/>
              <a:defRPr sz="6800">
                <a:solidFill>
                  <a:schemeClr val="lt1"/>
                </a:solidFill>
              </a:defRPr>
            </a:lvl6pPr>
            <a:lvl7pPr lvl="6">
              <a:spcBef>
                <a:spcPts val="0"/>
              </a:spcBef>
              <a:spcAft>
                <a:spcPts val="0"/>
              </a:spcAft>
              <a:buClr>
                <a:schemeClr val="lt1"/>
              </a:buClr>
              <a:buSzPts val="6800"/>
              <a:buNone/>
              <a:defRPr sz="6800">
                <a:solidFill>
                  <a:schemeClr val="lt1"/>
                </a:solidFill>
              </a:defRPr>
            </a:lvl7pPr>
            <a:lvl8pPr lvl="7">
              <a:spcBef>
                <a:spcPts val="0"/>
              </a:spcBef>
              <a:spcAft>
                <a:spcPts val="0"/>
              </a:spcAft>
              <a:buClr>
                <a:schemeClr val="lt1"/>
              </a:buClr>
              <a:buSzPts val="6800"/>
              <a:buNone/>
              <a:defRPr sz="6800">
                <a:solidFill>
                  <a:schemeClr val="lt1"/>
                </a:solidFill>
              </a:defRPr>
            </a:lvl8pPr>
            <a:lvl9pPr lvl="8">
              <a:spcBef>
                <a:spcPts val="0"/>
              </a:spcBef>
              <a:spcAft>
                <a:spcPts val="0"/>
              </a:spcAft>
              <a:buClr>
                <a:schemeClr val="lt1"/>
              </a:buClr>
              <a:buSzPts val="6800"/>
              <a:buNone/>
              <a:defRPr sz="6800">
                <a:solidFill>
                  <a:schemeClr val="lt1"/>
                </a:solidFill>
              </a:defRPr>
            </a:lvl9pPr>
          </a:lstStyle>
          <a:p/>
        </p:txBody>
      </p:sp>
      <p:sp>
        <p:nvSpPr>
          <p:cNvPr id="16" name="Google Shape;16;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7" name="Shape 17"/>
        <p:cNvGrpSpPr/>
        <p:nvPr/>
      </p:nvGrpSpPr>
      <p:grpSpPr>
        <a:xfrm>
          <a:off x="0" y="0"/>
          <a:ext cx="0" cy="0"/>
          <a:chOff x="0" y="0"/>
          <a:chExt cx="0" cy="0"/>
        </a:xfrm>
      </p:grpSpPr>
      <p:sp>
        <p:nvSpPr>
          <p:cNvPr id="18" name="Google Shape;18;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19" name="Google Shape;19;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0" name="Google Shape;20;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1" name="Shape 21"/>
        <p:cNvGrpSpPr/>
        <p:nvPr/>
      </p:nvGrpSpPr>
      <p:grpSpPr>
        <a:xfrm>
          <a:off x="0" y="0"/>
          <a:ext cx="0" cy="0"/>
          <a:chOff x="0" y="0"/>
          <a:chExt cx="0" cy="0"/>
        </a:xfrm>
      </p:grpSpPr>
      <p:sp>
        <p:nvSpPr>
          <p:cNvPr id="22" name="Google Shape;22;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3" name="Google Shape;23;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5" name="Google Shape;25;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6" name="Shape 26"/>
        <p:cNvGrpSpPr/>
        <p:nvPr/>
      </p:nvGrpSpPr>
      <p:grpSpPr>
        <a:xfrm>
          <a:off x="0" y="0"/>
          <a:ext cx="0" cy="0"/>
          <a:chOff x="0" y="0"/>
          <a:chExt cx="0" cy="0"/>
        </a:xfrm>
      </p:grpSpPr>
      <p:sp>
        <p:nvSpPr>
          <p:cNvPr id="27" name="Google Shape;27;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8" name="Google Shape;28;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9" name="Shape 29"/>
        <p:cNvGrpSpPr/>
        <p:nvPr/>
      </p:nvGrpSpPr>
      <p:grpSpPr>
        <a:xfrm>
          <a:off x="0" y="0"/>
          <a:ext cx="0" cy="0"/>
          <a:chOff x="0" y="0"/>
          <a:chExt cx="0" cy="0"/>
        </a:xfrm>
      </p:grpSpPr>
      <p:sp>
        <p:nvSpPr>
          <p:cNvPr id="30" name="Google Shape;30;p7"/>
          <p:cNvSpPr txBox="1"/>
          <p:nvPr>
            <p:ph type="title"/>
          </p:nvPr>
        </p:nvSpPr>
        <p:spPr>
          <a:xfrm>
            <a:off x="311700" y="6318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1" name="Google Shape;31;p7"/>
          <p:cNvSpPr txBox="1"/>
          <p:nvPr>
            <p:ph idx="1" type="body"/>
          </p:nvPr>
        </p:nvSpPr>
        <p:spPr>
          <a:xfrm>
            <a:off x="311700" y="1490875"/>
            <a:ext cx="2808000" cy="30780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2" name="Google Shape;32;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33" name="Shape 33"/>
        <p:cNvGrpSpPr/>
        <p:nvPr/>
      </p:nvGrpSpPr>
      <p:grpSpPr>
        <a:xfrm>
          <a:off x="0" y="0"/>
          <a:ext cx="0" cy="0"/>
          <a:chOff x="0" y="0"/>
          <a:chExt cx="0" cy="0"/>
        </a:xfrm>
      </p:grpSpPr>
      <p:sp>
        <p:nvSpPr>
          <p:cNvPr id="34" name="Google Shape;34;p8"/>
          <p:cNvSpPr txBox="1"/>
          <p:nvPr>
            <p:ph type="title"/>
          </p:nvPr>
        </p:nvSpPr>
        <p:spPr>
          <a:xfrm>
            <a:off x="490250" y="526350"/>
            <a:ext cx="56838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35" name="Google Shape;35;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6" name="Shape 36"/>
        <p:cNvGrpSpPr/>
        <p:nvPr/>
      </p:nvGrpSpPr>
      <p:grpSpPr>
        <a:xfrm>
          <a:off x="0" y="0"/>
          <a:ext cx="0" cy="0"/>
          <a:chOff x="0" y="0"/>
          <a:chExt cx="0" cy="0"/>
        </a:xfrm>
      </p:grpSpPr>
      <p:sp>
        <p:nvSpPr>
          <p:cNvPr id="37" name="Google Shape;37;p9"/>
          <p:cNvSpPr/>
          <p:nvPr/>
        </p:nvSpPr>
        <p:spPr>
          <a:xfrm>
            <a:off x="4572000" y="10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38" name="Google Shape;38;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39" name="Google Shape;39;p9"/>
          <p:cNvSpPr txBox="1"/>
          <p:nvPr>
            <p:ph type="title"/>
          </p:nvPr>
        </p:nvSpPr>
        <p:spPr>
          <a:xfrm>
            <a:off x="265500" y="1375599"/>
            <a:ext cx="4045200" cy="1551900"/>
          </a:xfrm>
          <a:prstGeom prst="rect">
            <a:avLst/>
          </a:prstGeom>
        </p:spPr>
        <p:txBody>
          <a:bodyPr anchorCtr="0" anchor="b" bIns="91425" lIns="91425" spcFirstLastPara="1" rIns="91425" wrap="square" tIns="91425">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p:txBody>
      </p:sp>
      <p:sp>
        <p:nvSpPr>
          <p:cNvPr id="40" name="Google Shape;40;p9"/>
          <p:cNvSpPr txBox="1"/>
          <p:nvPr>
            <p:ph idx="1" type="subTitle"/>
          </p:nvPr>
        </p:nvSpPr>
        <p:spPr>
          <a:xfrm>
            <a:off x="265500" y="2981125"/>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41" name="Google Shape;41;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42" name="Google Shape;42;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3" name="Shape 43"/>
        <p:cNvGrpSpPr/>
        <p:nvPr/>
      </p:nvGrpSpPr>
      <p:grpSpPr>
        <a:xfrm>
          <a:off x="0" y="0"/>
          <a:ext cx="0" cy="0"/>
          <a:chOff x="0" y="0"/>
          <a:chExt cx="0" cy="0"/>
        </a:xfrm>
      </p:grpSpPr>
      <p:sp>
        <p:nvSpPr>
          <p:cNvPr id="44" name="Google Shape;44;p10"/>
          <p:cNvSpPr txBox="1"/>
          <p:nvPr>
            <p:ph idx="1" type="body"/>
          </p:nvPr>
        </p:nvSpPr>
        <p:spPr>
          <a:xfrm>
            <a:off x="319500" y="4233725"/>
            <a:ext cx="5998800" cy="598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accent3"/>
              </a:buClr>
              <a:buSzPts val="1800"/>
              <a:buFont typeface="Alfa Slab One"/>
              <a:buNone/>
              <a:defRPr>
                <a:solidFill>
                  <a:schemeClr val="accent3"/>
                </a:solidFill>
                <a:latin typeface="Alfa Slab One"/>
                <a:ea typeface="Alfa Slab One"/>
                <a:cs typeface="Alfa Slab One"/>
                <a:sym typeface="Alfa Slab One"/>
              </a:defRPr>
            </a:lvl1pPr>
          </a:lstStyle>
          <a:p/>
        </p:txBody>
      </p:sp>
      <p:sp>
        <p:nvSpPr>
          <p:cNvPr id="45" name="Google Shape;45;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6" name="Shape 46"/>
        <p:cNvGrpSpPr/>
        <p:nvPr/>
      </p:nvGrpSpPr>
      <p:grpSpPr>
        <a:xfrm>
          <a:off x="0" y="0"/>
          <a:ext cx="0" cy="0"/>
          <a:chOff x="0" y="0"/>
          <a:chExt cx="0" cy="0"/>
        </a:xfrm>
      </p:grpSpPr>
      <p:sp>
        <p:nvSpPr>
          <p:cNvPr id="47" name="Google Shape;47;p11"/>
          <p:cNvSpPr txBox="1"/>
          <p:nvPr>
            <p:ph hasCustomPrompt="1" type="title"/>
          </p:nvPr>
        </p:nvSpPr>
        <p:spPr>
          <a:xfrm>
            <a:off x="311700" y="1167925"/>
            <a:ext cx="8520600" cy="19800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dk1"/>
              </a:buClr>
              <a:buSzPts val="11000"/>
              <a:buNone/>
              <a:defRPr sz="11000">
                <a:solidFill>
                  <a:schemeClr val="dk1"/>
                </a:solidFill>
              </a:defRPr>
            </a:lvl1pPr>
            <a:lvl2pPr lvl="1" algn="ctr">
              <a:spcBef>
                <a:spcPts val="0"/>
              </a:spcBef>
              <a:spcAft>
                <a:spcPts val="0"/>
              </a:spcAft>
              <a:buClr>
                <a:schemeClr val="dk1"/>
              </a:buClr>
              <a:buSzPts val="11000"/>
              <a:buNone/>
              <a:defRPr sz="11000">
                <a:solidFill>
                  <a:schemeClr val="dk1"/>
                </a:solidFill>
              </a:defRPr>
            </a:lvl2pPr>
            <a:lvl3pPr lvl="2" algn="ctr">
              <a:spcBef>
                <a:spcPts val="0"/>
              </a:spcBef>
              <a:spcAft>
                <a:spcPts val="0"/>
              </a:spcAft>
              <a:buClr>
                <a:schemeClr val="dk1"/>
              </a:buClr>
              <a:buSzPts val="11000"/>
              <a:buNone/>
              <a:defRPr sz="11000">
                <a:solidFill>
                  <a:schemeClr val="dk1"/>
                </a:solidFill>
              </a:defRPr>
            </a:lvl3pPr>
            <a:lvl4pPr lvl="3" algn="ctr">
              <a:spcBef>
                <a:spcPts val="0"/>
              </a:spcBef>
              <a:spcAft>
                <a:spcPts val="0"/>
              </a:spcAft>
              <a:buClr>
                <a:schemeClr val="dk1"/>
              </a:buClr>
              <a:buSzPts val="11000"/>
              <a:buNone/>
              <a:defRPr sz="11000">
                <a:solidFill>
                  <a:schemeClr val="dk1"/>
                </a:solidFill>
              </a:defRPr>
            </a:lvl4pPr>
            <a:lvl5pPr lvl="4" algn="ctr">
              <a:spcBef>
                <a:spcPts val="0"/>
              </a:spcBef>
              <a:spcAft>
                <a:spcPts val="0"/>
              </a:spcAft>
              <a:buClr>
                <a:schemeClr val="dk1"/>
              </a:buClr>
              <a:buSzPts val="11000"/>
              <a:buNone/>
              <a:defRPr sz="11000">
                <a:solidFill>
                  <a:schemeClr val="dk1"/>
                </a:solidFill>
              </a:defRPr>
            </a:lvl5pPr>
            <a:lvl6pPr lvl="5" algn="ctr">
              <a:spcBef>
                <a:spcPts val="0"/>
              </a:spcBef>
              <a:spcAft>
                <a:spcPts val="0"/>
              </a:spcAft>
              <a:buClr>
                <a:schemeClr val="dk1"/>
              </a:buClr>
              <a:buSzPts val="11000"/>
              <a:buNone/>
              <a:defRPr sz="11000">
                <a:solidFill>
                  <a:schemeClr val="dk1"/>
                </a:solidFill>
              </a:defRPr>
            </a:lvl6pPr>
            <a:lvl7pPr lvl="6" algn="ctr">
              <a:spcBef>
                <a:spcPts val="0"/>
              </a:spcBef>
              <a:spcAft>
                <a:spcPts val="0"/>
              </a:spcAft>
              <a:buClr>
                <a:schemeClr val="dk1"/>
              </a:buClr>
              <a:buSzPts val="11000"/>
              <a:buNone/>
              <a:defRPr sz="11000">
                <a:solidFill>
                  <a:schemeClr val="dk1"/>
                </a:solidFill>
              </a:defRPr>
            </a:lvl7pPr>
            <a:lvl8pPr lvl="7" algn="ctr">
              <a:spcBef>
                <a:spcPts val="0"/>
              </a:spcBef>
              <a:spcAft>
                <a:spcPts val="0"/>
              </a:spcAft>
              <a:buClr>
                <a:schemeClr val="dk1"/>
              </a:buClr>
              <a:buSzPts val="11000"/>
              <a:buNone/>
              <a:defRPr sz="11000">
                <a:solidFill>
                  <a:schemeClr val="dk1"/>
                </a:solidFill>
              </a:defRPr>
            </a:lvl8pPr>
            <a:lvl9pPr lvl="8" algn="ctr">
              <a:spcBef>
                <a:spcPts val="0"/>
              </a:spcBef>
              <a:spcAft>
                <a:spcPts val="0"/>
              </a:spcAft>
              <a:buClr>
                <a:schemeClr val="dk1"/>
              </a:buClr>
              <a:buSzPts val="11000"/>
              <a:buNone/>
              <a:defRPr sz="11000">
                <a:solidFill>
                  <a:schemeClr val="dk1"/>
                </a:solidFill>
              </a:defRPr>
            </a:lvl9pPr>
          </a:lstStyle>
          <a:p>
            <a:r>
              <a:t>xx%</a:t>
            </a:r>
          </a:p>
        </p:txBody>
      </p:sp>
      <p:sp>
        <p:nvSpPr>
          <p:cNvPr id="48" name="Google Shape;48;p11"/>
          <p:cNvSpPr txBox="1"/>
          <p:nvPr>
            <p:ph idx="1" type="body"/>
          </p:nvPr>
        </p:nvSpPr>
        <p:spPr>
          <a:xfrm>
            <a:off x="311700" y="3224250"/>
            <a:ext cx="8520600" cy="10716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9" name="Google Shape;49;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gameday">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1pPr>
            <a:lvl2pPr lvl="1">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2pPr>
            <a:lvl3pPr lvl="2">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3pPr>
            <a:lvl4pPr lvl="3">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4pPr>
            <a:lvl5pPr lvl="4">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5pPr>
            <a:lvl6pPr lvl="5">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6pPr>
            <a:lvl7pPr lvl="6">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7pPr>
            <a:lvl8pPr lvl="7">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8pPr>
            <a:lvl9pPr lvl="8">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Proxima Nova"/>
              <a:buChar char="●"/>
              <a:defRPr sz="1800">
                <a:solidFill>
                  <a:schemeClr val="dk2"/>
                </a:solidFill>
                <a:latin typeface="Proxima Nova"/>
                <a:ea typeface="Proxima Nova"/>
                <a:cs typeface="Proxima Nova"/>
                <a:sym typeface="Proxima Nova"/>
              </a:defRPr>
            </a:lvl1pPr>
            <a:lvl2pPr indent="-317500" lvl="1" marL="9144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2pPr>
            <a:lvl3pPr indent="-317500" lvl="2" marL="13716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3pPr>
            <a:lvl4pPr indent="-317500" lvl="3" marL="18288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4pPr>
            <a:lvl5pPr indent="-317500" lvl="4" marL="22860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5pPr>
            <a:lvl6pPr indent="-317500" lvl="5" marL="27432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6pPr>
            <a:lvl7pPr indent="-317500" lvl="6" marL="32004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7pPr>
            <a:lvl8pPr indent="-317500" lvl="7" marL="36576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8pPr>
            <a:lvl9pPr indent="-317500" lvl="8" marL="4114800">
              <a:lnSpc>
                <a:spcPct val="115000"/>
              </a:lnSpc>
              <a:spcBef>
                <a:spcPts val="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Proxima Nova"/>
                <a:ea typeface="Proxima Nova"/>
                <a:cs typeface="Proxima Nova"/>
                <a:sym typeface="Proxima Nova"/>
              </a:defRPr>
            </a:lvl1pPr>
            <a:lvl2pPr lvl="1" algn="r">
              <a:buNone/>
              <a:defRPr sz="1000">
                <a:solidFill>
                  <a:schemeClr val="dk2"/>
                </a:solidFill>
                <a:latin typeface="Proxima Nova"/>
                <a:ea typeface="Proxima Nova"/>
                <a:cs typeface="Proxima Nova"/>
                <a:sym typeface="Proxima Nova"/>
              </a:defRPr>
            </a:lvl2pPr>
            <a:lvl3pPr lvl="2" algn="r">
              <a:buNone/>
              <a:defRPr sz="1000">
                <a:solidFill>
                  <a:schemeClr val="dk2"/>
                </a:solidFill>
                <a:latin typeface="Proxima Nova"/>
                <a:ea typeface="Proxima Nova"/>
                <a:cs typeface="Proxima Nova"/>
                <a:sym typeface="Proxima Nova"/>
              </a:defRPr>
            </a:lvl3pPr>
            <a:lvl4pPr lvl="3" algn="r">
              <a:buNone/>
              <a:defRPr sz="1000">
                <a:solidFill>
                  <a:schemeClr val="dk2"/>
                </a:solidFill>
                <a:latin typeface="Proxima Nova"/>
                <a:ea typeface="Proxima Nova"/>
                <a:cs typeface="Proxima Nova"/>
                <a:sym typeface="Proxima Nova"/>
              </a:defRPr>
            </a:lvl4pPr>
            <a:lvl5pPr lvl="4" algn="r">
              <a:buNone/>
              <a:defRPr sz="1000">
                <a:solidFill>
                  <a:schemeClr val="dk2"/>
                </a:solidFill>
                <a:latin typeface="Proxima Nova"/>
                <a:ea typeface="Proxima Nova"/>
                <a:cs typeface="Proxima Nova"/>
                <a:sym typeface="Proxima Nova"/>
              </a:defRPr>
            </a:lvl5pPr>
            <a:lvl6pPr lvl="5" algn="r">
              <a:buNone/>
              <a:defRPr sz="1000">
                <a:solidFill>
                  <a:schemeClr val="dk2"/>
                </a:solidFill>
                <a:latin typeface="Proxima Nova"/>
                <a:ea typeface="Proxima Nova"/>
                <a:cs typeface="Proxima Nova"/>
                <a:sym typeface="Proxima Nova"/>
              </a:defRPr>
            </a:lvl6pPr>
            <a:lvl7pPr lvl="6" algn="r">
              <a:buNone/>
              <a:defRPr sz="1000">
                <a:solidFill>
                  <a:schemeClr val="dk2"/>
                </a:solidFill>
                <a:latin typeface="Proxima Nova"/>
                <a:ea typeface="Proxima Nova"/>
                <a:cs typeface="Proxima Nova"/>
                <a:sym typeface="Proxima Nova"/>
              </a:defRPr>
            </a:lvl7pPr>
            <a:lvl8pPr lvl="7" algn="r">
              <a:buNone/>
              <a:defRPr sz="1000">
                <a:solidFill>
                  <a:schemeClr val="dk2"/>
                </a:solidFill>
                <a:latin typeface="Proxima Nova"/>
                <a:ea typeface="Proxima Nova"/>
                <a:cs typeface="Proxima Nova"/>
                <a:sym typeface="Proxima Nova"/>
              </a:defRPr>
            </a:lvl8pPr>
            <a:lvl9pPr lvl="8" algn="r">
              <a:buNone/>
              <a:defRPr sz="1000">
                <a:solidFill>
                  <a:schemeClr val="dk2"/>
                </a:solidFill>
                <a:latin typeface="Proxima Nova"/>
                <a:ea typeface="Proxima Nova"/>
                <a:cs typeface="Proxima Nova"/>
                <a:sym typeface="Proxima Nova"/>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 Id="rId3"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hyperlink" Target="https://lastminutegames.org/" TargetMode="External"/><Relationship Id="rId4" Type="http://schemas.openxmlformats.org/officeDocument/2006/relationships/image" Target="../media/image2.png"/><Relationship Id="rId5" Type="http://schemas.openxmlformats.org/officeDocument/2006/relationships/image" Target="../media/image8.gi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3.gi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 Id="rId3"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 Id="rId3"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20.gi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 Id="rId3" Type="http://schemas.openxmlformats.org/officeDocument/2006/relationships/image" Target="../media/image9.gif"/><Relationship Id="rId4" Type="http://schemas.openxmlformats.org/officeDocument/2006/relationships/image" Target="../media/image16.gi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 Id="rId3" Type="http://schemas.openxmlformats.org/officeDocument/2006/relationships/image" Target="../media/image17.gi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hyperlink" Target="https://games-stats.com/steam/?tag=roguelike" TargetMode="Externa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2.xml"/><Relationship Id="rId3" Type="http://schemas.openxmlformats.org/officeDocument/2006/relationships/image" Target="../media/image10.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3.xml"/><Relationship Id="rId3" Type="http://schemas.openxmlformats.org/officeDocument/2006/relationships/image" Target="../media/image15.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4.xml"/><Relationship Id="rId3" Type="http://schemas.openxmlformats.org/officeDocument/2006/relationships/image" Target="../media/image19.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5.xml"/><Relationship Id="rId3" Type="http://schemas.openxmlformats.org/officeDocument/2006/relationships/image" Target="../media/image12.png"/><Relationship Id="rId4" Type="http://schemas.openxmlformats.org/officeDocument/2006/relationships/image" Target="../media/image11.png"/><Relationship Id="rId5" Type="http://schemas.openxmlformats.org/officeDocument/2006/relationships/image" Target="../media/image1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1.xml"/><Relationship Id="rId3" Type="http://schemas.openxmlformats.org/officeDocument/2006/relationships/image" Target="../media/image18.png"/><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 name="Shape 55"/>
        <p:cNvGrpSpPr/>
        <p:nvPr/>
      </p:nvGrpSpPr>
      <p:grpSpPr>
        <a:xfrm>
          <a:off x="0" y="0"/>
          <a:ext cx="0" cy="0"/>
          <a:chOff x="0" y="0"/>
          <a:chExt cx="0" cy="0"/>
        </a:xfrm>
      </p:grpSpPr>
      <p:sp>
        <p:nvSpPr>
          <p:cNvPr id="56" name="Google Shape;56;p13"/>
          <p:cNvSpPr txBox="1"/>
          <p:nvPr>
            <p:ph type="ctrTitle"/>
          </p:nvPr>
        </p:nvSpPr>
        <p:spPr>
          <a:xfrm>
            <a:off x="311700" y="595975"/>
            <a:ext cx="8520600" cy="19578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
                <a:solidFill>
                  <a:srgbClr val="20124D"/>
                </a:solidFill>
              </a:rPr>
              <a:t>Sugar Crash!</a:t>
            </a:r>
            <a:endParaRPr>
              <a:solidFill>
                <a:srgbClr val="20124D"/>
              </a:solidFill>
            </a:endParaRPr>
          </a:p>
        </p:txBody>
      </p:sp>
      <p:sp>
        <p:nvSpPr>
          <p:cNvPr id="57" name="Google Shape;57;p13"/>
          <p:cNvSpPr txBox="1"/>
          <p:nvPr>
            <p:ph idx="1" type="subTitle"/>
          </p:nvPr>
        </p:nvSpPr>
        <p:spPr>
          <a:xfrm>
            <a:off x="311700" y="3165823"/>
            <a:ext cx="8520600" cy="7335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
                <a:solidFill>
                  <a:srgbClr val="000000"/>
                </a:solidFill>
                <a:latin typeface="Alfa Slab One"/>
                <a:ea typeface="Alfa Slab One"/>
                <a:cs typeface="Alfa Slab One"/>
                <a:sym typeface="Alfa Slab One"/>
              </a:rPr>
              <a:t>By LastMinuteGames</a:t>
            </a:r>
            <a:endParaRPr>
              <a:solidFill>
                <a:srgbClr val="000000"/>
              </a:solidFill>
              <a:latin typeface="Alfa Slab One"/>
              <a:ea typeface="Alfa Slab One"/>
              <a:cs typeface="Alfa Slab One"/>
              <a:sym typeface="Alfa Slab One"/>
            </a:endParaRPr>
          </a:p>
        </p:txBody>
      </p:sp>
      <p:pic>
        <p:nvPicPr>
          <p:cNvPr id="58" name="Google Shape;58;p13"/>
          <p:cNvPicPr preferRelativeResize="0"/>
          <p:nvPr/>
        </p:nvPicPr>
        <p:blipFill>
          <a:blip r:embed="rId3">
            <a:alphaModFix/>
          </a:blip>
          <a:stretch>
            <a:fillRect/>
          </a:stretch>
        </p:blipFill>
        <p:spPr>
          <a:xfrm>
            <a:off x="246651" y="154351"/>
            <a:ext cx="1427150" cy="14271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62" name="Shape 62"/>
        <p:cNvGrpSpPr/>
        <p:nvPr/>
      </p:nvGrpSpPr>
      <p:grpSpPr>
        <a:xfrm>
          <a:off x="0" y="0"/>
          <a:ext cx="0" cy="0"/>
          <a:chOff x="0" y="0"/>
          <a:chExt cx="0" cy="0"/>
        </a:xfrm>
      </p:grpSpPr>
      <p:sp>
        <p:nvSpPr>
          <p:cNvPr id="63" name="Google Shape;63;p14"/>
          <p:cNvSpPr txBox="1"/>
          <p:nvPr>
            <p:ph type="title"/>
          </p:nvPr>
        </p:nvSpPr>
        <p:spPr>
          <a:xfrm>
            <a:off x="490250" y="526350"/>
            <a:ext cx="5683800" cy="40908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
              <a:t>Business / Web Designer</a:t>
            </a:r>
            <a:endParaRPr/>
          </a:p>
        </p:txBody>
      </p:sp>
      <p:sp>
        <p:nvSpPr>
          <p:cNvPr id="64" name="Google Shape;64;p14"/>
          <p:cNvSpPr txBox="1"/>
          <p:nvPr/>
        </p:nvSpPr>
        <p:spPr>
          <a:xfrm>
            <a:off x="490250" y="4036800"/>
            <a:ext cx="3013800" cy="1106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lt1"/>
                </a:solidFill>
                <a:latin typeface="Alfa Slab One"/>
                <a:ea typeface="Alfa Slab One"/>
                <a:cs typeface="Alfa Slab One"/>
                <a:sym typeface="Alfa Slab One"/>
              </a:rPr>
              <a:t>Sean Garrington</a:t>
            </a:r>
            <a:endParaRPr sz="1800">
              <a:solidFill>
                <a:schemeClr val="lt1"/>
              </a:solidFill>
              <a:latin typeface="Alfa Slab One"/>
              <a:ea typeface="Alfa Slab One"/>
              <a:cs typeface="Alfa Slab One"/>
              <a:sym typeface="Alfa Slab One"/>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The Team</a:t>
            </a:r>
            <a:endParaRPr>
              <a:solidFill>
                <a:schemeClr val="accent5"/>
              </a:solidFill>
            </a:endParaRPr>
          </a:p>
        </p:txBody>
      </p:sp>
      <p:sp>
        <p:nvSpPr>
          <p:cNvPr id="70" name="Google Shape;70;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solidFill>
                <a:srgbClr val="000000"/>
              </a:solidFill>
            </a:endParaRPr>
          </a:p>
          <a:p>
            <a:pPr indent="0" lvl="0" marL="0" rtl="0" algn="l">
              <a:spcBef>
                <a:spcPts val="1200"/>
              </a:spcBef>
              <a:spcAft>
                <a:spcPts val="0"/>
              </a:spcAft>
              <a:buNone/>
            </a:pPr>
            <a:r>
              <a:rPr lang="en">
                <a:solidFill>
                  <a:srgbClr val="000000"/>
                </a:solidFill>
              </a:rPr>
              <a:t>Sean Garrington - Project Manager / Web Design</a:t>
            </a:r>
            <a:endParaRPr>
              <a:solidFill>
                <a:srgbClr val="000000"/>
              </a:solidFill>
            </a:endParaRPr>
          </a:p>
          <a:p>
            <a:pPr indent="0" lvl="0" marL="0" rtl="0" algn="l">
              <a:spcBef>
                <a:spcPts val="1200"/>
              </a:spcBef>
              <a:spcAft>
                <a:spcPts val="0"/>
              </a:spcAft>
              <a:buNone/>
            </a:pPr>
            <a:r>
              <a:rPr lang="en">
                <a:solidFill>
                  <a:srgbClr val="000000"/>
                </a:solidFill>
              </a:rPr>
              <a:t>Hassan Bahzad - Game Design &amp; Development</a:t>
            </a:r>
            <a:endParaRPr>
              <a:solidFill>
                <a:srgbClr val="000000"/>
              </a:solidFill>
            </a:endParaRPr>
          </a:p>
          <a:p>
            <a:pPr indent="0" lvl="0" marL="0" rtl="0" algn="l">
              <a:spcBef>
                <a:spcPts val="1200"/>
              </a:spcBef>
              <a:spcAft>
                <a:spcPts val="0"/>
              </a:spcAft>
              <a:buNone/>
            </a:pPr>
            <a:r>
              <a:rPr lang="en">
                <a:solidFill>
                  <a:srgbClr val="000000"/>
                </a:solidFill>
              </a:rPr>
              <a:t>Josh Rigbey - Social Media &amp; Marketing</a:t>
            </a:r>
            <a:endParaRPr>
              <a:solidFill>
                <a:srgbClr val="000000"/>
              </a:solidFill>
            </a:endParaRPr>
          </a:p>
          <a:p>
            <a:pPr indent="0" lvl="0" marL="0" rtl="0" algn="l">
              <a:spcBef>
                <a:spcPts val="1200"/>
              </a:spcBef>
              <a:spcAft>
                <a:spcPts val="1200"/>
              </a:spcAft>
              <a:buNone/>
            </a:pPr>
            <a:r>
              <a:rPr lang="en">
                <a:solidFill>
                  <a:srgbClr val="000000"/>
                </a:solidFill>
              </a:rPr>
              <a:t>Harry Elsey - Finance Controller</a:t>
            </a:r>
            <a:endParaRPr>
              <a:solidFill>
                <a:srgbClr val="0000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 name="Shape 74"/>
        <p:cNvGrpSpPr/>
        <p:nvPr/>
      </p:nvGrpSpPr>
      <p:grpSpPr>
        <a:xfrm>
          <a:off x="0" y="0"/>
          <a:ext cx="0" cy="0"/>
          <a:chOff x="0" y="0"/>
          <a:chExt cx="0" cy="0"/>
        </a:xfrm>
      </p:grpSpPr>
      <p:sp>
        <p:nvSpPr>
          <p:cNvPr id="75" name="Google Shape;75;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LastMinuteGames Limited</a:t>
            </a:r>
            <a:endParaRPr>
              <a:solidFill>
                <a:schemeClr val="accent5"/>
              </a:solidFill>
            </a:endParaRPr>
          </a:p>
        </p:txBody>
      </p:sp>
      <p:sp>
        <p:nvSpPr>
          <p:cNvPr id="76" name="Google Shape;76;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solidFill>
                  <a:srgbClr val="000000"/>
                </a:solidFill>
              </a:rPr>
              <a:t>We are a small upcoming game studio currently focusing on creating rogue-like games. </a:t>
            </a:r>
            <a:endParaRPr>
              <a:solidFill>
                <a:srgbClr val="000000"/>
              </a:solidFill>
            </a:endParaRPr>
          </a:p>
          <a:p>
            <a:pPr indent="0" lvl="0" marL="0" rtl="0" algn="l">
              <a:spcBef>
                <a:spcPts val="1200"/>
              </a:spcBef>
              <a:spcAft>
                <a:spcPts val="0"/>
              </a:spcAft>
              <a:buNone/>
            </a:pPr>
            <a:r>
              <a:t/>
            </a:r>
            <a:endParaRPr>
              <a:solidFill>
                <a:srgbClr val="000000"/>
              </a:solidFill>
            </a:endParaRPr>
          </a:p>
          <a:p>
            <a:pPr indent="0" lvl="0" marL="0" rtl="0" algn="l">
              <a:spcBef>
                <a:spcPts val="1200"/>
              </a:spcBef>
              <a:spcAft>
                <a:spcPts val="1200"/>
              </a:spcAft>
              <a:buNone/>
            </a:pPr>
            <a:r>
              <a:rPr lang="en">
                <a:solidFill>
                  <a:srgbClr val="000000"/>
                </a:solidFill>
              </a:rPr>
              <a:t>We aim to create visually appealing and narratively engaging with innovative and enjoyable gameplay.</a:t>
            </a:r>
            <a:endParaRPr>
              <a:solidFill>
                <a:srgbClr val="0000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 name="Shape 80"/>
        <p:cNvGrpSpPr/>
        <p:nvPr/>
      </p:nvGrpSpPr>
      <p:grpSpPr>
        <a:xfrm>
          <a:off x="0" y="0"/>
          <a:ext cx="0" cy="0"/>
          <a:chOff x="0" y="0"/>
          <a:chExt cx="0" cy="0"/>
        </a:xfrm>
      </p:grpSpPr>
      <p:sp>
        <p:nvSpPr>
          <p:cNvPr id="81" name="Google Shape;81;p1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Steam </a:t>
            </a:r>
            <a:endParaRPr>
              <a:solidFill>
                <a:schemeClr val="accent5"/>
              </a:solidFill>
            </a:endParaRPr>
          </a:p>
        </p:txBody>
      </p:sp>
      <p:sp>
        <p:nvSpPr>
          <p:cNvPr id="82" name="Google Shape;82;p17"/>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sz="1800">
                <a:solidFill>
                  <a:srgbClr val="000000"/>
                </a:solidFill>
              </a:rPr>
              <a:t>Our game has been uploaded to steam and is currently private to the public in preparation for </a:t>
            </a:r>
            <a:r>
              <a:rPr lang="en" sz="1800">
                <a:solidFill>
                  <a:srgbClr val="000000"/>
                </a:solidFill>
              </a:rPr>
              <a:t>release.</a:t>
            </a:r>
            <a:endParaRPr sz="1800">
              <a:solidFill>
                <a:srgbClr val="000000"/>
              </a:solidFill>
            </a:endParaRPr>
          </a:p>
        </p:txBody>
      </p:sp>
      <p:pic>
        <p:nvPicPr>
          <p:cNvPr id="83" name="Google Shape;83;p17"/>
          <p:cNvPicPr preferRelativeResize="0"/>
          <p:nvPr/>
        </p:nvPicPr>
        <p:blipFill>
          <a:blip r:embed="rId3">
            <a:alphaModFix/>
          </a:blip>
          <a:stretch>
            <a:fillRect/>
          </a:stretch>
        </p:blipFill>
        <p:spPr>
          <a:xfrm>
            <a:off x="4442050" y="1184938"/>
            <a:ext cx="4527600" cy="335146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Domain</a:t>
            </a:r>
            <a:endParaRPr>
              <a:solidFill>
                <a:schemeClr val="accent5"/>
              </a:solidFill>
            </a:endParaRPr>
          </a:p>
        </p:txBody>
      </p:sp>
      <p:sp>
        <p:nvSpPr>
          <p:cNvPr id="89" name="Google Shape;89;p18"/>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800">
                <a:solidFill>
                  <a:srgbClr val="000000"/>
                </a:solidFill>
              </a:rPr>
              <a:t>I have claimed a domain for the company already in preparation for the future.</a:t>
            </a:r>
            <a:endParaRPr sz="1800">
              <a:solidFill>
                <a:srgbClr val="000000"/>
              </a:solidFill>
            </a:endParaRPr>
          </a:p>
          <a:p>
            <a:pPr indent="0" lvl="0" marL="0" rtl="0" algn="l">
              <a:spcBef>
                <a:spcPts val="1200"/>
              </a:spcBef>
              <a:spcAft>
                <a:spcPts val="0"/>
              </a:spcAft>
              <a:buNone/>
            </a:pPr>
            <a:r>
              <a:t/>
            </a:r>
            <a:endParaRPr sz="1800">
              <a:solidFill>
                <a:srgbClr val="000000"/>
              </a:solidFill>
            </a:endParaRPr>
          </a:p>
          <a:p>
            <a:pPr indent="0" lvl="0" marL="0" rtl="0" algn="l">
              <a:spcBef>
                <a:spcPts val="1200"/>
              </a:spcBef>
              <a:spcAft>
                <a:spcPts val="0"/>
              </a:spcAft>
              <a:buNone/>
            </a:pPr>
            <a:r>
              <a:rPr lang="en" sz="1800">
                <a:solidFill>
                  <a:srgbClr val="000000"/>
                </a:solidFill>
              </a:rPr>
              <a:t>Currently it is quite bare bones.</a:t>
            </a:r>
            <a:endParaRPr sz="1800">
              <a:solidFill>
                <a:srgbClr val="000000"/>
              </a:solidFill>
            </a:endParaRPr>
          </a:p>
          <a:p>
            <a:pPr indent="0" lvl="0" marL="0" rtl="0" algn="l">
              <a:spcBef>
                <a:spcPts val="1200"/>
              </a:spcBef>
              <a:spcAft>
                <a:spcPts val="0"/>
              </a:spcAft>
              <a:buNone/>
            </a:pPr>
            <a:r>
              <a:t/>
            </a:r>
            <a:endParaRPr sz="1800">
              <a:solidFill>
                <a:srgbClr val="000000"/>
              </a:solidFill>
            </a:endParaRPr>
          </a:p>
          <a:p>
            <a:pPr indent="0" lvl="0" marL="0" rtl="0" algn="l">
              <a:spcBef>
                <a:spcPts val="1200"/>
              </a:spcBef>
              <a:spcAft>
                <a:spcPts val="1200"/>
              </a:spcAft>
              <a:buNone/>
            </a:pPr>
            <a:r>
              <a:rPr lang="en" sz="1800">
                <a:solidFill>
                  <a:srgbClr val="000000"/>
                </a:solidFill>
              </a:rPr>
              <a:t>The domain is </a:t>
            </a:r>
            <a:r>
              <a:rPr lang="en" sz="1800" u="sng">
                <a:solidFill>
                  <a:schemeClr val="hlink"/>
                </a:solidFill>
                <a:hlinkClick r:id="rId3"/>
              </a:rPr>
              <a:t>lastminutegames.org</a:t>
            </a:r>
            <a:endParaRPr sz="1800">
              <a:solidFill>
                <a:srgbClr val="000000"/>
              </a:solidFill>
            </a:endParaRPr>
          </a:p>
        </p:txBody>
      </p:sp>
      <p:pic>
        <p:nvPicPr>
          <p:cNvPr id="90" name="Google Shape;90;p18"/>
          <p:cNvPicPr preferRelativeResize="0"/>
          <p:nvPr/>
        </p:nvPicPr>
        <p:blipFill>
          <a:blip r:embed="rId4">
            <a:alphaModFix/>
          </a:blip>
          <a:stretch>
            <a:fillRect/>
          </a:stretch>
        </p:blipFill>
        <p:spPr>
          <a:xfrm>
            <a:off x="4630087" y="2667624"/>
            <a:ext cx="4195450" cy="2189500"/>
          </a:xfrm>
          <a:prstGeom prst="rect">
            <a:avLst/>
          </a:prstGeom>
          <a:noFill/>
          <a:ln>
            <a:noFill/>
          </a:ln>
        </p:spPr>
      </p:pic>
      <p:pic>
        <p:nvPicPr>
          <p:cNvPr id="91" name="Google Shape;91;p18"/>
          <p:cNvPicPr preferRelativeResize="0"/>
          <p:nvPr/>
        </p:nvPicPr>
        <p:blipFill>
          <a:blip r:embed="rId5">
            <a:alphaModFix/>
          </a:blip>
          <a:stretch>
            <a:fillRect/>
          </a:stretch>
        </p:blipFill>
        <p:spPr>
          <a:xfrm>
            <a:off x="4630077" y="134325"/>
            <a:ext cx="4127175" cy="23249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95" name="Shape 95"/>
        <p:cNvGrpSpPr/>
        <p:nvPr/>
      </p:nvGrpSpPr>
      <p:grpSpPr>
        <a:xfrm>
          <a:off x="0" y="0"/>
          <a:ext cx="0" cy="0"/>
          <a:chOff x="0" y="0"/>
          <a:chExt cx="0" cy="0"/>
        </a:xfrm>
      </p:grpSpPr>
      <p:sp>
        <p:nvSpPr>
          <p:cNvPr id="96" name="Google Shape;96;p19"/>
          <p:cNvSpPr txBox="1"/>
          <p:nvPr>
            <p:ph type="title"/>
          </p:nvPr>
        </p:nvSpPr>
        <p:spPr>
          <a:xfrm>
            <a:off x="490250" y="526350"/>
            <a:ext cx="5683800" cy="40908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
              <a:t>Design &amp; Development</a:t>
            </a:r>
            <a:endParaRPr/>
          </a:p>
        </p:txBody>
      </p:sp>
      <p:sp>
        <p:nvSpPr>
          <p:cNvPr id="97" name="Google Shape;97;p19"/>
          <p:cNvSpPr txBox="1"/>
          <p:nvPr/>
        </p:nvSpPr>
        <p:spPr>
          <a:xfrm>
            <a:off x="490250" y="4036800"/>
            <a:ext cx="2730900" cy="1106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lt1"/>
                </a:solidFill>
                <a:latin typeface="Alfa Slab One"/>
                <a:ea typeface="Alfa Slab One"/>
                <a:cs typeface="Alfa Slab One"/>
                <a:sym typeface="Alfa Slab One"/>
              </a:rPr>
              <a:t>Hassan Bahzad</a:t>
            </a:r>
            <a:endParaRPr sz="1800">
              <a:solidFill>
                <a:schemeClr val="lt1"/>
              </a:solidFill>
              <a:latin typeface="Alfa Slab One"/>
              <a:ea typeface="Alfa Slab One"/>
              <a:cs typeface="Alfa Slab One"/>
              <a:sym typeface="Alfa Slab One"/>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Game Description</a:t>
            </a:r>
            <a:endParaRPr>
              <a:solidFill>
                <a:schemeClr val="accent5"/>
              </a:solidFill>
            </a:endParaRPr>
          </a:p>
        </p:txBody>
      </p:sp>
      <p:sp>
        <p:nvSpPr>
          <p:cNvPr id="103" name="Google Shape;103;p2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a:solidFill>
                  <a:srgbClr val="000000"/>
                </a:solidFill>
              </a:rPr>
              <a:t>Story:</a:t>
            </a:r>
            <a:br>
              <a:rPr lang="en">
                <a:solidFill>
                  <a:srgbClr val="000000"/>
                </a:solidFill>
              </a:rPr>
            </a:br>
            <a:r>
              <a:rPr lang="en" sz="1400">
                <a:solidFill>
                  <a:srgbClr val="000000"/>
                </a:solidFill>
              </a:rPr>
              <a:t>A man named Obi falls </a:t>
            </a:r>
            <a:r>
              <a:rPr lang="en" sz="1400">
                <a:solidFill>
                  <a:srgbClr val="000000"/>
                </a:solidFill>
              </a:rPr>
              <a:t>unconscious</a:t>
            </a:r>
            <a:r>
              <a:rPr lang="en" sz="1400">
                <a:solidFill>
                  <a:srgbClr val="000000"/>
                </a:solidFill>
              </a:rPr>
              <a:t> due to a sugar crash, and ends up in a food coma. He awakens in a world set in the 1940’s where he meets a member of the Candy Mafia. This member offers Obi a hand and offers him food, but Obi recalls falling </a:t>
            </a:r>
            <a:r>
              <a:rPr lang="en" sz="1400">
                <a:solidFill>
                  <a:srgbClr val="000000"/>
                </a:solidFill>
              </a:rPr>
              <a:t>unconscious and decides in the moment to change his eating habits. This angers the Candy Mafia as he was their most valuable customer, they begin to hunt Obi. Obi now has to fight through the streets of Los Fridgerator while working with the LFPD (Los Fridgerator Police Department) to fight against the mafia.</a:t>
            </a:r>
            <a:br>
              <a:rPr lang="en" sz="1400">
                <a:solidFill>
                  <a:srgbClr val="000000"/>
                </a:solidFill>
              </a:rPr>
            </a:br>
            <a:br>
              <a:rPr lang="en" sz="1400">
                <a:solidFill>
                  <a:srgbClr val="000000"/>
                </a:solidFill>
              </a:rPr>
            </a:br>
            <a:r>
              <a:rPr lang="en" sz="1400">
                <a:solidFill>
                  <a:srgbClr val="000000"/>
                </a:solidFill>
              </a:rPr>
              <a:t>  </a:t>
            </a:r>
            <a:endParaRPr sz="1400">
              <a:solidFill>
                <a:srgbClr val="0000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2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Main Character</a:t>
            </a:r>
            <a:endParaRPr>
              <a:solidFill>
                <a:schemeClr val="accent5"/>
              </a:solidFill>
            </a:endParaRPr>
          </a:p>
        </p:txBody>
      </p:sp>
      <p:sp>
        <p:nvSpPr>
          <p:cNvPr id="109" name="Google Shape;109;p21"/>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800">
                <a:solidFill>
                  <a:srgbClr val="000000"/>
                </a:solidFill>
              </a:rPr>
              <a:t>Obi McGuffin</a:t>
            </a:r>
            <a:endParaRPr sz="1800">
              <a:solidFill>
                <a:srgbClr val="000000"/>
              </a:solidFill>
            </a:endParaRPr>
          </a:p>
          <a:p>
            <a:pPr indent="0" lvl="0" marL="0" rtl="0" algn="l">
              <a:spcBef>
                <a:spcPts val="1200"/>
              </a:spcBef>
              <a:spcAft>
                <a:spcPts val="0"/>
              </a:spcAft>
              <a:buNone/>
            </a:pPr>
            <a:r>
              <a:t/>
            </a:r>
            <a:endParaRPr sz="1800">
              <a:solidFill>
                <a:srgbClr val="000000"/>
              </a:solidFill>
            </a:endParaRPr>
          </a:p>
          <a:p>
            <a:pPr indent="0" lvl="0" marL="0" rtl="0" algn="l">
              <a:spcBef>
                <a:spcPts val="1200"/>
              </a:spcBef>
              <a:spcAft>
                <a:spcPts val="0"/>
              </a:spcAft>
              <a:buNone/>
            </a:pPr>
            <a:r>
              <a:rPr lang="en" sz="1800">
                <a:solidFill>
                  <a:srgbClr val="000000"/>
                </a:solidFill>
              </a:rPr>
              <a:t>Height: 5’9” / 175.25cm</a:t>
            </a:r>
            <a:endParaRPr sz="1800">
              <a:solidFill>
                <a:srgbClr val="000000"/>
              </a:solidFill>
            </a:endParaRPr>
          </a:p>
          <a:p>
            <a:pPr indent="0" lvl="0" marL="0" rtl="0" algn="l">
              <a:spcBef>
                <a:spcPts val="1200"/>
              </a:spcBef>
              <a:spcAft>
                <a:spcPts val="0"/>
              </a:spcAft>
              <a:buNone/>
            </a:pPr>
            <a:r>
              <a:rPr lang="en" sz="1800">
                <a:solidFill>
                  <a:srgbClr val="000000"/>
                </a:solidFill>
              </a:rPr>
              <a:t>Weighs: 220lbs / 100kg</a:t>
            </a:r>
            <a:endParaRPr sz="1800">
              <a:solidFill>
                <a:srgbClr val="000000"/>
              </a:solidFill>
            </a:endParaRPr>
          </a:p>
          <a:p>
            <a:pPr indent="0" lvl="0" marL="0" rtl="0" algn="l">
              <a:spcBef>
                <a:spcPts val="1200"/>
              </a:spcBef>
              <a:spcAft>
                <a:spcPts val="0"/>
              </a:spcAft>
              <a:buNone/>
            </a:pPr>
            <a:r>
              <a:t/>
            </a:r>
            <a:endParaRPr sz="1800">
              <a:solidFill>
                <a:srgbClr val="000000"/>
              </a:solidFill>
            </a:endParaRPr>
          </a:p>
          <a:p>
            <a:pPr indent="0" lvl="0" marL="0" rtl="0" algn="l">
              <a:spcBef>
                <a:spcPts val="1200"/>
              </a:spcBef>
              <a:spcAft>
                <a:spcPts val="0"/>
              </a:spcAft>
              <a:buNone/>
            </a:pPr>
            <a:r>
              <a:rPr lang="en" sz="1800">
                <a:solidFill>
                  <a:srgbClr val="000000"/>
                </a:solidFill>
              </a:rPr>
              <a:t>Fitness Status: Obese</a:t>
            </a:r>
            <a:endParaRPr sz="1800">
              <a:solidFill>
                <a:srgbClr val="000000"/>
              </a:solidFill>
            </a:endParaRPr>
          </a:p>
          <a:p>
            <a:pPr indent="0" lvl="0" marL="0" rtl="0" algn="l">
              <a:spcBef>
                <a:spcPts val="1200"/>
              </a:spcBef>
              <a:spcAft>
                <a:spcPts val="1200"/>
              </a:spcAft>
              <a:buNone/>
            </a:pPr>
            <a:r>
              <a:rPr lang="en" sz="1800">
                <a:solidFill>
                  <a:srgbClr val="000000"/>
                </a:solidFill>
              </a:rPr>
              <a:t>BMI: 32.5</a:t>
            </a:r>
            <a:endParaRPr sz="1800">
              <a:solidFill>
                <a:srgbClr val="000000"/>
              </a:solidFill>
            </a:endParaRPr>
          </a:p>
        </p:txBody>
      </p:sp>
      <p:pic>
        <p:nvPicPr>
          <p:cNvPr id="110" name="Google Shape;110;p21"/>
          <p:cNvPicPr preferRelativeResize="0"/>
          <p:nvPr/>
        </p:nvPicPr>
        <p:blipFill>
          <a:blip r:embed="rId3">
            <a:alphaModFix/>
          </a:blip>
          <a:stretch>
            <a:fillRect/>
          </a:stretch>
        </p:blipFill>
        <p:spPr>
          <a:xfrm>
            <a:off x="3128975" y="-207050"/>
            <a:ext cx="5557599" cy="555759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2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BMI Calculations</a:t>
            </a:r>
            <a:endParaRPr>
              <a:solidFill>
                <a:schemeClr val="accent5"/>
              </a:solidFill>
            </a:endParaRPr>
          </a:p>
        </p:txBody>
      </p:sp>
      <p:sp>
        <p:nvSpPr>
          <p:cNvPr id="116" name="Google Shape;116;p22"/>
          <p:cNvSpPr txBox="1"/>
          <p:nvPr>
            <p:ph idx="1" type="body"/>
          </p:nvPr>
        </p:nvSpPr>
        <p:spPr>
          <a:xfrm>
            <a:off x="2536025" y="4574100"/>
            <a:ext cx="6608100" cy="11622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SzPts val="770"/>
              <a:buNone/>
            </a:pPr>
            <a:r>
              <a:rPr lang="en" sz="870">
                <a:solidFill>
                  <a:srgbClr val="000000"/>
                </a:solidFill>
                <a:latin typeface="Arial"/>
                <a:ea typeface="Arial"/>
                <a:cs typeface="Arial"/>
                <a:sym typeface="Arial"/>
              </a:rPr>
              <a:t>[2]	NHS, “Your BMI result - Calculate your body mass index (BMI) for adults - NHS,” </a:t>
            </a:r>
            <a:r>
              <a:rPr i="1" lang="en" sz="870">
                <a:solidFill>
                  <a:srgbClr val="000000"/>
                </a:solidFill>
                <a:latin typeface="Arial"/>
                <a:ea typeface="Arial"/>
                <a:cs typeface="Arial"/>
                <a:sym typeface="Arial"/>
              </a:rPr>
              <a:t>nhs.uk</a:t>
            </a:r>
            <a:r>
              <a:rPr lang="en" sz="870">
                <a:solidFill>
                  <a:srgbClr val="000000"/>
                </a:solidFill>
                <a:latin typeface="Arial"/>
                <a:ea typeface="Arial"/>
                <a:cs typeface="Arial"/>
                <a:sym typeface="Arial"/>
              </a:rPr>
              <a:t>, Nov. 28, 2023. https://www.nhs.uk/health-assessment-tools/calculate-your-body-mass-index/calculate-bmi-for-adults/result</a:t>
            </a:r>
            <a:endParaRPr sz="870">
              <a:solidFill>
                <a:srgbClr val="000000"/>
              </a:solidFill>
              <a:latin typeface="Arial"/>
              <a:ea typeface="Arial"/>
              <a:cs typeface="Arial"/>
              <a:sym typeface="Arial"/>
            </a:endParaRPr>
          </a:p>
          <a:p>
            <a:pPr indent="0" lvl="0" marL="0" rtl="0" algn="ctr">
              <a:spcBef>
                <a:spcPts val="1200"/>
              </a:spcBef>
              <a:spcAft>
                <a:spcPts val="0"/>
              </a:spcAft>
              <a:buSzPts val="770"/>
              <a:buNone/>
            </a:pPr>
            <a:r>
              <a:rPr lang="en" sz="770">
                <a:solidFill>
                  <a:srgbClr val="000000"/>
                </a:solidFill>
                <a:latin typeface="Arial"/>
                <a:ea typeface="Arial"/>
                <a:cs typeface="Arial"/>
                <a:sym typeface="Arial"/>
              </a:rPr>
              <a:t>‌</a:t>
            </a:r>
            <a:endParaRPr sz="770">
              <a:solidFill>
                <a:srgbClr val="000000"/>
              </a:solidFill>
              <a:latin typeface="Arial"/>
              <a:ea typeface="Arial"/>
              <a:cs typeface="Arial"/>
              <a:sym typeface="Arial"/>
            </a:endParaRPr>
          </a:p>
          <a:p>
            <a:pPr indent="0" lvl="0" marL="0" rtl="0" algn="ctr">
              <a:spcBef>
                <a:spcPts val="1200"/>
              </a:spcBef>
              <a:spcAft>
                <a:spcPts val="1200"/>
              </a:spcAft>
              <a:buSzPts val="770"/>
              <a:buNone/>
            </a:pPr>
            <a:r>
              <a:t/>
            </a:r>
            <a:endParaRPr sz="1260">
              <a:solidFill>
                <a:srgbClr val="000000"/>
              </a:solidFill>
            </a:endParaRPr>
          </a:p>
        </p:txBody>
      </p:sp>
      <p:pic>
        <p:nvPicPr>
          <p:cNvPr id="117" name="Google Shape;117;p22"/>
          <p:cNvPicPr preferRelativeResize="0"/>
          <p:nvPr/>
        </p:nvPicPr>
        <p:blipFill>
          <a:blip r:embed="rId3">
            <a:alphaModFix/>
          </a:blip>
          <a:stretch>
            <a:fillRect/>
          </a:stretch>
        </p:blipFill>
        <p:spPr>
          <a:xfrm>
            <a:off x="2441638" y="1173963"/>
            <a:ext cx="4260725" cy="3109925"/>
          </a:xfrm>
          <a:prstGeom prst="rect">
            <a:avLst/>
          </a:prstGeom>
          <a:noFill/>
          <a:ln cap="flat" cmpd="sng" w="19050">
            <a:solidFill>
              <a:schemeClr val="dk2"/>
            </a:solidFill>
            <a:prstDash val="solid"/>
            <a:round/>
            <a:headEnd len="sm" w="sm" type="none"/>
            <a:tailEnd len="sm" w="sm" type="none"/>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23"/>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Player Health </a:t>
            </a:r>
            <a:r>
              <a:rPr lang="en">
                <a:solidFill>
                  <a:schemeClr val="accent5"/>
                </a:solidFill>
              </a:rPr>
              <a:t>Handling</a:t>
            </a:r>
            <a:endParaRPr>
              <a:solidFill>
                <a:schemeClr val="accent5"/>
              </a:solidFill>
            </a:endParaRPr>
          </a:p>
        </p:txBody>
      </p:sp>
      <p:sp>
        <p:nvSpPr>
          <p:cNvPr id="123" name="Google Shape;123;p23"/>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800">
                <a:solidFill>
                  <a:srgbClr val="000000"/>
                </a:solidFill>
              </a:rPr>
              <a:t>Initially health was considered to be the BMI of Obi. This would mean the candy would be force feeding him to the point that he is too unhealthy to continue. </a:t>
            </a:r>
            <a:endParaRPr sz="1800">
              <a:solidFill>
                <a:srgbClr val="000000"/>
              </a:solidFill>
            </a:endParaRPr>
          </a:p>
          <a:p>
            <a:pPr indent="0" lvl="0" marL="0" rtl="0" algn="l">
              <a:spcBef>
                <a:spcPts val="1200"/>
              </a:spcBef>
              <a:spcAft>
                <a:spcPts val="0"/>
              </a:spcAft>
              <a:buNone/>
            </a:pPr>
            <a:r>
              <a:t/>
            </a:r>
            <a:endParaRPr sz="1800">
              <a:solidFill>
                <a:srgbClr val="000000"/>
              </a:solidFill>
            </a:endParaRPr>
          </a:p>
          <a:p>
            <a:pPr indent="0" lvl="0" marL="0" rtl="0" algn="l">
              <a:spcBef>
                <a:spcPts val="1200"/>
              </a:spcBef>
              <a:spcAft>
                <a:spcPts val="1200"/>
              </a:spcAft>
              <a:buNone/>
            </a:pPr>
            <a:r>
              <a:t/>
            </a:r>
            <a:endParaRPr sz="1800">
              <a:solidFill>
                <a:srgbClr val="000000"/>
              </a:solidFill>
            </a:endParaRPr>
          </a:p>
        </p:txBody>
      </p:sp>
      <p:pic>
        <p:nvPicPr>
          <p:cNvPr id="124" name="Google Shape;124;p23"/>
          <p:cNvPicPr preferRelativeResize="0"/>
          <p:nvPr/>
        </p:nvPicPr>
        <p:blipFill>
          <a:blip r:embed="rId3">
            <a:alphaModFix/>
          </a:blip>
          <a:stretch>
            <a:fillRect/>
          </a:stretch>
        </p:blipFill>
        <p:spPr>
          <a:xfrm>
            <a:off x="4635425" y="42875"/>
            <a:ext cx="3820976" cy="382097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2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Gameplay [1]</a:t>
            </a:r>
            <a:endParaRPr>
              <a:solidFill>
                <a:schemeClr val="accent5"/>
              </a:solidFill>
            </a:endParaRPr>
          </a:p>
        </p:txBody>
      </p:sp>
      <p:sp>
        <p:nvSpPr>
          <p:cNvPr id="130" name="Google Shape;130;p24"/>
          <p:cNvSpPr txBox="1"/>
          <p:nvPr>
            <p:ph idx="1" type="body"/>
          </p:nvPr>
        </p:nvSpPr>
        <p:spPr>
          <a:xfrm>
            <a:off x="311700" y="1152475"/>
            <a:ext cx="3531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400">
                <a:solidFill>
                  <a:srgbClr val="000000"/>
                </a:solidFill>
              </a:rPr>
              <a:t>The gameplay of the game is heavily inspired by a game called Enter The Gungeon. Sugar Crash is a </a:t>
            </a:r>
            <a:r>
              <a:rPr lang="en" sz="1400">
                <a:solidFill>
                  <a:srgbClr val="000000"/>
                </a:solidFill>
              </a:rPr>
              <a:t>roguelike/bullet hell game that’s goal is to be fast paced, replayable and easy to learn.</a:t>
            </a:r>
            <a:endParaRPr sz="1400">
              <a:solidFill>
                <a:srgbClr val="000000"/>
              </a:solidFill>
            </a:endParaRPr>
          </a:p>
          <a:p>
            <a:pPr indent="0" lvl="0" marL="0" rtl="0" algn="l">
              <a:spcBef>
                <a:spcPts val="1200"/>
              </a:spcBef>
              <a:spcAft>
                <a:spcPts val="1200"/>
              </a:spcAft>
              <a:buNone/>
            </a:pPr>
            <a:r>
              <a:rPr lang="en" sz="1400">
                <a:solidFill>
                  <a:srgbClr val="000000"/>
                </a:solidFill>
              </a:rPr>
              <a:t>The gameplay on the right is a very early representation of what the game will look like, however, most of the foundation of the games mechanics are in place. </a:t>
            </a:r>
            <a:r>
              <a:rPr lang="en" sz="1400">
                <a:solidFill>
                  <a:srgbClr val="000000"/>
                </a:solidFill>
              </a:rPr>
              <a:t> </a:t>
            </a:r>
            <a:br>
              <a:rPr lang="en" sz="1400">
                <a:solidFill>
                  <a:srgbClr val="000000"/>
                </a:solidFill>
              </a:rPr>
            </a:br>
            <a:br>
              <a:rPr lang="en" sz="1400">
                <a:solidFill>
                  <a:srgbClr val="000000"/>
                </a:solidFill>
              </a:rPr>
            </a:br>
            <a:r>
              <a:rPr lang="en" sz="1400">
                <a:solidFill>
                  <a:srgbClr val="000000"/>
                </a:solidFill>
              </a:rPr>
              <a:t>  </a:t>
            </a:r>
            <a:endParaRPr sz="1400">
              <a:solidFill>
                <a:srgbClr val="000000"/>
              </a:solidFill>
            </a:endParaRPr>
          </a:p>
        </p:txBody>
      </p:sp>
      <p:pic>
        <p:nvPicPr>
          <p:cNvPr id="131" name="Google Shape;131;p24"/>
          <p:cNvPicPr preferRelativeResize="0"/>
          <p:nvPr/>
        </p:nvPicPr>
        <p:blipFill>
          <a:blip r:embed="rId3">
            <a:alphaModFix/>
          </a:blip>
          <a:stretch>
            <a:fillRect/>
          </a:stretch>
        </p:blipFill>
        <p:spPr>
          <a:xfrm>
            <a:off x="4786325" y="1166650"/>
            <a:ext cx="3726650" cy="2810201"/>
          </a:xfrm>
          <a:prstGeom prst="rect">
            <a:avLst/>
          </a:prstGeom>
          <a:noFill/>
          <a:ln cap="flat" cmpd="sng" w="19050">
            <a:solidFill>
              <a:srgbClr val="000000"/>
            </a:solidFill>
            <a:prstDash val="solid"/>
            <a:round/>
            <a:headEnd len="sm" w="sm" type="none"/>
            <a:tailEnd len="sm" w="sm" type="none"/>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2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Gameplay [2]</a:t>
            </a:r>
            <a:endParaRPr>
              <a:solidFill>
                <a:schemeClr val="accent5"/>
              </a:solidFill>
            </a:endParaRPr>
          </a:p>
        </p:txBody>
      </p:sp>
      <p:sp>
        <p:nvSpPr>
          <p:cNvPr id="137" name="Google Shape;137;p25"/>
          <p:cNvSpPr txBox="1"/>
          <p:nvPr>
            <p:ph idx="1" type="body"/>
          </p:nvPr>
        </p:nvSpPr>
        <p:spPr>
          <a:xfrm>
            <a:off x="311700" y="1152475"/>
            <a:ext cx="3531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400">
                <a:solidFill>
                  <a:srgbClr val="000000"/>
                </a:solidFill>
              </a:rPr>
              <a:t>The game offers a variety of features that have been well </a:t>
            </a:r>
            <a:r>
              <a:rPr lang="en" sz="1400">
                <a:solidFill>
                  <a:srgbClr val="000000"/>
                </a:solidFill>
              </a:rPr>
              <a:t>received</a:t>
            </a:r>
            <a:r>
              <a:rPr lang="en" sz="1400">
                <a:solidFill>
                  <a:srgbClr val="000000"/>
                </a:solidFill>
              </a:rPr>
              <a:t> by consumers of other games similar to Sugar Crash. </a:t>
            </a:r>
            <a:endParaRPr sz="1400">
              <a:solidFill>
                <a:srgbClr val="000000"/>
              </a:solidFill>
            </a:endParaRPr>
          </a:p>
          <a:p>
            <a:pPr indent="0" lvl="0" marL="0" rtl="0" algn="l">
              <a:spcBef>
                <a:spcPts val="1200"/>
              </a:spcBef>
              <a:spcAft>
                <a:spcPts val="0"/>
              </a:spcAft>
              <a:buNone/>
            </a:pPr>
            <a:r>
              <a:rPr lang="en" sz="1400">
                <a:solidFill>
                  <a:srgbClr val="000000"/>
                </a:solidFill>
              </a:rPr>
              <a:t>Games such as Enter The Gungeon, Binding of </a:t>
            </a:r>
            <a:r>
              <a:rPr lang="en" sz="1400">
                <a:solidFill>
                  <a:srgbClr val="000000"/>
                </a:solidFill>
              </a:rPr>
              <a:t>Isaac</a:t>
            </a:r>
            <a:r>
              <a:rPr lang="en" sz="1400">
                <a:solidFill>
                  <a:srgbClr val="000000"/>
                </a:solidFill>
              </a:rPr>
              <a:t> and Crab Champions are all hits while sharing the same core features. </a:t>
            </a:r>
            <a:endParaRPr sz="1400">
              <a:solidFill>
                <a:srgbClr val="000000"/>
              </a:solidFill>
            </a:endParaRPr>
          </a:p>
          <a:p>
            <a:pPr indent="0" lvl="0" marL="0" rtl="0" algn="l">
              <a:spcBef>
                <a:spcPts val="1200"/>
              </a:spcBef>
              <a:spcAft>
                <a:spcPts val="1200"/>
              </a:spcAft>
              <a:buNone/>
            </a:pPr>
            <a:br>
              <a:rPr lang="en" sz="1400">
                <a:solidFill>
                  <a:srgbClr val="000000"/>
                </a:solidFill>
              </a:rPr>
            </a:br>
            <a:br>
              <a:rPr lang="en" sz="1400">
                <a:solidFill>
                  <a:srgbClr val="000000"/>
                </a:solidFill>
              </a:rPr>
            </a:br>
            <a:r>
              <a:rPr lang="en" sz="1400">
                <a:solidFill>
                  <a:srgbClr val="000000"/>
                </a:solidFill>
              </a:rPr>
              <a:t>  </a:t>
            </a:r>
            <a:endParaRPr sz="1400">
              <a:solidFill>
                <a:srgbClr val="000000"/>
              </a:solidFill>
            </a:endParaRPr>
          </a:p>
        </p:txBody>
      </p:sp>
      <p:sp>
        <p:nvSpPr>
          <p:cNvPr id="138" name="Google Shape;138;p25"/>
          <p:cNvSpPr txBox="1"/>
          <p:nvPr>
            <p:ph idx="1" type="body"/>
          </p:nvPr>
        </p:nvSpPr>
        <p:spPr>
          <a:xfrm>
            <a:off x="4729150" y="1150100"/>
            <a:ext cx="3531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400">
                <a:solidFill>
                  <a:srgbClr val="000000"/>
                </a:solidFill>
              </a:rPr>
              <a:t>The main features that make these games fun are:</a:t>
            </a:r>
            <a:endParaRPr sz="1400">
              <a:solidFill>
                <a:srgbClr val="000000"/>
              </a:solidFill>
            </a:endParaRPr>
          </a:p>
          <a:p>
            <a:pPr indent="-317500" lvl="0" marL="457200" rtl="0" algn="l">
              <a:spcBef>
                <a:spcPts val="1200"/>
              </a:spcBef>
              <a:spcAft>
                <a:spcPts val="0"/>
              </a:spcAft>
              <a:buClr>
                <a:srgbClr val="000000"/>
              </a:buClr>
              <a:buSzPts val="1400"/>
              <a:buChar char="-"/>
            </a:pPr>
            <a:r>
              <a:rPr lang="en" sz="1400">
                <a:solidFill>
                  <a:srgbClr val="000000"/>
                </a:solidFill>
              </a:rPr>
              <a:t>Map/Loot Generation</a:t>
            </a:r>
            <a:endParaRPr sz="1400">
              <a:solidFill>
                <a:srgbClr val="000000"/>
              </a:solidFill>
            </a:endParaRPr>
          </a:p>
          <a:p>
            <a:pPr indent="-317500" lvl="0" marL="457200" rtl="0" algn="l">
              <a:spcBef>
                <a:spcPts val="0"/>
              </a:spcBef>
              <a:spcAft>
                <a:spcPts val="0"/>
              </a:spcAft>
              <a:buClr>
                <a:srgbClr val="000000"/>
              </a:buClr>
              <a:buSzPts val="1400"/>
              <a:buChar char="-"/>
            </a:pPr>
            <a:r>
              <a:rPr lang="en" sz="1400">
                <a:solidFill>
                  <a:srgbClr val="000000"/>
                </a:solidFill>
              </a:rPr>
              <a:t>Fast Paced/Smooth Gameplay</a:t>
            </a:r>
            <a:endParaRPr sz="1400">
              <a:solidFill>
                <a:srgbClr val="000000"/>
              </a:solidFill>
            </a:endParaRPr>
          </a:p>
          <a:p>
            <a:pPr indent="0" lvl="0" marL="0" rtl="0" algn="l">
              <a:spcBef>
                <a:spcPts val="1200"/>
              </a:spcBef>
              <a:spcAft>
                <a:spcPts val="0"/>
              </a:spcAft>
              <a:buNone/>
            </a:pPr>
            <a:r>
              <a:t/>
            </a:r>
            <a:endParaRPr sz="1400">
              <a:solidFill>
                <a:srgbClr val="000000"/>
              </a:solidFill>
            </a:endParaRPr>
          </a:p>
          <a:p>
            <a:pPr indent="0" lvl="0" marL="0" rtl="0" algn="l">
              <a:spcBef>
                <a:spcPts val="1200"/>
              </a:spcBef>
              <a:spcAft>
                <a:spcPts val="1200"/>
              </a:spcAft>
              <a:buNone/>
            </a:pPr>
            <a:br>
              <a:rPr lang="en" sz="1400">
                <a:solidFill>
                  <a:srgbClr val="000000"/>
                </a:solidFill>
              </a:rPr>
            </a:br>
            <a:br>
              <a:rPr lang="en" sz="1400">
                <a:solidFill>
                  <a:srgbClr val="000000"/>
                </a:solidFill>
              </a:rPr>
            </a:br>
            <a:r>
              <a:rPr lang="en" sz="1400">
                <a:solidFill>
                  <a:srgbClr val="000000"/>
                </a:solidFill>
              </a:rPr>
              <a:t>  </a:t>
            </a:r>
            <a:endParaRPr sz="1400">
              <a:solidFill>
                <a:srgbClr val="000000"/>
              </a:solidFill>
            </a:endParaRPr>
          </a:p>
        </p:txBody>
      </p:sp>
      <p:sp>
        <p:nvSpPr>
          <p:cNvPr id="139" name="Google Shape;139;p25"/>
          <p:cNvSpPr txBox="1"/>
          <p:nvPr/>
        </p:nvSpPr>
        <p:spPr>
          <a:xfrm>
            <a:off x="142875" y="4504050"/>
            <a:ext cx="8118000" cy="785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900"/>
              <a:t>[1]</a:t>
            </a:r>
            <a:r>
              <a:rPr lang="en" sz="900"/>
              <a:t>	</a:t>
            </a:r>
            <a:r>
              <a:rPr lang="en" sz="900"/>
              <a:t>B. Stegner, “What Are Roguelike and Roguelite Video Games?,” </a:t>
            </a:r>
            <a:r>
              <a:rPr i="1" lang="en" sz="900"/>
              <a:t>MUO</a:t>
            </a:r>
            <a:r>
              <a:rPr lang="en" sz="900"/>
              <a:t>, Oct. 24, 2021. https://www.makeuseof.com/what-are-roguelike-and-roguelite-video-games/</a:t>
            </a:r>
            <a:endParaRPr sz="900"/>
          </a:p>
          <a:p>
            <a:pPr indent="0" lvl="0" marL="0" rtl="0" algn="l">
              <a:lnSpc>
                <a:spcPct val="115000"/>
              </a:lnSpc>
              <a:spcBef>
                <a:spcPts val="1200"/>
              </a:spcBef>
              <a:spcAft>
                <a:spcPts val="1200"/>
              </a:spcAft>
              <a:buNone/>
            </a:pPr>
            <a:r>
              <a:rPr lang="en" sz="1100"/>
              <a:t>‌</a:t>
            </a:r>
            <a:endParaRPr sz="110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3" name="Shape 143"/>
        <p:cNvGrpSpPr/>
        <p:nvPr/>
      </p:nvGrpSpPr>
      <p:grpSpPr>
        <a:xfrm>
          <a:off x="0" y="0"/>
          <a:ext cx="0" cy="0"/>
          <a:chOff x="0" y="0"/>
          <a:chExt cx="0" cy="0"/>
        </a:xfrm>
      </p:grpSpPr>
      <p:sp>
        <p:nvSpPr>
          <p:cNvPr id="144" name="Google Shape;144;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Game Combat</a:t>
            </a:r>
            <a:endParaRPr>
              <a:solidFill>
                <a:schemeClr val="accent5"/>
              </a:solidFill>
            </a:endParaRPr>
          </a:p>
        </p:txBody>
      </p:sp>
      <p:sp>
        <p:nvSpPr>
          <p:cNvPr id="145" name="Google Shape;145;p26"/>
          <p:cNvSpPr txBox="1"/>
          <p:nvPr>
            <p:ph idx="1" type="body"/>
          </p:nvPr>
        </p:nvSpPr>
        <p:spPr>
          <a:xfrm>
            <a:off x="311700" y="1152475"/>
            <a:ext cx="3999900" cy="3416400"/>
          </a:xfrm>
          <a:prstGeom prst="rect">
            <a:avLst/>
          </a:prstGeom>
        </p:spPr>
        <p:txBody>
          <a:bodyPr anchorCtr="0" anchor="t" bIns="91425" lIns="91425" spcFirstLastPara="1" rIns="91425" wrap="square" tIns="91425">
            <a:normAutofit fontScale="85000" lnSpcReduction="10000"/>
          </a:bodyPr>
          <a:lstStyle/>
          <a:p>
            <a:pPr indent="0" lvl="0" marL="0" rtl="0" algn="l">
              <a:spcBef>
                <a:spcPts val="0"/>
              </a:spcBef>
              <a:spcAft>
                <a:spcPts val="0"/>
              </a:spcAft>
              <a:buNone/>
            </a:pPr>
            <a:r>
              <a:rPr lang="en" sz="1800">
                <a:solidFill>
                  <a:srgbClr val="000000"/>
                </a:solidFill>
              </a:rPr>
              <a:t>As mentioned before, a game like Sugar Crash requires fast paced, smooth gameplay. With this in mind, the gunplay has been setup to keep the player engaged and on the move. </a:t>
            </a:r>
            <a:endParaRPr sz="1800">
              <a:solidFill>
                <a:srgbClr val="000000"/>
              </a:solidFill>
            </a:endParaRPr>
          </a:p>
          <a:p>
            <a:pPr indent="0" lvl="0" marL="0" rtl="0" algn="l">
              <a:spcBef>
                <a:spcPts val="1200"/>
              </a:spcBef>
              <a:spcAft>
                <a:spcPts val="1200"/>
              </a:spcAft>
              <a:buNone/>
            </a:pPr>
            <a:br>
              <a:rPr lang="en" sz="1800">
                <a:solidFill>
                  <a:srgbClr val="000000"/>
                </a:solidFill>
              </a:rPr>
            </a:br>
            <a:r>
              <a:rPr lang="en" sz="1800">
                <a:solidFill>
                  <a:srgbClr val="000000"/>
                </a:solidFill>
              </a:rPr>
              <a:t>It is currently planned to have over 20 unique weapons and 20 enemy </a:t>
            </a:r>
            <a:r>
              <a:rPr lang="en" sz="1800">
                <a:solidFill>
                  <a:srgbClr val="000000"/>
                </a:solidFill>
              </a:rPr>
              <a:t>variants</a:t>
            </a:r>
            <a:r>
              <a:rPr lang="en" sz="1800">
                <a:solidFill>
                  <a:srgbClr val="000000"/>
                </a:solidFill>
              </a:rPr>
              <a:t> within the game before early access launch, and from their the game will </a:t>
            </a:r>
            <a:r>
              <a:rPr lang="en" sz="1800">
                <a:solidFill>
                  <a:srgbClr val="000000"/>
                </a:solidFill>
              </a:rPr>
              <a:t>receive</a:t>
            </a:r>
            <a:r>
              <a:rPr lang="en" sz="1800">
                <a:solidFill>
                  <a:srgbClr val="000000"/>
                </a:solidFill>
              </a:rPr>
              <a:t> updates to add more weaponry and enemy </a:t>
            </a:r>
            <a:r>
              <a:rPr lang="en" sz="1800">
                <a:solidFill>
                  <a:srgbClr val="000000"/>
                </a:solidFill>
              </a:rPr>
              <a:t>variants</a:t>
            </a:r>
            <a:r>
              <a:rPr lang="en" sz="1800">
                <a:solidFill>
                  <a:srgbClr val="000000"/>
                </a:solidFill>
              </a:rPr>
              <a:t> to keep players engaged and entertained.   </a:t>
            </a:r>
            <a:endParaRPr sz="1800">
              <a:solidFill>
                <a:srgbClr val="000000"/>
              </a:solidFill>
            </a:endParaRPr>
          </a:p>
        </p:txBody>
      </p:sp>
      <p:pic>
        <p:nvPicPr>
          <p:cNvPr id="146" name="Google Shape;146;p26"/>
          <p:cNvPicPr preferRelativeResize="0"/>
          <p:nvPr/>
        </p:nvPicPr>
        <p:blipFill>
          <a:blip r:embed="rId3">
            <a:alphaModFix/>
          </a:blip>
          <a:stretch>
            <a:fillRect/>
          </a:stretch>
        </p:blipFill>
        <p:spPr>
          <a:xfrm>
            <a:off x="4925225" y="2457900"/>
            <a:ext cx="3707524" cy="2117275"/>
          </a:xfrm>
          <a:prstGeom prst="rect">
            <a:avLst/>
          </a:prstGeom>
          <a:noFill/>
          <a:ln>
            <a:noFill/>
          </a:ln>
        </p:spPr>
      </p:pic>
      <p:pic>
        <p:nvPicPr>
          <p:cNvPr id="147" name="Google Shape;147;p26"/>
          <p:cNvPicPr preferRelativeResize="0"/>
          <p:nvPr/>
        </p:nvPicPr>
        <p:blipFill>
          <a:blip r:embed="rId4">
            <a:alphaModFix/>
          </a:blip>
          <a:stretch>
            <a:fillRect/>
          </a:stretch>
        </p:blipFill>
        <p:spPr>
          <a:xfrm>
            <a:off x="4925224" y="283575"/>
            <a:ext cx="3707524" cy="2088592"/>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2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Game Loot System [1]</a:t>
            </a:r>
            <a:endParaRPr>
              <a:solidFill>
                <a:schemeClr val="accent5"/>
              </a:solidFill>
            </a:endParaRPr>
          </a:p>
        </p:txBody>
      </p:sp>
      <p:sp>
        <p:nvSpPr>
          <p:cNvPr id="153" name="Google Shape;153;p27"/>
          <p:cNvSpPr txBox="1"/>
          <p:nvPr>
            <p:ph idx="1" type="body"/>
          </p:nvPr>
        </p:nvSpPr>
        <p:spPr>
          <a:xfrm>
            <a:off x="311700" y="1152475"/>
            <a:ext cx="4348200" cy="3416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 sz="1800">
                <a:solidFill>
                  <a:srgbClr val="000000"/>
                </a:solidFill>
              </a:rPr>
              <a:t>Looting being another important aspect of this type of game, we put into some thought of how we can make this mechanic make sense in our universe while also making it different from our competitors in a fun way.</a:t>
            </a:r>
            <a:r>
              <a:rPr lang="en" sz="1800">
                <a:solidFill>
                  <a:srgbClr val="000000"/>
                </a:solidFill>
              </a:rPr>
              <a:t>  </a:t>
            </a:r>
            <a:endParaRPr sz="1800">
              <a:solidFill>
                <a:srgbClr val="000000"/>
              </a:solidFill>
            </a:endParaRPr>
          </a:p>
          <a:p>
            <a:pPr indent="0" lvl="0" marL="0" rtl="0" algn="l">
              <a:spcBef>
                <a:spcPts val="1200"/>
              </a:spcBef>
              <a:spcAft>
                <a:spcPts val="1200"/>
              </a:spcAft>
              <a:buNone/>
            </a:pPr>
            <a:r>
              <a:rPr lang="en" sz="1800">
                <a:solidFill>
                  <a:srgbClr val="000000"/>
                </a:solidFill>
              </a:rPr>
              <a:t>We identified some key aspects we would like to make loot system have. </a:t>
            </a:r>
            <a:br>
              <a:rPr lang="en" sz="1800">
                <a:solidFill>
                  <a:srgbClr val="000000"/>
                </a:solidFill>
              </a:rPr>
            </a:br>
            <a:br>
              <a:rPr lang="en" sz="1800">
                <a:solidFill>
                  <a:srgbClr val="000000"/>
                </a:solidFill>
              </a:rPr>
            </a:br>
            <a:endParaRPr sz="1800">
              <a:solidFill>
                <a:srgbClr val="000000"/>
              </a:solidFill>
            </a:endParaRPr>
          </a:p>
        </p:txBody>
      </p:sp>
      <p:pic>
        <p:nvPicPr>
          <p:cNvPr id="154" name="Google Shape;154;p27"/>
          <p:cNvPicPr preferRelativeResize="0"/>
          <p:nvPr/>
        </p:nvPicPr>
        <p:blipFill>
          <a:blip r:embed="rId3">
            <a:alphaModFix/>
          </a:blip>
          <a:stretch>
            <a:fillRect/>
          </a:stretch>
        </p:blipFill>
        <p:spPr>
          <a:xfrm>
            <a:off x="4758100" y="1269475"/>
            <a:ext cx="4200926" cy="24495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2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Game Loot System [2]</a:t>
            </a:r>
            <a:endParaRPr>
              <a:solidFill>
                <a:schemeClr val="accent5"/>
              </a:solidFill>
            </a:endParaRPr>
          </a:p>
        </p:txBody>
      </p:sp>
      <p:sp>
        <p:nvSpPr>
          <p:cNvPr id="160" name="Google Shape;160;p28"/>
          <p:cNvSpPr txBox="1"/>
          <p:nvPr>
            <p:ph idx="1" type="body"/>
          </p:nvPr>
        </p:nvSpPr>
        <p:spPr>
          <a:xfrm>
            <a:off x="311700" y="1152475"/>
            <a:ext cx="5396100" cy="3416400"/>
          </a:xfrm>
          <a:prstGeom prst="rect">
            <a:avLst/>
          </a:prstGeom>
        </p:spPr>
        <p:txBody>
          <a:bodyPr anchorCtr="0" anchor="t" bIns="91425" lIns="91425" spcFirstLastPara="1" rIns="91425" wrap="square" tIns="91425">
            <a:normAutofit lnSpcReduction="10000"/>
          </a:bodyPr>
          <a:lstStyle/>
          <a:p>
            <a:pPr indent="-342900" lvl="0" marL="457200" rtl="0" algn="l">
              <a:spcBef>
                <a:spcPts val="0"/>
              </a:spcBef>
              <a:spcAft>
                <a:spcPts val="0"/>
              </a:spcAft>
              <a:buClr>
                <a:srgbClr val="000000"/>
              </a:buClr>
              <a:buSzPts val="1800"/>
              <a:buAutoNum type="arabicParenR"/>
            </a:pPr>
            <a:r>
              <a:rPr lang="en" sz="1800">
                <a:solidFill>
                  <a:srgbClr val="000000"/>
                </a:solidFill>
              </a:rPr>
              <a:t>Loot should never repeat</a:t>
            </a:r>
            <a:endParaRPr sz="1800">
              <a:solidFill>
                <a:srgbClr val="000000"/>
              </a:solidFill>
            </a:endParaRPr>
          </a:p>
          <a:p>
            <a:pPr indent="-342900" lvl="0" marL="457200" rtl="0" algn="l">
              <a:spcBef>
                <a:spcPts val="0"/>
              </a:spcBef>
              <a:spcAft>
                <a:spcPts val="0"/>
              </a:spcAft>
              <a:buClr>
                <a:srgbClr val="000000"/>
              </a:buClr>
              <a:buSzPts val="1800"/>
              <a:buAutoNum type="arabicParenR"/>
            </a:pPr>
            <a:r>
              <a:rPr lang="en" sz="1800">
                <a:solidFill>
                  <a:srgbClr val="000000"/>
                </a:solidFill>
              </a:rPr>
              <a:t>Loot should be varied </a:t>
            </a:r>
            <a:endParaRPr sz="1800">
              <a:solidFill>
                <a:srgbClr val="000000"/>
              </a:solidFill>
            </a:endParaRPr>
          </a:p>
          <a:p>
            <a:pPr indent="-342900" lvl="0" marL="457200" rtl="0" algn="l">
              <a:spcBef>
                <a:spcPts val="0"/>
              </a:spcBef>
              <a:spcAft>
                <a:spcPts val="0"/>
              </a:spcAft>
              <a:buClr>
                <a:srgbClr val="000000"/>
              </a:buClr>
              <a:buSzPts val="1800"/>
              <a:buAutoNum type="arabicParenR"/>
            </a:pPr>
            <a:r>
              <a:rPr lang="en" sz="1800">
                <a:solidFill>
                  <a:srgbClr val="000000"/>
                </a:solidFill>
              </a:rPr>
              <a:t>Getting loot should be earned and not a given</a:t>
            </a:r>
            <a:endParaRPr sz="1800">
              <a:solidFill>
                <a:srgbClr val="000000"/>
              </a:solidFill>
            </a:endParaRPr>
          </a:p>
          <a:p>
            <a:pPr indent="-342900" lvl="0" marL="457200" rtl="0" algn="l">
              <a:spcBef>
                <a:spcPts val="0"/>
              </a:spcBef>
              <a:spcAft>
                <a:spcPts val="0"/>
              </a:spcAft>
              <a:buClr>
                <a:srgbClr val="000000"/>
              </a:buClr>
              <a:buSzPts val="1800"/>
              <a:buAutoNum type="arabicParenR"/>
            </a:pPr>
            <a:r>
              <a:rPr lang="en" sz="1800">
                <a:solidFill>
                  <a:srgbClr val="000000"/>
                </a:solidFill>
              </a:rPr>
              <a:t>Players should be able to have different experiences based on the loot given to them.</a:t>
            </a:r>
            <a:endParaRPr sz="1800">
              <a:solidFill>
                <a:srgbClr val="000000"/>
              </a:solidFill>
            </a:endParaRPr>
          </a:p>
          <a:p>
            <a:pPr indent="0" lvl="0" marL="0" rtl="0" algn="l">
              <a:spcBef>
                <a:spcPts val="1200"/>
              </a:spcBef>
              <a:spcAft>
                <a:spcPts val="0"/>
              </a:spcAft>
              <a:buNone/>
            </a:pPr>
            <a:r>
              <a:t/>
            </a:r>
            <a:endParaRPr sz="1800">
              <a:solidFill>
                <a:srgbClr val="000000"/>
              </a:solidFill>
            </a:endParaRPr>
          </a:p>
          <a:p>
            <a:pPr indent="0" lvl="0" marL="0" rtl="0" algn="l">
              <a:spcBef>
                <a:spcPts val="1200"/>
              </a:spcBef>
              <a:spcAft>
                <a:spcPts val="1200"/>
              </a:spcAft>
              <a:buNone/>
            </a:pPr>
            <a:r>
              <a:rPr lang="en" sz="1800">
                <a:solidFill>
                  <a:srgbClr val="000000"/>
                </a:solidFill>
              </a:rPr>
              <a:t>Point 4 is vital as this is what will offer users new experiences in game. Having weapons pair differently with skill upgrades in game will allow for Deep Loadout Building within the game.</a:t>
            </a:r>
            <a:endParaRPr sz="1800">
              <a:solidFill>
                <a:srgbClr val="000000"/>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2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Game Skills System</a:t>
            </a:r>
            <a:endParaRPr>
              <a:solidFill>
                <a:schemeClr val="accent5"/>
              </a:solidFill>
            </a:endParaRPr>
          </a:p>
        </p:txBody>
      </p:sp>
      <p:sp>
        <p:nvSpPr>
          <p:cNvPr id="166" name="Google Shape;166;p29"/>
          <p:cNvSpPr txBox="1"/>
          <p:nvPr>
            <p:ph idx="1" type="body"/>
          </p:nvPr>
        </p:nvSpPr>
        <p:spPr>
          <a:xfrm>
            <a:off x="311700" y="1152475"/>
            <a:ext cx="53961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 sz="1800">
                <a:solidFill>
                  <a:srgbClr val="000000"/>
                </a:solidFill>
              </a:rPr>
              <a:t>Skills are going to be power ups the player can gain by clearing areas of the map. These skills will affect the players abilities such as;</a:t>
            </a:r>
            <a:endParaRPr sz="1800">
              <a:solidFill>
                <a:srgbClr val="000000"/>
              </a:solidFill>
            </a:endParaRPr>
          </a:p>
          <a:p>
            <a:pPr indent="-342900" lvl="0" marL="457200" rtl="0" algn="l">
              <a:spcBef>
                <a:spcPts val="1200"/>
              </a:spcBef>
              <a:spcAft>
                <a:spcPts val="0"/>
              </a:spcAft>
              <a:buClr>
                <a:srgbClr val="000000"/>
              </a:buClr>
              <a:buSzPts val="1800"/>
              <a:buChar char="-"/>
            </a:pPr>
            <a:r>
              <a:rPr lang="en" sz="1800">
                <a:solidFill>
                  <a:srgbClr val="000000"/>
                </a:solidFill>
              </a:rPr>
              <a:t>Fire rate</a:t>
            </a:r>
            <a:endParaRPr sz="1800">
              <a:solidFill>
                <a:srgbClr val="000000"/>
              </a:solidFill>
            </a:endParaRPr>
          </a:p>
          <a:p>
            <a:pPr indent="-342900" lvl="0" marL="457200" rtl="0" algn="l">
              <a:spcBef>
                <a:spcPts val="0"/>
              </a:spcBef>
              <a:spcAft>
                <a:spcPts val="0"/>
              </a:spcAft>
              <a:buClr>
                <a:srgbClr val="000000"/>
              </a:buClr>
              <a:buSzPts val="1800"/>
              <a:buChar char="-"/>
            </a:pPr>
            <a:r>
              <a:rPr lang="en" sz="1800">
                <a:solidFill>
                  <a:srgbClr val="000000"/>
                </a:solidFill>
              </a:rPr>
              <a:t>Bullet Spread</a:t>
            </a:r>
            <a:endParaRPr sz="1800">
              <a:solidFill>
                <a:srgbClr val="000000"/>
              </a:solidFill>
            </a:endParaRPr>
          </a:p>
          <a:p>
            <a:pPr indent="-342900" lvl="0" marL="457200" rtl="0" algn="l">
              <a:spcBef>
                <a:spcPts val="0"/>
              </a:spcBef>
              <a:spcAft>
                <a:spcPts val="0"/>
              </a:spcAft>
              <a:buClr>
                <a:srgbClr val="000000"/>
              </a:buClr>
              <a:buSzPts val="1800"/>
              <a:buChar char="-"/>
            </a:pPr>
            <a:r>
              <a:rPr lang="en" sz="1800">
                <a:solidFill>
                  <a:srgbClr val="000000"/>
                </a:solidFill>
              </a:rPr>
              <a:t>Bullet Speed</a:t>
            </a:r>
            <a:endParaRPr sz="1800">
              <a:solidFill>
                <a:srgbClr val="000000"/>
              </a:solidFill>
            </a:endParaRPr>
          </a:p>
          <a:p>
            <a:pPr indent="-342900" lvl="0" marL="457200" rtl="0" algn="l">
              <a:spcBef>
                <a:spcPts val="0"/>
              </a:spcBef>
              <a:spcAft>
                <a:spcPts val="0"/>
              </a:spcAft>
              <a:buClr>
                <a:srgbClr val="000000"/>
              </a:buClr>
              <a:buSzPts val="1800"/>
              <a:buChar char="-"/>
            </a:pPr>
            <a:r>
              <a:rPr lang="en" sz="1800">
                <a:solidFill>
                  <a:srgbClr val="000000"/>
                </a:solidFill>
              </a:rPr>
              <a:t>Damage Output</a:t>
            </a:r>
            <a:endParaRPr sz="1800">
              <a:solidFill>
                <a:srgbClr val="000000"/>
              </a:solidFill>
            </a:endParaRPr>
          </a:p>
          <a:p>
            <a:pPr indent="-342900" lvl="0" marL="457200" rtl="0" algn="l">
              <a:spcBef>
                <a:spcPts val="0"/>
              </a:spcBef>
              <a:spcAft>
                <a:spcPts val="0"/>
              </a:spcAft>
              <a:buClr>
                <a:srgbClr val="000000"/>
              </a:buClr>
              <a:buSzPts val="1800"/>
              <a:buChar char="-"/>
            </a:pPr>
            <a:r>
              <a:rPr lang="en" sz="1800">
                <a:solidFill>
                  <a:srgbClr val="000000"/>
                </a:solidFill>
              </a:rPr>
              <a:t>Player Speed</a:t>
            </a:r>
            <a:endParaRPr sz="1800">
              <a:solidFill>
                <a:srgbClr val="000000"/>
              </a:solidFill>
            </a:endParaRPr>
          </a:p>
          <a:p>
            <a:pPr indent="-342900" lvl="0" marL="457200" rtl="0" algn="l">
              <a:spcBef>
                <a:spcPts val="0"/>
              </a:spcBef>
              <a:spcAft>
                <a:spcPts val="0"/>
              </a:spcAft>
              <a:buClr>
                <a:srgbClr val="000000"/>
              </a:buClr>
              <a:buSzPts val="1800"/>
              <a:buChar char="-"/>
            </a:pPr>
            <a:r>
              <a:rPr lang="en" sz="1800">
                <a:solidFill>
                  <a:srgbClr val="000000"/>
                </a:solidFill>
              </a:rPr>
              <a:t>Player Roll Distance</a:t>
            </a:r>
            <a:endParaRPr sz="1800">
              <a:solidFill>
                <a:srgbClr val="000000"/>
              </a:solidFill>
            </a:endParaRPr>
          </a:p>
          <a:p>
            <a:pPr indent="-342900" lvl="0" marL="457200" rtl="0" algn="l">
              <a:spcBef>
                <a:spcPts val="0"/>
              </a:spcBef>
              <a:spcAft>
                <a:spcPts val="0"/>
              </a:spcAft>
              <a:buClr>
                <a:srgbClr val="000000"/>
              </a:buClr>
              <a:buSzPts val="1800"/>
              <a:buChar char="-"/>
            </a:pPr>
            <a:r>
              <a:rPr lang="en" sz="1800">
                <a:solidFill>
                  <a:srgbClr val="000000"/>
                </a:solidFill>
              </a:rPr>
              <a:t>Player Health</a:t>
            </a:r>
            <a:endParaRPr sz="1800">
              <a:solidFill>
                <a:srgbClr val="000000"/>
              </a:solidFill>
            </a:endParaRPr>
          </a:p>
          <a:p>
            <a:pPr indent="0" lvl="0" marL="457200" rtl="0" algn="l">
              <a:spcBef>
                <a:spcPts val="1200"/>
              </a:spcBef>
              <a:spcAft>
                <a:spcPts val="1200"/>
              </a:spcAft>
              <a:buNone/>
            </a:pPr>
            <a:r>
              <a:t/>
            </a:r>
            <a:endParaRPr sz="1800">
              <a:solidFill>
                <a:srgbClr val="000000"/>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p3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Future Implementations</a:t>
            </a:r>
            <a:endParaRPr>
              <a:solidFill>
                <a:schemeClr val="accent5"/>
              </a:solidFill>
            </a:endParaRPr>
          </a:p>
        </p:txBody>
      </p:sp>
      <p:sp>
        <p:nvSpPr>
          <p:cNvPr id="172" name="Google Shape;172;p30"/>
          <p:cNvSpPr txBox="1"/>
          <p:nvPr>
            <p:ph idx="1" type="body"/>
          </p:nvPr>
        </p:nvSpPr>
        <p:spPr>
          <a:xfrm>
            <a:off x="311700" y="1152475"/>
            <a:ext cx="8468700" cy="3416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 sz="1800">
                <a:solidFill>
                  <a:srgbClr val="000000"/>
                </a:solidFill>
              </a:rPr>
              <a:t>The game is far from being complete, despite most the basic functions being implemented. Enemies still need to be added, tilesets need to be made, and weapons need to be added/balanced.</a:t>
            </a:r>
            <a:endParaRPr sz="1800">
              <a:solidFill>
                <a:srgbClr val="000000"/>
              </a:solidFill>
            </a:endParaRPr>
          </a:p>
          <a:p>
            <a:pPr indent="0" lvl="0" marL="0" rtl="0" algn="l">
              <a:spcBef>
                <a:spcPts val="1200"/>
              </a:spcBef>
              <a:spcAft>
                <a:spcPts val="0"/>
              </a:spcAft>
              <a:buNone/>
            </a:pPr>
            <a:r>
              <a:rPr lang="en" sz="1800">
                <a:solidFill>
                  <a:srgbClr val="000000"/>
                </a:solidFill>
              </a:rPr>
              <a:t>Other features such as Skills and Health are going to be added within the next </a:t>
            </a:r>
            <a:r>
              <a:rPr lang="en" sz="1800">
                <a:solidFill>
                  <a:srgbClr val="000000"/>
                </a:solidFill>
              </a:rPr>
              <a:t>version</a:t>
            </a:r>
            <a:r>
              <a:rPr lang="en" sz="1800">
                <a:solidFill>
                  <a:srgbClr val="000000"/>
                </a:solidFill>
              </a:rPr>
              <a:t> of game. Other aspects such as map generation and loot generation will come soon after.</a:t>
            </a:r>
            <a:endParaRPr sz="1800">
              <a:solidFill>
                <a:srgbClr val="000000"/>
              </a:solidFill>
            </a:endParaRPr>
          </a:p>
          <a:p>
            <a:pPr indent="0" lvl="0" marL="0" rtl="0" algn="l">
              <a:spcBef>
                <a:spcPts val="1200"/>
              </a:spcBef>
              <a:spcAft>
                <a:spcPts val="0"/>
              </a:spcAft>
              <a:buNone/>
            </a:pPr>
            <a:r>
              <a:t/>
            </a:r>
            <a:endParaRPr sz="1800">
              <a:solidFill>
                <a:srgbClr val="000000"/>
              </a:solidFill>
            </a:endParaRPr>
          </a:p>
          <a:p>
            <a:pPr indent="0" lvl="0" marL="0" rtl="0" algn="l">
              <a:spcBef>
                <a:spcPts val="1200"/>
              </a:spcBef>
              <a:spcAft>
                <a:spcPts val="0"/>
              </a:spcAft>
              <a:buNone/>
            </a:pPr>
            <a:r>
              <a:t/>
            </a:r>
            <a:endParaRPr sz="1800">
              <a:solidFill>
                <a:srgbClr val="000000"/>
              </a:solidFill>
            </a:endParaRPr>
          </a:p>
          <a:p>
            <a:pPr indent="0" lvl="0" marL="457200" rtl="0" algn="l">
              <a:spcBef>
                <a:spcPts val="1200"/>
              </a:spcBef>
              <a:spcAft>
                <a:spcPts val="1200"/>
              </a:spcAft>
              <a:buNone/>
            </a:pPr>
            <a:r>
              <a:t/>
            </a:r>
            <a:endParaRPr sz="1800">
              <a:solidFill>
                <a:srgbClr val="000000"/>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76" name="Shape 176"/>
        <p:cNvGrpSpPr/>
        <p:nvPr/>
      </p:nvGrpSpPr>
      <p:grpSpPr>
        <a:xfrm>
          <a:off x="0" y="0"/>
          <a:ext cx="0" cy="0"/>
          <a:chOff x="0" y="0"/>
          <a:chExt cx="0" cy="0"/>
        </a:xfrm>
      </p:grpSpPr>
      <p:sp>
        <p:nvSpPr>
          <p:cNvPr id="177" name="Google Shape;177;p31"/>
          <p:cNvSpPr txBox="1"/>
          <p:nvPr>
            <p:ph type="title"/>
          </p:nvPr>
        </p:nvSpPr>
        <p:spPr>
          <a:xfrm>
            <a:off x="605750" y="526350"/>
            <a:ext cx="5683800" cy="40908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
              <a:t>Social Media &amp; Marketing</a:t>
            </a:r>
            <a:endParaRPr/>
          </a:p>
        </p:txBody>
      </p:sp>
      <p:sp>
        <p:nvSpPr>
          <p:cNvPr id="178" name="Google Shape;178;p31"/>
          <p:cNvSpPr txBox="1"/>
          <p:nvPr/>
        </p:nvSpPr>
        <p:spPr>
          <a:xfrm>
            <a:off x="490250" y="4036800"/>
            <a:ext cx="1865700" cy="1106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lt1"/>
                </a:solidFill>
                <a:latin typeface="Alfa Slab One"/>
                <a:ea typeface="Alfa Slab One"/>
                <a:cs typeface="Alfa Slab One"/>
                <a:sym typeface="Alfa Slab One"/>
              </a:rPr>
              <a:t>Joshua Rigbey</a:t>
            </a:r>
            <a:endParaRPr sz="1800">
              <a:solidFill>
                <a:schemeClr val="lt1"/>
              </a:solidFill>
              <a:latin typeface="Alfa Slab One"/>
              <a:ea typeface="Alfa Slab One"/>
              <a:cs typeface="Alfa Slab One"/>
              <a:sym typeface="Alfa Slab One"/>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sp>
        <p:nvSpPr>
          <p:cNvPr id="183" name="Google Shape;183;p3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Our Market</a:t>
            </a:r>
            <a:endParaRPr>
              <a:solidFill>
                <a:schemeClr val="accent5"/>
              </a:solidFill>
            </a:endParaRPr>
          </a:p>
        </p:txBody>
      </p:sp>
      <p:sp>
        <p:nvSpPr>
          <p:cNvPr id="184" name="Google Shape;184;p32"/>
          <p:cNvSpPr txBox="1"/>
          <p:nvPr>
            <p:ph idx="1" type="body"/>
          </p:nvPr>
        </p:nvSpPr>
        <p:spPr>
          <a:xfrm>
            <a:off x="311700" y="1215625"/>
            <a:ext cx="8520600" cy="3416400"/>
          </a:xfrm>
          <a:prstGeom prst="rect">
            <a:avLst/>
          </a:prstGeom>
        </p:spPr>
        <p:txBody>
          <a:bodyPr anchorCtr="0" anchor="t" bIns="91425" lIns="91425" spcFirstLastPara="1" rIns="91425" wrap="square" tIns="91425">
            <a:normAutofit/>
          </a:bodyPr>
          <a:lstStyle/>
          <a:p>
            <a:pPr indent="0" lvl="0" marL="0" rtl="0" algn="l">
              <a:spcBef>
                <a:spcPts val="1200"/>
              </a:spcBef>
              <a:spcAft>
                <a:spcPts val="0"/>
              </a:spcAft>
              <a:buNone/>
            </a:pPr>
            <a:r>
              <a:rPr lang="en">
                <a:solidFill>
                  <a:srgbClr val="000000"/>
                </a:solidFill>
              </a:rPr>
              <a:t>There is quite a market and a demand due to the genre of games known as Roguelike. As you can see in the screenshot below, the net revenues, mass of following, and reviews are enough to indicate that there is a pretty extensive market and with that market a demand.</a:t>
            </a:r>
            <a:endParaRPr>
              <a:solidFill>
                <a:srgbClr val="000000"/>
              </a:solidFill>
            </a:endParaRPr>
          </a:p>
          <a:p>
            <a:pPr indent="0" lvl="0" marL="0" rtl="0" algn="l">
              <a:spcBef>
                <a:spcPts val="1200"/>
              </a:spcBef>
              <a:spcAft>
                <a:spcPts val="0"/>
              </a:spcAft>
              <a:buNone/>
            </a:pPr>
            <a:r>
              <a:t/>
            </a:r>
            <a:endParaRPr>
              <a:solidFill>
                <a:srgbClr val="000000"/>
              </a:solidFill>
            </a:endParaRPr>
          </a:p>
          <a:p>
            <a:pPr indent="0" lvl="0" marL="0" rtl="0" algn="l">
              <a:spcBef>
                <a:spcPts val="1200"/>
              </a:spcBef>
              <a:spcAft>
                <a:spcPts val="1200"/>
              </a:spcAft>
              <a:buNone/>
            </a:pPr>
            <a:r>
              <a:t/>
            </a:r>
            <a:endParaRPr>
              <a:solidFill>
                <a:srgbClr val="000000"/>
              </a:solidFill>
            </a:endParaRPr>
          </a:p>
        </p:txBody>
      </p:sp>
      <p:sp>
        <p:nvSpPr>
          <p:cNvPr id="185" name="Google Shape;185;p32"/>
          <p:cNvSpPr txBox="1"/>
          <p:nvPr/>
        </p:nvSpPr>
        <p:spPr>
          <a:xfrm>
            <a:off x="769975" y="4581400"/>
            <a:ext cx="7445700" cy="431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200" u="sng">
                <a:solidFill>
                  <a:schemeClr val="hlink"/>
                </a:solidFill>
                <a:hlinkClick r:id="rId3"/>
              </a:rPr>
              <a:t>https://games-stats.com/steam/?tag=roguelike</a:t>
            </a:r>
            <a:endParaRPr sz="1800">
              <a:solidFill>
                <a:schemeClr val="dk2"/>
              </a:solidFill>
              <a:latin typeface="Proxima Nova"/>
              <a:ea typeface="Proxima Nova"/>
              <a:cs typeface="Proxima Nova"/>
              <a:sym typeface="Proxima Nova"/>
            </a:endParaRPr>
          </a:p>
        </p:txBody>
      </p:sp>
      <p:pic>
        <p:nvPicPr>
          <p:cNvPr id="186" name="Google Shape;186;p32"/>
          <p:cNvPicPr preferRelativeResize="0"/>
          <p:nvPr/>
        </p:nvPicPr>
        <p:blipFill>
          <a:blip r:embed="rId4">
            <a:alphaModFix/>
          </a:blip>
          <a:stretch>
            <a:fillRect/>
          </a:stretch>
        </p:blipFill>
        <p:spPr>
          <a:xfrm>
            <a:off x="116263" y="2571750"/>
            <a:ext cx="8911475" cy="209105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0" name="Shape 190"/>
        <p:cNvGrpSpPr/>
        <p:nvPr/>
      </p:nvGrpSpPr>
      <p:grpSpPr>
        <a:xfrm>
          <a:off x="0" y="0"/>
          <a:ext cx="0" cy="0"/>
          <a:chOff x="0" y="0"/>
          <a:chExt cx="0" cy="0"/>
        </a:xfrm>
      </p:grpSpPr>
      <p:sp>
        <p:nvSpPr>
          <p:cNvPr id="191" name="Google Shape;191;p33"/>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Our Competitors &amp; How We Differ</a:t>
            </a:r>
            <a:endParaRPr>
              <a:solidFill>
                <a:schemeClr val="accent5"/>
              </a:solidFill>
            </a:endParaRPr>
          </a:p>
        </p:txBody>
      </p:sp>
      <p:sp>
        <p:nvSpPr>
          <p:cNvPr id="192" name="Google Shape;192;p33"/>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p>
            <a:pPr indent="0" lvl="0" marL="0" rtl="0" algn="l">
              <a:spcBef>
                <a:spcPts val="1200"/>
              </a:spcBef>
              <a:spcAft>
                <a:spcPts val="0"/>
              </a:spcAft>
              <a:buNone/>
            </a:pPr>
            <a:r>
              <a:rPr lang="en" sz="1800">
                <a:solidFill>
                  <a:srgbClr val="000000"/>
                </a:solidFill>
              </a:rPr>
              <a:t>Our competitors to name a select few are Nicalis Inc, Motion Twin, and Dodge Roll. These companies are head honchos in the roguelike world therefore, it was only natural we used them for some inspiration and a bit of guidance while we get our footing as a newly founded company.</a:t>
            </a:r>
            <a:endParaRPr sz="1800">
              <a:solidFill>
                <a:srgbClr val="000000"/>
              </a:solidFill>
            </a:endParaRPr>
          </a:p>
          <a:p>
            <a:pPr indent="0" lvl="0" marL="0" rtl="0" algn="l">
              <a:spcBef>
                <a:spcPts val="1200"/>
              </a:spcBef>
              <a:spcAft>
                <a:spcPts val="1200"/>
              </a:spcAft>
              <a:buNone/>
            </a:pPr>
            <a:r>
              <a:t/>
            </a:r>
            <a:endParaRPr sz="1800">
              <a:solidFill>
                <a:srgbClr val="000000"/>
              </a:solidFill>
            </a:endParaRPr>
          </a:p>
        </p:txBody>
      </p:sp>
      <p:sp>
        <p:nvSpPr>
          <p:cNvPr id="193" name="Google Shape;193;p33"/>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p>
            <a:pPr indent="0" lvl="0" marL="0" rtl="0" algn="l">
              <a:spcBef>
                <a:spcPts val="1200"/>
              </a:spcBef>
              <a:spcAft>
                <a:spcPts val="0"/>
              </a:spcAft>
              <a:buNone/>
            </a:pPr>
            <a:r>
              <a:rPr lang="en" sz="1800">
                <a:solidFill>
                  <a:srgbClr val="000000"/>
                </a:solidFill>
              </a:rPr>
              <a:t>We like to think we differ when it comes to our support and value towards our fanbase. We strive to actively listen and liaise closely with the community reaching a middle ground where everyone is happy and receiving the content that the game needs in terms of the fan’s eyes.</a:t>
            </a:r>
            <a:endParaRPr sz="1800">
              <a:solidFill>
                <a:srgbClr val="000000"/>
              </a:solidFill>
            </a:endParaRPr>
          </a:p>
          <a:p>
            <a:pPr indent="0" lvl="0" marL="0" rtl="0" algn="l">
              <a:spcBef>
                <a:spcPts val="1200"/>
              </a:spcBef>
              <a:spcAft>
                <a:spcPts val="1200"/>
              </a:spcAft>
              <a:buNone/>
            </a:pPr>
            <a:r>
              <a:t/>
            </a:r>
            <a:endParaRPr sz="1800">
              <a:solidFill>
                <a:srgbClr val="000000"/>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sp>
        <p:nvSpPr>
          <p:cNvPr id="198" name="Google Shape;198;p3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How We Will Compete</a:t>
            </a:r>
            <a:endParaRPr>
              <a:solidFill>
                <a:schemeClr val="accent5"/>
              </a:solidFill>
            </a:endParaRPr>
          </a:p>
          <a:p>
            <a:pPr indent="0" lvl="0" marL="0" rtl="0" algn="l">
              <a:spcBef>
                <a:spcPts val="0"/>
              </a:spcBef>
              <a:spcAft>
                <a:spcPts val="0"/>
              </a:spcAft>
              <a:buNone/>
            </a:pPr>
            <a:r>
              <a:t/>
            </a:r>
            <a:endParaRPr>
              <a:solidFill>
                <a:schemeClr val="accent5"/>
              </a:solidFill>
            </a:endParaRPr>
          </a:p>
        </p:txBody>
      </p:sp>
      <p:sp>
        <p:nvSpPr>
          <p:cNvPr id="199" name="Google Shape;199;p34"/>
          <p:cNvSpPr txBox="1"/>
          <p:nvPr>
            <p:ph idx="1" type="body"/>
          </p:nvPr>
        </p:nvSpPr>
        <p:spPr>
          <a:xfrm>
            <a:off x="311700" y="1183275"/>
            <a:ext cx="4569900" cy="3416400"/>
          </a:xfrm>
          <a:prstGeom prst="rect">
            <a:avLst/>
          </a:prstGeom>
        </p:spPr>
        <p:txBody>
          <a:bodyPr anchorCtr="0" anchor="t" bIns="91425" lIns="91425" spcFirstLastPara="1" rIns="91425" wrap="square" tIns="91425">
            <a:normAutofit/>
          </a:bodyPr>
          <a:lstStyle/>
          <a:p>
            <a:pPr indent="0" lvl="0" marL="0" rtl="0" algn="l">
              <a:spcBef>
                <a:spcPts val="1200"/>
              </a:spcBef>
              <a:spcAft>
                <a:spcPts val="0"/>
              </a:spcAft>
              <a:buNone/>
            </a:pPr>
            <a:r>
              <a:rPr lang="en" sz="1800">
                <a:solidFill>
                  <a:srgbClr val="000000"/>
                </a:solidFill>
              </a:rPr>
              <a:t>We will compete by offering a lower final cost of our game and a close-knit bond with our community as without them, we are the deliverers who deliver nothing.</a:t>
            </a:r>
            <a:endParaRPr sz="1800">
              <a:solidFill>
                <a:srgbClr val="000000"/>
              </a:solidFill>
            </a:endParaRPr>
          </a:p>
          <a:p>
            <a:pPr indent="0" lvl="0" marL="0" rtl="0" algn="l">
              <a:spcBef>
                <a:spcPts val="1200"/>
              </a:spcBef>
              <a:spcAft>
                <a:spcPts val="0"/>
              </a:spcAft>
              <a:buNone/>
            </a:pPr>
            <a:r>
              <a:t/>
            </a:r>
            <a:endParaRPr sz="1800">
              <a:solidFill>
                <a:srgbClr val="000000"/>
              </a:solidFill>
            </a:endParaRPr>
          </a:p>
          <a:p>
            <a:pPr indent="0" lvl="0" marL="0" rtl="0" algn="l">
              <a:spcBef>
                <a:spcPts val="1200"/>
              </a:spcBef>
              <a:spcAft>
                <a:spcPts val="1200"/>
              </a:spcAft>
              <a:buNone/>
            </a:pPr>
            <a:r>
              <a:t/>
            </a:r>
            <a:endParaRPr sz="1800">
              <a:solidFill>
                <a:srgbClr val="000000"/>
              </a:solidFill>
            </a:endParaRPr>
          </a:p>
        </p:txBody>
      </p:sp>
      <p:pic>
        <p:nvPicPr>
          <p:cNvPr id="200" name="Google Shape;200;p34"/>
          <p:cNvPicPr preferRelativeResize="0"/>
          <p:nvPr/>
        </p:nvPicPr>
        <p:blipFill>
          <a:blip r:embed="rId3">
            <a:alphaModFix/>
          </a:blip>
          <a:stretch>
            <a:fillRect/>
          </a:stretch>
        </p:blipFill>
        <p:spPr>
          <a:xfrm>
            <a:off x="4881600" y="868825"/>
            <a:ext cx="4096901" cy="2990050"/>
          </a:xfrm>
          <a:prstGeom prst="rect">
            <a:avLst/>
          </a:prstGeom>
          <a:noFill/>
          <a:ln>
            <a:noFill/>
          </a:ln>
        </p:spPr>
      </p:pic>
      <p:sp>
        <p:nvSpPr>
          <p:cNvPr id="201" name="Google Shape;201;p34"/>
          <p:cNvSpPr txBox="1"/>
          <p:nvPr/>
        </p:nvSpPr>
        <p:spPr>
          <a:xfrm>
            <a:off x="4881600" y="3979475"/>
            <a:ext cx="4058400" cy="925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latin typeface="Proxima Nova"/>
                <a:ea typeface="Proxima Nova"/>
                <a:cs typeface="Proxima Nova"/>
                <a:sym typeface="Proxima Nova"/>
              </a:rPr>
              <a:t>https://www.entrepreneur.com/growing-a-business/4-ways-small-businesses-can-compete-against-the-major/287450</a:t>
            </a:r>
            <a:endParaRPr sz="1800">
              <a:solidFill>
                <a:schemeClr val="dk2"/>
              </a:solidFill>
              <a:latin typeface="Proxima Nova"/>
              <a:ea typeface="Proxima Nova"/>
              <a:cs typeface="Proxima Nova"/>
              <a:sym typeface="Proxima Nova"/>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5" name="Shape 205"/>
        <p:cNvGrpSpPr/>
        <p:nvPr/>
      </p:nvGrpSpPr>
      <p:grpSpPr>
        <a:xfrm>
          <a:off x="0" y="0"/>
          <a:ext cx="0" cy="0"/>
          <a:chOff x="0" y="0"/>
          <a:chExt cx="0" cy="0"/>
        </a:xfrm>
      </p:grpSpPr>
      <p:sp>
        <p:nvSpPr>
          <p:cNvPr id="206" name="Google Shape;206;p3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Promotion &amp; Campaigns</a:t>
            </a:r>
            <a:endParaRPr>
              <a:solidFill>
                <a:schemeClr val="accent5"/>
              </a:solidFill>
            </a:endParaRPr>
          </a:p>
          <a:p>
            <a:pPr indent="0" lvl="0" marL="0" rtl="0" algn="l">
              <a:spcBef>
                <a:spcPts val="0"/>
              </a:spcBef>
              <a:spcAft>
                <a:spcPts val="0"/>
              </a:spcAft>
              <a:buNone/>
            </a:pPr>
            <a:r>
              <a:t/>
            </a:r>
            <a:endParaRPr>
              <a:solidFill>
                <a:schemeClr val="accent5"/>
              </a:solidFill>
            </a:endParaRPr>
          </a:p>
        </p:txBody>
      </p:sp>
      <p:sp>
        <p:nvSpPr>
          <p:cNvPr id="207" name="Google Shape;207;p35"/>
          <p:cNvSpPr txBox="1"/>
          <p:nvPr>
            <p:ph idx="1" type="body"/>
          </p:nvPr>
        </p:nvSpPr>
        <p:spPr>
          <a:xfrm>
            <a:off x="311700" y="1152475"/>
            <a:ext cx="8459700" cy="3416400"/>
          </a:xfrm>
          <a:prstGeom prst="rect">
            <a:avLst/>
          </a:prstGeom>
        </p:spPr>
        <p:txBody>
          <a:bodyPr anchorCtr="0" anchor="t" bIns="91425" lIns="91425" spcFirstLastPara="1" rIns="91425" wrap="square" tIns="91425">
            <a:normAutofit lnSpcReduction="10000"/>
          </a:bodyPr>
          <a:lstStyle/>
          <a:p>
            <a:pPr indent="0" lvl="0" marL="0" rtl="0" algn="l">
              <a:spcBef>
                <a:spcPts val="1200"/>
              </a:spcBef>
              <a:spcAft>
                <a:spcPts val="0"/>
              </a:spcAft>
              <a:buNone/>
            </a:pPr>
            <a:r>
              <a:rPr lang="en" sz="1800">
                <a:solidFill>
                  <a:srgbClr val="000000"/>
                </a:solidFill>
              </a:rPr>
              <a:t>We will be promoting our product through the following:</a:t>
            </a:r>
            <a:endParaRPr sz="1800">
              <a:solidFill>
                <a:srgbClr val="000000"/>
              </a:solidFill>
            </a:endParaRPr>
          </a:p>
          <a:p>
            <a:pPr indent="-342900" lvl="0" marL="457200" rtl="0" algn="l">
              <a:spcBef>
                <a:spcPts val="1200"/>
              </a:spcBef>
              <a:spcAft>
                <a:spcPts val="0"/>
              </a:spcAft>
              <a:buClr>
                <a:srgbClr val="000000"/>
              </a:buClr>
              <a:buSzPts val="1800"/>
              <a:buChar char="●"/>
            </a:pPr>
            <a:r>
              <a:rPr lang="en" sz="1800">
                <a:solidFill>
                  <a:srgbClr val="000000"/>
                </a:solidFill>
              </a:rPr>
              <a:t>Gaming events</a:t>
            </a:r>
            <a:endParaRPr sz="1800">
              <a:solidFill>
                <a:srgbClr val="000000"/>
              </a:solidFill>
            </a:endParaRPr>
          </a:p>
          <a:p>
            <a:pPr indent="-342900" lvl="0" marL="457200" rtl="0" algn="l">
              <a:spcBef>
                <a:spcPts val="0"/>
              </a:spcBef>
              <a:spcAft>
                <a:spcPts val="0"/>
              </a:spcAft>
              <a:buClr>
                <a:srgbClr val="000000"/>
              </a:buClr>
              <a:buSzPts val="1800"/>
              <a:buChar char="●"/>
            </a:pPr>
            <a:r>
              <a:rPr lang="en" sz="1800">
                <a:solidFill>
                  <a:srgbClr val="000000"/>
                </a:solidFill>
              </a:rPr>
              <a:t>Twitchcon</a:t>
            </a:r>
            <a:endParaRPr sz="1800">
              <a:solidFill>
                <a:srgbClr val="000000"/>
              </a:solidFill>
            </a:endParaRPr>
          </a:p>
          <a:p>
            <a:pPr indent="-342900" lvl="0" marL="457200" rtl="0" algn="l">
              <a:spcBef>
                <a:spcPts val="0"/>
              </a:spcBef>
              <a:spcAft>
                <a:spcPts val="0"/>
              </a:spcAft>
              <a:buClr>
                <a:srgbClr val="000000"/>
              </a:buClr>
              <a:buSzPts val="1800"/>
              <a:buChar char="●"/>
            </a:pPr>
            <a:r>
              <a:rPr lang="en" sz="1800">
                <a:solidFill>
                  <a:srgbClr val="000000"/>
                </a:solidFill>
              </a:rPr>
              <a:t>Campaigns</a:t>
            </a:r>
            <a:endParaRPr sz="1800">
              <a:solidFill>
                <a:srgbClr val="000000"/>
              </a:solidFill>
            </a:endParaRPr>
          </a:p>
          <a:p>
            <a:pPr indent="-342900" lvl="0" marL="457200" rtl="0" algn="l">
              <a:spcBef>
                <a:spcPts val="0"/>
              </a:spcBef>
              <a:spcAft>
                <a:spcPts val="0"/>
              </a:spcAft>
              <a:buClr>
                <a:srgbClr val="000000"/>
              </a:buClr>
              <a:buSzPts val="1800"/>
              <a:buChar char="●"/>
            </a:pPr>
            <a:r>
              <a:rPr lang="en" sz="1800">
                <a:solidFill>
                  <a:srgbClr val="000000"/>
                </a:solidFill>
              </a:rPr>
              <a:t>General Media presence</a:t>
            </a:r>
            <a:endParaRPr sz="1800">
              <a:solidFill>
                <a:srgbClr val="000000"/>
              </a:solidFill>
            </a:endParaRPr>
          </a:p>
          <a:p>
            <a:pPr indent="-342900" lvl="0" marL="457200" rtl="0" algn="l">
              <a:spcBef>
                <a:spcPts val="0"/>
              </a:spcBef>
              <a:spcAft>
                <a:spcPts val="0"/>
              </a:spcAft>
              <a:buClr>
                <a:srgbClr val="000000"/>
              </a:buClr>
              <a:buSzPts val="1800"/>
              <a:buChar char="●"/>
            </a:pPr>
            <a:r>
              <a:rPr lang="en" sz="1800">
                <a:solidFill>
                  <a:srgbClr val="000000"/>
                </a:solidFill>
              </a:rPr>
              <a:t>Sponsorships</a:t>
            </a:r>
            <a:endParaRPr sz="1800">
              <a:solidFill>
                <a:srgbClr val="000000"/>
              </a:solidFill>
            </a:endParaRPr>
          </a:p>
          <a:p>
            <a:pPr indent="0" lvl="0" marL="0" rtl="0" algn="l">
              <a:spcBef>
                <a:spcPts val="1200"/>
              </a:spcBef>
              <a:spcAft>
                <a:spcPts val="0"/>
              </a:spcAft>
              <a:buNone/>
            </a:pPr>
            <a:r>
              <a:t/>
            </a:r>
            <a:endParaRPr sz="1800">
              <a:solidFill>
                <a:srgbClr val="000000"/>
              </a:solidFill>
            </a:endParaRPr>
          </a:p>
          <a:p>
            <a:pPr indent="0" lvl="0" marL="0" rtl="0" algn="l">
              <a:spcBef>
                <a:spcPts val="1200"/>
              </a:spcBef>
              <a:spcAft>
                <a:spcPts val="0"/>
              </a:spcAft>
              <a:buNone/>
            </a:pPr>
            <a:r>
              <a:t/>
            </a:r>
            <a:endParaRPr sz="1800">
              <a:solidFill>
                <a:srgbClr val="000000"/>
              </a:solidFill>
            </a:endParaRPr>
          </a:p>
          <a:p>
            <a:pPr indent="0" lvl="0" marL="0" rtl="0" algn="l">
              <a:spcBef>
                <a:spcPts val="1200"/>
              </a:spcBef>
              <a:spcAft>
                <a:spcPts val="1200"/>
              </a:spcAft>
              <a:buNone/>
            </a:pPr>
            <a:r>
              <a:t/>
            </a:r>
            <a:endParaRPr sz="1800">
              <a:solidFill>
                <a:srgbClr val="000000"/>
              </a:solidFill>
            </a:endParaRPr>
          </a:p>
        </p:txBody>
      </p:sp>
      <p:pic>
        <p:nvPicPr>
          <p:cNvPr id="208" name="Google Shape;208;p35"/>
          <p:cNvPicPr preferRelativeResize="0"/>
          <p:nvPr/>
        </p:nvPicPr>
        <p:blipFill>
          <a:blip r:embed="rId3">
            <a:alphaModFix/>
          </a:blip>
          <a:stretch>
            <a:fillRect/>
          </a:stretch>
        </p:blipFill>
        <p:spPr>
          <a:xfrm>
            <a:off x="4304925" y="1605925"/>
            <a:ext cx="4663974" cy="3114100"/>
          </a:xfrm>
          <a:prstGeom prst="rect">
            <a:avLst/>
          </a:prstGeom>
          <a:noFill/>
          <a:ln>
            <a:noFill/>
          </a:ln>
        </p:spPr>
      </p:pic>
      <p:sp>
        <p:nvSpPr>
          <p:cNvPr id="209" name="Google Shape;209;p35"/>
          <p:cNvSpPr txBox="1"/>
          <p:nvPr/>
        </p:nvSpPr>
        <p:spPr>
          <a:xfrm>
            <a:off x="793075" y="4127125"/>
            <a:ext cx="3241500" cy="723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latin typeface="Proxima Nova"/>
                <a:ea typeface="Proxima Nova"/>
                <a:cs typeface="Proxima Nova"/>
                <a:sym typeface="Proxima Nova"/>
              </a:rPr>
              <a:t>https://www.ncsc.gov.uk/guidance/social-media-how-to-use-it-safely</a:t>
            </a:r>
            <a:endParaRPr sz="1800">
              <a:solidFill>
                <a:schemeClr val="dk2"/>
              </a:solidFill>
              <a:latin typeface="Proxima Nova"/>
              <a:ea typeface="Proxima Nova"/>
              <a:cs typeface="Proxima Nova"/>
              <a:sym typeface="Proxima Nova"/>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3" name="Shape 213"/>
        <p:cNvGrpSpPr/>
        <p:nvPr/>
      </p:nvGrpSpPr>
      <p:grpSpPr>
        <a:xfrm>
          <a:off x="0" y="0"/>
          <a:ext cx="0" cy="0"/>
          <a:chOff x="0" y="0"/>
          <a:chExt cx="0" cy="0"/>
        </a:xfrm>
      </p:grpSpPr>
      <p:sp>
        <p:nvSpPr>
          <p:cNvPr id="214" name="Google Shape;214;p3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Social Media Presence</a:t>
            </a:r>
            <a:endParaRPr>
              <a:solidFill>
                <a:schemeClr val="accent5"/>
              </a:solidFill>
            </a:endParaRPr>
          </a:p>
          <a:p>
            <a:pPr indent="0" lvl="0" marL="0" rtl="0" algn="l">
              <a:spcBef>
                <a:spcPts val="0"/>
              </a:spcBef>
              <a:spcAft>
                <a:spcPts val="0"/>
              </a:spcAft>
              <a:buNone/>
            </a:pPr>
            <a:r>
              <a:t/>
            </a:r>
            <a:endParaRPr>
              <a:solidFill>
                <a:schemeClr val="accent5"/>
              </a:solidFill>
            </a:endParaRPr>
          </a:p>
        </p:txBody>
      </p:sp>
      <p:sp>
        <p:nvSpPr>
          <p:cNvPr id="215" name="Google Shape;215;p36"/>
          <p:cNvSpPr txBox="1"/>
          <p:nvPr>
            <p:ph idx="1" type="body"/>
          </p:nvPr>
        </p:nvSpPr>
        <p:spPr>
          <a:xfrm>
            <a:off x="311700" y="1152475"/>
            <a:ext cx="3630600" cy="3416400"/>
          </a:xfrm>
          <a:prstGeom prst="rect">
            <a:avLst/>
          </a:prstGeom>
        </p:spPr>
        <p:txBody>
          <a:bodyPr anchorCtr="0" anchor="t" bIns="91425" lIns="91425" spcFirstLastPara="1" rIns="91425" wrap="square" tIns="91425">
            <a:normAutofit/>
          </a:bodyPr>
          <a:lstStyle/>
          <a:p>
            <a:pPr indent="0" lvl="0" marL="0" rtl="0" algn="l">
              <a:spcBef>
                <a:spcPts val="1200"/>
              </a:spcBef>
              <a:spcAft>
                <a:spcPts val="0"/>
              </a:spcAft>
              <a:buNone/>
            </a:pPr>
            <a:r>
              <a:rPr lang="en" sz="1800">
                <a:solidFill>
                  <a:srgbClr val="000000"/>
                </a:solidFill>
              </a:rPr>
              <a:t>Here are some screenshots of our presence on social media and the types of interactions we’ve had!</a:t>
            </a:r>
            <a:endParaRPr sz="1800">
              <a:solidFill>
                <a:srgbClr val="000000"/>
              </a:solidFill>
            </a:endParaRPr>
          </a:p>
          <a:p>
            <a:pPr indent="0" lvl="0" marL="0" rtl="0" algn="l">
              <a:spcBef>
                <a:spcPts val="1200"/>
              </a:spcBef>
              <a:spcAft>
                <a:spcPts val="0"/>
              </a:spcAft>
              <a:buNone/>
            </a:pPr>
            <a:r>
              <a:t/>
            </a:r>
            <a:endParaRPr sz="1800">
              <a:solidFill>
                <a:srgbClr val="000000"/>
              </a:solidFill>
            </a:endParaRPr>
          </a:p>
          <a:p>
            <a:pPr indent="0" lvl="0" marL="0" rtl="0" algn="l">
              <a:spcBef>
                <a:spcPts val="1200"/>
              </a:spcBef>
              <a:spcAft>
                <a:spcPts val="1200"/>
              </a:spcAft>
              <a:buNone/>
            </a:pPr>
            <a:r>
              <a:t/>
            </a:r>
            <a:endParaRPr sz="1800">
              <a:solidFill>
                <a:srgbClr val="000000"/>
              </a:solidFill>
            </a:endParaRPr>
          </a:p>
        </p:txBody>
      </p:sp>
      <p:pic>
        <p:nvPicPr>
          <p:cNvPr id="216" name="Google Shape;216;p36"/>
          <p:cNvPicPr preferRelativeResize="0"/>
          <p:nvPr/>
        </p:nvPicPr>
        <p:blipFill>
          <a:blip r:embed="rId3">
            <a:alphaModFix/>
          </a:blip>
          <a:stretch>
            <a:fillRect/>
          </a:stretch>
        </p:blipFill>
        <p:spPr>
          <a:xfrm>
            <a:off x="5463649" y="153975"/>
            <a:ext cx="3335475" cy="4204125"/>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0" name="Shape 220"/>
        <p:cNvGrpSpPr/>
        <p:nvPr/>
      </p:nvGrpSpPr>
      <p:grpSpPr>
        <a:xfrm>
          <a:off x="0" y="0"/>
          <a:ext cx="0" cy="0"/>
          <a:chOff x="0" y="0"/>
          <a:chExt cx="0" cy="0"/>
        </a:xfrm>
      </p:grpSpPr>
      <p:sp>
        <p:nvSpPr>
          <p:cNvPr id="221" name="Google Shape;221;p3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Social Media Presence</a:t>
            </a:r>
            <a:endParaRPr>
              <a:solidFill>
                <a:schemeClr val="accent5"/>
              </a:solidFill>
            </a:endParaRPr>
          </a:p>
          <a:p>
            <a:pPr indent="0" lvl="0" marL="0" rtl="0" algn="l">
              <a:spcBef>
                <a:spcPts val="0"/>
              </a:spcBef>
              <a:spcAft>
                <a:spcPts val="0"/>
              </a:spcAft>
              <a:buNone/>
            </a:pPr>
            <a:r>
              <a:t/>
            </a:r>
            <a:endParaRPr>
              <a:solidFill>
                <a:schemeClr val="accent5"/>
              </a:solidFill>
            </a:endParaRPr>
          </a:p>
        </p:txBody>
      </p:sp>
      <p:pic>
        <p:nvPicPr>
          <p:cNvPr id="222" name="Google Shape;222;p37"/>
          <p:cNvPicPr preferRelativeResize="0"/>
          <p:nvPr/>
        </p:nvPicPr>
        <p:blipFill>
          <a:blip r:embed="rId3">
            <a:alphaModFix/>
          </a:blip>
          <a:stretch>
            <a:fillRect/>
          </a:stretch>
        </p:blipFill>
        <p:spPr>
          <a:xfrm>
            <a:off x="3125125" y="1017725"/>
            <a:ext cx="2796650" cy="4019301"/>
          </a:xfrm>
          <a:prstGeom prst="rect">
            <a:avLst/>
          </a:prstGeom>
          <a:noFill/>
          <a:ln>
            <a:noFill/>
          </a:ln>
        </p:spPr>
      </p:pic>
      <p:pic>
        <p:nvPicPr>
          <p:cNvPr id="223" name="Google Shape;223;p37"/>
          <p:cNvPicPr preferRelativeResize="0"/>
          <p:nvPr/>
        </p:nvPicPr>
        <p:blipFill>
          <a:blip r:embed="rId4">
            <a:alphaModFix/>
          </a:blip>
          <a:stretch>
            <a:fillRect/>
          </a:stretch>
        </p:blipFill>
        <p:spPr>
          <a:xfrm>
            <a:off x="6128075" y="1017725"/>
            <a:ext cx="2917425" cy="4019299"/>
          </a:xfrm>
          <a:prstGeom prst="rect">
            <a:avLst/>
          </a:prstGeom>
          <a:noFill/>
          <a:ln>
            <a:noFill/>
          </a:ln>
        </p:spPr>
      </p:pic>
      <p:pic>
        <p:nvPicPr>
          <p:cNvPr id="224" name="Google Shape;224;p37"/>
          <p:cNvPicPr preferRelativeResize="0"/>
          <p:nvPr/>
        </p:nvPicPr>
        <p:blipFill>
          <a:blip r:embed="rId5">
            <a:alphaModFix/>
          </a:blip>
          <a:stretch>
            <a:fillRect/>
          </a:stretch>
        </p:blipFill>
        <p:spPr>
          <a:xfrm>
            <a:off x="175500" y="1017725"/>
            <a:ext cx="2820324" cy="4019300"/>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228" name="Shape 228"/>
        <p:cNvGrpSpPr/>
        <p:nvPr/>
      </p:nvGrpSpPr>
      <p:grpSpPr>
        <a:xfrm>
          <a:off x="0" y="0"/>
          <a:ext cx="0" cy="0"/>
          <a:chOff x="0" y="0"/>
          <a:chExt cx="0" cy="0"/>
        </a:xfrm>
      </p:grpSpPr>
      <p:sp>
        <p:nvSpPr>
          <p:cNvPr id="229" name="Google Shape;229;p38"/>
          <p:cNvSpPr txBox="1"/>
          <p:nvPr>
            <p:ph type="title"/>
          </p:nvPr>
        </p:nvSpPr>
        <p:spPr>
          <a:xfrm>
            <a:off x="490250" y="526350"/>
            <a:ext cx="5784900" cy="40908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
              <a:t>Finances </a:t>
            </a:r>
            <a:endParaRPr/>
          </a:p>
        </p:txBody>
      </p:sp>
      <p:sp>
        <p:nvSpPr>
          <p:cNvPr id="230" name="Google Shape;230;p38"/>
          <p:cNvSpPr txBox="1"/>
          <p:nvPr/>
        </p:nvSpPr>
        <p:spPr>
          <a:xfrm>
            <a:off x="490250" y="4036800"/>
            <a:ext cx="1865700" cy="1106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lt1"/>
                </a:solidFill>
                <a:latin typeface="Alfa Slab One"/>
                <a:ea typeface="Alfa Slab One"/>
                <a:cs typeface="Alfa Slab One"/>
                <a:sym typeface="Alfa Slab One"/>
              </a:rPr>
              <a:t>Harry Elsey</a:t>
            </a:r>
            <a:endParaRPr sz="1800">
              <a:solidFill>
                <a:schemeClr val="lt1"/>
              </a:solidFill>
              <a:latin typeface="Alfa Slab One"/>
              <a:ea typeface="Alfa Slab One"/>
              <a:cs typeface="Alfa Slab One"/>
              <a:sym typeface="Alfa Slab One"/>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4" name="Shape 234"/>
        <p:cNvGrpSpPr/>
        <p:nvPr/>
      </p:nvGrpSpPr>
      <p:grpSpPr>
        <a:xfrm>
          <a:off x="0" y="0"/>
          <a:ext cx="0" cy="0"/>
          <a:chOff x="0" y="0"/>
          <a:chExt cx="0" cy="0"/>
        </a:xfrm>
      </p:grpSpPr>
      <p:sp>
        <p:nvSpPr>
          <p:cNvPr id="235" name="Google Shape;235;p3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Salary</a:t>
            </a:r>
            <a:endParaRPr>
              <a:solidFill>
                <a:schemeClr val="accent5"/>
              </a:solidFill>
            </a:endParaRPr>
          </a:p>
        </p:txBody>
      </p:sp>
      <p:sp>
        <p:nvSpPr>
          <p:cNvPr id="236" name="Google Shape;236;p3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77500" lnSpcReduction="10000"/>
          </a:bodyPr>
          <a:lstStyle/>
          <a:p>
            <a:pPr indent="0" lvl="0" marL="0" rtl="0" algn="l">
              <a:spcBef>
                <a:spcPts val="0"/>
              </a:spcBef>
              <a:spcAft>
                <a:spcPts val="0"/>
              </a:spcAft>
              <a:buNone/>
            </a:pPr>
            <a:r>
              <a:rPr lang="en">
                <a:solidFill>
                  <a:srgbClr val="000000"/>
                </a:solidFill>
              </a:rPr>
              <a:t>The salary for each </a:t>
            </a:r>
            <a:r>
              <a:rPr lang="en">
                <a:solidFill>
                  <a:srgbClr val="000000"/>
                </a:solidFill>
              </a:rPr>
              <a:t>members</a:t>
            </a:r>
            <a:r>
              <a:rPr lang="en">
                <a:solidFill>
                  <a:srgbClr val="000000"/>
                </a:solidFill>
              </a:rPr>
              <a:t> of the team:</a:t>
            </a:r>
            <a:endParaRPr>
              <a:solidFill>
                <a:srgbClr val="000000"/>
              </a:solidFill>
            </a:endParaRPr>
          </a:p>
          <a:p>
            <a:pPr indent="0" lvl="0" marL="0" rtl="0" algn="l">
              <a:spcBef>
                <a:spcPts val="1200"/>
              </a:spcBef>
              <a:spcAft>
                <a:spcPts val="0"/>
              </a:spcAft>
              <a:buNone/>
            </a:pPr>
            <a:r>
              <a:t/>
            </a:r>
            <a:endParaRPr>
              <a:solidFill>
                <a:srgbClr val="000000"/>
              </a:solidFill>
            </a:endParaRPr>
          </a:p>
          <a:p>
            <a:pPr indent="0" lvl="0" marL="0" rtl="0" algn="ctr">
              <a:spcBef>
                <a:spcPts val="1200"/>
              </a:spcBef>
              <a:spcAft>
                <a:spcPts val="0"/>
              </a:spcAft>
              <a:buNone/>
            </a:pPr>
            <a:r>
              <a:rPr lang="en">
                <a:solidFill>
                  <a:srgbClr val="000000"/>
                </a:solidFill>
              </a:rPr>
              <a:t>Hassan - N/A</a:t>
            </a:r>
            <a:endParaRPr>
              <a:solidFill>
                <a:srgbClr val="000000"/>
              </a:solidFill>
            </a:endParaRPr>
          </a:p>
          <a:p>
            <a:pPr indent="0" lvl="0" marL="0" rtl="0" algn="ctr">
              <a:spcBef>
                <a:spcPts val="1200"/>
              </a:spcBef>
              <a:spcAft>
                <a:spcPts val="0"/>
              </a:spcAft>
              <a:buNone/>
            </a:pPr>
            <a:r>
              <a:rPr lang="en">
                <a:solidFill>
                  <a:srgbClr val="000000"/>
                </a:solidFill>
              </a:rPr>
              <a:t>Harry - N/A</a:t>
            </a:r>
            <a:endParaRPr>
              <a:solidFill>
                <a:srgbClr val="000000"/>
              </a:solidFill>
            </a:endParaRPr>
          </a:p>
          <a:p>
            <a:pPr indent="0" lvl="0" marL="0" rtl="0" algn="ctr">
              <a:spcBef>
                <a:spcPts val="1200"/>
              </a:spcBef>
              <a:spcAft>
                <a:spcPts val="0"/>
              </a:spcAft>
              <a:buNone/>
            </a:pPr>
            <a:r>
              <a:rPr lang="en">
                <a:solidFill>
                  <a:srgbClr val="000000"/>
                </a:solidFill>
              </a:rPr>
              <a:t>Josh - N/A</a:t>
            </a:r>
            <a:endParaRPr>
              <a:solidFill>
                <a:srgbClr val="000000"/>
              </a:solidFill>
            </a:endParaRPr>
          </a:p>
          <a:p>
            <a:pPr indent="0" lvl="0" marL="0" rtl="0" algn="ctr">
              <a:spcBef>
                <a:spcPts val="1200"/>
              </a:spcBef>
              <a:spcAft>
                <a:spcPts val="0"/>
              </a:spcAft>
              <a:buNone/>
            </a:pPr>
            <a:r>
              <a:rPr lang="en">
                <a:solidFill>
                  <a:srgbClr val="000000"/>
                </a:solidFill>
              </a:rPr>
              <a:t>Sean - N/A</a:t>
            </a:r>
            <a:endParaRPr>
              <a:solidFill>
                <a:srgbClr val="000000"/>
              </a:solidFill>
            </a:endParaRPr>
          </a:p>
          <a:p>
            <a:pPr indent="0" lvl="0" marL="0" rtl="0" algn="l">
              <a:spcBef>
                <a:spcPts val="1200"/>
              </a:spcBef>
              <a:spcAft>
                <a:spcPts val="0"/>
              </a:spcAft>
              <a:buNone/>
            </a:pPr>
            <a:r>
              <a:t/>
            </a:r>
            <a:endParaRPr>
              <a:solidFill>
                <a:srgbClr val="000000"/>
              </a:solidFill>
            </a:endParaRPr>
          </a:p>
          <a:p>
            <a:pPr indent="0" lvl="0" marL="0" rtl="0" algn="l">
              <a:spcBef>
                <a:spcPts val="1200"/>
              </a:spcBef>
              <a:spcAft>
                <a:spcPts val="1200"/>
              </a:spcAft>
              <a:buNone/>
            </a:pPr>
            <a:r>
              <a:rPr lang="en">
                <a:solidFill>
                  <a:srgbClr val="000000"/>
                </a:solidFill>
              </a:rPr>
              <a:t>As we are a new indie </a:t>
            </a:r>
            <a:r>
              <a:rPr lang="en">
                <a:solidFill>
                  <a:srgbClr val="000000"/>
                </a:solidFill>
              </a:rPr>
              <a:t>developer</a:t>
            </a:r>
            <a:r>
              <a:rPr lang="en">
                <a:solidFill>
                  <a:srgbClr val="000000"/>
                </a:solidFill>
              </a:rPr>
              <a:t> company we all verbally </a:t>
            </a:r>
            <a:r>
              <a:rPr lang="en">
                <a:solidFill>
                  <a:srgbClr val="000000"/>
                </a:solidFill>
              </a:rPr>
              <a:t>agreed</a:t>
            </a:r>
            <a:r>
              <a:rPr lang="en">
                <a:solidFill>
                  <a:srgbClr val="000000"/>
                </a:solidFill>
              </a:rPr>
              <a:t> on not having a given salary as we have decided to use our own saved funds and money from our part-time jobs in order to develop our game.</a:t>
            </a:r>
            <a:endParaRPr>
              <a:solidFill>
                <a:srgbClr val="000000"/>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0" name="Shape 240"/>
        <p:cNvGrpSpPr/>
        <p:nvPr/>
      </p:nvGrpSpPr>
      <p:grpSpPr>
        <a:xfrm>
          <a:off x="0" y="0"/>
          <a:ext cx="0" cy="0"/>
          <a:chOff x="0" y="0"/>
          <a:chExt cx="0" cy="0"/>
        </a:xfrm>
      </p:grpSpPr>
      <p:sp>
        <p:nvSpPr>
          <p:cNvPr id="241" name="Google Shape;241;p4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Monthly/Yearly Costs</a:t>
            </a:r>
            <a:endParaRPr>
              <a:solidFill>
                <a:schemeClr val="accent5"/>
              </a:solidFill>
            </a:endParaRPr>
          </a:p>
        </p:txBody>
      </p:sp>
      <p:sp>
        <p:nvSpPr>
          <p:cNvPr id="242" name="Google Shape;242;p40"/>
          <p:cNvSpPr txBox="1"/>
          <p:nvPr>
            <p:ph idx="1" type="body"/>
          </p:nvPr>
        </p:nvSpPr>
        <p:spPr>
          <a:xfrm>
            <a:off x="409275" y="1250050"/>
            <a:ext cx="3999900" cy="3416400"/>
          </a:xfrm>
          <a:prstGeom prst="rect">
            <a:avLst/>
          </a:prstGeom>
        </p:spPr>
        <p:txBody>
          <a:bodyPr anchorCtr="0" anchor="t" bIns="91425" lIns="91425" spcFirstLastPara="1" rIns="91425" wrap="square" tIns="91425">
            <a:normAutofit fontScale="92500"/>
          </a:bodyPr>
          <a:lstStyle/>
          <a:p>
            <a:pPr indent="-334327" lvl="0" marL="457200" rtl="0" algn="l">
              <a:spcBef>
                <a:spcPts val="0"/>
              </a:spcBef>
              <a:spcAft>
                <a:spcPts val="0"/>
              </a:spcAft>
              <a:buClr>
                <a:srgbClr val="000000"/>
              </a:buClr>
              <a:buSzPct val="100000"/>
              <a:buChar char="●"/>
            </a:pPr>
            <a:r>
              <a:rPr lang="en" sz="1800">
                <a:solidFill>
                  <a:srgbClr val="000000"/>
                </a:solidFill>
              </a:rPr>
              <a:t>Twitter Premium</a:t>
            </a:r>
            <a:endParaRPr sz="1800">
              <a:solidFill>
                <a:srgbClr val="000000"/>
              </a:solidFill>
            </a:endParaRPr>
          </a:p>
          <a:p>
            <a:pPr indent="-334327" lvl="0" marL="457200" rtl="0" algn="l">
              <a:spcBef>
                <a:spcPts val="0"/>
              </a:spcBef>
              <a:spcAft>
                <a:spcPts val="0"/>
              </a:spcAft>
              <a:buClr>
                <a:srgbClr val="000000"/>
              </a:buClr>
              <a:buSzPct val="100000"/>
              <a:buChar char="-"/>
            </a:pPr>
            <a:r>
              <a:rPr lang="en" sz="1800">
                <a:solidFill>
                  <a:srgbClr val="000000"/>
                </a:solidFill>
              </a:rPr>
              <a:t>£9.60</a:t>
            </a:r>
            <a:endParaRPr sz="1800">
              <a:solidFill>
                <a:srgbClr val="000000"/>
              </a:solidFill>
            </a:endParaRPr>
          </a:p>
          <a:p>
            <a:pPr indent="0" lvl="0" marL="0" rtl="0" algn="l">
              <a:spcBef>
                <a:spcPts val="1200"/>
              </a:spcBef>
              <a:spcAft>
                <a:spcPts val="0"/>
              </a:spcAft>
              <a:buNone/>
            </a:pPr>
            <a:r>
              <a:rPr lang="en" sz="1800">
                <a:solidFill>
                  <a:srgbClr val="000000"/>
                </a:solidFill>
              </a:rPr>
              <a:t>Twitter </a:t>
            </a:r>
            <a:r>
              <a:rPr lang="en" sz="1800">
                <a:solidFill>
                  <a:srgbClr val="000000"/>
                </a:solidFill>
              </a:rPr>
              <a:t>premium: Making our social media platform verified it makes us perceive as a legitimate and trustworthy company, also making us stand out</a:t>
            </a:r>
            <a:endParaRPr sz="1800">
              <a:solidFill>
                <a:srgbClr val="000000"/>
              </a:solidFill>
            </a:endParaRPr>
          </a:p>
          <a:p>
            <a:pPr indent="-334327" lvl="0" marL="457200" rtl="0" algn="l">
              <a:spcBef>
                <a:spcPts val="1200"/>
              </a:spcBef>
              <a:spcAft>
                <a:spcPts val="0"/>
              </a:spcAft>
              <a:buClr>
                <a:srgbClr val="000000"/>
              </a:buClr>
              <a:buSzPct val="100000"/>
              <a:buChar char="●"/>
            </a:pPr>
            <a:r>
              <a:rPr lang="en" sz="1800">
                <a:solidFill>
                  <a:srgbClr val="000000"/>
                </a:solidFill>
              </a:rPr>
              <a:t>Web Hosting</a:t>
            </a:r>
            <a:endParaRPr sz="1800">
              <a:solidFill>
                <a:srgbClr val="000000"/>
              </a:solidFill>
            </a:endParaRPr>
          </a:p>
          <a:p>
            <a:pPr indent="-334327" lvl="0" marL="457200" rtl="0" algn="l">
              <a:spcBef>
                <a:spcPts val="0"/>
              </a:spcBef>
              <a:spcAft>
                <a:spcPts val="0"/>
              </a:spcAft>
              <a:buClr>
                <a:srgbClr val="000000"/>
              </a:buClr>
              <a:buSzPct val="100000"/>
              <a:buChar char="-"/>
            </a:pPr>
            <a:r>
              <a:rPr lang="en" sz="1800">
                <a:solidFill>
                  <a:srgbClr val="000000"/>
                </a:solidFill>
              </a:rPr>
              <a:t>£9</a:t>
            </a:r>
            <a:endParaRPr sz="1800">
              <a:solidFill>
                <a:srgbClr val="000000"/>
              </a:solidFill>
            </a:endParaRPr>
          </a:p>
          <a:p>
            <a:pPr indent="0" lvl="0" marL="0" rtl="0" algn="l">
              <a:spcBef>
                <a:spcPts val="1200"/>
              </a:spcBef>
              <a:spcAft>
                <a:spcPts val="1200"/>
              </a:spcAft>
              <a:buNone/>
            </a:pPr>
            <a:r>
              <a:rPr lang="en" sz="1800">
                <a:solidFill>
                  <a:srgbClr val="000000"/>
                </a:solidFill>
              </a:rPr>
              <a:t>To be able to have an accessible website </a:t>
            </a:r>
            <a:endParaRPr sz="1800">
              <a:solidFill>
                <a:srgbClr val="000000"/>
              </a:solidFill>
            </a:endParaRPr>
          </a:p>
        </p:txBody>
      </p:sp>
      <p:sp>
        <p:nvSpPr>
          <p:cNvPr id="243" name="Google Shape;243;p40"/>
          <p:cNvSpPr txBox="1"/>
          <p:nvPr>
            <p:ph idx="1" type="body"/>
          </p:nvPr>
        </p:nvSpPr>
        <p:spPr>
          <a:xfrm>
            <a:off x="4729450" y="1250050"/>
            <a:ext cx="3999900" cy="34164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Clr>
                <a:srgbClr val="000000"/>
              </a:buClr>
              <a:buSzPts val="1800"/>
              <a:buChar char="●"/>
            </a:pPr>
            <a:r>
              <a:rPr lang="en" sz="1800">
                <a:solidFill>
                  <a:srgbClr val="000000"/>
                </a:solidFill>
              </a:rPr>
              <a:t>Software Unity</a:t>
            </a:r>
            <a:endParaRPr sz="1800">
              <a:solidFill>
                <a:srgbClr val="000000"/>
              </a:solidFill>
            </a:endParaRPr>
          </a:p>
          <a:p>
            <a:pPr indent="-342900" lvl="0" marL="457200" rtl="0" algn="l">
              <a:spcBef>
                <a:spcPts val="0"/>
              </a:spcBef>
              <a:spcAft>
                <a:spcPts val="0"/>
              </a:spcAft>
              <a:buClr>
                <a:srgbClr val="000000"/>
              </a:buClr>
              <a:buSzPts val="1800"/>
              <a:buChar char="-"/>
            </a:pPr>
            <a:r>
              <a:rPr lang="en" sz="1800">
                <a:solidFill>
                  <a:srgbClr val="000000"/>
                </a:solidFill>
              </a:rPr>
              <a:t>£1,610</a:t>
            </a:r>
            <a:endParaRPr sz="1800">
              <a:solidFill>
                <a:srgbClr val="000000"/>
              </a:solidFill>
            </a:endParaRPr>
          </a:p>
          <a:p>
            <a:pPr indent="0" lvl="0" marL="0" rtl="0" algn="l">
              <a:spcBef>
                <a:spcPts val="1200"/>
              </a:spcBef>
              <a:spcAft>
                <a:spcPts val="0"/>
              </a:spcAft>
              <a:buNone/>
            </a:pPr>
            <a:r>
              <a:rPr lang="en" sz="1800">
                <a:solidFill>
                  <a:srgbClr val="000000"/>
                </a:solidFill>
              </a:rPr>
              <a:t>This payment </a:t>
            </a:r>
            <a:r>
              <a:rPr lang="en" sz="1800">
                <a:solidFill>
                  <a:srgbClr val="000000"/>
                </a:solidFill>
              </a:rPr>
              <a:t>is not</a:t>
            </a:r>
            <a:r>
              <a:rPr lang="en" sz="1800">
                <a:solidFill>
                  <a:srgbClr val="000000"/>
                </a:solidFill>
              </a:rPr>
              <a:t> a monthly payment.</a:t>
            </a:r>
            <a:endParaRPr sz="1800">
              <a:solidFill>
                <a:srgbClr val="000000"/>
              </a:solidFill>
            </a:endParaRPr>
          </a:p>
          <a:p>
            <a:pPr indent="0" lvl="0" marL="0" rtl="0" algn="l">
              <a:spcBef>
                <a:spcPts val="1200"/>
              </a:spcBef>
              <a:spcAft>
                <a:spcPts val="1200"/>
              </a:spcAft>
              <a:buNone/>
            </a:pPr>
            <a:r>
              <a:rPr lang="en" sz="1800">
                <a:solidFill>
                  <a:srgbClr val="000000"/>
                </a:solidFill>
              </a:rPr>
              <a:t>This payment is to be paid every year but only when we gain a £200,000 profit from the game but before this the software is free to use.</a:t>
            </a:r>
            <a:endParaRPr sz="1800">
              <a:solidFill>
                <a:srgbClr val="000000"/>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7" name="Shape 247"/>
        <p:cNvGrpSpPr/>
        <p:nvPr/>
      </p:nvGrpSpPr>
      <p:grpSpPr>
        <a:xfrm>
          <a:off x="0" y="0"/>
          <a:ext cx="0" cy="0"/>
          <a:chOff x="0" y="0"/>
          <a:chExt cx="0" cy="0"/>
        </a:xfrm>
      </p:grpSpPr>
      <p:sp>
        <p:nvSpPr>
          <p:cNvPr id="248" name="Google Shape;248;p4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One Time Payments</a:t>
            </a:r>
            <a:endParaRPr>
              <a:solidFill>
                <a:schemeClr val="accent5"/>
              </a:solidFill>
            </a:endParaRPr>
          </a:p>
        </p:txBody>
      </p:sp>
      <p:sp>
        <p:nvSpPr>
          <p:cNvPr id="249" name="Google Shape;249;p41"/>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317500" lvl="0" marL="457200" rtl="0" algn="l">
              <a:spcBef>
                <a:spcPts val="0"/>
              </a:spcBef>
              <a:spcAft>
                <a:spcPts val="0"/>
              </a:spcAft>
              <a:buClr>
                <a:srgbClr val="000000"/>
              </a:buClr>
              <a:buSzPts val="1400"/>
              <a:buChar char="●"/>
            </a:pPr>
            <a:r>
              <a:rPr lang="en" sz="1400">
                <a:solidFill>
                  <a:srgbClr val="000000"/>
                </a:solidFill>
              </a:rPr>
              <a:t>Upload to Steam</a:t>
            </a:r>
            <a:endParaRPr sz="1400">
              <a:solidFill>
                <a:srgbClr val="000000"/>
              </a:solidFill>
            </a:endParaRPr>
          </a:p>
          <a:p>
            <a:pPr indent="-317500" lvl="0" marL="457200" rtl="0" algn="l">
              <a:spcBef>
                <a:spcPts val="0"/>
              </a:spcBef>
              <a:spcAft>
                <a:spcPts val="0"/>
              </a:spcAft>
              <a:buClr>
                <a:srgbClr val="000000"/>
              </a:buClr>
              <a:buSzPts val="1400"/>
              <a:buChar char="-"/>
            </a:pPr>
            <a:r>
              <a:rPr lang="en" sz="1400">
                <a:solidFill>
                  <a:srgbClr val="000000"/>
                </a:solidFill>
              </a:rPr>
              <a:t>£79.99</a:t>
            </a:r>
            <a:endParaRPr sz="1400">
              <a:solidFill>
                <a:srgbClr val="000000"/>
              </a:solidFill>
            </a:endParaRPr>
          </a:p>
          <a:p>
            <a:pPr indent="0" lvl="0" marL="0" rtl="0" algn="l">
              <a:spcBef>
                <a:spcPts val="1200"/>
              </a:spcBef>
              <a:spcAft>
                <a:spcPts val="0"/>
              </a:spcAft>
              <a:buNone/>
            </a:pPr>
            <a:r>
              <a:rPr lang="en" sz="1400">
                <a:solidFill>
                  <a:srgbClr val="000000"/>
                </a:solidFill>
              </a:rPr>
              <a:t>This is in order to display our game on the Steam Market ready for users to buy and play the game</a:t>
            </a:r>
            <a:endParaRPr sz="1400">
              <a:solidFill>
                <a:srgbClr val="000000"/>
              </a:solidFill>
            </a:endParaRPr>
          </a:p>
          <a:p>
            <a:pPr indent="-317500" lvl="0" marL="457200" rtl="0" algn="l">
              <a:spcBef>
                <a:spcPts val="1200"/>
              </a:spcBef>
              <a:spcAft>
                <a:spcPts val="0"/>
              </a:spcAft>
              <a:buClr>
                <a:srgbClr val="000000"/>
              </a:buClr>
              <a:buSzPts val="1400"/>
              <a:buChar char="●"/>
            </a:pPr>
            <a:r>
              <a:rPr lang="en" sz="1400">
                <a:solidFill>
                  <a:srgbClr val="000000"/>
                </a:solidFill>
              </a:rPr>
              <a:t>Registration of limited company</a:t>
            </a:r>
            <a:endParaRPr sz="1400">
              <a:solidFill>
                <a:srgbClr val="000000"/>
              </a:solidFill>
            </a:endParaRPr>
          </a:p>
          <a:p>
            <a:pPr indent="-317500" lvl="0" marL="457200" rtl="0" algn="l">
              <a:spcBef>
                <a:spcPts val="0"/>
              </a:spcBef>
              <a:spcAft>
                <a:spcPts val="0"/>
              </a:spcAft>
              <a:buClr>
                <a:srgbClr val="000000"/>
              </a:buClr>
              <a:buSzPts val="1400"/>
              <a:buChar char="-"/>
            </a:pPr>
            <a:r>
              <a:rPr lang="en" sz="1400">
                <a:solidFill>
                  <a:srgbClr val="000000"/>
                </a:solidFill>
              </a:rPr>
              <a:t>£40</a:t>
            </a:r>
            <a:endParaRPr sz="1400">
              <a:solidFill>
                <a:srgbClr val="000000"/>
              </a:solidFill>
            </a:endParaRPr>
          </a:p>
          <a:p>
            <a:pPr indent="0" lvl="0" marL="0" rtl="0" algn="l">
              <a:spcBef>
                <a:spcPts val="1200"/>
              </a:spcBef>
              <a:spcAft>
                <a:spcPts val="0"/>
              </a:spcAft>
              <a:buNone/>
            </a:pPr>
            <a:r>
              <a:rPr lang="en" sz="1400">
                <a:solidFill>
                  <a:srgbClr val="000000"/>
                </a:solidFill>
              </a:rPr>
              <a:t>To get our company registered as a legitimate company</a:t>
            </a:r>
            <a:endParaRPr sz="1400">
              <a:solidFill>
                <a:srgbClr val="000000"/>
              </a:solidFill>
            </a:endParaRPr>
          </a:p>
          <a:p>
            <a:pPr indent="-317500" lvl="0" marL="457200" rtl="0" algn="l">
              <a:spcBef>
                <a:spcPts val="1200"/>
              </a:spcBef>
              <a:spcAft>
                <a:spcPts val="0"/>
              </a:spcAft>
              <a:buClr>
                <a:srgbClr val="000000"/>
              </a:buClr>
              <a:buSzPts val="1400"/>
              <a:buChar char="●"/>
            </a:pPr>
            <a:r>
              <a:rPr lang="en" sz="1400">
                <a:solidFill>
                  <a:srgbClr val="000000"/>
                </a:solidFill>
              </a:rPr>
              <a:t>Software Aseprite</a:t>
            </a:r>
            <a:endParaRPr sz="1400">
              <a:solidFill>
                <a:srgbClr val="000000"/>
              </a:solidFill>
            </a:endParaRPr>
          </a:p>
          <a:p>
            <a:pPr indent="-317500" lvl="0" marL="457200" rtl="0" algn="l">
              <a:spcBef>
                <a:spcPts val="0"/>
              </a:spcBef>
              <a:spcAft>
                <a:spcPts val="0"/>
              </a:spcAft>
              <a:buClr>
                <a:srgbClr val="000000"/>
              </a:buClr>
              <a:buSzPts val="1400"/>
              <a:buChar char="-"/>
            </a:pPr>
            <a:r>
              <a:rPr lang="en" sz="1400">
                <a:solidFill>
                  <a:srgbClr val="000000"/>
                </a:solidFill>
              </a:rPr>
              <a:t>£15.76</a:t>
            </a:r>
            <a:endParaRPr sz="1400">
              <a:solidFill>
                <a:srgbClr val="000000"/>
              </a:solidFill>
            </a:endParaRPr>
          </a:p>
          <a:p>
            <a:pPr indent="0" lvl="0" marL="0" rtl="0" algn="l">
              <a:spcBef>
                <a:spcPts val="1200"/>
              </a:spcBef>
              <a:spcAft>
                <a:spcPts val="0"/>
              </a:spcAft>
              <a:buNone/>
            </a:pPr>
            <a:r>
              <a:rPr lang="en" sz="1400">
                <a:solidFill>
                  <a:srgbClr val="000000"/>
                </a:solidFill>
              </a:rPr>
              <a:t>This software helps design the game preferably pixelated games, which by making the game we saw this software would be beneficial</a:t>
            </a:r>
            <a:endParaRPr sz="1400">
              <a:solidFill>
                <a:srgbClr val="000000"/>
              </a:solidFill>
            </a:endParaRPr>
          </a:p>
          <a:p>
            <a:pPr indent="0" lvl="0" marL="0" rtl="0" algn="l">
              <a:spcBef>
                <a:spcPts val="1200"/>
              </a:spcBef>
              <a:spcAft>
                <a:spcPts val="1200"/>
              </a:spcAft>
              <a:buNone/>
            </a:pPr>
            <a:r>
              <a:t/>
            </a:r>
            <a:endParaRPr>
              <a:solidFill>
                <a:srgbClr val="000000"/>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3" name="Shape 253"/>
        <p:cNvGrpSpPr/>
        <p:nvPr/>
      </p:nvGrpSpPr>
      <p:grpSpPr>
        <a:xfrm>
          <a:off x="0" y="0"/>
          <a:ext cx="0" cy="0"/>
          <a:chOff x="0" y="0"/>
          <a:chExt cx="0" cy="0"/>
        </a:xfrm>
      </p:grpSpPr>
      <p:sp>
        <p:nvSpPr>
          <p:cNvPr id="254" name="Google Shape;254;p4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Income</a:t>
            </a:r>
            <a:endParaRPr>
              <a:solidFill>
                <a:schemeClr val="accent5"/>
              </a:solidFill>
            </a:endParaRPr>
          </a:p>
        </p:txBody>
      </p:sp>
      <p:sp>
        <p:nvSpPr>
          <p:cNvPr id="255" name="Google Shape;255;p42"/>
          <p:cNvSpPr txBox="1"/>
          <p:nvPr>
            <p:ph idx="1" type="body"/>
          </p:nvPr>
        </p:nvSpPr>
        <p:spPr>
          <a:xfrm>
            <a:off x="381400" y="1152475"/>
            <a:ext cx="3999900" cy="3416400"/>
          </a:xfrm>
          <a:prstGeom prst="rect">
            <a:avLst/>
          </a:prstGeom>
        </p:spPr>
        <p:txBody>
          <a:bodyPr anchorCtr="0" anchor="t" bIns="91425" lIns="91425" spcFirstLastPara="1" rIns="91425" wrap="square" tIns="91425">
            <a:normAutofit/>
          </a:bodyPr>
          <a:lstStyle/>
          <a:p>
            <a:pPr indent="-317500" lvl="0" marL="457200" rtl="0" algn="l">
              <a:spcBef>
                <a:spcPts val="0"/>
              </a:spcBef>
              <a:spcAft>
                <a:spcPts val="0"/>
              </a:spcAft>
              <a:buClr>
                <a:srgbClr val="000000"/>
              </a:buClr>
              <a:buSzPts val="1400"/>
              <a:buChar char="●"/>
            </a:pPr>
            <a:r>
              <a:rPr lang="en">
                <a:solidFill>
                  <a:srgbClr val="000000"/>
                </a:solidFill>
              </a:rPr>
              <a:t>Game Price</a:t>
            </a:r>
            <a:endParaRPr>
              <a:solidFill>
                <a:srgbClr val="000000"/>
              </a:solidFill>
            </a:endParaRPr>
          </a:p>
          <a:p>
            <a:pPr indent="-317500" lvl="0" marL="457200" rtl="0" algn="l">
              <a:spcBef>
                <a:spcPts val="0"/>
              </a:spcBef>
              <a:spcAft>
                <a:spcPts val="0"/>
              </a:spcAft>
              <a:buClr>
                <a:srgbClr val="000000"/>
              </a:buClr>
              <a:buSzPts val="1400"/>
              <a:buChar char="-"/>
            </a:pPr>
            <a:r>
              <a:rPr lang="en">
                <a:solidFill>
                  <a:srgbClr val="000000"/>
                </a:solidFill>
              </a:rPr>
              <a:t>£7.99</a:t>
            </a:r>
            <a:endParaRPr>
              <a:solidFill>
                <a:srgbClr val="000000"/>
              </a:solidFill>
            </a:endParaRPr>
          </a:p>
          <a:p>
            <a:pPr indent="0" lvl="0" marL="0" rtl="0" algn="l">
              <a:spcBef>
                <a:spcPts val="1200"/>
              </a:spcBef>
              <a:spcAft>
                <a:spcPts val="1200"/>
              </a:spcAft>
              <a:buNone/>
            </a:pPr>
            <a:r>
              <a:rPr lang="en">
                <a:solidFill>
                  <a:srgbClr val="000000"/>
                </a:solidFill>
              </a:rPr>
              <a:t>The game that we as a team have created, </a:t>
            </a:r>
            <a:r>
              <a:rPr lang="en">
                <a:solidFill>
                  <a:srgbClr val="000000"/>
                </a:solidFill>
              </a:rPr>
              <a:t>we've</a:t>
            </a:r>
            <a:r>
              <a:rPr lang="en">
                <a:solidFill>
                  <a:srgbClr val="000000"/>
                </a:solidFill>
              </a:rPr>
              <a:t> </a:t>
            </a:r>
            <a:r>
              <a:rPr lang="en">
                <a:solidFill>
                  <a:srgbClr val="000000"/>
                </a:solidFill>
              </a:rPr>
              <a:t>collectively</a:t>
            </a:r>
            <a:r>
              <a:rPr lang="en">
                <a:solidFill>
                  <a:srgbClr val="000000"/>
                </a:solidFill>
              </a:rPr>
              <a:t> decided that we will charge people £7.99, as we see this price as a fair and affordable for all users, which we also thought with the high quality of our game with a lower cost for buying the game that it would create more popularity to the game making the game eye-catching to the users.</a:t>
            </a:r>
            <a:endParaRPr>
              <a:solidFill>
                <a:srgbClr val="000000"/>
              </a:solidFill>
            </a:endParaRPr>
          </a:p>
        </p:txBody>
      </p:sp>
      <p:sp>
        <p:nvSpPr>
          <p:cNvPr id="256" name="Google Shape;256;p42"/>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p>
            <a:pPr indent="-317500" lvl="0" marL="457200" rtl="0" algn="l">
              <a:spcBef>
                <a:spcPts val="0"/>
              </a:spcBef>
              <a:spcAft>
                <a:spcPts val="0"/>
              </a:spcAft>
              <a:buClr>
                <a:srgbClr val="000000"/>
              </a:buClr>
              <a:buSzPts val="1400"/>
              <a:buChar char="●"/>
            </a:pPr>
            <a:r>
              <a:rPr lang="en">
                <a:solidFill>
                  <a:srgbClr val="000000"/>
                </a:solidFill>
              </a:rPr>
              <a:t>Commision</a:t>
            </a:r>
            <a:endParaRPr>
              <a:solidFill>
                <a:srgbClr val="000000"/>
              </a:solidFill>
            </a:endParaRPr>
          </a:p>
          <a:p>
            <a:pPr indent="-317500" lvl="0" marL="457200" rtl="0" algn="l">
              <a:spcBef>
                <a:spcPts val="0"/>
              </a:spcBef>
              <a:spcAft>
                <a:spcPts val="0"/>
              </a:spcAft>
              <a:buClr>
                <a:srgbClr val="000000"/>
              </a:buClr>
              <a:buSzPts val="1400"/>
              <a:buChar char="-"/>
            </a:pPr>
            <a:r>
              <a:rPr lang="en">
                <a:solidFill>
                  <a:srgbClr val="000000"/>
                </a:solidFill>
              </a:rPr>
              <a:t>Steam will charge a 30% commision from our earnings </a:t>
            </a:r>
            <a:endParaRPr>
              <a:solidFill>
                <a:srgbClr val="000000"/>
              </a:solidFill>
            </a:endParaRPr>
          </a:p>
          <a:p>
            <a:pPr indent="0" lvl="0" marL="0" rtl="0" algn="l">
              <a:spcBef>
                <a:spcPts val="1200"/>
              </a:spcBef>
              <a:spcAft>
                <a:spcPts val="1200"/>
              </a:spcAft>
              <a:buNone/>
            </a:pPr>
            <a:r>
              <a:rPr lang="en">
                <a:solidFill>
                  <a:srgbClr val="000000"/>
                </a:solidFill>
              </a:rPr>
              <a:t>With any income we come up with steam will plan to take 30% of this, which is something us a company will be taking aware of.</a:t>
            </a:r>
            <a:endParaRPr>
              <a:solidFill>
                <a:srgbClr val="000000"/>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0" name="Shape 260"/>
        <p:cNvGrpSpPr/>
        <p:nvPr/>
      </p:nvGrpSpPr>
      <p:grpSpPr>
        <a:xfrm>
          <a:off x="0" y="0"/>
          <a:ext cx="0" cy="0"/>
          <a:chOff x="0" y="0"/>
          <a:chExt cx="0" cy="0"/>
        </a:xfrm>
      </p:grpSpPr>
      <p:sp>
        <p:nvSpPr>
          <p:cNvPr id="261" name="Google Shape;261;p43"/>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solidFill>
                  <a:schemeClr val="accent5"/>
                </a:solidFill>
              </a:rPr>
              <a:t>Earnings/Profits</a:t>
            </a:r>
            <a:endParaRPr>
              <a:solidFill>
                <a:schemeClr val="accent5"/>
              </a:solidFill>
            </a:endParaRPr>
          </a:p>
        </p:txBody>
      </p:sp>
      <p:pic>
        <p:nvPicPr>
          <p:cNvPr id="262" name="Google Shape;262;p43"/>
          <p:cNvPicPr preferRelativeResize="0"/>
          <p:nvPr/>
        </p:nvPicPr>
        <p:blipFill>
          <a:blip r:embed="rId3">
            <a:alphaModFix/>
          </a:blip>
          <a:stretch>
            <a:fillRect/>
          </a:stretch>
        </p:blipFill>
        <p:spPr>
          <a:xfrm>
            <a:off x="3776326" y="445025"/>
            <a:ext cx="4567100" cy="2250100"/>
          </a:xfrm>
          <a:prstGeom prst="rect">
            <a:avLst/>
          </a:prstGeom>
          <a:noFill/>
          <a:ln>
            <a:noFill/>
          </a:ln>
        </p:spPr>
      </p:pic>
      <p:pic>
        <p:nvPicPr>
          <p:cNvPr id="263" name="Google Shape;263;p43"/>
          <p:cNvPicPr preferRelativeResize="0"/>
          <p:nvPr/>
        </p:nvPicPr>
        <p:blipFill rotWithShape="1">
          <a:blip r:embed="rId4">
            <a:alphaModFix/>
          </a:blip>
          <a:srcRect b="60245" l="2037" r="64175" t="28794"/>
          <a:stretch/>
        </p:blipFill>
        <p:spPr>
          <a:xfrm>
            <a:off x="731625" y="3089050"/>
            <a:ext cx="7128250" cy="1300674"/>
          </a:xfrm>
          <a:prstGeom prst="rect">
            <a:avLst/>
          </a:prstGeom>
          <a:noFill/>
          <a:ln>
            <a:noFill/>
          </a:ln>
        </p:spPr>
      </p:pic>
      <p:sp>
        <p:nvSpPr>
          <p:cNvPr id="264" name="Google Shape;264;p43"/>
          <p:cNvSpPr txBox="1"/>
          <p:nvPr/>
        </p:nvSpPr>
        <p:spPr>
          <a:xfrm>
            <a:off x="3158225" y="4542125"/>
            <a:ext cx="5846100" cy="815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700"/>
              <a:t>“Video Game Insights - Games industry data and analysis,” </a:t>
            </a:r>
            <a:r>
              <a:rPr i="1" lang="en" sz="700"/>
              <a:t>Video Game Insights</a:t>
            </a:r>
            <a:r>
              <a:rPr lang="en" sz="700"/>
              <a:t>. https://vginsights.com/insights/article/infographic-indie-game-revenues-on-steam#:~:text=game%20revenue%20estimates&amp;text=Over%202%2F3%20of%20the</a:t>
            </a:r>
            <a:endParaRPr sz="700"/>
          </a:p>
          <a:p>
            <a:pPr indent="0" lvl="0" marL="0" rtl="0" algn="l">
              <a:lnSpc>
                <a:spcPct val="115000"/>
              </a:lnSpc>
              <a:spcBef>
                <a:spcPts val="1200"/>
              </a:spcBef>
              <a:spcAft>
                <a:spcPts val="0"/>
              </a:spcAft>
              <a:buNone/>
            </a:pPr>
            <a:r>
              <a:rPr lang="en" sz="700"/>
              <a:t>‌</a:t>
            </a:r>
            <a:endParaRPr sz="700"/>
          </a:p>
          <a:p>
            <a:pPr indent="0" lvl="0" marL="0" rtl="0" algn="l">
              <a:spcBef>
                <a:spcPts val="1200"/>
              </a:spcBef>
              <a:spcAft>
                <a:spcPts val="0"/>
              </a:spcAft>
              <a:buNone/>
            </a:pPr>
            <a:r>
              <a:t/>
            </a:r>
            <a:endParaRPr>
              <a:solidFill>
                <a:schemeClr val="dk2"/>
              </a:solidFill>
              <a:latin typeface="Proxima Nova"/>
              <a:ea typeface="Proxima Nova"/>
              <a:cs typeface="Proxima Nova"/>
              <a:sym typeface="Proxima Nova"/>
            </a:endParaRPr>
          </a:p>
        </p:txBody>
      </p:sp>
    </p:spTree>
  </p:cSld>
  <p:clrMapOvr>
    <a:masterClrMapping/>
  </p:clrMapOvr>
</p:sld>
</file>

<file path=ppt/theme/theme1.xml><?xml version="1.0" encoding="utf-8"?>
<a:theme xmlns:a="http://schemas.openxmlformats.org/drawingml/2006/main" xmlns:r="http://schemas.openxmlformats.org/officeDocument/2006/relationships" name="Gameday">
  <a:themeElements>
    <a:clrScheme name="Gameday">
      <a:dk1>
        <a:srgbClr val="4285F4"/>
      </a:dk1>
      <a:lt1>
        <a:srgbClr val="FFFFFF"/>
      </a:lt1>
      <a:dk2>
        <a:srgbClr val="666666"/>
      </a:dk2>
      <a:lt2>
        <a:srgbClr val="D9D9D9"/>
      </a:lt2>
      <a:accent1>
        <a:srgbClr val="455A64"/>
      </a:accent1>
      <a:accent2>
        <a:srgbClr val="607D8B"/>
      </a:accent2>
      <a:accent3>
        <a:srgbClr val="FF5722"/>
      </a:accent3>
      <a:accent4>
        <a:srgbClr val="D84315"/>
      </a:accent4>
      <a:accent5>
        <a:srgbClr val="1C3AA9"/>
      </a:accent5>
      <a:accent6>
        <a:srgbClr val="FFAB40"/>
      </a:accent6>
      <a:hlink>
        <a:srgbClr val="1C3AA9"/>
      </a:hlink>
      <a:folHlink>
        <a:srgbClr val="1C3AA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