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4" r:id="rId13"/>
    <p:sldId id="265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F90EE-4E00-B806-BD82-300B427D46B2}" v="1399" dt="2026-05-12T15:55:47.332"/>
    <p1510:client id="{D9E5214A-3A69-791D-3870-930F85066CA2}" v="708" dt="2026-05-13T13:08:20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47" autoAdjust="0"/>
    <p:restoredTop sz="94660"/>
  </p:normalViewPr>
  <p:slideViewPr>
    <p:cSldViewPr>
      <p:cViewPr varScale="1">
        <p:scale>
          <a:sx n="93" d="100"/>
          <a:sy n="93" d="100"/>
        </p:scale>
        <p:origin x="900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7344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4754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3152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703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489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690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829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128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219385-CEEC-20A5-C72F-B13448DE6E0F}"/>
              </a:ext>
            </a:extLst>
          </p:cNvPr>
          <p:cNvSpPr/>
          <p:nvPr/>
        </p:nvSpPr>
        <p:spPr>
          <a:xfrm>
            <a:off x="0" y="-12003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0997" y="-2673001"/>
            <a:ext cx="6870003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34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57856" y="-2666214"/>
            <a:ext cx="6876288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6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33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2093976"/>
            <a:ext cx="8229600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87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7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253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6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598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472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79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266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51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5427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054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0710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00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433084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953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1101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781193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0930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8173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376390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3609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1511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946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6550152" cy="4489704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600" y="1801367"/>
            <a:ext cx="3718561" cy="448970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328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954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6553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64922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028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991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787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985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145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039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869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91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912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04E38F-46D8-838A-C636-0958E5B36C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313433"/>
            <a:ext cx="5165725" cy="4000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8F84C8F-5A53-198D-2CB3-A78F006C4D2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00800" y="2313430"/>
            <a:ext cx="5165725" cy="40000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3185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98999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708347-B003-2458-75EC-D8317FBF028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794000"/>
            <a:ext cx="5165725" cy="3524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9899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F3E993C-0A55-1F54-C280-76AF30E5377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00800" y="2794000"/>
            <a:ext cx="5166360" cy="3524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375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8331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7726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0138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2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133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365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16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outsideinteen" TargetMode="External"/><Relationship Id="rId3" Type="http://schemas.openxmlformats.org/officeDocument/2006/relationships/hyperlink" Target="https://www.harleytherapy.co.uk/" TargetMode="External"/><Relationship Id="rId7" Type="http://schemas.openxmlformats.org/officeDocument/2006/relationships/hyperlink" Target="https://www.elle.com/" TargetMode="External"/><Relationship Id="rId2" Type="http://schemas.openxmlformats.org/officeDocument/2006/relationships/hyperlink" Target="https://cpag.org.uk/" TargetMode="External"/><Relationship Id="rId1" Type="http://schemas.openxmlformats.org/officeDocument/2006/relationships/slideLayout" Target="../slideLayouts/slideLayout43.xml"/><Relationship Id="rId6" Type="http://schemas.openxmlformats.org/officeDocument/2006/relationships/hyperlink" Target="https://www.jrf.org.uk/" TargetMode="External"/><Relationship Id="rId11" Type="http://schemas.openxmlformats.org/officeDocument/2006/relationships/hyperlink" Target="https://www.gov.wales/" TargetMode="External"/><Relationship Id="rId5" Type="http://schemas.openxmlformats.org/officeDocument/2006/relationships/hyperlink" Target="https://impact.vision/blog/peer-pressure-and-social-media/" TargetMode="External"/><Relationship Id="rId10" Type="http://schemas.openxmlformats.org/officeDocument/2006/relationships/hyperlink" Target="https://www.who.int/" TargetMode="External"/><Relationship Id="rId4" Type="http://schemas.openxmlformats.org/officeDocument/2006/relationships/hyperlink" Target="https://www.instagram.com/hannahtalkspolitics" TargetMode="External"/><Relationship Id="rId9" Type="http://schemas.openxmlformats.org/officeDocument/2006/relationships/hyperlink" Target="https://www.edutop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C9377-9F78-1004-B032-B8BCF99554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/>
          <a:p>
            <a:r>
              <a:rPr lang="en-US" sz="3300"/>
              <a:t>Adolescence, Social Change, and the Role of Youth Workers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345E89-D758-BE9B-4CAF-2870780A82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/>
          <a:p>
            <a:r>
              <a:rPr lang="en-US"/>
              <a:t>Presented by Aimee Driscoll</a:t>
            </a:r>
          </a:p>
        </p:txBody>
      </p:sp>
      <p:pic>
        <p:nvPicPr>
          <p:cNvPr id="4" name="Picture 3" descr="A word cloud of different colored text&#10;&#10;AI-generated content may be incorrect.">
            <a:extLst>
              <a:ext uri="{FF2B5EF4-FFF2-40B4-BE49-F238E27FC236}">
                <a16:creationId xmlns:a16="http://schemas.microsoft.com/office/drawing/2014/main" id="{C7A201EE-E37D-C3BE-22E6-20D0F2814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918" y="0"/>
            <a:ext cx="7647115" cy="449267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C642D5-D691-BC99-1E73-A2DDD5EE1B2A}"/>
              </a:ext>
            </a:extLst>
          </p:cNvPr>
          <p:cNvSpPr txBox="1"/>
          <p:nvPr/>
        </p:nvSpPr>
        <p:spPr>
          <a:xfrm>
            <a:off x="9578751" y="3850541"/>
            <a:ext cx="26084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Image Source: Psychology Today (2026)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548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3C83E-4927-93FD-5B0F-002CDA679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latin typeface="+mj-lt"/>
                <a:ea typeface="+mj-ea"/>
                <a:cs typeface="+mj-cs"/>
              </a:rPr>
              <a:t>What is adolescence?</a:t>
            </a:r>
          </a:p>
        </p:txBody>
      </p:sp>
      <p:pic>
        <p:nvPicPr>
          <p:cNvPr id="7" name="Picture Placeholder 6" descr="A person&amp;#39;s head with a brain&#10;&#10;AI-generated content may be incorrect.">
            <a:extLst>
              <a:ext uri="{FF2B5EF4-FFF2-40B4-BE49-F238E27FC236}">
                <a16:creationId xmlns:a16="http://schemas.microsoft.com/office/drawing/2014/main" id="{59E60828-71A0-F1C5-C15F-94EB8E325384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2"/>
          <a:stretch/>
        </p:blipFill>
        <p:spPr>
          <a:xfrm>
            <a:off x="430986" y="2144059"/>
            <a:ext cx="4027714" cy="3524250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6C3610-C324-7032-64D5-990F4DE095EC}"/>
              </a:ext>
            </a:extLst>
          </p:cNvPr>
          <p:cNvSpPr txBox="1"/>
          <p:nvPr/>
        </p:nvSpPr>
        <p:spPr>
          <a:xfrm>
            <a:off x="1111900" y="6207151"/>
            <a:ext cx="3348974" cy="3753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Image source: Schwartz (2015)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61FE07-9415-E4CA-5DB7-9435E6F57C47}"/>
              </a:ext>
            </a:extLst>
          </p:cNvPr>
          <p:cNvSpPr txBox="1"/>
          <p:nvPr/>
        </p:nvSpPr>
        <p:spPr>
          <a:xfrm>
            <a:off x="4894758" y="2327702"/>
            <a:ext cx="70126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“Adolescence is the phase of life between childhood and adulthood, from ages 10 to 19.”</a:t>
            </a:r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 — World Health Organization (2024) (WHO, 2024)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B900FD-2C9F-D4D7-121D-3652BCE6941C}"/>
              </a:ext>
            </a:extLst>
          </p:cNvPr>
          <p:cNvSpPr txBox="1"/>
          <p:nvPr/>
        </p:nvSpPr>
        <p:spPr>
          <a:xfrm>
            <a:off x="4896970" y="3485030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“Adolescence is a new birth, for the higher and more completely human traits are now born.”</a:t>
            </a:r>
            <a:br>
              <a:rPr lang="en-US" dirty="0"/>
            </a:br>
            <a:r>
              <a:rPr lang="en-US"/>
              <a:t>— G. Stanley Hall </a:t>
            </a:r>
            <a:r>
              <a:rPr lang="en-US">
                <a:ea typeface="+mn-lt"/>
                <a:cs typeface="+mn-lt"/>
              </a:rPr>
              <a:t>(Hall, 1904)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9E8E61-61F7-EB7A-0188-5D9EDCBA2292}"/>
              </a:ext>
            </a:extLst>
          </p:cNvPr>
          <p:cNvSpPr txBox="1"/>
          <p:nvPr/>
        </p:nvSpPr>
        <p:spPr>
          <a:xfrm>
            <a:off x="4896971" y="4549588"/>
            <a:ext cx="6096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Key Characteristics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Physical changes (puberty) </a:t>
            </a:r>
          </a:p>
          <a:p>
            <a:pPr>
              <a:buFont typeface=""/>
              <a:buChar char="•"/>
            </a:pPr>
            <a:r>
              <a:rPr lang="en-US"/>
              <a:t>Emotional and psychological development </a:t>
            </a:r>
          </a:p>
          <a:p>
            <a:pPr>
              <a:buFont typeface=""/>
              <a:buChar char="•"/>
            </a:pPr>
            <a:r>
              <a:rPr lang="en-US"/>
              <a:t>Increased independence </a:t>
            </a:r>
          </a:p>
          <a:p>
            <a:pPr>
              <a:buFont typeface=""/>
              <a:buChar char="•"/>
            </a:pPr>
            <a:r>
              <a:rPr lang="en-US"/>
              <a:t>Identity formation </a:t>
            </a:r>
          </a:p>
          <a:p>
            <a:pPr>
              <a:buFont typeface=""/>
              <a:buChar char="•"/>
            </a:pPr>
            <a:r>
              <a:rPr lang="en-US"/>
              <a:t>Greater peer influence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796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C59562B9-B73C-A464-063C-F16206A2A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119" y="-2241"/>
            <a:ext cx="10954512" cy="731520"/>
          </a:xfrm>
        </p:spPr>
        <p:txBody>
          <a:bodyPr/>
          <a:lstStyle/>
          <a:p>
            <a:r>
              <a:rPr lang="en-US" b="1"/>
              <a:t>Transitions during Adolescence</a:t>
            </a:r>
          </a:p>
        </p:txBody>
      </p:sp>
      <p:pic>
        <p:nvPicPr>
          <p:cNvPr id="7" name="Picture Placeholder 6" descr="A poster of a child standing in a crossroad&#10;&#10;AI-generated content may be incorrect.">
            <a:extLst>
              <a:ext uri="{FF2B5EF4-FFF2-40B4-BE49-F238E27FC236}">
                <a16:creationId xmlns:a16="http://schemas.microsoft.com/office/drawing/2014/main" id="{80835C09-EA5F-EC2F-DC8B-54AE43A2A630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/>
          <a:srcRect t="160" b="160"/>
          <a:stretch/>
        </p:blipFill>
        <p:spPr>
          <a:xfrm>
            <a:off x="7175687" y="-220870"/>
            <a:ext cx="5016313" cy="6858000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AD553EA-07B2-B212-5A30-BE8CD85B98F1}"/>
              </a:ext>
            </a:extLst>
          </p:cNvPr>
          <p:cNvSpPr txBox="1"/>
          <p:nvPr/>
        </p:nvSpPr>
        <p:spPr>
          <a:xfrm>
            <a:off x="4204096" y="6474195"/>
            <a:ext cx="327679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Image source: @outsideinteen (Instagram)</a:t>
            </a:r>
            <a:endParaRPr lang="en-US"/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3966AA-7DF1-6092-A4C9-C3F4FFADADD3}"/>
              </a:ext>
            </a:extLst>
          </p:cNvPr>
          <p:cNvSpPr txBox="1"/>
          <p:nvPr/>
        </p:nvSpPr>
        <p:spPr>
          <a:xfrm>
            <a:off x="179295" y="1669676"/>
            <a:ext cx="6096000" cy="5047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Psychological Transitions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Developing identity </a:t>
            </a:r>
          </a:p>
          <a:p>
            <a:pPr>
              <a:buFont typeface=""/>
              <a:buChar char="•"/>
            </a:pPr>
            <a:r>
              <a:rPr lang="en-US"/>
              <a:t>Becoming more independent </a:t>
            </a:r>
          </a:p>
          <a:p>
            <a:pPr>
              <a:buFont typeface=""/>
              <a:buChar char="•"/>
            </a:pPr>
            <a:r>
              <a:rPr lang="en-US"/>
              <a:t>Changes in thinking and decision-making </a:t>
            </a:r>
          </a:p>
          <a:p>
            <a:pPr>
              <a:buFont typeface=""/>
              <a:buChar char="•"/>
            </a:pPr>
            <a:endParaRPr lang="en-US" dirty="0"/>
          </a:p>
          <a:p>
            <a:r>
              <a:rPr lang="en-US" b="1"/>
              <a:t>Emotional Transitions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Managing emotions </a:t>
            </a:r>
          </a:p>
          <a:p>
            <a:pPr>
              <a:buFont typeface=""/>
              <a:buChar char="•"/>
            </a:pPr>
            <a:r>
              <a:rPr lang="en-US"/>
              <a:t>Increased self-awareness </a:t>
            </a:r>
          </a:p>
          <a:p>
            <a:pPr>
              <a:buFont typeface=""/>
              <a:buChar char="•"/>
            </a:pPr>
            <a:r>
              <a:rPr lang="en-US"/>
              <a:t>Changes in confidence and self-esteem </a:t>
            </a:r>
          </a:p>
          <a:p>
            <a:pPr>
              <a:buFont typeface=""/>
              <a:buChar char="•"/>
            </a:pPr>
            <a:endParaRPr lang="en-US" dirty="0"/>
          </a:p>
          <a:p>
            <a:r>
              <a:rPr lang="en-US" b="1"/>
              <a:t>Social Transitions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Greater influence from peers </a:t>
            </a:r>
          </a:p>
          <a:p>
            <a:pPr>
              <a:buFont typeface=""/>
              <a:buChar char="•"/>
            </a:pPr>
            <a:r>
              <a:rPr lang="en-US"/>
              <a:t>Changing relationships with family </a:t>
            </a:r>
          </a:p>
          <a:p>
            <a:pPr>
              <a:buFont typeface=""/>
              <a:buChar char="•"/>
            </a:pPr>
            <a:r>
              <a:rPr lang="en-US"/>
              <a:t>Increased social pressures and expectations </a:t>
            </a:r>
            <a:endParaRPr lang="en-GB" sz="800">
              <a:ea typeface="+mn-lt"/>
              <a:cs typeface="+mn-lt"/>
            </a:endParaRPr>
          </a:p>
          <a:p>
            <a:pPr>
              <a:buFont typeface=""/>
              <a:buChar char="•"/>
            </a:pPr>
            <a:endParaRPr lang="en-GB" sz="800" dirty="0">
              <a:ea typeface="+mn-lt"/>
              <a:cs typeface="+mn-lt"/>
            </a:endParaRPr>
          </a:p>
          <a:p>
            <a:pPr>
              <a:buFont typeface=""/>
              <a:buChar char="•"/>
            </a:pPr>
            <a:r>
              <a:rPr lang="en-GB" sz="800">
                <a:ea typeface="+mn-lt"/>
                <a:cs typeface="+mn-lt"/>
              </a:rPr>
              <a:t>(Erikson, 1968; WHO, 2024)</a:t>
            </a:r>
            <a:endParaRPr lang="en-GB" sz="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173705-F98A-A774-F257-8650FAB248DA}"/>
              </a:ext>
            </a:extLst>
          </p:cNvPr>
          <p:cNvSpPr txBox="1"/>
          <p:nvPr/>
        </p:nvSpPr>
        <p:spPr>
          <a:xfrm>
            <a:off x="425824" y="728382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“Adolescence is a period of transition between childhood and adulthood.”</a:t>
            </a:r>
            <a:br>
              <a:rPr lang="en-US" dirty="0"/>
            </a:br>
            <a:r>
              <a:rPr lang="en-US"/>
              <a:t>— Erik Erikson </a:t>
            </a:r>
            <a:r>
              <a:rPr lang="en-US">
                <a:ea typeface="+mn-lt"/>
                <a:cs typeface="+mn-lt"/>
              </a:rPr>
              <a:t>(Erikson, 1968)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073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6C942-9727-05CA-71B8-471AFCA1B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>
                <a:ea typeface="+mj-lt"/>
                <a:cs typeface="+mj-lt"/>
              </a:rPr>
              <a:t>Influence on Relationships with Peers and Families</a:t>
            </a:r>
            <a:endParaRPr lang="en-US" sz="3600" b="1"/>
          </a:p>
        </p:txBody>
      </p:sp>
      <p:pic>
        <p:nvPicPr>
          <p:cNvPr id="5" name="Picture Placeholder 4" descr="A person sitting at a table with his hand on his head&#10;&#10;AI-generated content may be incorrect.">
            <a:extLst>
              <a:ext uri="{FF2B5EF4-FFF2-40B4-BE49-F238E27FC236}">
                <a16:creationId xmlns:a16="http://schemas.microsoft.com/office/drawing/2014/main" id="{1F113353-7005-1907-B2B5-7302A97A9DD0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2"/>
          <a:srcRect t="10103" r="-2" b="10101"/>
          <a:stretch>
            <a:fillRect/>
          </a:stretch>
        </p:blipFill>
        <p:spPr>
          <a:xfrm>
            <a:off x="866" y="1858819"/>
            <a:ext cx="6089361" cy="445943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ACA950-E581-9B93-44D8-F8D733282A45}"/>
              </a:ext>
            </a:extLst>
          </p:cNvPr>
          <p:cNvSpPr txBox="1"/>
          <p:nvPr/>
        </p:nvSpPr>
        <p:spPr>
          <a:xfrm>
            <a:off x="1232291" y="6207782"/>
            <a:ext cx="10959799" cy="4846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>
                <a:ea typeface="+mn-lt"/>
                <a:cs typeface="+mn-lt"/>
              </a:rPr>
              <a:t>Image Source: Naomi May (2025), ELLE                                                       (Steinberg, 2017; </a:t>
            </a:r>
            <a:r>
              <a:rPr lang="en-US" sz="1400" dirty="0">
                <a:ea typeface="+mn-lt"/>
                <a:cs typeface="+mn-lt"/>
              </a:rPr>
              <a:t>Bronfenbrenner, 1979)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7BF9A9-2E62-91A7-5D90-F4C8147FA071}"/>
              </a:ext>
            </a:extLst>
          </p:cNvPr>
          <p:cNvSpPr txBox="1"/>
          <p:nvPr/>
        </p:nvSpPr>
        <p:spPr>
          <a:xfrm>
            <a:off x="6275294" y="2902324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Changes in Family Relationships</a:t>
            </a:r>
          </a:p>
          <a:p>
            <a:pPr>
              <a:buFont typeface=""/>
              <a:buChar char="•"/>
            </a:pPr>
            <a:r>
              <a:rPr lang="en-US"/>
              <a:t>Young people seek more independence </a:t>
            </a:r>
          </a:p>
          <a:p>
            <a:pPr>
              <a:buFont typeface=""/>
              <a:buChar char="•"/>
            </a:pPr>
            <a:r>
              <a:rPr lang="en-US"/>
              <a:t>Increased conflict or disagreements may occur </a:t>
            </a:r>
          </a:p>
          <a:p>
            <a:pPr>
              <a:buFont typeface=""/>
              <a:buChar char="•"/>
            </a:pPr>
            <a:r>
              <a:rPr lang="en-US"/>
              <a:t>Communication patterns may change </a:t>
            </a:r>
          </a:p>
          <a:p>
            <a:pPr>
              <a:buFont typeface=""/>
              <a:buChar char="•"/>
            </a:pPr>
            <a:r>
              <a:rPr lang="en-US"/>
              <a:t>Parents/carers still provide emotional support and guidance</a:t>
            </a:r>
          </a:p>
          <a:p>
            <a:endParaRPr lang="en-US"/>
          </a:p>
          <a:p>
            <a:r>
              <a:rPr lang="en-US" b="1"/>
              <a:t>Changes in Peer Relationships</a:t>
            </a:r>
          </a:p>
          <a:p>
            <a:pPr>
              <a:buFont typeface=""/>
              <a:buChar char="•"/>
            </a:pPr>
            <a:r>
              <a:rPr lang="en-US"/>
              <a:t>Friendships become more important </a:t>
            </a:r>
          </a:p>
          <a:p>
            <a:pPr>
              <a:buFont typeface=""/>
              <a:buChar char="•"/>
            </a:pPr>
            <a:r>
              <a:rPr lang="en-US" dirty="0"/>
              <a:t>Peer approval can influence </a:t>
            </a:r>
            <a:r>
              <a:rPr lang="en-US" dirty="0" err="1"/>
              <a:t>behaviour</a:t>
            </a:r>
            <a:r>
              <a:rPr lang="en-US" dirty="0"/>
              <a:t> and identity </a:t>
            </a:r>
          </a:p>
          <a:p>
            <a:pPr>
              <a:buFont typeface=""/>
              <a:buChar char="•"/>
            </a:pPr>
            <a:r>
              <a:rPr lang="en-US"/>
              <a:t>Increased pressure to fit in </a:t>
            </a:r>
          </a:p>
          <a:p>
            <a:pPr>
              <a:buFont typeface=""/>
              <a:buChar char="•"/>
            </a:pPr>
            <a:r>
              <a:rPr lang="en-US"/>
              <a:t>Peer groups can positively or negatively affect wellbeing</a:t>
            </a:r>
          </a:p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5A0017-62E9-E98A-9B5D-79FC0FAB32DA}"/>
              </a:ext>
            </a:extLst>
          </p:cNvPr>
          <p:cNvSpPr txBox="1"/>
          <p:nvPr/>
        </p:nvSpPr>
        <p:spPr>
          <a:xfrm>
            <a:off x="6275294" y="2084294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“Peers become increasingly important during adolescence.”</a:t>
            </a:r>
            <a:br>
              <a:rPr lang="en-US"/>
            </a:br>
            <a:r>
              <a:rPr lang="en-US"/>
              <a:t>— Laurence Steinberg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60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CA0C9-A026-46D8-298A-0E26C2A2E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19" y="502920"/>
            <a:ext cx="6430722" cy="1808201"/>
          </a:xfrm>
        </p:spPr>
        <p:txBody>
          <a:bodyPr anchor="t">
            <a:normAutofit/>
          </a:bodyPr>
          <a:lstStyle/>
          <a:p>
            <a:r>
              <a:rPr lang="en-GB" b="1"/>
              <a:t>Peer Groups and social influence</a:t>
            </a:r>
            <a:endParaRPr lang="en-GB" b="1" err="1"/>
          </a:p>
        </p:txBody>
      </p:sp>
      <p:pic>
        <p:nvPicPr>
          <p:cNvPr id="5" name="Picture Placeholder 4" descr="A group of people using their phones&#10;&#10;AI-generated content may be incorrect.">
            <a:extLst>
              <a:ext uri="{FF2B5EF4-FFF2-40B4-BE49-F238E27FC236}">
                <a16:creationId xmlns:a16="http://schemas.microsoft.com/office/drawing/2014/main" id="{8D63CC3B-00D9-ED59-A129-CBE93944B2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237" r="12236" b="-1"/>
          <a:stretch>
            <a:fillRect/>
          </a:stretch>
        </p:blipFill>
        <p:spPr>
          <a:xfrm>
            <a:off x="5630681" y="502920"/>
            <a:ext cx="6283861" cy="580326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839F49-BD70-D344-C42B-FD541D4F06FF}"/>
              </a:ext>
            </a:extLst>
          </p:cNvPr>
          <p:cNvSpPr txBox="1"/>
          <p:nvPr/>
        </p:nvSpPr>
        <p:spPr>
          <a:xfrm>
            <a:off x="5630898" y="6308930"/>
            <a:ext cx="59376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Image source: Microsoft Stock Images (PowerPoint)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38D55-5DBF-A4B1-A7B6-8A51B48A45E9}"/>
              </a:ext>
            </a:extLst>
          </p:cNvPr>
          <p:cNvSpPr txBox="1"/>
          <p:nvPr/>
        </p:nvSpPr>
        <p:spPr>
          <a:xfrm>
            <a:off x="303627" y="1269712"/>
            <a:ext cx="4913234" cy="5023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AD902A-C5EB-FF93-1BD9-A577AD93D97E}"/>
              </a:ext>
            </a:extLst>
          </p:cNvPr>
          <p:cNvSpPr txBox="1"/>
          <p:nvPr/>
        </p:nvSpPr>
        <p:spPr>
          <a:xfrm>
            <a:off x="358831" y="1587140"/>
            <a:ext cx="4789023" cy="45406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78663-77DA-AF02-CB7F-1079A593AAC5}"/>
              </a:ext>
            </a:extLst>
          </p:cNvPr>
          <p:cNvSpPr txBox="1"/>
          <p:nvPr/>
        </p:nvSpPr>
        <p:spPr>
          <a:xfrm>
            <a:off x="262222" y="1656146"/>
            <a:ext cx="494083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</a:t>
            </a:r>
            <a:r>
              <a:rPr lang="en-GB" b="1"/>
              <a:t>I</a:t>
            </a:r>
            <a:r>
              <a:rPr lang="en-GB" b="1" dirty="0"/>
              <a:t>nfluence of Peer Groups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Friendships become increasingly important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Peer approval affects behaviour and identity (Steinberg, 2017)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Social belonging improves confidence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b="1"/>
              <a:t>Positive Influences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Emotional support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Shared experiences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Development of social skills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b="1"/>
              <a:t>Negative Influences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Peer pressure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Risk-taking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Social media pressures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Bullying and exclusion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673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D78D910-3683-454A-277F-579551AB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-330977"/>
            <a:ext cx="5138927" cy="1581912"/>
          </a:xfrm>
        </p:spPr>
        <p:txBody>
          <a:bodyPr>
            <a:normAutofit/>
          </a:bodyPr>
          <a:lstStyle/>
          <a:p>
            <a:r>
              <a:rPr lang="en-US" sz="3600" b="1">
                <a:gradFill>
                  <a:gsLst>
                    <a:gs pos="0">
                      <a:srgbClr val="25AAD5"/>
                    </a:gs>
                    <a:gs pos="100000">
                      <a:srgbClr val="66C26C"/>
                    </a:gs>
                  </a:gsLst>
                  <a:lin ang="12000000" scaled="0"/>
                </a:gradFill>
                <a:ea typeface="+mj-lt"/>
                <a:cs typeface="+mj-lt"/>
              </a:rPr>
              <a:t>Social Pressures During Adolescence</a:t>
            </a:r>
            <a:endParaRPr lang="en-US" sz="3600" b="1"/>
          </a:p>
        </p:txBody>
      </p:sp>
      <p:pic>
        <p:nvPicPr>
          <p:cNvPr id="5" name="Picture Placeholder 4" descr="A person with sticky notes on his face&#10;&#10;AI-generated content may be incorrect.">
            <a:extLst>
              <a:ext uri="{FF2B5EF4-FFF2-40B4-BE49-F238E27FC236}">
                <a16:creationId xmlns:a16="http://schemas.microsoft.com/office/drawing/2014/main" id="{7675C154-09C5-A981-4EB6-068A5EC6443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23557" r="23557"/>
          <a:stretch/>
        </p:blipFill>
        <p:spPr>
          <a:xfrm>
            <a:off x="119307" y="0"/>
            <a:ext cx="5413248" cy="6409766"/>
          </a:xfrm>
          <a:prstGeom prst="rect">
            <a:avLst/>
          </a:prstGeom>
          <a:blipFill>
            <a:blip r:embed="rId3">
              <a:alphaModFix amt="70000"/>
            </a:blip>
            <a:stretch>
              <a:fillRect/>
            </a:stretch>
          </a:blip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03209F-9C11-0084-9F9C-EEFF5FAE644F}"/>
              </a:ext>
            </a:extLst>
          </p:cNvPr>
          <p:cNvSpPr txBox="1"/>
          <p:nvPr/>
        </p:nvSpPr>
        <p:spPr>
          <a:xfrm>
            <a:off x="251016" y="6408133"/>
            <a:ext cx="47614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Image source: Harley Therapy blog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26F2A-5DF1-6E98-6E4A-34FEDE34EF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3490" y="1534757"/>
            <a:ext cx="6024192" cy="892527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“Young people are growing up in an increasingly complex social world.” — Laurence Steinberg (2017)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78193-370A-67C0-1614-E2F4F3249959}"/>
              </a:ext>
            </a:extLst>
          </p:cNvPr>
          <p:cNvSpPr txBox="1"/>
          <p:nvPr/>
        </p:nvSpPr>
        <p:spPr>
          <a:xfrm>
            <a:off x="6128688" y="2732641"/>
            <a:ext cx="541007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Social Pressures Young People Face</a:t>
            </a:r>
            <a:endParaRPr lang="en-US" b="1"/>
          </a:p>
          <a:p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Pressure to succeed academically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Pressure to fit in socially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Social media expectations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Body image concerns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Fear of judgement or exclusion</a:t>
            </a:r>
            <a:endParaRPr lang="en-GB"/>
          </a:p>
          <a:p>
            <a:pPr marL="285750" indent="-285750" algn="l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>
                <a:ea typeface="+mn-lt"/>
                <a:cs typeface="+mn-lt"/>
              </a:rPr>
              <a:t>(Steinberg, 2017; NSPCC, 2024)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45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4DB80B-2160-CF66-CAF4-59AF9B398B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1706004"/>
            <a:ext cx="3309608" cy="43966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/>
              <a:t>Employment and Financial Challenges</a:t>
            </a:r>
            <a:endParaRPr lang="en-US" sz="1200" b="1"/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Youth unemployment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Financial insecurity within families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Pressure to achieve future success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Limited opportunities in disadvantaged areas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/>
              <a:t>Impact on Young People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Increased stress and anxiety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Lower confidence and motivation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Reduced opportunities and aspirations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Concerns about future stability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200"/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(Joseph Rowntree Foundation, 2024)</a:t>
            </a:r>
          </a:p>
          <a:p>
            <a:pPr>
              <a:lnSpc>
                <a:spcPct val="110000"/>
              </a:lnSpc>
            </a:pPr>
            <a:endParaRPr lang="en-GB" sz="1200"/>
          </a:p>
        </p:txBody>
      </p:sp>
      <p:pic>
        <p:nvPicPr>
          <p:cNvPr id="8" name="Picture Placeholder 7" descr="A purple background with yellow text&#10;&#10;AI-generated content may be incorrect.">
            <a:extLst>
              <a:ext uri="{FF2B5EF4-FFF2-40B4-BE49-F238E27FC236}">
                <a16:creationId xmlns:a16="http://schemas.microsoft.com/office/drawing/2014/main" id="{701B6F78-378A-D670-18D5-E6EE90CFE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7027572" y="301214"/>
            <a:ext cx="3960726" cy="5803262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859063-D5C2-0478-9AF6-5253E4ED97C4}"/>
              </a:ext>
            </a:extLst>
          </p:cNvPr>
          <p:cNvSpPr txBox="1"/>
          <p:nvPr/>
        </p:nvSpPr>
        <p:spPr>
          <a:xfrm>
            <a:off x="358589" y="885264"/>
            <a:ext cx="7126941" cy="8207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baseline="30000">
                <a:solidFill>
                  <a:srgbClr val="25AAD5"/>
                </a:solidFill>
                <a:cs typeface="Segoe UI"/>
              </a:rPr>
              <a:t>Employment and Economic Pressures</a:t>
            </a:r>
            <a:endParaRPr lang="en-US" sz="4400" b="1" baseline="30000" dirty="0">
              <a:solidFill>
                <a:srgbClr val="25AAD5"/>
              </a:solidFill>
              <a:cs typeface="Segoe UI"/>
            </a:endParaRPr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4E4E15-A720-A730-8948-2FB9BFECC0D2}"/>
              </a:ext>
            </a:extLst>
          </p:cNvPr>
          <p:cNvSpPr txBox="1"/>
          <p:nvPr/>
        </p:nvSpPr>
        <p:spPr>
          <a:xfrm>
            <a:off x="6678843" y="6302914"/>
            <a:ext cx="53815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Image source: @hannahtalkspolitics (Instagram)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855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27A77-C80D-F109-2470-46A036460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7932310" cy="180820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B0F0"/>
                </a:solidFill>
                <a:ea typeface="+mj-lt"/>
                <a:cs typeface="+mj-lt"/>
              </a:rPr>
              <a:t>Poverty and Community Impact</a:t>
            </a:r>
            <a:endParaRPr lang="en-US" sz="3600" b="1">
              <a:solidFill>
                <a:srgbClr val="00B0F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323462-F037-A080-9A10-5BF9B36AFE65}"/>
              </a:ext>
            </a:extLst>
          </p:cNvPr>
          <p:cNvSpPr txBox="1"/>
          <p:nvPr/>
        </p:nvSpPr>
        <p:spPr>
          <a:xfrm>
            <a:off x="616324" y="2039470"/>
            <a:ext cx="6096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Effects of Poverty on Young People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Social exclusion</a:t>
            </a:r>
          </a:p>
          <a:p>
            <a:pPr>
              <a:buFont typeface=""/>
              <a:buChar char="•"/>
            </a:pPr>
            <a:r>
              <a:rPr lang="en-US"/>
              <a:t>Poor mental health outcomes</a:t>
            </a:r>
          </a:p>
          <a:p>
            <a:pPr>
              <a:buFont typeface=""/>
              <a:buChar char="•"/>
            </a:pPr>
            <a:r>
              <a:rPr lang="en-US"/>
              <a:t>Reduced access to education and activities</a:t>
            </a:r>
          </a:p>
          <a:p>
            <a:pPr>
              <a:buFont typeface=""/>
              <a:buChar char="•"/>
            </a:pPr>
            <a:r>
              <a:rPr lang="en-US" dirty="0"/>
              <a:t>Increased risk of crime or anti-social </a:t>
            </a:r>
            <a:r>
              <a:rPr lang="en-US" dirty="0" err="1"/>
              <a:t>behaviour</a:t>
            </a:r>
          </a:p>
          <a:p>
            <a:endParaRPr lang="en-US" dirty="0"/>
          </a:p>
          <a:p>
            <a:r>
              <a:rPr lang="en-US" b="1"/>
              <a:t>Community Impact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/>
              <a:t>Lack of youth services</a:t>
            </a:r>
          </a:p>
          <a:p>
            <a:pPr>
              <a:buFont typeface=""/>
              <a:buChar char="•"/>
            </a:pPr>
            <a:r>
              <a:rPr lang="en-US"/>
              <a:t>Increased inequality</a:t>
            </a:r>
          </a:p>
          <a:p>
            <a:pPr>
              <a:buFont typeface=""/>
              <a:buChar char="•"/>
            </a:pPr>
            <a:r>
              <a:rPr lang="en-US"/>
              <a:t>Reduced opportunities for young people</a:t>
            </a:r>
          </a:p>
          <a:p>
            <a:pPr>
              <a:buFont typeface=""/>
              <a:buChar char="•"/>
            </a:pPr>
            <a:r>
              <a:rPr lang="en-US"/>
              <a:t>Greater need for community support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DE5B8D-F459-22E3-EC35-D73B3BA0E3B7}"/>
              </a:ext>
            </a:extLst>
          </p:cNvPr>
          <p:cNvSpPr txBox="1"/>
          <p:nvPr/>
        </p:nvSpPr>
        <p:spPr>
          <a:xfrm>
            <a:off x="633207" y="1224888"/>
            <a:ext cx="994470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“Poverty affects every aspect of a young person’s development.” — Child Poverty Action Group (2024)</a:t>
            </a:r>
            <a:endParaRPr lang="en-US"/>
          </a:p>
          <a:p>
            <a:endParaRPr lang="en-GB" dirty="0"/>
          </a:p>
          <a:p>
            <a:pPr algn="l"/>
            <a:endParaRPr lang="en-GB" dirty="0"/>
          </a:p>
        </p:txBody>
      </p:sp>
      <p:pic>
        <p:nvPicPr>
          <p:cNvPr id="7" name="Picture 6" descr="A diagram of poverty cycle&#10;&#10;AI-generated content may be incorrect.">
            <a:extLst>
              <a:ext uri="{FF2B5EF4-FFF2-40B4-BE49-F238E27FC236}">
                <a16:creationId xmlns:a16="http://schemas.microsoft.com/office/drawing/2014/main" id="{B55C843F-4A2E-E022-20BB-5BC63373B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9165" y="1564061"/>
            <a:ext cx="6654051" cy="51530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047826-4697-A1E3-ED37-6CAAC5AAB749}"/>
              </a:ext>
            </a:extLst>
          </p:cNvPr>
          <p:cNvSpPr txBox="1"/>
          <p:nvPr/>
        </p:nvSpPr>
        <p:spPr>
          <a:xfrm>
            <a:off x="615986" y="6002707"/>
            <a:ext cx="39471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(Child Poverty Action Group, 2024)</a:t>
            </a:r>
          </a:p>
          <a:p>
            <a:r>
              <a:rPr lang="en-GB" dirty="0"/>
              <a:t>Image source: </a:t>
            </a:r>
            <a:r>
              <a:rPr lang="en-GB" dirty="0" err="1"/>
              <a:t>Dreamstime</a:t>
            </a:r>
          </a:p>
        </p:txBody>
      </p:sp>
    </p:spTree>
    <p:extLst>
      <p:ext uri="{BB962C8B-B14F-4D97-AF65-F5344CB8AC3E}">
        <p14:creationId xmlns:p14="http://schemas.microsoft.com/office/powerpoint/2010/main" val="520324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C80B-16AF-CE26-8CB6-9ED39A1B1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6813" y="-582054"/>
            <a:ext cx="6887044" cy="1581912"/>
          </a:xfrm>
        </p:spPr>
        <p:txBody>
          <a:bodyPr>
            <a:normAutofit/>
          </a:bodyPr>
          <a:lstStyle/>
          <a:p>
            <a:r>
              <a:rPr lang="en-GB">
                <a:gradFill>
                  <a:gsLst>
                    <a:gs pos="0">
                      <a:srgbClr val="25AAD5"/>
                    </a:gs>
                    <a:gs pos="100000">
                      <a:srgbClr val="66C26C"/>
                    </a:gs>
                  </a:gsLst>
                  <a:lin ang="12000000" scaled="0"/>
                </a:gradFill>
              </a:rPr>
              <a:t>Role of youth worker</a:t>
            </a:r>
            <a:endParaRPr lang="en-GB"/>
          </a:p>
        </p:txBody>
      </p:sp>
      <p:pic>
        <p:nvPicPr>
          <p:cNvPr id="5" name="Picture Placeholder 4" descr="A child and child in life vests&#10;&#10;AI-generated content may be incorrect.">
            <a:extLst>
              <a:ext uri="{FF2B5EF4-FFF2-40B4-BE49-F238E27FC236}">
                <a16:creationId xmlns:a16="http://schemas.microsoft.com/office/drawing/2014/main" id="{FAEE55D4-4926-D0A5-EFF8-5835430D4D59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9842" r="9842"/>
          <a:stretch/>
        </p:blipFill>
        <p:spPr>
          <a:xfrm>
            <a:off x="152437" y="0"/>
            <a:ext cx="5413248" cy="6858000"/>
          </a:xfrm>
          <a:prstGeom prst="rect">
            <a:avLst/>
          </a:prstGeom>
          <a:blipFill>
            <a:blip r:embed="rId3">
              <a:alphaModFix amt="70000"/>
            </a:blip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A9E45-5F91-DF06-D294-B1BB447508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0578" y="3173252"/>
            <a:ext cx="5138928" cy="2999232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r>
              <a:rPr lang="en-GB" sz="1200" b="1"/>
              <a:t>Youth workers:</a:t>
            </a:r>
          </a:p>
          <a:p>
            <a:pPr marL="0" indent="0">
              <a:buNone/>
            </a:pPr>
            <a:r>
              <a:rPr lang="en-GB" sz="1200"/>
              <a:t>Build trusting relationships (Welsh government,2022)</a:t>
            </a:r>
          </a:p>
          <a:p>
            <a:pPr marL="0" indent="0">
              <a:buNone/>
            </a:pPr>
            <a:r>
              <a:rPr lang="en-GB" sz="1200"/>
              <a:t>Provide emotional support</a:t>
            </a:r>
          </a:p>
          <a:p>
            <a:pPr marL="0" indent="0">
              <a:buNone/>
            </a:pPr>
            <a:r>
              <a:rPr lang="en-GB" sz="1200"/>
              <a:t>Encourage resilience and confidence</a:t>
            </a:r>
          </a:p>
          <a:p>
            <a:pPr marL="0" indent="0">
              <a:buNone/>
            </a:pPr>
            <a:r>
              <a:rPr lang="en-GB" sz="1200"/>
              <a:t>Promote positive coping strategies</a:t>
            </a:r>
          </a:p>
          <a:p>
            <a:pPr marL="0" indent="0">
              <a:buNone/>
            </a:pPr>
            <a:r>
              <a:rPr lang="en-GB" sz="1200" b="1"/>
              <a:t>Supporting adolescent transitions</a:t>
            </a:r>
          </a:p>
          <a:p>
            <a:pPr marL="0" indent="0">
              <a:buNone/>
            </a:pPr>
            <a:r>
              <a:rPr lang="en-GB" sz="1200"/>
              <a:t>Help young people navigate change</a:t>
            </a:r>
          </a:p>
          <a:p>
            <a:pPr marL="0" indent="0">
              <a:buNone/>
            </a:pPr>
            <a:r>
              <a:rPr lang="en-GB" sz="1200"/>
              <a:t>Provide safe spaces</a:t>
            </a:r>
          </a:p>
          <a:p>
            <a:pPr marL="0" indent="0">
              <a:buNone/>
            </a:pPr>
            <a:r>
              <a:rPr lang="en-GB" sz="1200"/>
              <a:t>Support education and employment goals</a:t>
            </a:r>
          </a:p>
          <a:p>
            <a:pPr marL="0" indent="0">
              <a:buNone/>
            </a:pPr>
            <a:r>
              <a:rPr lang="en-GB" sz="1200"/>
              <a:t>Encourage participation and inclusion</a:t>
            </a:r>
          </a:p>
          <a:p>
            <a:pPr marL="0" indent="0">
              <a:buNone/>
            </a:pPr>
            <a:r>
              <a:rPr lang="en-GB" sz="1200" b="1"/>
              <a:t>Professional skills</a:t>
            </a:r>
          </a:p>
          <a:p>
            <a:pPr marL="0" indent="0">
              <a:buNone/>
            </a:pPr>
            <a:r>
              <a:rPr lang="en-GB" sz="1200"/>
              <a:t>Active listening</a:t>
            </a:r>
          </a:p>
          <a:p>
            <a:pPr marL="0" indent="0">
              <a:buNone/>
            </a:pPr>
            <a:r>
              <a:rPr lang="en-GB" sz="1200"/>
              <a:t>Safeguarding awareness</a:t>
            </a:r>
          </a:p>
          <a:p>
            <a:pPr marL="0" indent="0">
              <a:buNone/>
            </a:pPr>
            <a:r>
              <a:rPr lang="en-GB" sz="1200"/>
              <a:t>Advocacy</a:t>
            </a:r>
          </a:p>
          <a:p>
            <a:pPr marL="0" indent="0">
              <a:buNone/>
            </a:pPr>
            <a:r>
              <a:rPr lang="en-GB" sz="1200"/>
              <a:t>mentoring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2CEC1E-C04D-0B67-33F5-6F77629A941A}"/>
              </a:ext>
            </a:extLst>
          </p:cNvPr>
          <p:cNvSpPr txBox="1"/>
          <p:nvPr/>
        </p:nvSpPr>
        <p:spPr>
          <a:xfrm>
            <a:off x="5876968" y="6615028"/>
            <a:ext cx="359714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Image source : </a:t>
            </a:r>
            <a:r>
              <a:rPr lang="en-GB" sz="1000" dirty="0" err="1"/>
              <a:t>Therootsfoundationwales</a:t>
            </a:r>
            <a:r>
              <a:rPr lang="en-GB" sz="1000" dirty="0"/>
              <a:t> (</a:t>
            </a:r>
            <a:r>
              <a:rPr lang="en-GB" sz="1000" dirty="0" err="1"/>
              <a:t>facebook</a:t>
            </a:r>
            <a:r>
              <a:rPr lang="en-GB" sz="1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68809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002D8-F195-D7EA-AE70-1E40CD432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959" y="128464"/>
            <a:ext cx="5138927" cy="1581912"/>
          </a:xfrm>
        </p:spPr>
        <p:txBody>
          <a:bodyPr>
            <a:normAutofit fontScale="90000"/>
          </a:bodyPr>
          <a:lstStyle/>
          <a:p>
            <a:r>
              <a:rPr lang="en-GB">
                <a:gradFill>
                  <a:gsLst>
                    <a:gs pos="0">
                      <a:srgbClr val="25AAD5"/>
                    </a:gs>
                    <a:gs pos="100000">
                      <a:srgbClr val="66C26C"/>
                    </a:gs>
                  </a:gsLst>
                  <a:lin ang="12000000" scaled="0"/>
                </a:gradFill>
                <a:latin typeface="Arial"/>
                <a:cs typeface="Arial"/>
              </a:rPr>
              <a:t>Example from practice</a:t>
            </a:r>
            <a:endParaRPr lang="en-US"/>
          </a:p>
        </p:txBody>
      </p:sp>
      <p:pic>
        <p:nvPicPr>
          <p:cNvPr id="5" name="Picture Placeholder 4" descr="A group of people in a canoe on a river&#10;&#10;AI-generated content may be incorrect.">
            <a:extLst>
              <a:ext uri="{FF2B5EF4-FFF2-40B4-BE49-F238E27FC236}">
                <a16:creationId xmlns:a16="http://schemas.microsoft.com/office/drawing/2014/main" id="{BC08D70B-42CF-3F10-B211-49AF79377AC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7285" r="7285"/>
          <a:stretch/>
        </p:blipFill>
        <p:spPr>
          <a:prstGeom prst="rect">
            <a:avLst/>
          </a:prstGeom>
          <a:blipFill>
            <a:blip r:embed="rId3">
              <a:alphaModFix amt="70000"/>
            </a:blip>
            <a:stretch>
              <a:fillRect/>
            </a:stretch>
          </a:blip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0744E4-C7A5-AD35-8DBA-661F5B30046B}"/>
              </a:ext>
            </a:extLst>
          </p:cNvPr>
          <p:cNvSpPr txBox="1"/>
          <p:nvPr/>
        </p:nvSpPr>
        <p:spPr>
          <a:xfrm>
            <a:off x="6091529" y="1717609"/>
            <a:ext cx="5699904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+mn-lt"/>
                <a:cs typeface="+mn-lt"/>
              </a:rPr>
              <a:t>Supporting Adolescents Through Transition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Supporting young people towards independence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Providing emotional and practical support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Building trusting relationships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Supporting confidence and resilience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Encouraging engagement with education and services</a:t>
            </a:r>
            <a:endParaRPr lang="en-GB"/>
          </a:p>
          <a:p>
            <a:endParaRPr lang="en-GB" dirty="0"/>
          </a:p>
          <a:p>
            <a:r>
              <a:rPr lang="en-GB" b="1"/>
              <a:t>Key Areas of Support</a:t>
            </a:r>
          </a:p>
          <a:p>
            <a:endParaRPr lang="en-GB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Mental wellbeing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Life skills and routines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Emotional regulation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Positive decision-making 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Transition into adulthood 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>
                <a:ea typeface="+mn-lt"/>
                <a:cs typeface="+mn-lt"/>
              </a:rPr>
              <a:t>(Welsh Government, 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477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DEC5B-EC8F-2487-E0E1-F2206DAC5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 anchor="b">
            <a:normAutofit/>
          </a:bodyPr>
          <a:lstStyle/>
          <a:p>
            <a:r>
              <a:rPr lang="en-GB" sz="4400" b="1"/>
              <a:t>Conclusion</a:t>
            </a:r>
            <a:endParaRPr lang="en-US" sz="44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4B5612-B2DF-E814-0219-E961F9319DF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313433"/>
            <a:ext cx="5165725" cy="40000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Effective youth work can positively influence adolescent wellbeing, resilience and future development.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Key Points</a:t>
            </a:r>
            <a:endParaRPr lang="en-GB"/>
          </a:p>
          <a:p>
            <a:pPr marL="0" indent="0">
              <a:buNone/>
            </a:pPr>
            <a:r>
              <a:rPr lang="en-GB"/>
              <a:t>Adolescence involves major psychological, emotional and social transitions </a:t>
            </a:r>
          </a:p>
          <a:p>
            <a:pPr marL="0" indent="0">
              <a:buNone/>
            </a:pPr>
            <a:r>
              <a:rPr lang="en-GB"/>
              <a:t>Relationships with peers and families change during adolescence </a:t>
            </a:r>
          </a:p>
          <a:p>
            <a:pPr marL="0" indent="0">
              <a:buNone/>
            </a:pPr>
            <a:r>
              <a:rPr lang="en-GB"/>
              <a:t>Social pressures, employment and poverty can impact wellbeing </a:t>
            </a:r>
          </a:p>
          <a:p>
            <a:pPr marL="0" indent="0">
              <a:buNone/>
            </a:pPr>
            <a:r>
              <a:rPr lang="en-GB"/>
              <a:t>Youth workers play an important role in supporting young people through transition</a:t>
            </a:r>
          </a:p>
          <a:p>
            <a:endParaRPr lang="en-GB"/>
          </a:p>
        </p:txBody>
      </p:sp>
      <p:pic>
        <p:nvPicPr>
          <p:cNvPr id="5" name="Picture Placeholder 4" descr="A white background with brown text&#10;&#10;AI-generated content may be incorrect.">
            <a:extLst>
              <a:ext uri="{FF2B5EF4-FFF2-40B4-BE49-F238E27FC236}">
                <a16:creationId xmlns:a16="http://schemas.microsoft.com/office/drawing/2014/main" id="{2D7687A0-12FB-30EF-5F58-6D1E8119835D}"/>
              </a:ext>
            </a:extLst>
          </p:cNvPr>
          <p:cNvPicPr>
            <a:picLocks noGrp="1" noChangeAspect="1"/>
          </p:cNvPicPr>
          <p:nvPr>
            <p:ph sz="quarter" idx="19"/>
          </p:nvPr>
        </p:nvPicPr>
        <p:blipFill>
          <a:blip r:embed="rId2"/>
          <a:srcRect l="10288" r="10938" b="2"/>
          <a:stretch>
            <a:fillRect/>
          </a:stretch>
        </p:blipFill>
        <p:spPr>
          <a:xfrm>
            <a:off x="5773271" y="1853989"/>
            <a:ext cx="6420783" cy="4997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5328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5B4D-8A44-9C18-CB55-8D1B01830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>
                <a:ea typeface="+mj-lt"/>
                <a:cs typeface="+mj-lt"/>
              </a:rPr>
              <a:t>References</a:t>
            </a:r>
            <a:endParaRPr lang="en-US" sz="4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12F18-E998-1E19-E223-79E8788DCDB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1932433"/>
            <a:ext cx="11216901" cy="438105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>
                <a:ea typeface="+mn-lt"/>
                <a:cs typeface="+mn-lt"/>
              </a:rPr>
              <a:t>Bronfenbrenner, U. (1979) </a:t>
            </a:r>
            <a:r>
              <a:rPr lang="en-GB" i="1">
                <a:ea typeface="+mn-lt"/>
                <a:cs typeface="+mn-lt"/>
              </a:rPr>
              <a:t>The Ecology of Human Development</a:t>
            </a:r>
            <a:r>
              <a:rPr lang="en-GB">
                <a:ea typeface="+mn-lt"/>
                <a:cs typeface="+mn-lt"/>
              </a:rPr>
              <a:t>. Cambridge, MA: Harvard University Press.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Child Poverty Action Group (2024) </a:t>
            </a:r>
            <a:r>
              <a:rPr lang="en-GB" i="1" dirty="0">
                <a:ea typeface="+mn-lt"/>
                <a:cs typeface="+mn-lt"/>
              </a:rPr>
              <a:t>Child poverty facts and figures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https://cpag.org.uk</a:t>
            </a:r>
            <a:r>
              <a:rPr lang="en-GB">
                <a:ea typeface="+mn-lt"/>
                <a:cs typeface="+mn-lt"/>
              </a:rPr>
              <a:t> (Accessed: 1st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Erikson, E. (1968) </a:t>
            </a:r>
            <a:r>
              <a:rPr lang="en-GB" i="1">
                <a:ea typeface="+mn-lt"/>
                <a:cs typeface="+mn-lt"/>
              </a:rPr>
              <a:t>Identity: Youth and Crisis</a:t>
            </a:r>
            <a:r>
              <a:rPr lang="en-GB">
                <a:ea typeface="+mn-lt"/>
                <a:cs typeface="+mn-lt"/>
              </a:rPr>
              <a:t>. New York: Norton.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Harley Therapy (2026) </a:t>
            </a:r>
            <a:r>
              <a:rPr lang="en-GB" i="1">
                <a:ea typeface="+mn-lt"/>
                <a:cs typeface="+mn-lt"/>
              </a:rPr>
              <a:t>Mental health blog article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https://www.harleytherapy.co.uk</a:t>
            </a:r>
            <a:r>
              <a:rPr lang="en-GB">
                <a:ea typeface="+mn-lt"/>
                <a:cs typeface="+mn-lt"/>
              </a:rPr>
              <a:t> (Accessed: 6th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Hannah Talks Politics (2026) </a:t>
            </a:r>
            <a:r>
              <a:rPr lang="en-GB" i="1">
                <a:ea typeface="+mn-lt"/>
                <a:cs typeface="+mn-lt"/>
              </a:rPr>
              <a:t>Instagram post/image</a:t>
            </a:r>
            <a:r>
              <a:rPr lang="en-GB">
                <a:ea typeface="+mn-lt"/>
                <a:cs typeface="+mn-lt"/>
              </a:rPr>
              <a:t>. Instagram.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https://www.instagram.com/hannahtalkspolitics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13th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Impact Vision (2026) </a:t>
            </a:r>
            <a:r>
              <a:rPr lang="en-GB" i="1">
                <a:ea typeface="+mn-lt"/>
                <a:cs typeface="+mn-lt"/>
              </a:rPr>
              <a:t>Peer pressure and social media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https://impact.vision/blog/peer-pressure-and-social-media/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13th 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Joseph Rowntree Foundation (2024) </a:t>
            </a:r>
            <a:r>
              <a:rPr lang="en-GB" i="1">
                <a:ea typeface="+mn-lt"/>
                <a:cs typeface="+mn-lt"/>
              </a:rPr>
              <a:t>Poverty in the UK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https://www.jrf.org.uk</a:t>
            </a:r>
            <a:r>
              <a:rPr lang="en-GB">
                <a:ea typeface="+mn-lt"/>
                <a:cs typeface="+mn-lt"/>
              </a:rPr>
              <a:t> (Accessed: 6th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May, N. (2025) </a:t>
            </a:r>
            <a:r>
              <a:rPr lang="en-GB" i="1">
                <a:ea typeface="+mn-lt"/>
                <a:cs typeface="+mn-lt"/>
              </a:rPr>
              <a:t>ELLE article</a:t>
            </a:r>
            <a:r>
              <a:rPr lang="en-GB">
                <a:ea typeface="+mn-lt"/>
                <a:cs typeface="+mn-lt"/>
              </a:rPr>
              <a:t>. ELLE. 24 March.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https://www.elle.com</a:t>
            </a:r>
            <a:r>
              <a:rPr lang="en-GB">
                <a:ea typeface="+mn-lt"/>
                <a:cs typeface="+mn-lt"/>
              </a:rPr>
              <a:t> (Accessed: 6th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Microsoft (2026) </a:t>
            </a:r>
            <a:r>
              <a:rPr lang="en-GB" i="1">
                <a:ea typeface="+mn-lt"/>
                <a:cs typeface="+mn-lt"/>
              </a:rPr>
              <a:t>Stock Images in PowerPoint</a:t>
            </a:r>
            <a:r>
              <a:rPr lang="en-GB">
                <a:ea typeface="+mn-lt"/>
                <a:cs typeface="+mn-lt"/>
              </a:rPr>
              <a:t>. Available within Microsoft PowerPoint software (Accessed: 1st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Outside In Teen (2026) </a:t>
            </a:r>
            <a:r>
              <a:rPr lang="en-GB" i="1">
                <a:ea typeface="+mn-lt"/>
                <a:cs typeface="+mn-lt"/>
              </a:rPr>
              <a:t>Instagram post/image</a:t>
            </a:r>
            <a:r>
              <a:rPr lang="en-GB">
                <a:ea typeface="+mn-lt"/>
                <a:cs typeface="+mn-lt"/>
              </a:rPr>
              <a:t>. Instagram. Available at: </a:t>
            </a:r>
            <a:r>
              <a:rPr lang="en-GB" dirty="0">
                <a:ea typeface="+mn-lt"/>
                <a:cs typeface="+mn-lt"/>
                <a:hlinkClick r:id="rId8"/>
              </a:rPr>
              <a:t>https://www.instagram.com/outsideinteen</a:t>
            </a:r>
            <a:r>
              <a:rPr lang="en-GB">
                <a:ea typeface="+mn-lt"/>
                <a:cs typeface="+mn-lt"/>
              </a:rPr>
              <a:t> (Accessed: 13th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Schwartz, K. (2015) </a:t>
            </a:r>
            <a:r>
              <a:rPr lang="en-GB" i="1">
                <a:ea typeface="+mn-lt"/>
                <a:cs typeface="+mn-lt"/>
              </a:rPr>
              <a:t>Harnessing the incredible learning potential of the adolescent brain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9"/>
              </a:rPr>
              <a:t>https://www.edutopia.org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13th 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The Roots Foundation Wales (2026) Organisation information. Accessed: 1st  May 2026.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World Health Organization (2024) </a:t>
            </a:r>
            <a:r>
              <a:rPr lang="en-GB" i="1">
                <a:ea typeface="+mn-lt"/>
                <a:cs typeface="+mn-lt"/>
              </a:rPr>
              <a:t>Adolescent health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10"/>
              </a:rPr>
              <a:t>https://www.who.int</a:t>
            </a:r>
            <a:r>
              <a:rPr lang="en-GB">
                <a:ea typeface="+mn-lt"/>
                <a:cs typeface="+mn-lt"/>
              </a:rPr>
              <a:t> (Accessed: 1st May 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Welsh Government (2022) </a:t>
            </a:r>
            <a:r>
              <a:rPr lang="en-GB" i="1">
                <a:ea typeface="+mn-lt"/>
                <a:cs typeface="+mn-lt"/>
              </a:rPr>
              <a:t>Youth Work Strategy for Wales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11"/>
              </a:rPr>
              <a:t>https://www.gov.wales</a:t>
            </a:r>
            <a:r>
              <a:rPr lang="en-GB">
                <a:ea typeface="+mn-lt"/>
                <a:cs typeface="+mn-lt"/>
              </a:rPr>
              <a:t> (Accessed: 1st May 2026).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573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145BFBA-5402-4A2B-A3EF-0CBC5F583F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765D7D-D5CE-4522-8099-745D903F48D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C75CE36B-7578-4CD8-A1EE-AB0D9EA3EA5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Chroma</Template>
  <TotalTime>0</TotalTime>
  <Words>4</Words>
  <Application>Microsoft Office PowerPoint</Application>
  <PresentationFormat>Widescreen</PresentationFormat>
  <Paragraphs>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Chroma</vt:lpstr>
      <vt:lpstr>Adolescence, Social Change, and the Role of Youth Workers</vt:lpstr>
      <vt:lpstr>What is adolescence?</vt:lpstr>
      <vt:lpstr>Transitions during Adolescence</vt:lpstr>
      <vt:lpstr>Influence on Relationships with Peers and Families</vt:lpstr>
      <vt:lpstr>Peer Groups and social influence</vt:lpstr>
      <vt:lpstr>Social Pressures During Adolescence</vt:lpstr>
      <vt:lpstr>PowerPoint Presentation</vt:lpstr>
      <vt:lpstr>Poverty and Community Impact</vt:lpstr>
      <vt:lpstr>Role of youth worker</vt:lpstr>
      <vt:lpstr>Example from practice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621</cp:revision>
  <dcterms:created xsi:type="dcterms:W3CDTF">2026-05-12T09:59:43Z</dcterms:created>
  <dcterms:modified xsi:type="dcterms:W3CDTF">2026-05-13T13:09:09Z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