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4"/>
  </p:sldMasterIdLst>
  <p:notesMasterIdLst>
    <p:notesMasterId r:id="rId21"/>
  </p:notesMasterIdLst>
  <p:handoutMasterIdLst>
    <p:handoutMasterId r:id="rId22"/>
  </p:handoutMasterIdLst>
  <p:sldIdLst>
    <p:sldId id="256" r:id="rId5"/>
    <p:sldId id="257" r:id="rId6"/>
    <p:sldId id="258" r:id="rId7"/>
    <p:sldId id="259" r:id="rId8"/>
    <p:sldId id="260" r:id="rId9"/>
    <p:sldId id="261" r:id="rId10"/>
    <p:sldId id="262" r:id="rId11"/>
    <p:sldId id="263" r:id="rId12"/>
    <p:sldId id="264" r:id="rId13"/>
    <p:sldId id="265" r:id="rId14"/>
    <p:sldId id="266" r:id="rId15"/>
    <p:sldId id="270" r:id="rId16"/>
    <p:sldId id="267" r:id="rId17"/>
    <p:sldId id="271" r:id="rId18"/>
    <p:sldId id="268" r:id="rId19"/>
    <p:sldId id="272" r:id="rId20"/>
  </p:sldIdLst>
  <p:sldSz cx="9144000" cy="5143500" type="screen16x9"/>
  <p:notesSz cx="6889750" cy="10020300"/>
  <p:embeddedFontLst>
    <p:embeddedFont>
      <p:font typeface="Calibri" panose="020F0502020204030204" pitchFamily="34" charset="0"/>
      <p:regular r:id="rId23"/>
      <p:bold r:id="rId24"/>
      <p:italic r:id="rId25"/>
      <p:boldItalic r:id="rId26"/>
    </p:embeddedFont>
    <p:embeddedFont>
      <p:font typeface="Calibri Light" panose="020F0302020204030204" pitchFamily="34" charset="0"/>
      <p:regular r:id="rId27"/>
      <p:italic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48"/>
  </p:normalViewPr>
  <p:slideViewPr>
    <p:cSldViewPr snapToGrid="0">
      <p:cViewPr varScale="1">
        <p:scale>
          <a:sx n="120" d="100"/>
          <a:sy n="120" d="100"/>
        </p:scale>
        <p:origin x="200" y="53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4.fntdata"/><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2.fntdata"/><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font" Target="fonts/font5.fntdata"/><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755"/>
          </a:xfrm>
          <a:prstGeom prst="rect">
            <a:avLst/>
          </a:prstGeom>
        </p:spPr>
        <p:txBody>
          <a:bodyPr vert="horz" lIns="96625" tIns="48312" rIns="96625" bIns="48312" rtlCol="0"/>
          <a:lstStyle>
            <a:lvl1pPr algn="l">
              <a:defRPr sz="1300"/>
            </a:lvl1pPr>
          </a:lstStyle>
          <a:p>
            <a:endParaRPr lang="en-GB"/>
          </a:p>
        </p:txBody>
      </p:sp>
      <p:sp>
        <p:nvSpPr>
          <p:cNvPr id="3" name="Date Placeholder 2"/>
          <p:cNvSpPr>
            <a:spLocks noGrp="1"/>
          </p:cNvSpPr>
          <p:nvPr>
            <p:ph type="dt" sz="quarter" idx="1"/>
          </p:nvPr>
        </p:nvSpPr>
        <p:spPr>
          <a:xfrm>
            <a:off x="3902597" y="0"/>
            <a:ext cx="2985558" cy="502755"/>
          </a:xfrm>
          <a:prstGeom prst="rect">
            <a:avLst/>
          </a:prstGeom>
        </p:spPr>
        <p:txBody>
          <a:bodyPr vert="horz" lIns="96625" tIns="48312" rIns="96625" bIns="48312" rtlCol="0"/>
          <a:lstStyle>
            <a:lvl1pPr algn="r">
              <a:defRPr sz="1300"/>
            </a:lvl1pPr>
          </a:lstStyle>
          <a:p>
            <a:fld id="{72321374-CF6F-49F3-A0CA-3016FAA014ED}" type="datetimeFigureOut">
              <a:rPr lang="en-GB" smtClean="0"/>
              <a:t>11/10/2020</a:t>
            </a:fld>
            <a:endParaRPr lang="en-GB"/>
          </a:p>
        </p:txBody>
      </p:sp>
      <p:sp>
        <p:nvSpPr>
          <p:cNvPr id="4" name="Footer Placeholder 3"/>
          <p:cNvSpPr>
            <a:spLocks noGrp="1"/>
          </p:cNvSpPr>
          <p:nvPr>
            <p:ph type="ftr" sz="quarter" idx="2"/>
          </p:nvPr>
        </p:nvSpPr>
        <p:spPr>
          <a:xfrm>
            <a:off x="0" y="9517547"/>
            <a:ext cx="2985558" cy="502754"/>
          </a:xfrm>
          <a:prstGeom prst="rect">
            <a:avLst/>
          </a:prstGeom>
        </p:spPr>
        <p:txBody>
          <a:bodyPr vert="horz" lIns="96625" tIns="48312" rIns="96625" bIns="48312" rtlCol="0" anchor="b"/>
          <a:lstStyle>
            <a:lvl1pPr algn="l">
              <a:defRPr sz="1300"/>
            </a:lvl1pPr>
          </a:lstStyle>
          <a:p>
            <a:endParaRPr lang="en-GB"/>
          </a:p>
        </p:txBody>
      </p:sp>
      <p:sp>
        <p:nvSpPr>
          <p:cNvPr id="5" name="Slide Number Placeholder 4"/>
          <p:cNvSpPr>
            <a:spLocks noGrp="1"/>
          </p:cNvSpPr>
          <p:nvPr>
            <p:ph type="sldNum" sz="quarter" idx="3"/>
          </p:nvPr>
        </p:nvSpPr>
        <p:spPr>
          <a:xfrm>
            <a:off x="3902597" y="9517547"/>
            <a:ext cx="2985558" cy="502754"/>
          </a:xfrm>
          <a:prstGeom prst="rect">
            <a:avLst/>
          </a:prstGeom>
        </p:spPr>
        <p:txBody>
          <a:bodyPr vert="horz" lIns="96625" tIns="48312" rIns="96625" bIns="48312" rtlCol="0" anchor="b"/>
          <a:lstStyle>
            <a:lvl1pPr algn="r">
              <a:defRPr sz="1300"/>
            </a:lvl1pPr>
          </a:lstStyle>
          <a:p>
            <a:fld id="{A149613E-A67A-46B4-A248-C6C63686F1C6}" type="slidenum">
              <a:rPr lang="en-GB" smtClean="0"/>
              <a:t>‹#›</a:t>
            </a:fld>
            <a:endParaRPr lang="en-GB"/>
          </a:p>
        </p:txBody>
      </p:sp>
    </p:spTree>
    <p:extLst>
      <p:ext uri="{BB962C8B-B14F-4D97-AF65-F5344CB8AC3E}">
        <p14:creationId xmlns:p14="http://schemas.microsoft.com/office/powerpoint/2010/main" val="28276937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8975" y="4759643"/>
            <a:ext cx="5511800" cy="4509135"/>
          </a:xfrm>
          <a:prstGeom prst="rect">
            <a:avLst/>
          </a:prstGeom>
          <a:noFill/>
          <a:ln>
            <a:noFill/>
          </a:ln>
        </p:spPr>
        <p:txBody>
          <a:bodyPr spcFirstLastPara="1" wrap="square" lIns="96609" tIns="96609" rIns="96609" bIns="96609"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52950490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4125202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6159b4738e_0_119: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6159b4738e_0_119: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3869431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61d1696e30_0_5: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61d1696e30_0_5: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3434303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9e0845b15c_0_0: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9e0845b15c_0_0: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2657149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9e0845b15c_0_18: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9e0845b15c_0_18: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41135345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9e0845b15c_0_11: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9e0845b15c_0_11: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1566749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9c77f15455_0_0: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9c77f15455_0_0: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1489437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6159b4738e_0_126: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6159b4738e_0_126: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753263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9b6aee893c_0_14: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9b6aee893c_0_14: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1014076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9b6aee893c_0_0: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9b6aee893c_0_0: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4057088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9b6aee893c_0_6: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9b6aee893c_0_6: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3094742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6159b4738e_0_131: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6159b4738e_0_131: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37587643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9b6aee893c_0_23:notes"/>
          <p:cNvSpPr>
            <a:spLocks noGrp="1" noRot="1" noChangeAspect="1"/>
          </p:cNvSpPr>
          <p:nvPr>
            <p:ph type="sldImg" idx="2"/>
          </p:nvPr>
        </p:nvSpPr>
        <p:spPr>
          <a:xfrm>
            <a:off x="104775" y="750888"/>
            <a:ext cx="6680200" cy="3757612"/>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9b6aee893c_0_23:notes"/>
          <p:cNvSpPr txBox="1">
            <a:spLocks noGrp="1"/>
          </p:cNvSpPr>
          <p:nvPr>
            <p:ph type="body" idx="1"/>
          </p:nvPr>
        </p:nvSpPr>
        <p:spPr>
          <a:xfrm>
            <a:off x="688975" y="4759643"/>
            <a:ext cx="5511800" cy="4509135"/>
          </a:xfrm>
          <a:prstGeom prst="rect">
            <a:avLst/>
          </a:prstGeom>
        </p:spPr>
        <p:txBody>
          <a:bodyPr spcFirstLastPara="1" wrap="square" lIns="96609" tIns="96609" rIns="96609" bIns="96609" anchor="t" anchorCtr="0">
            <a:noAutofit/>
          </a:bodyPr>
          <a:lstStyle/>
          <a:p>
            <a:pPr marL="0" indent="0">
              <a:buNone/>
            </a:pPr>
            <a:endParaRPr/>
          </a:p>
        </p:txBody>
      </p:sp>
    </p:spTree>
    <p:extLst>
      <p:ext uri="{BB962C8B-B14F-4D97-AF65-F5344CB8AC3E}">
        <p14:creationId xmlns:p14="http://schemas.microsoft.com/office/powerpoint/2010/main" val="1975666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FC933-794D-3249-8564-E3F2EC8AB979}"/>
              </a:ext>
            </a:extLst>
          </p:cNvPr>
          <p:cNvSpPr>
            <a:spLocks noGrp="1"/>
          </p:cNvSpPr>
          <p:nvPr>
            <p:ph type="ctrTitle"/>
          </p:nvPr>
        </p:nvSpPr>
        <p:spPr>
          <a:xfrm>
            <a:off x="1143000" y="841772"/>
            <a:ext cx="6858000" cy="17907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1094AFC3-C2A3-1442-9D5C-B02CCB5DFA60}"/>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B0CEBE7-248A-4F45-B2FB-2ACFCEAD2DD1}"/>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5" name="Footer Placeholder 4">
            <a:extLst>
              <a:ext uri="{FF2B5EF4-FFF2-40B4-BE49-F238E27FC236}">
                <a16:creationId xmlns:a16="http://schemas.microsoft.com/office/drawing/2014/main" id="{707959C3-3592-CA4C-853A-3DF55B3618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4601E5-A8DF-6C42-9449-345727D78CC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59561506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83EBD-FC5D-DE48-B98E-87E0676ACBC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80E8D8-A4A7-0E48-8738-3C1E005B728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C6A00A-CB9C-0140-81AB-7804D43A9E84}"/>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5" name="Footer Placeholder 4">
            <a:extLst>
              <a:ext uri="{FF2B5EF4-FFF2-40B4-BE49-F238E27FC236}">
                <a16:creationId xmlns:a16="http://schemas.microsoft.com/office/drawing/2014/main" id="{9233219F-B89B-C24C-9623-0FF356FCB9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D4AFC-461C-3444-861D-8531501CEB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3794101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B6DC4-6220-2946-8C9A-FD1F9D2C124E}"/>
              </a:ext>
            </a:extLst>
          </p:cNvPr>
          <p:cNvSpPr>
            <a:spLocks noGrp="1"/>
          </p:cNvSpPr>
          <p:nvPr>
            <p:ph type="title"/>
          </p:nvPr>
        </p:nvSpPr>
        <p:spPr>
          <a:xfrm>
            <a:off x="623888" y="1282304"/>
            <a:ext cx="7886700" cy="2139553"/>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1018F0F-5980-C343-AABA-60147F8184B5}"/>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95732B7-39DC-8A4F-B343-1B41F54F5641}"/>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5" name="Footer Placeholder 4">
            <a:extLst>
              <a:ext uri="{FF2B5EF4-FFF2-40B4-BE49-F238E27FC236}">
                <a16:creationId xmlns:a16="http://schemas.microsoft.com/office/drawing/2014/main" id="{53AEB9F6-3124-2045-B571-8DF617056C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832C27-B843-7B49-BBFA-14EEB1A49AF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0244335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EC722-911F-3045-838C-BE8C7FE1CE5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602224-3B8D-F845-B62E-141DA3337B5D}"/>
              </a:ext>
            </a:extLst>
          </p:cNvPr>
          <p:cNvSpPr>
            <a:spLocks noGrp="1"/>
          </p:cNvSpPr>
          <p:nvPr>
            <p:ph sz="half" idx="1"/>
          </p:nvPr>
        </p:nvSpPr>
        <p:spPr>
          <a:xfrm>
            <a:off x="628650" y="1369219"/>
            <a:ext cx="3886200" cy="3263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D5DBA6-6D7D-1347-A270-4261F946BFFE}"/>
              </a:ext>
            </a:extLst>
          </p:cNvPr>
          <p:cNvSpPr>
            <a:spLocks noGrp="1"/>
          </p:cNvSpPr>
          <p:nvPr>
            <p:ph sz="half" idx="2"/>
          </p:nvPr>
        </p:nvSpPr>
        <p:spPr>
          <a:xfrm>
            <a:off x="4629150" y="1369219"/>
            <a:ext cx="3886200" cy="3263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5CE5F22-3E41-8446-BB88-2DF8D7ECB84B}"/>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6" name="Footer Placeholder 5">
            <a:extLst>
              <a:ext uri="{FF2B5EF4-FFF2-40B4-BE49-F238E27FC236}">
                <a16:creationId xmlns:a16="http://schemas.microsoft.com/office/drawing/2014/main" id="{1C5C65E1-B78C-0648-B4AF-3D268A1F6E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DE0CB1-15E4-A84D-9507-F5403F9FDAF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97649166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BB9FB-68D3-014F-8E19-1C4B85B2E880}"/>
              </a:ext>
            </a:extLst>
          </p:cNvPr>
          <p:cNvSpPr>
            <a:spLocks noGrp="1"/>
          </p:cNvSpPr>
          <p:nvPr>
            <p:ph type="title"/>
          </p:nvPr>
        </p:nvSpPr>
        <p:spPr>
          <a:xfrm>
            <a:off x="629841" y="273844"/>
            <a:ext cx="7886700" cy="994172"/>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FCA284-A5D5-9E48-82B5-F513403C2214}"/>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E4D9704-94CB-CE4F-8B89-400C7103E30B}"/>
              </a:ext>
            </a:extLst>
          </p:cNvPr>
          <p:cNvSpPr>
            <a:spLocks noGrp="1"/>
          </p:cNvSpPr>
          <p:nvPr>
            <p:ph sz="half" idx="2"/>
          </p:nvPr>
        </p:nvSpPr>
        <p:spPr>
          <a:xfrm>
            <a:off x="629842" y="1878806"/>
            <a:ext cx="3868340" cy="27634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B0EB0B5-C029-5C47-A633-D07E38107A58}"/>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ACB0337C-DCBE-3E4F-BC7C-53DEB8AAB6F9}"/>
              </a:ext>
            </a:extLst>
          </p:cNvPr>
          <p:cNvSpPr>
            <a:spLocks noGrp="1"/>
          </p:cNvSpPr>
          <p:nvPr>
            <p:ph sz="quarter" idx="4"/>
          </p:nvPr>
        </p:nvSpPr>
        <p:spPr>
          <a:xfrm>
            <a:off x="4629150" y="1878806"/>
            <a:ext cx="3887391" cy="27634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9C3A0E4-C3F3-B740-A2A2-C0316C503955}"/>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8" name="Footer Placeholder 7">
            <a:extLst>
              <a:ext uri="{FF2B5EF4-FFF2-40B4-BE49-F238E27FC236}">
                <a16:creationId xmlns:a16="http://schemas.microsoft.com/office/drawing/2014/main" id="{E7BDC9C5-7075-4345-B96C-01461EBD417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C7769-F43C-CF4B-8751-CB8AB168A90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4192090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4E62A-EDD5-954D-8F0D-D8CC569DAA1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965BE48-4ADF-324B-B7D7-8B61CD1FDD83}"/>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4" name="Footer Placeholder 3">
            <a:extLst>
              <a:ext uri="{FF2B5EF4-FFF2-40B4-BE49-F238E27FC236}">
                <a16:creationId xmlns:a16="http://schemas.microsoft.com/office/drawing/2014/main" id="{71B23FBA-9F4F-5145-84AA-DF1912D1688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2CBBCC-253D-EC4D-8015-ED76B2ADA41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5739226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22959A-E5EF-4249-8FD3-5DFD1748774F}"/>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3" name="Footer Placeholder 2">
            <a:extLst>
              <a:ext uri="{FF2B5EF4-FFF2-40B4-BE49-F238E27FC236}">
                <a16:creationId xmlns:a16="http://schemas.microsoft.com/office/drawing/2014/main" id="{8E765405-521A-2549-A97D-5456ED4679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EACBA58-A7B0-E647-AB5E-83A5C73E1F1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0959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20052-5995-1D4F-8A77-0CB19B8C9EF9}"/>
              </a:ext>
            </a:extLst>
          </p:cNvPr>
          <p:cNvSpPr>
            <a:spLocks noGrp="1"/>
          </p:cNvSpPr>
          <p:nvPr>
            <p:ph type="title"/>
          </p:nvPr>
        </p:nvSpPr>
        <p:spPr>
          <a:xfrm>
            <a:off x="629841" y="342900"/>
            <a:ext cx="2949178" cy="120015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A5E92D7-FB3F-B54C-AEE8-EE7C84176F33}"/>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C185562-825A-7D48-A94A-AADB7DD48380}"/>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3D9C49-A42B-0540-A761-1FC46387D626}"/>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6" name="Footer Placeholder 5">
            <a:extLst>
              <a:ext uri="{FF2B5EF4-FFF2-40B4-BE49-F238E27FC236}">
                <a16:creationId xmlns:a16="http://schemas.microsoft.com/office/drawing/2014/main" id="{518016A6-2178-D843-BB50-9F056179E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DD12F6-B9B1-3442-8806-C7C92BBDBC6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3956537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F1855-F8E0-D240-A62D-3296F5112959}"/>
              </a:ext>
            </a:extLst>
          </p:cNvPr>
          <p:cNvSpPr>
            <a:spLocks noGrp="1"/>
          </p:cNvSpPr>
          <p:nvPr>
            <p:ph type="title"/>
          </p:nvPr>
        </p:nvSpPr>
        <p:spPr>
          <a:xfrm>
            <a:off x="629841" y="342900"/>
            <a:ext cx="2949178" cy="120015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66DFCDD-C3B1-714A-B2B0-F829B95D534B}"/>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F18CFC8C-0997-5340-9CC8-C7F0518D10AC}"/>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6E23CAC2-8C88-1240-9CB5-8B1CD11C0301}"/>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6" name="Footer Placeholder 5">
            <a:extLst>
              <a:ext uri="{FF2B5EF4-FFF2-40B4-BE49-F238E27FC236}">
                <a16:creationId xmlns:a16="http://schemas.microsoft.com/office/drawing/2014/main" id="{49A2BA84-30FF-9343-9AFA-350FF9A0B4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AAB9B0-5741-3249-9802-32F8A42CA55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7391971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9D21F-244F-3745-8A01-77BC656D9BC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F831B5-D1C6-6E4B-8AF3-DE98F9676D7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D9619A-6B97-C840-9F5E-5B34A088E0AC}"/>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5" name="Footer Placeholder 4">
            <a:extLst>
              <a:ext uri="{FF2B5EF4-FFF2-40B4-BE49-F238E27FC236}">
                <a16:creationId xmlns:a16="http://schemas.microsoft.com/office/drawing/2014/main" id="{DB7078CB-0E95-6147-A626-33DE9B35F5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A8E807-4851-3748-87BA-83EF6A130D1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22768156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9ABFC4-2126-B94B-BEFE-0C01BF92B5F9}"/>
              </a:ext>
            </a:extLst>
          </p:cNvPr>
          <p:cNvSpPr>
            <a:spLocks noGrp="1"/>
          </p:cNvSpPr>
          <p:nvPr>
            <p:ph type="title" orient="vert"/>
          </p:nvPr>
        </p:nvSpPr>
        <p:spPr>
          <a:xfrm>
            <a:off x="6543675" y="273844"/>
            <a:ext cx="1971675" cy="4358879"/>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B91079-E3D3-3948-A51F-5B52122E9619}"/>
              </a:ext>
            </a:extLst>
          </p:cNvPr>
          <p:cNvSpPr>
            <a:spLocks noGrp="1"/>
          </p:cNvSpPr>
          <p:nvPr>
            <p:ph type="body" orient="vert" idx="1"/>
          </p:nvPr>
        </p:nvSpPr>
        <p:spPr>
          <a:xfrm>
            <a:off x="628650" y="273844"/>
            <a:ext cx="5800725" cy="435887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4CF292-79C4-244C-A61F-CD930B32BDC0}"/>
              </a:ext>
            </a:extLst>
          </p:cNvPr>
          <p:cNvSpPr>
            <a:spLocks noGrp="1"/>
          </p:cNvSpPr>
          <p:nvPr>
            <p:ph type="dt" sz="half" idx="10"/>
          </p:nvPr>
        </p:nvSpPr>
        <p:spPr/>
        <p:txBody>
          <a:bodyPr/>
          <a:lstStyle/>
          <a:p>
            <a:fld id="{5B5B3AAA-2EB0-0B44-B4F7-4DF5575FA7F4}" type="datetimeFigureOut">
              <a:rPr lang="en-US" smtClean="0"/>
              <a:t>10/11/20</a:t>
            </a:fld>
            <a:endParaRPr lang="en-US"/>
          </a:p>
        </p:txBody>
      </p:sp>
      <p:sp>
        <p:nvSpPr>
          <p:cNvPr id="5" name="Footer Placeholder 4">
            <a:extLst>
              <a:ext uri="{FF2B5EF4-FFF2-40B4-BE49-F238E27FC236}">
                <a16:creationId xmlns:a16="http://schemas.microsoft.com/office/drawing/2014/main" id="{4B7B6E0C-7563-684C-BE5C-CD39C76FA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5DAA60-3D02-AA4B-9A0D-CD9D5DFFB7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59372184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dk2"/>
        </a:solidFill>
        <a:effectLst/>
      </p:bgPr>
    </p:bg>
    <p:spTree>
      <p:nvGrpSpPr>
        <p:cNvPr id="1" name="Shape 49"/>
        <p:cNvGrpSpPr/>
        <p:nvPr/>
      </p:nvGrpSpPr>
      <p:grpSpPr>
        <a:xfrm>
          <a:off x="0" y="0"/>
          <a:ext cx="0" cy="0"/>
          <a:chOff x="0" y="0"/>
          <a:chExt cx="0" cy="0"/>
        </a:xfrm>
      </p:grpSpPr>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976788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592EA-79A5-AE44-8540-58BFBB08F0A7}"/>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FEA7CEB-94C6-7144-9602-20F195BAE615}"/>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65F785-FA2F-064A-96F5-4577DAF2B1DF}"/>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5B5B3AAA-2EB0-0B44-B4F7-4DF5575FA7F4}" type="datetimeFigureOut">
              <a:rPr lang="en-US" smtClean="0"/>
              <a:t>10/11/20</a:t>
            </a:fld>
            <a:endParaRPr lang="en-US"/>
          </a:p>
        </p:txBody>
      </p:sp>
      <p:sp>
        <p:nvSpPr>
          <p:cNvPr id="5" name="Footer Placeholder 4">
            <a:extLst>
              <a:ext uri="{FF2B5EF4-FFF2-40B4-BE49-F238E27FC236}">
                <a16:creationId xmlns:a16="http://schemas.microsoft.com/office/drawing/2014/main" id="{4C2AD7A9-272C-D741-878D-F6DE0983BE15}"/>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EACA2B-67FB-684A-A8E4-A53D09FA244B}"/>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73126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Shape 127"/>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6610" y="373761"/>
            <a:ext cx="7426997" cy="4395978"/>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85950"/>
            <a:ext cx="9144000"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F55F51E3-2B44-334A-A7A8-66FC70B7EC16}"/>
              </a:ext>
            </a:extLst>
          </p:cNvPr>
          <p:cNvSpPr>
            <a:spLocks noGrp="1"/>
          </p:cNvSpPr>
          <p:nvPr>
            <p:ph type="ctrTitle"/>
          </p:nvPr>
        </p:nvSpPr>
        <p:spPr>
          <a:xfrm>
            <a:off x="1143000" y="2082403"/>
            <a:ext cx="6858000" cy="1035891"/>
          </a:xfrm>
        </p:spPr>
        <p:txBody>
          <a:bodyPr anchor="ctr">
            <a:normAutofit/>
          </a:bodyPr>
          <a:lstStyle/>
          <a:p>
            <a:r>
              <a:rPr lang="en" sz="3000" b="1" i="1">
                <a:solidFill>
                  <a:schemeClr val="bg2"/>
                </a:solidFill>
              </a:rPr>
              <a:t>Exploring Starters and Plenaries</a:t>
            </a:r>
            <a:br>
              <a:rPr lang="en-GB" sz="3000" b="1" i="1">
                <a:solidFill>
                  <a:schemeClr val="bg2"/>
                </a:solidFill>
              </a:rPr>
            </a:br>
            <a:endParaRPr lang="en-US" sz="3000">
              <a:solidFill>
                <a:schemeClr val="bg2"/>
              </a:solidFill>
            </a:endParaRP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34"/>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766762"/>
            <a:ext cx="532209" cy="1571626"/>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628308"/>
            <a:ext cx="302419" cy="1279073"/>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480670"/>
            <a:ext cx="126206" cy="1284896"/>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476787"/>
            <a:ext cx="246459" cy="130677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Rectangle 86">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476786"/>
            <a:ext cx="8180897" cy="115609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Google Shape;135;p14"/>
          <p:cNvSpPr txBox="1">
            <a:spLocks noGrp="1"/>
          </p:cNvSpPr>
          <p:nvPr>
            <p:ph type="title"/>
          </p:nvPr>
        </p:nvSpPr>
        <p:spPr>
          <a:xfrm>
            <a:off x="718879" y="600294"/>
            <a:ext cx="7698523" cy="909076"/>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2800" kern="1200">
                <a:solidFill>
                  <a:srgbClr val="FFFFFF"/>
                </a:solidFill>
                <a:latin typeface="+mj-lt"/>
                <a:ea typeface="+mj-ea"/>
                <a:cs typeface="+mj-cs"/>
              </a:rPr>
              <a:t>Starters and Plenaries</a:t>
            </a:r>
          </a:p>
          <a:p>
            <a:pPr marL="0" lvl="0" indent="0" defTabSz="914400">
              <a:spcBef>
                <a:spcPct val="0"/>
              </a:spcBef>
              <a:spcAft>
                <a:spcPts val="0"/>
              </a:spcAft>
            </a:pPr>
            <a:r>
              <a:rPr lang="en-US" sz="2800" kern="1200">
                <a:solidFill>
                  <a:srgbClr val="FFFFFF"/>
                </a:solidFill>
                <a:latin typeface="+mj-lt"/>
                <a:ea typeface="+mj-ea"/>
                <a:cs typeface="+mj-cs"/>
              </a:rPr>
              <a:t>Aim &amp; Objectives</a:t>
            </a:r>
          </a:p>
        </p:txBody>
      </p:sp>
      <p:sp>
        <p:nvSpPr>
          <p:cNvPr id="136" name="Google Shape;136;p14"/>
          <p:cNvSpPr txBox="1">
            <a:spLocks noGrp="1"/>
          </p:cNvSpPr>
          <p:nvPr>
            <p:ph type="body" idx="1"/>
          </p:nvPr>
        </p:nvSpPr>
        <p:spPr>
          <a:xfrm>
            <a:off x="1025718" y="1867827"/>
            <a:ext cx="7281746" cy="2675379"/>
          </a:xfrm>
          <a:prstGeom prst="rect">
            <a:avLst/>
          </a:prstGeom>
        </p:spPr>
        <p:txBody>
          <a:bodyPr spcFirstLastPara="1" vert="horz" lIns="91440" tIns="45720" rIns="91440" bIns="45720" rtlCol="0" anchor="ctr" anchorCtr="0">
            <a:normAutofit/>
          </a:bodyPr>
          <a:lstStyle/>
          <a:p>
            <a:pPr marL="0" lvl="0" indent="-228600" defTabSz="914400">
              <a:spcBef>
                <a:spcPts val="0"/>
              </a:spcBef>
              <a:spcAft>
                <a:spcPts val="0"/>
              </a:spcAft>
              <a:buFont typeface="Arial" panose="020B0604020202020204" pitchFamily="34" charset="0"/>
              <a:buChar char="•"/>
            </a:pPr>
            <a:r>
              <a:rPr lang="en-US" sz="1800" b="1"/>
              <a:t>Aim: </a:t>
            </a:r>
            <a:r>
              <a:rPr lang="en-US" sz="1800"/>
              <a:t>to consider the role and application of plenaries and starters.</a:t>
            </a:r>
          </a:p>
          <a:p>
            <a:pPr marL="0" lvl="0" indent="-228600" defTabSz="914400">
              <a:spcBef>
                <a:spcPts val="1600"/>
              </a:spcBef>
              <a:spcAft>
                <a:spcPts val="0"/>
              </a:spcAft>
              <a:buFont typeface="Arial" panose="020B0604020202020204" pitchFamily="34" charset="0"/>
              <a:buChar char="•"/>
            </a:pPr>
            <a:r>
              <a:rPr lang="en-US" sz="1800" b="1"/>
              <a:t>Learning Objectives:</a:t>
            </a:r>
          </a:p>
          <a:p>
            <a:pPr marL="457200" lvl="0" indent="-228600" defTabSz="914400">
              <a:spcBef>
                <a:spcPts val="1600"/>
              </a:spcBef>
              <a:spcAft>
                <a:spcPts val="0"/>
              </a:spcAft>
              <a:buSzPts val="2000"/>
              <a:buFont typeface="Arial" panose="020B0604020202020204" pitchFamily="34" charset="0"/>
              <a:buChar char="•"/>
            </a:pPr>
            <a:r>
              <a:rPr lang="en-US" sz="1800"/>
              <a:t>Discuss starters and plenaries, and the role they play in a typical lesson.</a:t>
            </a:r>
          </a:p>
          <a:p>
            <a:pPr marL="457200" lvl="0" indent="-228600" defTabSz="914400">
              <a:spcBef>
                <a:spcPts val="0"/>
              </a:spcBef>
              <a:spcAft>
                <a:spcPts val="0"/>
              </a:spcAft>
              <a:buSzPts val="2000"/>
              <a:buFont typeface="Arial" panose="020B0604020202020204" pitchFamily="34" charset="0"/>
              <a:buChar char="•"/>
            </a:pPr>
            <a:r>
              <a:rPr lang="en-US" sz="1800"/>
              <a:t>Explain the characteristics of good starters, and the different types of plenaries.</a:t>
            </a:r>
          </a:p>
          <a:p>
            <a:pPr marL="457200" lvl="0" indent="-228600" defTabSz="914400">
              <a:spcBef>
                <a:spcPts val="0"/>
              </a:spcBef>
              <a:spcAft>
                <a:spcPts val="0"/>
              </a:spcAft>
              <a:buSzPts val="2000"/>
              <a:buFont typeface="Arial" panose="020B0604020202020204" pitchFamily="34" charset="0"/>
              <a:buChar char="•"/>
            </a:pPr>
            <a:r>
              <a:rPr lang="en-US" sz="1800"/>
              <a:t>Apply starters and plenaries to a typical lesson cycle.</a:t>
            </a:r>
          </a:p>
          <a:p>
            <a:pPr marL="457200" lvl="0" indent="-228600" defTabSz="914400">
              <a:spcBef>
                <a:spcPts val="0"/>
              </a:spcBef>
              <a:spcAft>
                <a:spcPts val="0"/>
              </a:spcAft>
              <a:buSzPts val="2000"/>
              <a:buFont typeface="Arial" panose="020B0604020202020204" pitchFamily="34" charset="0"/>
              <a:buChar char="•"/>
            </a:pPr>
            <a:r>
              <a:rPr lang="en-US" sz="1800"/>
              <a:t>Evaluate the effectiveness of various starters and plenaries which could be used in your own lessons.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40"/>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60E0E4BF-A0A0-407B-B6DF-3FFE66E56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Freeform 6">
            <a:extLst>
              <a:ext uri="{FF2B5EF4-FFF2-40B4-BE49-F238E27FC236}">
                <a16:creationId xmlns:a16="http://schemas.microsoft.com/office/drawing/2014/main" id="{EC539AFD-2CC3-4386-8AD7-0EEC8E973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95660" y="675610"/>
            <a:ext cx="569714" cy="428322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7">
            <a:extLst>
              <a:ext uri="{FF2B5EF4-FFF2-40B4-BE49-F238E27FC236}">
                <a16:creationId xmlns:a16="http://schemas.microsoft.com/office/drawing/2014/main" id="{50BA16B2-5287-4777-9C67-B9BC3962F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94656" y="474873"/>
            <a:ext cx="361990" cy="4141061"/>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Rectangle 8">
            <a:extLst>
              <a:ext uri="{FF2B5EF4-FFF2-40B4-BE49-F238E27FC236}">
                <a16:creationId xmlns:a16="http://schemas.microsoft.com/office/drawing/2014/main" id="{DE349891-3F5B-49B2-B512-5426A3B32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560"/>
            <a:ext cx="5456646" cy="3938734"/>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Google Shape;141;p15"/>
          <p:cNvSpPr txBox="1">
            <a:spLocks noGrp="1"/>
          </p:cNvSpPr>
          <p:nvPr>
            <p:ph type="title"/>
          </p:nvPr>
        </p:nvSpPr>
        <p:spPr>
          <a:xfrm>
            <a:off x="603150" y="713454"/>
            <a:ext cx="4612197" cy="873504"/>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2700">
                <a:solidFill>
                  <a:srgbClr val="FFFFFF"/>
                </a:solidFill>
              </a:rPr>
              <a:t>Starter: A Question About Teaching?</a:t>
            </a:r>
          </a:p>
        </p:txBody>
      </p:sp>
      <p:sp>
        <p:nvSpPr>
          <p:cNvPr id="142" name="Google Shape;142;p15"/>
          <p:cNvSpPr txBox="1">
            <a:spLocks noGrp="1"/>
          </p:cNvSpPr>
          <p:nvPr>
            <p:ph type="body" idx="1"/>
          </p:nvPr>
        </p:nvSpPr>
        <p:spPr>
          <a:xfrm>
            <a:off x="608320" y="1703544"/>
            <a:ext cx="4612196" cy="2447037"/>
          </a:xfrm>
          <a:prstGeom prst="rect">
            <a:avLst/>
          </a:prstGeom>
        </p:spPr>
        <p:txBody>
          <a:bodyPr spcFirstLastPara="1" vert="horz" lIns="91440" tIns="45720" rIns="91440" bIns="45720" rtlCol="0" anchor="t" anchorCtr="0">
            <a:normAutofit/>
          </a:bodyPr>
          <a:lstStyle/>
          <a:p>
            <a:pPr marL="0" lvl="0" indent="-228600" defTabSz="914400">
              <a:spcBef>
                <a:spcPts val="0"/>
              </a:spcBef>
              <a:spcAft>
                <a:spcPts val="1600"/>
              </a:spcAft>
              <a:buFont typeface="Arial" panose="020B0604020202020204" pitchFamily="34" charset="0"/>
              <a:buChar char="•"/>
            </a:pPr>
            <a:r>
              <a:rPr lang="en-US" sz="1800" b="1">
                <a:solidFill>
                  <a:srgbClr val="FEFFFF"/>
                </a:solidFill>
              </a:rPr>
              <a:t>1 Minute Task: </a:t>
            </a:r>
            <a:r>
              <a:rPr lang="en-US" sz="1800" i="1">
                <a:solidFill>
                  <a:srgbClr val="FEFFFF"/>
                </a:solidFill>
              </a:rPr>
              <a:t>Think of one question you have about teaching and learning, or related area. Share this with the group!</a:t>
            </a:r>
            <a:endParaRPr lang="en-US" sz="1800" b="1" i="1">
              <a:solidFill>
                <a:srgbClr val="FEFFFF"/>
              </a:solidFill>
            </a:endParaRPr>
          </a:p>
        </p:txBody>
      </p:sp>
      <p:pic>
        <p:nvPicPr>
          <p:cNvPr id="143" name="Google Shape;143;p15"/>
          <p:cNvPicPr preferRelativeResize="0"/>
          <p:nvPr/>
        </p:nvPicPr>
        <p:blipFill>
          <a:blip r:embed="rId3"/>
          <a:stretch>
            <a:fillRect/>
          </a:stretch>
        </p:blipFill>
        <p:spPr>
          <a:xfrm>
            <a:off x="5782047" y="1143921"/>
            <a:ext cx="3236872" cy="1618436"/>
          </a:xfrm>
          <a:prstGeom prst="rect">
            <a:avLst/>
          </a:prstGeom>
          <a:noFill/>
        </p:spPr>
      </p:pic>
      <p:pic>
        <p:nvPicPr>
          <p:cNvPr id="144" name="Google Shape;144;p15"/>
          <p:cNvPicPr preferRelativeResize="0"/>
          <p:nvPr/>
        </p:nvPicPr>
        <p:blipFill>
          <a:blip r:embed="rId4"/>
          <a:stretch>
            <a:fillRect/>
          </a:stretch>
        </p:blipFill>
        <p:spPr>
          <a:xfrm>
            <a:off x="5782047" y="3041209"/>
            <a:ext cx="3236872" cy="1683173"/>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48"/>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95660" y="675610"/>
            <a:ext cx="569714" cy="428322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94656" y="474873"/>
            <a:ext cx="361990" cy="4141061"/>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560"/>
            <a:ext cx="5456646" cy="3938734"/>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Google Shape;149;p16"/>
          <p:cNvSpPr txBox="1">
            <a:spLocks noGrp="1"/>
          </p:cNvSpPr>
          <p:nvPr>
            <p:ph type="title"/>
          </p:nvPr>
        </p:nvSpPr>
        <p:spPr>
          <a:xfrm>
            <a:off x="603150" y="713454"/>
            <a:ext cx="4612197" cy="892910"/>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2700">
                <a:solidFill>
                  <a:srgbClr val="FFFFFF"/>
                </a:solidFill>
              </a:rPr>
              <a:t>What are Starters and Plenaries?</a:t>
            </a:r>
          </a:p>
        </p:txBody>
      </p:sp>
      <p:sp>
        <p:nvSpPr>
          <p:cNvPr id="150" name="Google Shape;150;p16"/>
          <p:cNvSpPr txBox="1">
            <a:spLocks noGrp="1"/>
          </p:cNvSpPr>
          <p:nvPr>
            <p:ph type="body" idx="1"/>
          </p:nvPr>
        </p:nvSpPr>
        <p:spPr>
          <a:xfrm>
            <a:off x="608320" y="1674443"/>
            <a:ext cx="4612196" cy="2476138"/>
          </a:xfrm>
          <a:prstGeom prst="rect">
            <a:avLst/>
          </a:prstGeom>
        </p:spPr>
        <p:txBody>
          <a:bodyPr spcFirstLastPara="1" vert="horz" lIns="91440" tIns="45720" rIns="91440" bIns="45720" rtlCol="0" anchor="t" anchorCtr="0">
            <a:normAutofit/>
          </a:bodyPr>
          <a:lstStyle/>
          <a:p>
            <a:pPr marL="0" lvl="0" indent="-228600" defTabSz="914400">
              <a:spcBef>
                <a:spcPts val="0"/>
              </a:spcBef>
              <a:spcAft>
                <a:spcPts val="0"/>
              </a:spcAft>
              <a:buFont typeface="Arial" panose="020B0604020202020204" pitchFamily="34" charset="0"/>
              <a:buChar char="•"/>
            </a:pPr>
            <a:r>
              <a:rPr lang="en-US" sz="1800" b="1">
                <a:solidFill>
                  <a:srgbClr val="FEFFFF"/>
                </a:solidFill>
              </a:rPr>
              <a:t>Individual Task: </a:t>
            </a:r>
            <a:r>
              <a:rPr lang="en-US" sz="1800">
                <a:solidFill>
                  <a:srgbClr val="FEFFFF"/>
                </a:solidFill>
              </a:rPr>
              <a:t>Using the chat box, consider the following question:</a:t>
            </a:r>
          </a:p>
          <a:p>
            <a:pPr marL="0" lvl="0" indent="-228600" defTabSz="914400">
              <a:spcBef>
                <a:spcPts val="1600"/>
              </a:spcBef>
              <a:spcAft>
                <a:spcPts val="0"/>
              </a:spcAft>
              <a:buFont typeface="Arial" panose="020B0604020202020204" pitchFamily="34" charset="0"/>
              <a:buChar char="•"/>
            </a:pPr>
            <a:r>
              <a:rPr lang="en-US" sz="1800" i="1">
                <a:solidFill>
                  <a:srgbClr val="FEFFFF"/>
                </a:solidFill>
              </a:rPr>
              <a:t>What are starters and plenaries? Provide your </a:t>
            </a:r>
            <a:r>
              <a:rPr lang="en-US" sz="1800" b="1" i="1">
                <a:solidFill>
                  <a:srgbClr val="FEFFFF"/>
                </a:solidFill>
              </a:rPr>
              <a:t>own</a:t>
            </a:r>
            <a:r>
              <a:rPr lang="en-US" sz="1800" i="1">
                <a:solidFill>
                  <a:srgbClr val="FEFFFF"/>
                </a:solidFill>
              </a:rPr>
              <a:t> definition in the context of a typical lesson.</a:t>
            </a:r>
          </a:p>
          <a:p>
            <a:pPr marL="0" lvl="0" indent="-228600" defTabSz="914400">
              <a:spcBef>
                <a:spcPts val="1600"/>
              </a:spcBef>
              <a:spcAft>
                <a:spcPts val="0"/>
              </a:spcAft>
              <a:buFont typeface="Arial" panose="020B0604020202020204" pitchFamily="34" charset="0"/>
              <a:buChar char="•"/>
            </a:pPr>
            <a:endParaRPr lang="en-US" sz="1800" i="1">
              <a:solidFill>
                <a:srgbClr val="FEFFFF"/>
              </a:solidFill>
            </a:endParaRPr>
          </a:p>
          <a:p>
            <a:pPr marL="0" lvl="0" indent="-228600" defTabSz="914400">
              <a:spcBef>
                <a:spcPts val="1600"/>
              </a:spcBef>
              <a:spcAft>
                <a:spcPts val="0"/>
              </a:spcAft>
              <a:buFont typeface="Arial" panose="020B0604020202020204" pitchFamily="34" charset="0"/>
              <a:buChar char="•"/>
            </a:pPr>
            <a:endParaRPr lang="en-US" sz="1800" b="1" i="1">
              <a:solidFill>
                <a:srgbClr val="FEFFFF"/>
              </a:solidFill>
            </a:endParaRPr>
          </a:p>
          <a:p>
            <a:pPr marL="0" lvl="0" indent="-228600" defTabSz="914400">
              <a:spcBef>
                <a:spcPts val="1600"/>
              </a:spcBef>
              <a:spcAft>
                <a:spcPts val="0"/>
              </a:spcAft>
              <a:buFont typeface="Arial" panose="020B0604020202020204" pitchFamily="34" charset="0"/>
              <a:buChar char="•"/>
            </a:pPr>
            <a:endParaRPr lang="en-US" sz="1800" b="1" i="1">
              <a:solidFill>
                <a:srgbClr val="FEFFFF"/>
              </a:solidFill>
            </a:endParaRPr>
          </a:p>
          <a:p>
            <a:pPr marL="0" lvl="0" indent="-228600" defTabSz="914400">
              <a:spcBef>
                <a:spcPts val="1600"/>
              </a:spcBef>
              <a:spcAft>
                <a:spcPts val="1600"/>
              </a:spcAft>
              <a:buFont typeface="Arial" panose="020B0604020202020204" pitchFamily="34" charset="0"/>
              <a:buChar char="•"/>
            </a:pPr>
            <a:endParaRPr lang="en-US" sz="1800" b="1" i="1">
              <a:solidFill>
                <a:srgbClr val="FEFFFF"/>
              </a:solidFill>
            </a:endParaRPr>
          </a:p>
        </p:txBody>
      </p:sp>
      <p:pic>
        <p:nvPicPr>
          <p:cNvPr id="152" name="Google Shape;152;p16"/>
          <p:cNvPicPr preferRelativeResize="0"/>
          <p:nvPr/>
        </p:nvPicPr>
        <p:blipFill rotWithShape="1">
          <a:blip r:embed="rId3"/>
          <a:srcRect l="41379" r="4816" b="-2"/>
          <a:stretch/>
        </p:blipFill>
        <p:spPr>
          <a:xfrm>
            <a:off x="5665602" y="1015485"/>
            <a:ext cx="3478169" cy="3943349"/>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56"/>
        <p:cNvGrpSpPr/>
        <p:nvPr/>
      </p:nvGrpSpPr>
      <p:grpSpPr>
        <a:xfrm>
          <a:off x="0" y="0"/>
          <a:ext cx="0" cy="0"/>
          <a:chOff x="0" y="0"/>
          <a:chExt cx="0" cy="0"/>
        </a:xfrm>
      </p:grpSpPr>
      <p:sp>
        <p:nvSpPr>
          <p:cNvPr id="98" name="Rectangle 97">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233586"/>
            <a:ext cx="3249230" cy="4634664"/>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557212" y="557213"/>
            <a:ext cx="2607469" cy="372189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2800" kern="1200" dirty="0">
                <a:solidFill>
                  <a:srgbClr val="FFFFFF"/>
                </a:solidFill>
                <a:latin typeface="+mj-lt"/>
                <a:ea typeface="+mj-ea"/>
                <a:cs typeface="+mj-cs"/>
              </a:rPr>
              <a:t>Smith, J. (2010) </a:t>
            </a:r>
            <a:r>
              <a:rPr lang="en-US" sz="2800" i="1" kern="1200" dirty="0">
                <a:solidFill>
                  <a:srgbClr val="FFFFFF"/>
                </a:solidFill>
                <a:latin typeface="+mj-lt"/>
                <a:ea typeface="+mj-ea"/>
                <a:cs typeface="+mj-cs"/>
              </a:rPr>
              <a:t>The lazy teacher’s handbook</a:t>
            </a:r>
            <a:r>
              <a:rPr lang="en-US" sz="2800" kern="1200" dirty="0">
                <a:solidFill>
                  <a:srgbClr val="FFFFFF"/>
                </a:solidFill>
                <a:latin typeface="+mj-lt"/>
                <a:ea typeface="+mj-ea"/>
                <a:cs typeface="+mj-cs"/>
              </a:rPr>
              <a:t>, Carmarthen, Wales. Crown House Publishing Company</a:t>
            </a:r>
          </a:p>
        </p:txBody>
      </p:sp>
      <p:pic>
        <p:nvPicPr>
          <p:cNvPr id="157" name="Google Shape;157;p17"/>
          <p:cNvPicPr preferRelativeResize="0"/>
          <p:nvPr/>
        </p:nvPicPr>
        <p:blipFill rotWithShape="1">
          <a:blip r:embed="rId3"/>
          <a:srcRect l="11151" t="31848" r="42152" b="15916"/>
          <a:stretch/>
        </p:blipFill>
        <p:spPr>
          <a:xfrm>
            <a:off x="3865366" y="1028366"/>
            <a:ext cx="4915159" cy="3092723"/>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1"/>
        <p:cNvGrpSpPr/>
        <p:nvPr/>
      </p:nvGrpSpPr>
      <p:grpSpPr>
        <a:xfrm>
          <a:off x="0" y="0"/>
          <a:ext cx="0" cy="0"/>
          <a:chOff x="0" y="0"/>
          <a:chExt cx="0" cy="0"/>
        </a:xfrm>
      </p:grpSpPr>
      <p:sp useBgFill="1">
        <p:nvSpPr>
          <p:cNvPr id="106" name="Rectangle 105">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8" name="Group 107">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899" y="475543"/>
            <a:ext cx="846286" cy="635405"/>
            <a:chOff x="5307830" y="325570"/>
            <a:chExt cx="1128382" cy="847206"/>
          </a:xfrm>
        </p:grpSpPr>
        <p:sp>
          <p:nvSpPr>
            <p:cNvPr id="109"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10"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62" name="Google Shape;162;p18"/>
          <p:cNvSpPr txBox="1">
            <a:spLocks noGrp="1"/>
          </p:cNvSpPr>
          <p:nvPr>
            <p:ph type="title"/>
          </p:nvPr>
        </p:nvSpPr>
        <p:spPr>
          <a:xfrm>
            <a:off x="723900" y="1028392"/>
            <a:ext cx="2522377" cy="1637282"/>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pPr>
            <a:r>
              <a:rPr lang="en-US"/>
              <a:t>Starters in your own learning...</a:t>
            </a:r>
          </a:p>
        </p:txBody>
      </p:sp>
      <p:sp>
        <p:nvSpPr>
          <p:cNvPr id="112"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96630" y="1240233"/>
            <a:ext cx="3516930" cy="3086269"/>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14" name="Freeform: Shape 113">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07148" y="475543"/>
            <a:ext cx="2366002" cy="2097185"/>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164" name="Google Shape;164;p18"/>
          <p:cNvPicPr preferRelativeResize="0"/>
          <p:nvPr/>
        </p:nvPicPr>
        <p:blipFill rotWithShape="1">
          <a:blip r:embed="rId3"/>
          <a:srcRect l="23234" t="10425" r="21862" b="17771"/>
          <a:stretch/>
        </p:blipFill>
        <p:spPr>
          <a:xfrm>
            <a:off x="3897723" y="1053244"/>
            <a:ext cx="1384852" cy="941783"/>
          </a:xfrm>
          <a:prstGeom prst="rect">
            <a:avLst/>
          </a:prstGeom>
          <a:noFill/>
        </p:spPr>
      </p:pic>
      <p:sp>
        <p:nvSpPr>
          <p:cNvPr id="163" name="Google Shape;163;p18"/>
          <p:cNvSpPr txBox="1">
            <a:spLocks noGrp="1"/>
          </p:cNvSpPr>
          <p:nvPr>
            <p:ph type="body" idx="1"/>
          </p:nvPr>
        </p:nvSpPr>
        <p:spPr>
          <a:xfrm>
            <a:off x="723899" y="2796870"/>
            <a:ext cx="4267532" cy="1707991"/>
          </a:xfrm>
          <a:prstGeom prst="rect">
            <a:avLst/>
          </a:prstGeom>
        </p:spPr>
        <p:txBody>
          <a:bodyPr spcFirstLastPara="1" vert="horz" lIns="91440" tIns="45720" rIns="91440" bIns="45720" rtlCol="0" anchorCtr="0">
            <a:normAutofit/>
          </a:bodyPr>
          <a:lstStyle/>
          <a:p>
            <a:pPr marL="0" lvl="0" indent="-228600" defTabSz="914400">
              <a:spcBef>
                <a:spcPts val="0"/>
              </a:spcBef>
              <a:spcAft>
                <a:spcPts val="0"/>
              </a:spcAft>
              <a:buFont typeface="Arial" panose="020B0604020202020204" pitchFamily="34" charset="0"/>
              <a:buChar char="•"/>
            </a:pPr>
            <a:r>
              <a:rPr lang="en-US" sz="1800" b="1"/>
              <a:t>2 Minute Task: </a:t>
            </a:r>
            <a:r>
              <a:rPr lang="en-US" sz="1800" i="1"/>
              <a:t>Think of (good) starters you have experienced in your own teaching or learning experience.</a:t>
            </a:r>
          </a:p>
          <a:p>
            <a:pPr marL="0" lvl="0" indent="-228600" defTabSz="914400">
              <a:spcBef>
                <a:spcPts val="1600"/>
              </a:spcBef>
              <a:spcAft>
                <a:spcPts val="0"/>
              </a:spcAft>
              <a:buFont typeface="Arial" panose="020B0604020202020204" pitchFamily="34" charset="0"/>
              <a:buChar char="•"/>
            </a:pPr>
            <a:r>
              <a:rPr lang="en-US" sz="1800" i="1"/>
              <a:t>What did they involve? What made them ‘good’?</a:t>
            </a:r>
          </a:p>
          <a:p>
            <a:pPr marL="0" lvl="0" indent="-228600" defTabSz="914400">
              <a:spcBef>
                <a:spcPts val="1600"/>
              </a:spcBef>
              <a:spcAft>
                <a:spcPts val="0"/>
              </a:spcAft>
              <a:buFont typeface="Arial" panose="020B0604020202020204" pitchFamily="34" charset="0"/>
              <a:buChar char="•"/>
            </a:pPr>
            <a:endParaRPr lang="en-US" sz="1800" i="1"/>
          </a:p>
          <a:p>
            <a:pPr marL="0" lvl="0" indent="-228600" defTabSz="914400">
              <a:spcBef>
                <a:spcPts val="1600"/>
              </a:spcBef>
              <a:spcAft>
                <a:spcPts val="0"/>
              </a:spcAft>
              <a:buFont typeface="Arial" panose="020B0604020202020204" pitchFamily="34" charset="0"/>
              <a:buChar char="•"/>
            </a:pPr>
            <a:endParaRPr lang="en-US" sz="1800" b="1" i="1"/>
          </a:p>
          <a:p>
            <a:pPr marL="0" lvl="0" indent="-228600" defTabSz="914400">
              <a:spcBef>
                <a:spcPts val="1600"/>
              </a:spcBef>
              <a:spcAft>
                <a:spcPts val="0"/>
              </a:spcAft>
              <a:buFont typeface="Arial" panose="020B0604020202020204" pitchFamily="34" charset="0"/>
              <a:buChar char="•"/>
            </a:pPr>
            <a:endParaRPr lang="en-US" sz="1800" b="1" i="1"/>
          </a:p>
          <a:p>
            <a:pPr marL="0" lvl="0" indent="-228600" defTabSz="914400">
              <a:spcBef>
                <a:spcPts val="1600"/>
              </a:spcBef>
              <a:spcAft>
                <a:spcPts val="1600"/>
              </a:spcAft>
              <a:buFont typeface="Arial" panose="020B0604020202020204" pitchFamily="34" charset="0"/>
              <a:buChar char="•"/>
            </a:pPr>
            <a:endParaRPr lang="en-US" sz="1800" b="1" i="1"/>
          </a:p>
        </p:txBody>
      </p:sp>
      <p:pic>
        <p:nvPicPr>
          <p:cNvPr id="165" name="Google Shape;165;p18"/>
          <p:cNvPicPr preferRelativeResize="0"/>
          <p:nvPr/>
        </p:nvPicPr>
        <p:blipFill rotWithShape="1">
          <a:blip r:embed="rId4"/>
          <a:srcRect l="14507" t="14811" r="13316" b="8683"/>
          <a:stretch/>
        </p:blipFill>
        <p:spPr>
          <a:xfrm>
            <a:off x="6037528" y="2179353"/>
            <a:ext cx="2035134" cy="1208029"/>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9"/>
        <p:cNvGrpSpPr/>
        <p:nvPr/>
      </p:nvGrpSpPr>
      <p:grpSpPr>
        <a:xfrm>
          <a:off x="0" y="0"/>
          <a:ext cx="0" cy="0"/>
          <a:chOff x="0" y="0"/>
          <a:chExt cx="0" cy="0"/>
        </a:xfrm>
      </p:grpSpPr>
      <p:sp>
        <p:nvSpPr>
          <p:cNvPr id="114" name="Rectangle 113">
            <a:extLst>
              <a:ext uri="{FF2B5EF4-FFF2-40B4-BE49-F238E27FC236}">
                <a16:creationId xmlns:a16="http://schemas.microsoft.com/office/drawing/2014/main" id="{63AB00AE-4340-440F-82E1-9F69D1D55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3" name="Google Shape;173;p19"/>
          <p:cNvPicPr preferRelativeResize="0"/>
          <p:nvPr/>
        </p:nvPicPr>
        <p:blipFill rotWithShape="1">
          <a:blip r:embed="rId3">
            <a:alphaModFix/>
          </a:blip>
          <a:srcRect l="5506" r="8511" b="1"/>
          <a:stretch/>
        </p:blipFill>
        <p:spPr>
          <a:xfrm>
            <a:off x="4562839" y="-126237"/>
            <a:ext cx="4695998" cy="2949234"/>
          </a:xfrm>
          <a:prstGeom prst="rect">
            <a:avLst/>
          </a:prstGeom>
          <a:noFill/>
          <a:effectLst>
            <a:softEdge rad="533400"/>
          </a:effectLst>
        </p:spPr>
      </p:pic>
      <p:pic>
        <p:nvPicPr>
          <p:cNvPr id="172" name="Google Shape;172;p19"/>
          <p:cNvPicPr preferRelativeResize="0"/>
          <p:nvPr/>
        </p:nvPicPr>
        <p:blipFill rotWithShape="1">
          <a:blip r:embed="rId4"/>
          <a:srcRect t="509" r="-3" b="154"/>
          <a:stretch/>
        </p:blipFill>
        <p:spPr>
          <a:xfrm>
            <a:off x="4567428" y="1865374"/>
            <a:ext cx="4697730" cy="3161538"/>
          </a:xfrm>
          <a:prstGeom prst="rect">
            <a:avLst/>
          </a:prstGeom>
          <a:noFill/>
          <a:effectLst>
            <a:softEdge rad="533400"/>
          </a:effectLst>
        </p:spPr>
      </p:pic>
      <p:pic>
        <p:nvPicPr>
          <p:cNvPr id="116" name="Picture 115">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170" name="Google Shape;170;p19"/>
          <p:cNvSpPr txBox="1">
            <a:spLocks noGrp="1"/>
          </p:cNvSpPr>
          <p:nvPr>
            <p:ph type="title"/>
          </p:nvPr>
        </p:nvSpPr>
        <p:spPr>
          <a:xfrm>
            <a:off x="603748" y="360180"/>
            <a:ext cx="3602727" cy="983748"/>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2600" kern="1200" dirty="0">
                <a:solidFill>
                  <a:srgbClr val="000000"/>
                </a:solidFill>
                <a:latin typeface="+mj-lt"/>
                <a:ea typeface="+mj-ea"/>
                <a:cs typeface="+mj-cs"/>
              </a:rPr>
              <a:t>Group Task: Create your own starter activity/task</a:t>
            </a:r>
          </a:p>
        </p:txBody>
      </p:sp>
      <p:sp>
        <p:nvSpPr>
          <p:cNvPr id="171" name="Google Shape;171;p19"/>
          <p:cNvSpPr txBox="1">
            <a:spLocks noGrp="1"/>
          </p:cNvSpPr>
          <p:nvPr>
            <p:ph type="body" idx="1"/>
          </p:nvPr>
        </p:nvSpPr>
        <p:spPr>
          <a:xfrm>
            <a:off x="603747" y="2025332"/>
            <a:ext cx="3602728" cy="2841622"/>
          </a:xfrm>
          <a:prstGeom prst="rect">
            <a:avLst/>
          </a:prstGeom>
        </p:spPr>
        <p:txBody>
          <a:bodyPr spcFirstLastPara="1" vert="horz" lIns="91440" tIns="45720" rIns="91440" bIns="45720" rtlCol="0" anchor="ctr" anchorCtr="0">
            <a:normAutofit/>
          </a:bodyPr>
          <a:lstStyle/>
          <a:p>
            <a:pPr marL="0" lvl="0" indent="-228600" defTabSz="914400">
              <a:spcBef>
                <a:spcPts val="0"/>
              </a:spcBef>
              <a:spcAft>
                <a:spcPts val="0"/>
              </a:spcAft>
              <a:buFont typeface="Arial" panose="020B0604020202020204" pitchFamily="34" charset="0"/>
              <a:buChar char="•"/>
            </a:pPr>
            <a:r>
              <a:rPr lang="en-US" sz="1500" b="1" dirty="0">
                <a:solidFill>
                  <a:srgbClr val="000000"/>
                </a:solidFill>
              </a:rPr>
              <a:t>15 Minute Task:</a:t>
            </a:r>
          </a:p>
          <a:p>
            <a:pPr marL="0" lvl="0" indent="-228600" defTabSz="914400">
              <a:spcBef>
                <a:spcPts val="1600"/>
              </a:spcBef>
              <a:spcAft>
                <a:spcPts val="0"/>
              </a:spcAft>
              <a:buFont typeface="Arial" panose="020B0604020202020204" pitchFamily="34" charset="0"/>
              <a:buChar char="•"/>
            </a:pPr>
            <a:r>
              <a:rPr lang="en-US" sz="1500" dirty="0">
                <a:solidFill>
                  <a:srgbClr val="000000"/>
                </a:solidFill>
              </a:rPr>
              <a:t>In groups (breakout rooms): design your own online starter (maximum of 5 mins), consider the key elements of the starter which may make it a good teaching and learning tool.</a:t>
            </a:r>
          </a:p>
          <a:p>
            <a:pPr marL="0" lvl="0" indent="-228600" defTabSz="914400">
              <a:spcBef>
                <a:spcPts val="1600"/>
              </a:spcBef>
              <a:spcAft>
                <a:spcPts val="0"/>
              </a:spcAft>
              <a:buFont typeface="Arial" panose="020B0604020202020204" pitchFamily="34" charset="0"/>
              <a:buChar char="•"/>
            </a:pPr>
            <a:endParaRPr lang="en-US" sz="1500" i="1" dirty="0">
              <a:solidFill>
                <a:srgbClr val="000000"/>
              </a:solidFill>
            </a:endParaRPr>
          </a:p>
          <a:p>
            <a:pPr marL="0" lvl="0" indent="-228600" defTabSz="914400">
              <a:spcBef>
                <a:spcPts val="1600"/>
              </a:spcBef>
              <a:spcAft>
                <a:spcPts val="0"/>
              </a:spcAft>
              <a:buFont typeface="Arial" panose="020B0604020202020204" pitchFamily="34" charset="0"/>
              <a:buChar char="•"/>
            </a:pPr>
            <a:r>
              <a:rPr lang="en-US" sz="1500" i="1" dirty="0">
                <a:solidFill>
                  <a:srgbClr val="000000"/>
                </a:solidFill>
              </a:rPr>
              <a:t>Share/explain/demonstrate (if possible) this with the group!</a:t>
            </a:r>
          </a:p>
          <a:p>
            <a:pPr marL="0" lvl="0" indent="-228600" defTabSz="914400">
              <a:spcBef>
                <a:spcPts val="1600"/>
              </a:spcBef>
              <a:spcAft>
                <a:spcPts val="0"/>
              </a:spcAft>
              <a:buFont typeface="Arial" panose="020B0604020202020204" pitchFamily="34" charset="0"/>
              <a:buChar char="•"/>
            </a:pPr>
            <a:endParaRPr lang="en-US" sz="1500" b="1" i="1" dirty="0">
              <a:solidFill>
                <a:srgbClr val="000000"/>
              </a:solidFill>
            </a:endParaRPr>
          </a:p>
          <a:p>
            <a:pPr marL="0" lvl="0" indent="-228600" defTabSz="914400">
              <a:spcBef>
                <a:spcPts val="1600"/>
              </a:spcBef>
              <a:spcAft>
                <a:spcPts val="0"/>
              </a:spcAft>
              <a:buFont typeface="Arial" panose="020B0604020202020204" pitchFamily="34" charset="0"/>
              <a:buChar char="•"/>
            </a:pPr>
            <a:endParaRPr lang="en-US" sz="1500" b="1" i="1" dirty="0">
              <a:solidFill>
                <a:srgbClr val="000000"/>
              </a:solidFill>
            </a:endParaRPr>
          </a:p>
          <a:p>
            <a:pPr marL="0" lvl="0" indent="-228600" defTabSz="914400">
              <a:spcBef>
                <a:spcPts val="1600"/>
              </a:spcBef>
              <a:spcAft>
                <a:spcPts val="1600"/>
              </a:spcAft>
              <a:buFont typeface="Arial" panose="020B0604020202020204" pitchFamily="34" charset="0"/>
              <a:buChar char="•"/>
            </a:pPr>
            <a:endParaRPr lang="en-US" sz="1500" b="1" i="1" dirty="0">
              <a:solidFill>
                <a:srgbClr val="00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7"/>
        <p:cNvGrpSpPr/>
        <p:nvPr/>
      </p:nvGrpSpPr>
      <p:grpSpPr>
        <a:xfrm>
          <a:off x="0" y="0"/>
          <a:ext cx="0" cy="0"/>
          <a:chOff x="0" y="0"/>
          <a:chExt cx="0" cy="0"/>
        </a:xfrm>
      </p:grpSpPr>
      <p:sp>
        <p:nvSpPr>
          <p:cNvPr id="121" name="Rectangle 12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260603"/>
            <a:ext cx="8325612" cy="135102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 name="Google Shape;178;p20"/>
          <p:cNvSpPr txBox="1">
            <a:spLocks noGrp="1"/>
          </p:cNvSpPr>
          <p:nvPr>
            <p:ph type="title"/>
          </p:nvPr>
        </p:nvSpPr>
        <p:spPr>
          <a:xfrm>
            <a:off x="628650" y="438912"/>
            <a:ext cx="7886700" cy="994172"/>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3100">
                <a:solidFill>
                  <a:schemeClr val="bg1"/>
                </a:solidFill>
              </a:rPr>
              <a:t>Group Discussion: Why are starters important?</a:t>
            </a:r>
          </a:p>
        </p:txBody>
      </p:sp>
      <p:pic>
        <p:nvPicPr>
          <p:cNvPr id="180" name="Google Shape;180;p20"/>
          <p:cNvPicPr preferRelativeResize="0"/>
          <p:nvPr/>
        </p:nvPicPr>
        <p:blipFill rotWithShape="1">
          <a:blip r:embed="rId3"/>
          <a:srcRect r="4587" b="-1"/>
          <a:stretch/>
        </p:blipFill>
        <p:spPr>
          <a:xfrm>
            <a:off x="630936" y="1887582"/>
            <a:ext cx="4677156" cy="2745139"/>
          </a:xfrm>
          <a:prstGeom prst="rect">
            <a:avLst/>
          </a:prstGeom>
          <a:noFill/>
        </p:spPr>
      </p:pic>
      <p:sp>
        <p:nvSpPr>
          <p:cNvPr id="179" name="Google Shape;179;p20"/>
          <p:cNvSpPr txBox="1">
            <a:spLocks noGrp="1"/>
          </p:cNvSpPr>
          <p:nvPr>
            <p:ph type="body" idx="1"/>
          </p:nvPr>
        </p:nvSpPr>
        <p:spPr>
          <a:xfrm>
            <a:off x="5660136" y="1887582"/>
            <a:ext cx="2852928" cy="2745139"/>
          </a:xfrm>
          <a:prstGeom prst="rect">
            <a:avLst/>
          </a:prstGeom>
        </p:spPr>
        <p:txBody>
          <a:bodyPr spcFirstLastPara="1" vert="horz" lIns="91440" tIns="45720" rIns="91440" bIns="45720" rtlCol="0" anchor="ctr" anchorCtr="0">
            <a:normAutofit/>
          </a:bodyPr>
          <a:lstStyle/>
          <a:p>
            <a:pPr marL="457200" lvl="0" indent="-228600" defTabSz="914400">
              <a:spcBef>
                <a:spcPts val="0"/>
              </a:spcBef>
              <a:spcAft>
                <a:spcPts val="600"/>
              </a:spcAft>
              <a:buSzPts val="2200"/>
              <a:buFont typeface="Arial" panose="020B0604020202020204" pitchFamily="34" charset="0"/>
              <a:buChar char="•"/>
            </a:pPr>
            <a:r>
              <a:rPr lang="en-US" sz="1700" i="1"/>
              <a:t>Why are starters important in teaching and learning?</a:t>
            </a:r>
          </a:p>
          <a:p>
            <a:pPr marL="457200" lvl="0" indent="-228600" defTabSz="914400">
              <a:spcBef>
                <a:spcPts val="0"/>
              </a:spcBef>
              <a:spcAft>
                <a:spcPts val="600"/>
              </a:spcAft>
              <a:buClr>
                <a:srgbClr val="B45F06"/>
              </a:buClr>
              <a:buSzPts val="2200"/>
              <a:buFont typeface="Arial" panose="020B0604020202020204" pitchFamily="34" charset="0"/>
              <a:buChar char="•"/>
            </a:pPr>
            <a:r>
              <a:rPr lang="en-US" sz="1700" i="1"/>
              <a:t>What do they provide to a teaching session?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84"/>
        <p:cNvGrpSpPr/>
        <p:nvPr/>
      </p:nvGrpSpPr>
      <p:grpSpPr>
        <a:xfrm>
          <a:off x="0" y="0"/>
          <a:ext cx="0" cy="0"/>
          <a:chOff x="0" y="0"/>
          <a:chExt cx="0" cy="0"/>
        </a:xfrm>
      </p:grpSpPr>
      <p:sp>
        <p:nvSpPr>
          <p:cNvPr id="193" name="Rectangle 192">
            <a:extLst>
              <a:ext uri="{FF2B5EF4-FFF2-40B4-BE49-F238E27FC236}">
                <a16:creationId xmlns:a16="http://schemas.microsoft.com/office/drawing/2014/main" id="{9CDF6DAD-6680-48EA-B64B-A5F5A4E46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45" y="273663"/>
            <a:ext cx="4519422" cy="434469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5" name="Google Shape;185;p21"/>
          <p:cNvSpPr txBox="1">
            <a:spLocks noGrp="1"/>
          </p:cNvSpPr>
          <p:nvPr>
            <p:ph type="title"/>
          </p:nvPr>
        </p:nvSpPr>
        <p:spPr>
          <a:xfrm>
            <a:off x="713232" y="525139"/>
            <a:ext cx="4030870" cy="891540"/>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2800">
                <a:solidFill>
                  <a:schemeClr val="bg1"/>
                </a:solidFill>
              </a:rPr>
              <a:t>Importance of starter Activities</a:t>
            </a:r>
          </a:p>
        </p:txBody>
      </p:sp>
      <p:sp>
        <p:nvSpPr>
          <p:cNvPr id="186" name="Google Shape;186;p21"/>
          <p:cNvSpPr txBox="1">
            <a:spLocks noGrp="1"/>
          </p:cNvSpPr>
          <p:nvPr>
            <p:ph type="body" idx="1"/>
          </p:nvPr>
        </p:nvSpPr>
        <p:spPr>
          <a:xfrm>
            <a:off x="713232" y="1549908"/>
            <a:ext cx="4030870" cy="2841259"/>
          </a:xfrm>
          <a:prstGeom prst="rect">
            <a:avLst/>
          </a:prstGeom>
        </p:spPr>
        <p:txBody>
          <a:bodyPr spcFirstLastPara="1" vert="horz" lIns="91440" tIns="45720" rIns="91440" bIns="45720" rtlCol="0" anchorCtr="0">
            <a:normAutofit/>
          </a:bodyPr>
          <a:lstStyle/>
          <a:p>
            <a:pPr marL="457200" lvl="0" indent="-228600" defTabSz="914400">
              <a:spcBef>
                <a:spcPts val="0"/>
              </a:spcBef>
              <a:spcAft>
                <a:spcPts val="0"/>
              </a:spcAft>
              <a:buClr>
                <a:srgbClr val="134F5C"/>
              </a:buClr>
              <a:buSzPts val="2200"/>
              <a:buFont typeface="Arial" panose="020B0604020202020204" pitchFamily="34" charset="0"/>
              <a:buChar char="•"/>
            </a:pPr>
            <a:r>
              <a:rPr lang="en-US" sz="1700">
                <a:solidFill>
                  <a:schemeClr val="bg1"/>
                </a:solidFill>
              </a:rPr>
              <a:t>Starters can provide an opportunity to find out what students already know about a topic. </a:t>
            </a:r>
          </a:p>
          <a:p>
            <a:pPr marL="457200" lvl="0" indent="-228600" defTabSz="914400">
              <a:spcBef>
                <a:spcPts val="0"/>
              </a:spcBef>
              <a:spcAft>
                <a:spcPts val="0"/>
              </a:spcAft>
              <a:buClr>
                <a:srgbClr val="38761D"/>
              </a:buClr>
              <a:buSzPts val="2200"/>
              <a:buFont typeface="Arial" panose="020B0604020202020204" pitchFamily="34" charset="0"/>
              <a:buChar char="•"/>
            </a:pPr>
            <a:r>
              <a:rPr lang="en-US" sz="1700">
                <a:solidFill>
                  <a:schemeClr val="bg1"/>
                </a:solidFill>
              </a:rPr>
              <a:t>Misconceptions can be prevented, which assists the learning process. It is difficult for students to unlearn something!</a:t>
            </a:r>
          </a:p>
          <a:p>
            <a:pPr marL="457200" lvl="0" indent="-228600" defTabSz="914400">
              <a:spcBef>
                <a:spcPts val="0"/>
              </a:spcBef>
              <a:spcAft>
                <a:spcPts val="0"/>
              </a:spcAft>
              <a:buClr>
                <a:srgbClr val="990000"/>
              </a:buClr>
              <a:buSzPts val="2200"/>
              <a:buFont typeface="Arial" panose="020B0604020202020204" pitchFamily="34" charset="0"/>
              <a:buChar char="•"/>
            </a:pPr>
            <a:r>
              <a:rPr lang="en-US" sz="1700">
                <a:solidFill>
                  <a:schemeClr val="bg1"/>
                </a:solidFill>
              </a:rPr>
              <a:t>Starters can establish links with what students already know, and can help them provide links to other topics, and build knowledge.</a:t>
            </a:r>
          </a:p>
          <a:p>
            <a:pPr marL="0" lvl="0" indent="-228600" defTabSz="914400">
              <a:spcBef>
                <a:spcPts val="1600"/>
              </a:spcBef>
              <a:spcAft>
                <a:spcPts val="0"/>
              </a:spcAft>
              <a:buFont typeface="Arial" panose="020B0604020202020204" pitchFamily="34" charset="0"/>
              <a:buChar char="•"/>
            </a:pPr>
            <a:endParaRPr lang="en-US" sz="1700" i="1">
              <a:solidFill>
                <a:schemeClr val="bg1"/>
              </a:solidFill>
            </a:endParaRPr>
          </a:p>
          <a:p>
            <a:pPr marL="0" lvl="0" indent="-228600" defTabSz="914400">
              <a:spcBef>
                <a:spcPts val="1600"/>
              </a:spcBef>
              <a:spcAft>
                <a:spcPts val="0"/>
              </a:spcAft>
              <a:buFont typeface="Arial" panose="020B0604020202020204" pitchFamily="34" charset="0"/>
              <a:buChar char="•"/>
            </a:pPr>
            <a:endParaRPr lang="en-US" sz="1700" b="1" i="1">
              <a:solidFill>
                <a:schemeClr val="bg1"/>
              </a:solidFill>
            </a:endParaRPr>
          </a:p>
          <a:p>
            <a:pPr marL="0" lvl="0" indent="-228600" defTabSz="914400">
              <a:spcBef>
                <a:spcPts val="1600"/>
              </a:spcBef>
              <a:spcAft>
                <a:spcPts val="0"/>
              </a:spcAft>
              <a:buFont typeface="Arial" panose="020B0604020202020204" pitchFamily="34" charset="0"/>
              <a:buChar char="•"/>
            </a:pPr>
            <a:endParaRPr lang="en-US" sz="1700" b="1" i="1">
              <a:solidFill>
                <a:schemeClr val="bg1"/>
              </a:solidFill>
            </a:endParaRPr>
          </a:p>
          <a:p>
            <a:pPr marL="0" lvl="0" indent="-228600" defTabSz="914400">
              <a:spcBef>
                <a:spcPts val="1600"/>
              </a:spcBef>
              <a:spcAft>
                <a:spcPts val="1600"/>
              </a:spcAft>
              <a:buFont typeface="Arial" panose="020B0604020202020204" pitchFamily="34" charset="0"/>
              <a:buChar char="•"/>
            </a:pPr>
            <a:endParaRPr lang="en-US" sz="1700" b="1" i="1">
              <a:solidFill>
                <a:schemeClr val="bg1"/>
              </a:solidFill>
            </a:endParaRPr>
          </a:p>
        </p:txBody>
      </p:sp>
      <p:pic>
        <p:nvPicPr>
          <p:cNvPr id="188" name="Google Shape;188;p21"/>
          <p:cNvPicPr preferRelativeResize="0"/>
          <p:nvPr/>
        </p:nvPicPr>
        <p:blipFill>
          <a:blip r:embed="rId3"/>
          <a:stretch>
            <a:fillRect/>
          </a:stretch>
        </p:blipFill>
        <p:spPr>
          <a:xfrm>
            <a:off x="5198074" y="374098"/>
            <a:ext cx="3497580" cy="1892133"/>
          </a:xfrm>
          <a:prstGeom prst="rect">
            <a:avLst/>
          </a:prstGeom>
          <a:noFill/>
        </p:spPr>
      </p:pic>
      <p:pic>
        <p:nvPicPr>
          <p:cNvPr id="187" name="Google Shape;187;p21"/>
          <p:cNvPicPr preferRelativeResize="0"/>
          <p:nvPr/>
        </p:nvPicPr>
        <p:blipFill>
          <a:blip r:embed="rId4"/>
          <a:stretch>
            <a:fillRect/>
          </a:stretch>
        </p:blipFill>
        <p:spPr>
          <a:xfrm>
            <a:off x="5198074" y="2654400"/>
            <a:ext cx="3497580" cy="1836229"/>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2"/>
        <p:cNvGrpSpPr/>
        <p:nvPr/>
      </p:nvGrpSpPr>
      <p:grpSpPr>
        <a:xfrm>
          <a:off x="0" y="0"/>
          <a:ext cx="0" cy="0"/>
          <a:chOff x="0" y="0"/>
          <a:chExt cx="0" cy="0"/>
        </a:xfrm>
      </p:grpSpPr>
      <p:sp>
        <p:nvSpPr>
          <p:cNvPr id="71" name="Rectangle 70">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0087" cy="51435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Google Shape;193;p22"/>
          <p:cNvSpPr txBox="1">
            <a:spLocks noGrp="1"/>
          </p:cNvSpPr>
          <p:nvPr>
            <p:ph type="title"/>
          </p:nvPr>
        </p:nvSpPr>
        <p:spPr>
          <a:xfrm>
            <a:off x="628650" y="466344"/>
            <a:ext cx="3596367" cy="4059936"/>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3900" kern="1200">
                <a:solidFill>
                  <a:schemeClr val="bg1"/>
                </a:solidFill>
                <a:latin typeface="+mj-lt"/>
                <a:ea typeface="+mj-ea"/>
                <a:cs typeface="+mj-cs"/>
              </a:rPr>
              <a:t>Importance of Starter Activities</a:t>
            </a:r>
          </a:p>
        </p:txBody>
      </p:sp>
      <p:sp>
        <p:nvSpPr>
          <p:cNvPr id="194" name="Google Shape;194;p22"/>
          <p:cNvSpPr txBox="1">
            <a:spLocks noGrp="1"/>
          </p:cNvSpPr>
          <p:nvPr>
            <p:ph type="body" idx="1"/>
          </p:nvPr>
        </p:nvSpPr>
        <p:spPr>
          <a:xfrm>
            <a:off x="4891087" y="466344"/>
            <a:ext cx="3624262" cy="4059936"/>
          </a:xfrm>
          <a:prstGeom prst="rect">
            <a:avLst/>
          </a:prstGeom>
        </p:spPr>
        <p:txBody>
          <a:bodyPr spcFirstLastPara="1" vert="horz" lIns="91440" tIns="45720" rIns="91440" bIns="45720" rtlCol="0" anchor="ctr" anchorCtr="0">
            <a:normAutofit/>
          </a:bodyPr>
          <a:lstStyle/>
          <a:p>
            <a:pPr marL="0" lvl="0" indent="-228600" defTabSz="914400">
              <a:spcBef>
                <a:spcPts val="0"/>
              </a:spcBef>
              <a:spcAft>
                <a:spcPts val="1600"/>
              </a:spcAft>
              <a:buFont typeface="Arial" panose="020B0604020202020204" pitchFamily="34" charset="0"/>
              <a:buChar char="•"/>
            </a:pPr>
            <a:r>
              <a:rPr lang="en-US" sz="1800"/>
              <a:t>“A good lesson starter can get your students engaged in course content, excited about a topic and motivated for learning. Lesson starters can also be used as a helpful recap of existing knowledge, what was learnt in the last lesson or covered for homework”. Petty (2018, p.87)</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8"/>
        <p:cNvGrpSpPr/>
        <p:nvPr/>
      </p:nvGrpSpPr>
      <p:grpSpPr>
        <a:xfrm>
          <a:off x="0" y="0"/>
          <a:ext cx="0" cy="0"/>
          <a:chOff x="0" y="0"/>
          <a:chExt cx="0" cy="0"/>
        </a:xfrm>
      </p:grpSpPr>
      <p:sp>
        <p:nvSpPr>
          <p:cNvPr id="204" name="Rectangle 7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654922" cy="51435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82">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19738" cy="51435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9" name="Google Shape;199;p23"/>
          <p:cNvSpPr txBox="1">
            <a:spLocks noGrp="1"/>
          </p:cNvSpPr>
          <p:nvPr>
            <p:ph type="title"/>
          </p:nvPr>
        </p:nvSpPr>
        <p:spPr>
          <a:xfrm>
            <a:off x="628649" y="273843"/>
            <a:ext cx="4147457" cy="994173"/>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3100"/>
              <a:t>Group Task: Selection of Starter Activities</a:t>
            </a:r>
          </a:p>
        </p:txBody>
      </p:sp>
      <p:sp>
        <p:nvSpPr>
          <p:cNvPr id="200" name="Google Shape;200;p23"/>
          <p:cNvSpPr txBox="1">
            <a:spLocks noGrp="1"/>
          </p:cNvSpPr>
          <p:nvPr>
            <p:ph type="body" idx="1"/>
          </p:nvPr>
        </p:nvSpPr>
        <p:spPr>
          <a:xfrm>
            <a:off x="628649" y="1369218"/>
            <a:ext cx="3106568" cy="2549639"/>
          </a:xfrm>
          <a:prstGeom prst="rect">
            <a:avLst/>
          </a:prstGeom>
        </p:spPr>
        <p:txBody>
          <a:bodyPr spcFirstLastPara="1" vert="horz" lIns="91440" tIns="45720" rIns="91440" bIns="45720" rtlCol="0" anchorCtr="0">
            <a:normAutofit/>
          </a:bodyPr>
          <a:lstStyle/>
          <a:p>
            <a:pPr marL="0" lvl="0" indent="-228600" defTabSz="914400">
              <a:spcBef>
                <a:spcPts val="0"/>
              </a:spcBef>
              <a:spcAft>
                <a:spcPts val="0"/>
              </a:spcAft>
              <a:buFont typeface="Arial" panose="020B0604020202020204" pitchFamily="34" charset="0"/>
              <a:buChar char="•"/>
            </a:pPr>
            <a:r>
              <a:rPr lang="en-US" sz="1100" b="1" i="1"/>
              <a:t>10 Minute Task: </a:t>
            </a:r>
            <a:r>
              <a:rPr lang="en-US" sz="1100" i="1"/>
              <a:t>Each group will be given a selection of starter activities</a:t>
            </a:r>
          </a:p>
          <a:p>
            <a:pPr marL="0" lvl="0" indent="-228600" defTabSz="914400">
              <a:spcBef>
                <a:spcPts val="1600"/>
              </a:spcBef>
              <a:spcAft>
                <a:spcPts val="0"/>
              </a:spcAft>
              <a:buFont typeface="Arial" panose="020B0604020202020204" pitchFamily="34" charset="0"/>
              <a:buChar char="•"/>
            </a:pPr>
            <a:r>
              <a:rPr lang="en-US" sz="1100" i="1"/>
              <a:t>Discuss whether/how you could use these in their own sessions.</a:t>
            </a:r>
          </a:p>
          <a:p>
            <a:pPr marL="0" lvl="0" indent="-228600" defTabSz="914400">
              <a:spcBef>
                <a:spcPts val="1600"/>
              </a:spcBef>
              <a:spcAft>
                <a:spcPts val="0"/>
              </a:spcAft>
              <a:buFont typeface="Arial" panose="020B0604020202020204" pitchFamily="34" charset="0"/>
              <a:buChar char="•"/>
            </a:pPr>
            <a:r>
              <a:rPr lang="en-US" sz="1100" i="1"/>
              <a:t>Rate the starter activity out of 5* for the following:</a:t>
            </a:r>
          </a:p>
          <a:p>
            <a:pPr marL="0" lvl="0" indent="-228600" defTabSz="914400">
              <a:spcBef>
                <a:spcPts val="1600"/>
              </a:spcBef>
              <a:spcAft>
                <a:spcPts val="0"/>
              </a:spcAft>
              <a:buFont typeface="Arial" panose="020B0604020202020204" pitchFamily="34" charset="0"/>
              <a:buChar char="•"/>
            </a:pPr>
            <a:r>
              <a:rPr lang="en-US" sz="1100" b="1" i="1"/>
              <a:t>Student Engagement/Interaction, Assessment of knowledge, Level of teacher preparation</a:t>
            </a:r>
          </a:p>
          <a:p>
            <a:pPr marL="0" lvl="0" indent="-228600" defTabSz="914400">
              <a:spcBef>
                <a:spcPts val="1600"/>
              </a:spcBef>
              <a:spcAft>
                <a:spcPts val="0"/>
              </a:spcAft>
              <a:buFont typeface="Arial" panose="020B0604020202020204" pitchFamily="34" charset="0"/>
              <a:buChar char="•"/>
            </a:pPr>
            <a:r>
              <a:rPr lang="en-US" sz="1100" i="1"/>
              <a:t>Feedback the best ones to the group!</a:t>
            </a:r>
          </a:p>
          <a:p>
            <a:pPr marL="0" lvl="0" indent="-228600" defTabSz="914400">
              <a:spcBef>
                <a:spcPts val="1600"/>
              </a:spcBef>
              <a:spcAft>
                <a:spcPts val="0"/>
              </a:spcAft>
              <a:buFont typeface="Arial" panose="020B0604020202020204" pitchFamily="34" charset="0"/>
              <a:buChar char="•"/>
            </a:pPr>
            <a:endParaRPr lang="en-US" sz="1100" i="1"/>
          </a:p>
          <a:p>
            <a:pPr marL="0" lvl="0" indent="-228600" defTabSz="914400">
              <a:spcBef>
                <a:spcPts val="1600"/>
              </a:spcBef>
              <a:spcAft>
                <a:spcPts val="1600"/>
              </a:spcAft>
              <a:buFont typeface="Arial" panose="020B0604020202020204" pitchFamily="34" charset="0"/>
              <a:buChar char="•"/>
            </a:pPr>
            <a:endParaRPr lang="en-US" sz="1100" i="1"/>
          </a:p>
        </p:txBody>
      </p:sp>
      <p:pic>
        <p:nvPicPr>
          <p:cNvPr id="201" name="Google Shape;201;p23"/>
          <p:cNvPicPr preferRelativeResize="0"/>
          <p:nvPr/>
        </p:nvPicPr>
        <p:blipFill>
          <a:blip r:embed="rId3"/>
          <a:stretch>
            <a:fillRect/>
          </a:stretch>
        </p:blipFill>
        <p:spPr>
          <a:xfrm>
            <a:off x="5687355" y="519277"/>
            <a:ext cx="2952366" cy="1318020"/>
          </a:xfrm>
          <a:prstGeom prst="rect">
            <a:avLst/>
          </a:prstGeom>
          <a:noFill/>
        </p:spPr>
      </p:pic>
      <p:pic>
        <p:nvPicPr>
          <p:cNvPr id="202" name="Google Shape;202;p23"/>
          <p:cNvPicPr preferRelativeResize="0"/>
          <p:nvPr/>
        </p:nvPicPr>
        <p:blipFill rotWithShape="1">
          <a:blip r:embed="rId4"/>
          <a:stretch/>
        </p:blipFill>
        <p:spPr>
          <a:xfrm>
            <a:off x="6658104" y="2245596"/>
            <a:ext cx="1981617" cy="2377941"/>
          </a:xfrm>
          <a:prstGeom prst="rect">
            <a:avLst/>
          </a:prstGeom>
          <a:noFill/>
        </p:spPr>
      </p:pic>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2">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0087" cy="51435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891087" y="466344"/>
            <a:ext cx="3624262" cy="4059936"/>
          </a:xfrm>
        </p:spPr>
        <p:txBody>
          <a:bodyPr vert="horz" lIns="91440" tIns="45720" rIns="91440" bIns="45720" rtlCol="0" anchor="ctr">
            <a:normAutofit/>
          </a:bodyPr>
          <a:lstStyle/>
          <a:p>
            <a:pPr marL="146050" indent="-228600" defTabSz="914400">
              <a:spcAft>
                <a:spcPts val="600"/>
              </a:spcAft>
              <a:buFont typeface="Arial" panose="020B0604020202020204" pitchFamily="34" charset="0"/>
              <a:buChar char="•"/>
            </a:pPr>
            <a:r>
              <a:rPr lang="en-US" sz="1500" dirty="0"/>
              <a:t>Ross Morrison McGill advises teachers to choose 5 starter ideas to use each half term and stick with them, delivering the starters each week and rotating them.</a:t>
            </a:r>
          </a:p>
          <a:p>
            <a:pPr marL="146050" indent="-228600" defTabSz="914400">
              <a:spcAft>
                <a:spcPts val="600"/>
              </a:spcAft>
              <a:buFont typeface="Arial" panose="020B0604020202020204" pitchFamily="34" charset="0"/>
              <a:buChar char="•"/>
            </a:pPr>
            <a:endParaRPr lang="en-US" sz="1500" dirty="0"/>
          </a:p>
          <a:p>
            <a:pPr marL="146050" indent="-228600" defTabSz="914400">
              <a:spcAft>
                <a:spcPts val="600"/>
              </a:spcAft>
              <a:buFont typeface="Arial" panose="020B0604020202020204" pitchFamily="34" charset="0"/>
              <a:buChar char="•"/>
            </a:pPr>
            <a:endParaRPr lang="en-US" sz="1500" dirty="0"/>
          </a:p>
          <a:p>
            <a:pPr marL="146050" indent="-228600" defTabSz="914400">
              <a:spcAft>
                <a:spcPts val="600"/>
              </a:spcAft>
              <a:buFont typeface="Arial" panose="020B0604020202020204" pitchFamily="34" charset="0"/>
              <a:buChar char="•"/>
            </a:pPr>
            <a:endParaRPr lang="en-US" sz="1500" dirty="0"/>
          </a:p>
          <a:p>
            <a:pPr marL="146050" indent="-228600" defTabSz="914400">
              <a:spcAft>
                <a:spcPts val="600"/>
              </a:spcAft>
              <a:buFont typeface="Arial" panose="020B0604020202020204" pitchFamily="34" charset="0"/>
              <a:buChar char="•"/>
            </a:pPr>
            <a:endParaRPr lang="en-US" sz="1200" dirty="0"/>
          </a:p>
          <a:p>
            <a:pPr marL="0" indent="0" defTabSz="914400">
              <a:spcAft>
                <a:spcPts val="600"/>
              </a:spcAft>
              <a:buNone/>
            </a:pPr>
            <a:r>
              <a:rPr lang="en-US" sz="1200" dirty="0"/>
              <a:t>McGill, R, M. (2013) </a:t>
            </a:r>
            <a:r>
              <a:rPr lang="en-US" sz="1200" i="1" dirty="0"/>
              <a:t>100 ideas for secondary teachers: outstanding lessons</a:t>
            </a:r>
            <a:r>
              <a:rPr lang="en-US" sz="1200" dirty="0"/>
              <a:t>. London England: Bloomsbury Education.</a:t>
            </a:r>
          </a:p>
          <a:p>
            <a:pPr marL="0" indent="0" defTabSz="914400">
              <a:spcAft>
                <a:spcPts val="600"/>
              </a:spcAft>
              <a:buNone/>
            </a:pPr>
            <a:r>
              <a:rPr lang="en-US" sz="1200" dirty="0"/>
              <a:t>Jones, K. (2018) </a:t>
            </a:r>
            <a:r>
              <a:rPr lang="en-US" sz="1200" i="1" dirty="0"/>
              <a:t>Love to teach: research and resources for every classroom</a:t>
            </a:r>
            <a:r>
              <a:rPr lang="en-US" sz="1200" dirty="0"/>
              <a:t>. Suffolk, England: John Catt Educational LTD.</a:t>
            </a:r>
          </a:p>
        </p:txBody>
      </p:sp>
    </p:spTree>
    <p:extLst>
      <p:ext uri="{BB962C8B-B14F-4D97-AF65-F5344CB8AC3E}">
        <p14:creationId xmlns:p14="http://schemas.microsoft.com/office/powerpoint/2010/main" val="2206597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06"/>
        <p:cNvGrpSpPr/>
        <p:nvPr/>
      </p:nvGrpSpPr>
      <p:grpSpPr>
        <a:xfrm>
          <a:off x="0" y="0"/>
          <a:ext cx="0" cy="0"/>
          <a:chOff x="0" y="0"/>
          <a:chExt cx="0" cy="0"/>
        </a:xfrm>
      </p:grpSpPr>
      <p:pic>
        <p:nvPicPr>
          <p:cNvPr id="212" name="Picture 209">
            <a:extLst>
              <a:ext uri="{FF2B5EF4-FFF2-40B4-BE49-F238E27FC236}">
                <a16:creationId xmlns:a16="http://schemas.microsoft.com/office/drawing/2014/main" id="{F73B4FFF-6BBA-44B3-B458-785F2311F379}"/>
              </a:ext>
            </a:extLst>
          </p:cNvPr>
          <p:cNvPicPr>
            <a:picLocks noChangeAspect="1"/>
          </p:cNvPicPr>
          <p:nvPr/>
        </p:nvPicPr>
        <p:blipFill rotWithShape="1">
          <a:blip r:embed="rId3"/>
          <a:srcRect r="21410"/>
          <a:stretch/>
        </p:blipFill>
        <p:spPr>
          <a:xfrm>
            <a:off x="3088140" y="10"/>
            <a:ext cx="6055860" cy="5143490"/>
          </a:xfrm>
          <a:prstGeom prst="rect">
            <a:avLst/>
          </a:prstGeom>
        </p:spPr>
      </p:pic>
      <p:sp>
        <p:nvSpPr>
          <p:cNvPr id="213" name="Freeform: Shape 85">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58"/>
            <a:ext cx="5894850" cy="514385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Shape 87">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58"/>
            <a:ext cx="5573380" cy="514385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7" name="Google Shape;207;p24"/>
          <p:cNvSpPr txBox="1">
            <a:spLocks noGrp="1"/>
          </p:cNvSpPr>
          <p:nvPr>
            <p:ph type="title"/>
          </p:nvPr>
        </p:nvSpPr>
        <p:spPr>
          <a:xfrm>
            <a:off x="603504" y="273843"/>
            <a:ext cx="3949616" cy="994173"/>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3100"/>
              <a:t>Exploring Plenaries in Teaching &amp; Learning</a:t>
            </a:r>
          </a:p>
        </p:txBody>
      </p:sp>
      <p:sp>
        <p:nvSpPr>
          <p:cNvPr id="208" name="Google Shape;208;p24"/>
          <p:cNvSpPr txBox="1">
            <a:spLocks noGrp="1"/>
          </p:cNvSpPr>
          <p:nvPr>
            <p:ph type="body" idx="1"/>
          </p:nvPr>
        </p:nvSpPr>
        <p:spPr>
          <a:xfrm>
            <a:off x="603504" y="1516950"/>
            <a:ext cx="2956124" cy="3115771"/>
          </a:xfrm>
          <a:prstGeom prst="rect">
            <a:avLst/>
          </a:prstGeom>
        </p:spPr>
        <p:txBody>
          <a:bodyPr spcFirstLastPara="1" vert="horz" lIns="91440" tIns="45720" rIns="91440" bIns="45720" rtlCol="0" anchorCtr="0">
            <a:normAutofit/>
          </a:bodyPr>
          <a:lstStyle/>
          <a:p>
            <a:pPr marL="457200" lvl="0" indent="-228600" defTabSz="914400">
              <a:spcBef>
                <a:spcPts val="0"/>
              </a:spcBef>
              <a:spcAft>
                <a:spcPts val="0"/>
              </a:spcAft>
              <a:buClr>
                <a:srgbClr val="38761D"/>
              </a:buClr>
              <a:buSzPts val="2200"/>
              <a:buFont typeface="Arial" panose="020B0604020202020204" pitchFamily="34" charset="0"/>
              <a:buChar char="•"/>
            </a:pPr>
            <a:r>
              <a:rPr lang="en-US" sz="1500" dirty="0"/>
              <a:t>What are plenaries? </a:t>
            </a:r>
          </a:p>
          <a:p>
            <a:pPr marL="457200" lvl="0" indent="-228600" defTabSz="914400">
              <a:spcBef>
                <a:spcPts val="0"/>
              </a:spcBef>
              <a:spcAft>
                <a:spcPts val="0"/>
              </a:spcAft>
              <a:buClr>
                <a:srgbClr val="990000"/>
              </a:buClr>
              <a:buSzPts val="2200"/>
              <a:buFont typeface="Arial" panose="020B0604020202020204" pitchFamily="34" charset="0"/>
              <a:buChar char="•"/>
            </a:pPr>
            <a:r>
              <a:rPr lang="en-US" sz="1500" dirty="0"/>
              <a:t>Where do they sit in a typical lesson?</a:t>
            </a:r>
          </a:p>
          <a:p>
            <a:pPr marL="457200" lvl="0" indent="-228600" defTabSz="914400">
              <a:spcBef>
                <a:spcPts val="0"/>
              </a:spcBef>
              <a:spcAft>
                <a:spcPts val="0"/>
              </a:spcAft>
              <a:buClr>
                <a:srgbClr val="0B5394"/>
              </a:buClr>
              <a:buSzPts val="2200"/>
              <a:buFont typeface="Arial" panose="020B0604020202020204" pitchFamily="34" charset="0"/>
              <a:buChar char="•"/>
            </a:pPr>
            <a:r>
              <a:rPr lang="en-US" sz="1500" dirty="0"/>
              <a:t>What is the difference between learning plenary and ending a lesson?</a:t>
            </a:r>
          </a:p>
          <a:p>
            <a:pPr marL="0" lvl="0" indent="-228600" defTabSz="914400">
              <a:spcBef>
                <a:spcPts val="1600"/>
              </a:spcBef>
              <a:spcAft>
                <a:spcPts val="0"/>
              </a:spcAft>
              <a:buFont typeface="Arial" panose="020B0604020202020204" pitchFamily="34" charset="0"/>
              <a:buChar char="•"/>
            </a:pPr>
            <a:endParaRPr lang="en-US" sz="1500" b="1" i="1" dirty="0"/>
          </a:p>
          <a:p>
            <a:pPr marL="0" lvl="0" indent="-228600" defTabSz="914400">
              <a:spcBef>
                <a:spcPts val="1600"/>
              </a:spcBef>
              <a:spcAft>
                <a:spcPts val="0"/>
              </a:spcAft>
              <a:buFont typeface="Arial" panose="020B0604020202020204" pitchFamily="34" charset="0"/>
              <a:buChar char="•"/>
            </a:pPr>
            <a:r>
              <a:rPr lang="en-US" sz="1500" b="1" i="1" dirty="0"/>
              <a:t>5 Minute Task: </a:t>
            </a:r>
            <a:r>
              <a:rPr lang="en-US" sz="1500" i="1" dirty="0"/>
              <a:t>In small groups consider and share the types of plenaries you would use in your teaching.</a:t>
            </a:r>
          </a:p>
          <a:p>
            <a:pPr marL="0" lvl="0" indent="-228600" defTabSz="914400">
              <a:spcBef>
                <a:spcPts val="1600"/>
              </a:spcBef>
              <a:spcAft>
                <a:spcPts val="1600"/>
              </a:spcAft>
              <a:buFont typeface="Arial" panose="020B0604020202020204" pitchFamily="34" charset="0"/>
              <a:buChar char="•"/>
            </a:pPr>
            <a:endParaRPr lang="en-US" sz="1500" dirty="0"/>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52648" y="552623"/>
            <a:ext cx="7505700" cy="2448000"/>
          </a:xfrm>
        </p:spPr>
        <p:txBody>
          <a:bodyPr/>
          <a:lstStyle/>
          <a:p>
            <a:pPr marL="146050" indent="0" algn="ctr">
              <a:buNone/>
            </a:pPr>
            <a:r>
              <a:rPr lang="en-GB" sz="2400" dirty="0">
                <a:solidFill>
                  <a:schemeClr val="bg1"/>
                </a:solidFill>
              </a:rPr>
              <a:t>Mark </a:t>
            </a:r>
            <a:r>
              <a:rPr lang="en-GB" sz="2400" dirty="0" err="1">
                <a:solidFill>
                  <a:schemeClr val="bg1"/>
                </a:solidFill>
              </a:rPr>
              <a:t>Enser</a:t>
            </a:r>
            <a:r>
              <a:rPr lang="en-GB" sz="2400" dirty="0">
                <a:solidFill>
                  <a:schemeClr val="bg1"/>
                </a:solidFill>
              </a:rPr>
              <a:t> has criticised the standard type of plenary tasks expected where he contends ‘the problem is, the end of the lesson is the worst possible time to find out what students have learnt. Having just completed their work with their notes in front of them and possibly on the board as well, what you are going to get is mimicry.’</a:t>
            </a:r>
          </a:p>
          <a:p>
            <a:pPr marL="146050" indent="0">
              <a:buNone/>
            </a:pPr>
            <a:endParaRPr lang="en-GB" dirty="0"/>
          </a:p>
          <a:p>
            <a:pPr marL="146050" indent="0">
              <a:buNone/>
            </a:pPr>
            <a:endParaRPr lang="en-GB" dirty="0"/>
          </a:p>
          <a:p>
            <a:pPr marL="146050" indent="0">
              <a:buNone/>
            </a:pPr>
            <a:endParaRPr lang="en-GB" dirty="0"/>
          </a:p>
          <a:p>
            <a:pPr marL="146050" indent="0">
              <a:buNone/>
            </a:pPr>
            <a:endParaRPr lang="en-GB" dirty="0"/>
          </a:p>
          <a:p>
            <a:pPr marL="146050" indent="0">
              <a:buNone/>
            </a:pPr>
            <a:r>
              <a:rPr lang="en-GB" sz="1000" dirty="0" err="1"/>
              <a:t>Enser</a:t>
            </a:r>
            <a:r>
              <a:rPr lang="en-GB" sz="1000" dirty="0"/>
              <a:t>, M &amp; Firth, J. (2008) ‘Plenary vs Pedagogy’. (Teach Real) Available at: teachreal.wordpress.com/2018/01/07/plenary-vs-pedagogy/</a:t>
            </a:r>
          </a:p>
          <a:p>
            <a:pPr marL="146050" indent="0">
              <a:buNone/>
            </a:pPr>
            <a:r>
              <a:rPr lang="en-GB" sz="1000" dirty="0"/>
              <a:t>Jones, K. (2018) </a:t>
            </a:r>
            <a:r>
              <a:rPr lang="en-GB" sz="1000" i="1" dirty="0"/>
              <a:t>Love to teach: research and resources for every classroom</a:t>
            </a:r>
            <a:r>
              <a:rPr lang="en-GB" sz="1000" dirty="0"/>
              <a:t>. Suffolk, England: John Catt Educational LTD.</a:t>
            </a:r>
          </a:p>
          <a:p>
            <a:pPr marL="146050" indent="0">
              <a:buNone/>
            </a:pPr>
            <a:endParaRPr lang="en-GB" dirty="0"/>
          </a:p>
        </p:txBody>
      </p:sp>
    </p:spTree>
    <p:extLst>
      <p:ext uri="{BB962C8B-B14F-4D97-AF65-F5344CB8AC3E}">
        <p14:creationId xmlns:p14="http://schemas.microsoft.com/office/powerpoint/2010/main" val="3319671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12"/>
        <p:cNvGrpSpPr/>
        <p:nvPr/>
      </p:nvGrpSpPr>
      <p:grpSpPr>
        <a:xfrm>
          <a:off x="0" y="0"/>
          <a:ext cx="0" cy="0"/>
          <a:chOff x="0" y="0"/>
          <a:chExt cx="0" cy="0"/>
        </a:xfrm>
      </p:grpSpPr>
      <p:sp>
        <p:nvSpPr>
          <p:cNvPr id="90" name="Rectangle 8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233586"/>
            <a:ext cx="3249230" cy="4634664"/>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57212" y="557213"/>
            <a:ext cx="2607469" cy="372189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2800" kern="1200">
                <a:solidFill>
                  <a:srgbClr val="FFFFFF"/>
                </a:solidFill>
                <a:latin typeface="+mj-lt"/>
                <a:ea typeface="+mj-ea"/>
                <a:cs typeface="+mj-cs"/>
              </a:rPr>
              <a:t>Smith, J. (2010) </a:t>
            </a:r>
            <a:r>
              <a:rPr lang="en-US" sz="2800" i="1" kern="1200">
                <a:solidFill>
                  <a:srgbClr val="FFFFFF"/>
                </a:solidFill>
                <a:latin typeface="+mj-lt"/>
                <a:ea typeface="+mj-ea"/>
                <a:cs typeface="+mj-cs"/>
              </a:rPr>
              <a:t>The lazy teacher’s handbook</a:t>
            </a:r>
            <a:r>
              <a:rPr lang="en-US" sz="2800" kern="1200">
                <a:solidFill>
                  <a:srgbClr val="FFFFFF"/>
                </a:solidFill>
                <a:latin typeface="+mj-lt"/>
                <a:ea typeface="+mj-ea"/>
                <a:cs typeface="+mj-cs"/>
              </a:rPr>
              <a:t>, Carmarthen, Wales. Crown House Publishing Company</a:t>
            </a:r>
          </a:p>
        </p:txBody>
      </p:sp>
      <p:pic>
        <p:nvPicPr>
          <p:cNvPr id="213" name="Google Shape;213;p25"/>
          <p:cNvPicPr preferRelativeResize="0"/>
          <p:nvPr/>
        </p:nvPicPr>
        <p:blipFill rotWithShape="1">
          <a:blip r:embed="rId3"/>
          <a:srcRect l="11151" t="31848" r="42152" b="15916"/>
          <a:stretch/>
        </p:blipFill>
        <p:spPr>
          <a:xfrm>
            <a:off x="3865366" y="1028366"/>
            <a:ext cx="4915159" cy="3092723"/>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600" y="1761405"/>
            <a:ext cx="5168390" cy="1602200"/>
          </a:xfrm>
          <a:prstGeom prst="rect">
            <a:avLst/>
          </a:prstGeom>
        </p:spPr>
      </p:pic>
      <p:sp>
        <p:nvSpPr>
          <p:cNvPr id="9" name="Rectangle 8">
            <a:extLst>
              <a:ext uri="{FF2B5EF4-FFF2-40B4-BE49-F238E27FC236}">
                <a16:creationId xmlns:a16="http://schemas.microsoft.com/office/drawing/2014/main" id="{F5493CFF-E43B-4B10-ACE1-C8A124662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404" y="0"/>
            <a:ext cx="3046596" cy="51435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376987" y="482600"/>
            <a:ext cx="2338388" cy="1917289"/>
          </a:xfrm>
        </p:spPr>
        <p:txBody>
          <a:bodyPr vert="horz" lIns="91440" tIns="45720" rIns="91440" bIns="45720" rtlCol="0" anchor="b">
            <a:normAutofit/>
          </a:bodyPr>
          <a:lstStyle/>
          <a:p>
            <a:pPr defTabSz="914400">
              <a:spcBef>
                <a:spcPct val="0"/>
              </a:spcBef>
            </a:pPr>
            <a:r>
              <a:rPr lang="en-US" sz="3600" b="1" kern="1200">
                <a:solidFill>
                  <a:schemeClr val="bg1"/>
                </a:solidFill>
                <a:latin typeface="+mj-lt"/>
                <a:ea typeface="+mj-ea"/>
                <a:cs typeface="+mj-cs"/>
              </a:rPr>
              <a:t>Ending a lesson</a:t>
            </a:r>
          </a:p>
        </p:txBody>
      </p:sp>
      <p:sp>
        <p:nvSpPr>
          <p:cNvPr id="3" name="Text Placeholder 2"/>
          <p:cNvSpPr>
            <a:spLocks noGrp="1"/>
          </p:cNvSpPr>
          <p:nvPr>
            <p:ph type="body" idx="1"/>
          </p:nvPr>
        </p:nvSpPr>
        <p:spPr>
          <a:xfrm>
            <a:off x="6376986" y="2518956"/>
            <a:ext cx="2284413" cy="2123454"/>
          </a:xfrm>
        </p:spPr>
        <p:txBody>
          <a:bodyPr vert="horz" lIns="91440" tIns="45720" rIns="91440" bIns="45720" rtlCol="0">
            <a:normAutofit/>
          </a:bodyPr>
          <a:lstStyle/>
          <a:p>
            <a:pPr indent="-228600" defTabSz="914400">
              <a:spcAft>
                <a:spcPts val="600"/>
              </a:spcAft>
              <a:buFont typeface="Arial" panose="020B0604020202020204" pitchFamily="34" charset="0"/>
              <a:buChar char="•"/>
            </a:pPr>
            <a:r>
              <a:rPr lang="en-US" sz="1400">
                <a:solidFill>
                  <a:schemeClr val="bg1"/>
                </a:solidFill>
              </a:rPr>
              <a:t>Summarise the main points/content</a:t>
            </a:r>
          </a:p>
          <a:p>
            <a:pPr indent="-228600" defTabSz="914400">
              <a:spcAft>
                <a:spcPts val="600"/>
              </a:spcAft>
              <a:buFont typeface="Arial" panose="020B0604020202020204" pitchFamily="34" charset="0"/>
              <a:buChar char="•"/>
            </a:pPr>
            <a:r>
              <a:rPr lang="en-US" sz="1400">
                <a:solidFill>
                  <a:schemeClr val="bg1"/>
                </a:solidFill>
              </a:rPr>
              <a:t>Debate or discuss the lesson</a:t>
            </a:r>
          </a:p>
          <a:p>
            <a:pPr indent="-228600" defTabSz="914400">
              <a:spcAft>
                <a:spcPts val="600"/>
              </a:spcAft>
              <a:buFont typeface="Arial" panose="020B0604020202020204" pitchFamily="34" charset="0"/>
              <a:buChar char="•"/>
            </a:pPr>
            <a:r>
              <a:rPr lang="en-US" sz="1400">
                <a:solidFill>
                  <a:schemeClr val="bg1"/>
                </a:solidFill>
              </a:rPr>
              <a:t>Check understanding</a:t>
            </a:r>
          </a:p>
          <a:p>
            <a:pPr indent="-228600" defTabSz="914400">
              <a:spcAft>
                <a:spcPts val="600"/>
              </a:spcAft>
              <a:buFont typeface="Arial" panose="020B0604020202020204" pitchFamily="34" charset="0"/>
              <a:buChar char="•"/>
            </a:pPr>
            <a:endParaRPr lang="en-US" sz="1400">
              <a:solidFill>
                <a:schemeClr val="bg1"/>
              </a:solidFill>
            </a:endParaRPr>
          </a:p>
          <a:p>
            <a:pPr marL="146050" indent="-228600" defTabSz="914400">
              <a:spcAft>
                <a:spcPts val="600"/>
              </a:spcAft>
              <a:buFont typeface="Arial" panose="020B0604020202020204" pitchFamily="34" charset="0"/>
              <a:buChar char="•"/>
            </a:pPr>
            <a:endParaRPr lang="en-US" sz="1400">
              <a:solidFill>
                <a:schemeClr val="bg1"/>
              </a:solidFill>
            </a:endParaRPr>
          </a:p>
        </p:txBody>
      </p:sp>
    </p:spTree>
    <p:extLst>
      <p:ext uri="{BB962C8B-B14F-4D97-AF65-F5344CB8AC3E}">
        <p14:creationId xmlns:p14="http://schemas.microsoft.com/office/powerpoint/2010/main" val="27640408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C7AE4C7CC36B4FAB41D82C513915B0" ma:contentTypeVersion="34" ma:contentTypeDescription="Create a new document." ma:contentTypeScope="" ma:versionID="0e3324f59e26fbef6366ef71b1197992">
  <xsd:schema xmlns:xsd="http://www.w3.org/2001/XMLSchema" xmlns:xs="http://www.w3.org/2001/XMLSchema" xmlns:p="http://schemas.microsoft.com/office/2006/metadata/properties" xmlns:ns3="dd4941db-f0fc-44c0-8922-0735515bd60d" xmlns:ns4="e41d8f9d-e20e-4a96-b98a-4f39a4839dd7" targetNamespace="http://schemas.microsoft.com/office/2006/metadata/properties" ma:root="true" ma:fieldsID="3c93fa1667b045a0627eaf2a3bb5cea3" ns3:_="" ns4:_="">
    <xsd:import namespace="dd4941db-f0fc-44c0-8922-0735515bd60d"/>
    <xsd:import namespace="e41d8f9d-e20e-4a96-b98a-4f39a4839dd7"/>
    <xsd:element name="properties">
      <xsd:complexType>
        <xsd:sequence>
          <xsd:element name="documentManagement">
            <xsd:complexType>
              <xsd:all>
                <xsd:element ref="ns3:MediaServiceMetadata" minOccurs="0"/>
                <xsd:element ref="ns3:MediaServiceFastMetadata"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element ref="ns4:SharedWithUsers" minOccurs="0"/>
                <xsd:element ref="ns4:SharedWithDetails" minOccurs="0"/>
                <xsd:element ref="ns4:SharingHintHash" minOccurs="0"/>
                <xsd:element ref="ns3:MediaServiceDateTaken"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Location" minOccurs="0"/>
                <xsd:element ref="ns3: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4941db-f0fc-44c0-8922-0735515bd6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NotebookType" ma:index="10" nillable="true" ma:displayName="Notebook Type" ma:internalName="NotebookType">
      <xsd:simpleType>
        <xsd:restriction base="dms:Text"/>
      </xsd:simpleType>
    </xsd:element>
    <xsd:element name="FolderType" ma:index="11" nillable="true" ma:displayName="Folder Type" ma:internalName="FolderType">
      <xsd:simpleType>
        <xsd:restriction base="dms:Text"/>
      </xsd:simpleType>
    </xsd:element>
    <xsd:element name="CultureName" ma:index="12" nillable="true" ma:displayName="Culture Name" ma:internalName="CultureName">
      <xsd:simpleType>
        <xsd:restriction base="dms:Text"/>
      </xsd:simpleType>
    </xsd:element>
    <xsd:element name="AppVersion" ma:index="13" nillable="true" ma:displayName="App Version" ma:internalName="AppVersion">
      <xsd:simpleType>
        <xsd:restriction base="dms:Text"/>
      </xsd:simpleType>
    </xsd:element>
    <xsd:element name="TeamsChannelId" ma:index="14" nillable="true" ma:displayName="Teams Channel Id" ma:internalName="TeamsChannelId">
      <xsd:simpleType>
        <xsd:restriction base="dms:Text"/>
      </xsd:simpleType>
    </xsd:element>
    <xsd:element name="Owner" ma:index="1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6" nillable="true" ma:displayName="Math Settings" ma:internalName="Math_Settings">
      <xsd:simpleType>
        <xsd:restriction base="dms:Text"/>
      </xsd:simpleType>
    </xsd:element>
    <xsd:element name="DefaultSectionNames" ma:index="17" nillable="true" ma:displayName="Default Section Names" ma:internalName="DefaultSectionNames">
      <xsd:simpleType>
        <xsd:restriction base="dms:Note">
          <xsd:maxLength value="255"/>
        </xsd:restriction>
      </xsd:simpleType>
    </xsd:element>
    <xsd:element name="Templates" ma:index="18" nillable="true" ma:displayName="Templates" ma:internalName="Templates">
      <xsd:simpleType>
        <xsd:restriction base="dms:Note">
          <xsd:maxLength value="255"/>
        </xsd:restriction>
      </xsd:simpleType>
    </xsd:element>
    <xsd:element name="Teachers" ma:index="1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2" nillable="true" ma:displayName="Distribution Groups" ma:internalName="Distribution_Groups">
      <xsd:simpleType>
        <xsd:restriction base="dms:Note">
          <xsd:maxLength value="255"/>
        </xsd:restriction>
      </xsd:simpleType>
    </xsd:element>
    <xsd:element name="LMS_Mappings" ma:index="23" nillable="true" ma:displayName="LMS Mappings" ma:internalName="LMS_Mappings">
      <xsd:simpleType>
        <xsd:restriction base="dms:Note">
          <xsd:maxLength value="255"/>
        </xsd:restriction>
      </xsd:simpleType>
    </xsd:element>
    <xsd:element name="Invited_Teachers" ma:index="24" nillable="true" ma:displayName="Invited Teachers" ma:internalName="Invited_Teachers">
      <xsd:simpleType>
        <xsd:restriction base="dms:Note">
          <xsd:maxLength value="255"/>
        </xsd:restriction>
      </xsd:simpleType>
    </xsd:element>
    <xsd:element name="Invited_Students" ma:index="25" nillable="true" ma:displayName="Invited Students" ma:internalName="Invited_Students">
      <xsd:simpleType>
        <xsd:restriction base="dms:Note">
          <xsd:maxLength value="255"/>
        </xsd:restriction>
      </xsd:simpleType>
    </xsd:element>
    <xsd:element name="Self_Registration_Enabled" ma:index="26" nillable="true" ma:displayName="Self Registration Enabled" ma:internalName="Self_Registration_Enabled">
      <xsd:simpleType>
        <xsd:restriction base="dms:Boolean"/>
      </xsd:simpleType>
    </xsd:element>
    <xsd:element name="Has_Teacher_Only_SectionGroup" ma:index="27" nillable="true" ma:displayName="Has Teacher Only SectionGroup" ma:internalName="Has_Teacher_Only_SectionGroup">
      <xsd:simpleType>
        <xsd:restriction base="dms:Boolean"/>
      </xsd:simpleType>
    </xsd:element>
    <xsd:element name="Is_Collaboration_Space_Locked" ma:index="28" nillable="true" ma:displayName="Is Collaboration Space Locked" ma:internalName="Is_Collaboration_Space_Locked">
      <xsd:simpleType>
        <xsd:restriction base="dms:Boolean"/>
      </xsd:simpleType>
    </xsd:element>
    <xsd:element name="IsNotebookLocked" ma:index="29" nillable="true" ma:displayName="Is Notebook Locked" ma:internalName="IsNotebookLocked">
      <xsd:simpleType>
        <xsd:restriction base="dms:Boolean"/>
      </xsd:simpleType>
    </xsd:element>
    <xsd:element name="MediaServiceDateTaken" ma:index="33" nillable="true" ma:displayName="MediaServiceDateTaken" ma:hidden="true" ma:internalName="MediaServiceDateTaken"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element name="MediaServiceAutoTags" ma:index="36" nillable="true" ma:displayName="Tags" ma:internalName="MediaServiceAutoTags" ma:readOnly="true">
      <xsd:simpleType>
        <xsd:restriction base="dms:Text"/>
      </xsd:simpleType>
    </xsd:element>
    <xsd:element name="MediaServiceOCR" ma:index="37" nillable="true" ma:displayName="Extracted Text" ma:internalName="MediaServiceOCR" ma:readOnly="true">
      <xsd:simpleType>
        <xsd:restriction base="dms:Note">
          <xsd:maxLength value="255"/>
        </xsd:restriction>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MediaServiceLocation" ma:index="40" nillable="true" ma:displayName="Location" ma:internalName="MediaServiceLocation" ma:readOnly="true">
      <xsd:simpleType>
        <xsd:restriction base="dms:Text"/>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41d8f9d-e20e-4a96-b98a-4f39a4839dd7"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element name="SharingHintHash" ma:index="3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Distribution_Groups xmlns="dd4941db-f0fc-44c0-8922-0735515bd60d" xsi:nil="true"/>
    <Math_Settings xmlns="dd4941db-f0fc-44c0-8922-0735515bd60d" xsi:nil="true"/>
    <Templates xmlns="dd4941db-f0fc-44c0-8922-0735515bd60d" xsi:nil="true"/>
    <Self_Registration_Enabled xmlns="dd4941db-f0fc-44c0-8922-0735515bd60d" xsi:nil="true"/>
    <DefaultSectionNames xmlns="dd4941db-f0fc-44c0-8922-0735515bd60d" xsi:nil="true"/>
    <TeamsChannelId xmlns="dd4941db-f0fc-44c0-8922-0735515bd60d" xsi:nil="true"/>
    <Invited_Teachers xmlns="dd4941db-f0fc-44c0-8922-0735515bd60d" xsi:nil="true"/>
    <IsNotebookLocked xmlns="dd4941db-f0fc-44c0-8922-0735515bd60d" xsi:nil="true"/>
    <NotebookType xmlns="dd4941db-f0fc-44c0-8922-0735515bd60d" xsi:nil="true"/>
    <Teachers xmlns="dd4941db-f0fc-44c0-8922-0735515bd60d">
      <UserInfo>
        <DisplayName/>
        <AccountId xsi:nil="true"/>
        <AccountType/>
      </UserInfo>
    </Teachers>
    <Students xmlns="dd4941db-f0fc-44c0-8922-0735515bd60d">
      <UserInfo>
        <DisplayName/>
        <AccountId xsi:nil="true"/>
        <AccountType/>
      </UserInfo>
    </Students>
    <Student_Groups xmlns="dd4941db-f0fc-44c0-8922-0735515bd60d">
      <UserInfo>
        <DisplayName/>
        <AccountId xsi:nil="true"/>
        <AccountType/>
      </UserInfo>
    </Student_Groups>
    <Is_Collaboration_Space_Locked xmlns="dd4941db-f0fc-44c0-8922-0735515bd60d" xsi:nil="true"/>
    <Teams_Channel_Section_Location xmlns="dd4941db-f0fc-44c0-8922-0735515bd60d" xsi:nil="true"/>
    <LMS_Mappings xmlns="dd4941db-f0fc-44c0-8922-0735515bd60d" xsi:nil="true"/>
    <Owner xmlns="dd4941db-f0fc-44c0-8922-0735515bd60d">
      <UserInfo>
        <DisplayName/>
        <AccountId xsi:nil="true"/>
        <AccountType/>
      </UserInfo>
    </Owner>
    <Has_Teacher_Only_SectionGroup xmlns="dd4941db-f0fc-44c0-8922-0735515bd60d" xsi:nil="true"/>
    <FolderType xmlns="dd4941db-f0fc-44c0-8922-0735515bd60d" xsi:nil="true"/>
    <CultureName xmlns="dd4941db-f0fc-44c0-8922-0735515bd60d" xsi:nil="true"/>
    <AppVersion xmlns="dd4941db-f0fc-44c0-8922-0735515bd60d" xsi:nil="true"/>
    <Invited_Students xmlns="dd4941db-f0fc-44c0-8922-0735515bd60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91A2F0B-8998-4274-A714-8848371FCB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4941db-f0fc-44c0-8922-0735515bd60d"/>
    <ds:schemaRef ds:uri="e41d8f9d-e20e-4a96-b98a-4f39a4839d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CF75BD1-0AEB-4C0A-8D84-FFB921EF8D19}">
  <ds:schemaRefs>
    <ds:schemaRef ds:uri="http://purl.org/dc/terms/"/>
    <ds:schemaRef ds:uri="http://schemas.microsoft.com/office/infopath/2007/PartnerControls"/>
    <ds:schemaRef ds:uri="http://purl.org/dc/elements/1.1/"/>
    <ds:schemaRef ds:uri="http://schemas.openxmlformats.org/package/2006/metadata/core-properties"/>
    <ds:schemaRef ds:uri="http://schemas.microsoft.com/office/2006/documentManagement/types"/>
    <ds:schemaRef ds:uri="dd4941db-f0fc-44c0-8922-0735515bd60d"/>
    <ds:schemaRef ds:uri="http://purl.org/dc/dcmitype/"/>
    <ds:schemaRef ds:uri="http://www.w3.org/XML/1998/namespace"/>
    <ds:schemaRef ds:uri="e41d8f9d-e20e-4a96-b98a-4f39a4839dd7"/>
    <ds:schemaRef ds:uri="http://schemas.microsoft.com/office/2006/metadata/properties"/>
  </ds:schemaRefs>
</ds:datastoreItem>
</file>

<file path=customXml/itemProps3.xml><?xml version="1.0" encoding="utf-8"?>
<ds:datastoreItem xmlns:ds="http://schemas.openxmlformats.org/officeDocument/2006/customXml" ds:itemID="{C35B287D-5426-4CE3-9738-1136D4B940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63</TotalTime>
  <Words>785</Words>
  <Application>Microsoft Macintosh PowerPoint</Application>
  <PresentationFormat>On-screen Show (16:9)</PresentationFormat>
  <Paragraphs>70</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Calibri</vt:lpstr>
      <vt:lpstr>Arial</vt:lpstr>
      <vt:lpstr>Calibri Light</vt:lpstr>
      <vt:lpstr>Office Theme</vt:lpstr>
      <vt:lpstr>Exploring Starters and Plenaries </vt:lpstr>
      <vt:lpstr>Starters and Plenaries Aim &amp; Objectives</vt:lpstr>
      <vt:lpstr>Starter: A Question About Teaching?</vt:lpstr>
      <vt:lpstr>What are Starters and Plenaries?</vt:lpstr>
      <vt:lpstr>PowerPoint Presentation</vt:lpstr>
      <vt:lpstr>Starters in your own learning...</vt:lpstr>
      <vt:lpstr>Group Task: Create your own starter activity/task</vt:lpstr>
      <vt:lpstr>Group Discussion: Why are starters important?</vt:lpstr>
      <vt:lpstr>Importance of starter Activities</vt:lpstr>
      <vt:lpstr>Importance of Starter Activities</vt:lpstr>
      <vt:lpstr>Group Task: Selection of Starter Activities</vt:lpstr>
      <vt:lpstr>PowerPoint Presentation</vt:lpstr>
      <vt:lpstr>Exploring Plenaries in Teaching &amp; Learning</vt:lpstr>
      <vt:lpstr>PowerPoint Presentation</vt:lpstr>
      <vt:lpstr>PowerPoint Presentation</vt:lpstr>
      <vt:lpstr>Ending a lesson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Starters and Plenaries </dc:title>
  <dc:creator>Karl Jones</dc:creator>
  <cp:lastModifiedBy>Karl Jones</cp:lastModifiedBy>
  <cp:revision>3</cp:revision>
  <dcterms:created xsi:type="dcterms:W3CDTF">2020-10-11T17:21:11Z</dcterms:created>
  <dcterms:modified xsi:type="dcterms:W3CDTF">2020-10-11T18:25:07Z</dcterms:modified>
</cp:coreProperties>
</file>