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65" r:id="rId3"/>
    <p:sldId id="302" r:id="rId4"/>
    <p:sldId id="303" r:id="rId5"/>
    <p:sldId id="266" r:id="rId6"/>
    <p:sldId id="304" r:id="rId7"/>
    <p:sldId id="269" r:id="rId8"/>
    <p:sldId id="272" r:id="rId9"/>
    <p:sldId id="293" r:id="rId10"/>
    <p:sldId id="257" r:id="rId11"/>
    <p:sldId id="274" r:id="rId12"/>
    <p:sldId id="273" r:id="rId13"/>
    <p:sldId id="275" r:id="rId14"/>
    <p:sldId id="277" r:id="rId15"/>
    <p:sldId id="301" r:id="rId16"/>
    <p:sldId id="305" r:id="rId17"/>
    <p:sldId id="308" r:id="rId18"/>
    <p:sldId id="306" r:id="rId19"/>
    <p:sldId id="268" r:id="rId20"/>
    <p:sldId id="270" r:id="rId21"/>
    <p:sldId id="300" r:id="rId22"/>
    <p:sldId id="307" r:id="rId23"/>
    <p:sldId id="29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2018F9-3816-A276-3C19-C5F7A08B5B2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4E4931-E5F4-CE4D-2D1C-F7DF883DCF9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C4E4EAF-88B4-4DD1-A3D4-BADB37CD35F1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CD49068-2B4B-4872-E077-AA271E0D630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E47F8E5-8259-13B3-4837-94E5CADCF7B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FC2D5-7ED3-353B-CF04-87E0CB7097E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03070-8FA8-F283-00F1-627EE41D0F9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651F35F-73A7-4E26-B658-9B7BF2BBCF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34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B0CB82-EF29-A7C2-2027-5E8E525F40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F43A9A-A1E2-FFFD-322D-B50CC45D4D0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C3045-23CE-0625-A211-35190038FA8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B9BB54F-11ED-4E0C-B41F-E737EFF7F640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EDB30F-4485-96DC-0711-1A53824C31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FDAA42-3B57-A414-3784-30A2CE41BCC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51826-B650-2A27-1605-88A949B6DF7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00619C-BA6C-4B6E-A8DC-7DADA3654EC4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7F4DA-996F-E371-0718-6F3D1B7A815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1F0C1-A3D6-9E7C-A006-0B747567161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B92DE-AFAD-2E3F-5495-BB34FC8B60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9BAE298F-0321-4799-82EB-7BBCAB93C79B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1BB50-B6D9-F39B-7F60-B08D7AEBFB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8BFC4-EDE6-FAA1-5455-113C59AF1F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8369E3-41C5-4420-8435-7E26D1370F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145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FCFF1-4F75-8A24-779B-4C928D239D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69FFE-0386-F8B6-5C83-32A575D7B77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48F0A-E7D8-E025-BAEA-09E18B2F13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BF98E2E6-639E-4178-AD4C-A61B5CFBC8E2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E0376-4862-24CB-CA17-FA07C39DD9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5D233-FC71-DD3A-A9DA-5E33D3DF43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B46B8F-4792-4D7A-B3A2-223CA68C69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8348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1D600-B808-7ED0-4D39-EA9C623E4DC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A398F-B7BD-D892-9673-5FF41D53FD9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B9AF80-29BE-FABC-AAF8-4E8397961A3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2F50D637-ABC5-4D6F-9263-2026A2CCCED2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A480C-C410-A988-4C2C-0903E6AA7A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3E39C-85E3-8955-0925-EB17BE5DC8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76A07F-A046-4BBE-9E7A-A5CA57794F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85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9D576-0DB7-7E9E-2CA4-585357C5F7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FE0D-C31C-1CBF-AEA6-D2AA835DAC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257BE-BE33-D06D-E77B-D4DF6FB19FA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E7BD74-CB6A-64DC-978B-95BA099004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737BB76F-1830-45DD-9B2C-6B16480AF193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1501C8-6830-FEF6-4BA4-E1B79EC896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71A9A-DA8F-1EAD-CE7C-F81E1A64E0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17EB0B-719A-4F0D-B964-21151EC067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17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DFC81-5988-C285-427F-D28AE8D32C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C05C9-A06F-641D-6686-242FCAA90C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4694D-2451-B788-C6F3-45DD4AA28C3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068DB5-0550-0105-3753-9B86B6D7567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CFCAFF-7BDA-BDAE-FA6A-16D58C7E4CE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733A34-8293-ADA7-0154-03E5C31C19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4CB1BAD7-4B26-42C7-A650-01C100DB8016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5206B0-C985-3300-F5BC-A67FA740FD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EF6C03-DA30-16B9-56C7-F81F67997E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AB38EA-9F57-4CE1-A0C8-4F39FD0C98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64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02E3B-D9D4-1591-BE16-1C0AED854D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481470-7FFE-672B-8823-4319EBC7459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E882CF6E-13EF-46DA-98A6-236F5731D091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C4751C-7E4F-3C73-565E-41F68DB955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9AAD71-8E98-1952-ABD1-C31772FB89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57889D-BDBB-43FA-9A61-D790A16F7F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29939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4ACB5A-083E-A9CC-9045-C806562374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FE254F5F-0453-4821-96CD-75F4996E9070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469A47-2E08-4409-960E-A4CE36D215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F00E60-8242-B966-0A0F-1AE96ED5EB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442CF4-E53E-490E-A292-920F00F957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604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9F733-5987-028B-88AE-4B4C831FBF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5324A-B1D4-CC22-A3DE-D5EC3B7011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36519-089A-0249-B8B9-86D3E8D4E01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6357F-BB23-ED60-7A69-0304A95CE5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266AFDB6-AC53-4B51-BC2D-47E40FEE00EE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430A10-410F-79F6-4FB5-F3ADFEC0FB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EC7CC7-BE24-4658-5F4C-B14EE00A8F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5EAD99-1EEA-40FF-A269-B92EABC133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90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CDF0-F494-15D0-95A6-EC95FD0130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744036-7228-5B2B-D1EF-256C659506F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B7346-F8E3-544B-C1D7-57993CAD587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94806A-BDF2-D0A3-C3CF-8B5030B77B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965ABEB0-BB2D-43AE-B0FA-88FC11A917B8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1D991C-D3F8-32F6-C5C5-011027705B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0CF3A-8591-2F58-57EA-D25CF6E2C8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3025B5-CDFF-45F8-8970-F661B0E6FB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55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8AF5D-7E01-C3F4-ABAD-152F55F6EEB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06A597-B989-922C-A4EE-00C251EB1AD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1B3AF-8001-F229-4DEF-6D6A53C6B5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49C253C3-D8E7-49E4-B6AC-2E7B39C75DC2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FCF42-03DB-38D0-236F-9687E1AFD6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FCB3E-12FF-EE19-1EB3-48FBEF4889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DB5D58-6B0F-45FA-B2AC-9C3747A62F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380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F7E17B-125E-21C1-7752-2F11042BB50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3DEA21-2697-D1C6-1625-2E0C7D31520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FF795-3675-9018-C760-23459F40D7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fld id="{7023E1DD-BBEB-4ED0-B29E-5F86A1DA4C88}" type="datetime1">
              <a:rPr lang="en-GB"/>
              <a:pPr lvl="0"/>
              <a:t>06/12/2025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B9791-E7FA-CF2A-D05E-78C7B09C71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DAEA2-F3DB-FEBC-03D4-4F843F18A6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BED42B-11CB-42A9-9DC0-7BCF29FF05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404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E8CC2F93-3548-D62D-C96E-EEA869F6E1BC}"/>
              </a:ext>
            </a:extLst>
          </p:cNvPr>
          <p:cNvGrpSpPr/>
          <p:nvPr/>
        </p:nvGrpSpPr>
        <p:grpSpPr>
          <a:xfrm>
            <a:off x="8" y="-8467"/>
            <a:ext cx="12191997" cy="6866467"/>
            <a:chOff x="8" y="-8467"/>
            <a:chExt cx="12191997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7C232E9D-AF04-5FD2-05A2-29E4F532592C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491F0E2-8789-5095-69D7-A3A6DB1199DD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111ED3B-2821-327C-FCA3-0C18BCC2EB5D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1A11084-9611-0B17-65F2-FAD164A99D3A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83249317-36F8-0E1F-3474-65F690885CAC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18F2E891-D640-8818-0B9C-6585D4B7CECF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12147215-D6F8-0668-B082-16DF9814793A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431E606C-5313-0791-84D0-ABEB5ADEE5D0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ED922FA9-249C-A4B3-E9AC-B344AC95EEF5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212536BB-8647-0235-6966-868A5D185AB7}"/>
                </a:ext>
              </a:extLst>
            </p:cNvPr>
            <p:cNvSpPr/>
            <p:nvPr/>
          </p:nvSpPr>
          <p:spPr>
            <a:xfrm rot="10799991">
              <a:off x="8" y="0"/>
              <a:ext cx="842592" cy="5666152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2AB9CC65-970C-72C6-EBB2-645BBFC9FCD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13376EE5-4B43-AFE1-E53C-E21FFA6F5CB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1955364-7D0C-3964-F605-5307089B72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EDD87C-E72E-4AC2-B22E-BFE002D1EE78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4E9D34D1-EA59-1F08-3520-8A4EBB5E11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93DD572-A9B9-E7AC-BFCC-60547FC9C5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35ABFD-FE41-4D33-8701-EF659D3927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56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6FDF-A26D-2EDD-79CE-7F2565D2EE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68586-95F9-4801-99C7-9227772F7B9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DE4F0-51F6-AB47-9365-8B3F9A54EC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F1BF3-0343-4D44-BEB0-5BDB46472EE3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2E001-F165-F7A2-24A1-261A6232D7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DFBB4-9212-DB22-380A-DC1392352B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1B2650-CD14-4437-B5EB-52F5E0FC44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89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60289-6D36-D818-F795-FB19C9CDE7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B0BF35-BD02-A147-54B4-4890113ACB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39A52-7456-EA4D-34C2-859D339990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7138B9-DA9C-45ED-8755-A0D59346D427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4D15C-C488-DC4B-8CE3-4FD1CA4E66D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39EF4-04EB-A12F-224C-B5A8A1BF6B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E9E389-212D-4898-9494-F318ADFCCE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9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0F99C-82B7-87B5-0A90-3EED7EFBBF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F197F-BBBD-AC65-E6CD-1EA1494751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FCFF3-2835-0BC6-BCE1-14263CE6208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208C8-EA26-9B7A-6F61-D5B5AB03434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2CCF84-89DE-455A-B7F5-024189965D16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D0965-5621-B401-5F17-3143B11F29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2866B1-610B-D54C-3FE2-41E2D437D5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BFC73F-2294-4376-A27A-22FB4C5608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581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2F313-6579-1701-9AF8-FD2C7DBB517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CD0CD-E43D-50CF-D331-1270E55FEA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3698C-BAFA-5CB7-805E-09E5037F805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847675-6F5C-EB16-59A8-B0F4AF0691D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147BAB-38AF-8419-8919-36B7B29538C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259ADA-733F-3739-60F3-5652C51989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B02E21-7693-422F-B196-20F18A3F36D7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6D972F-8E11-EF44-D6A6-0E193A345B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E34E30-857F-EA32-AFE6-9B374B4714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55733E-2555-4710-9B4E-D1CBD48161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66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99B5C-BD97-A77C-55E9-4D0A9FF824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18DE59-5779-5A47-1143-52E1D13CED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C9B739-BDB3-4FD6-88C2-C9EF629A99F7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223C2A-86E4-19C3-7658-C9131B2E9D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3B7A15-65BB-E423-3226-8713272E7C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C4FAAC-8FCB-447B-A28E-B6E9CF50B1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41741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5A776F-FFEC-ABA1-6100-7D10A9A752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5F0D09-F5ED-4AF8-8774-6E8CAB5B321B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F7C6D9-D834-38E9-5CC1-BFB692BF0B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84DEC-0CE1-7FAC-883D-DC1BF00A11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03AB8F-24DF-4E74-AC29-5B17ABAF62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663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FD13F-41C6-3A19-0742-1EFE2F581A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9520-E09D-87FC-461F-C965F26B43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E71790-68C9-61C8-9586-7ED7A7B109F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891BF9-B842-3AA3-51EC-9D32FB8D49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71A436-4D42-41E3-8C69-1B918157ED1C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5F588-9F03-61C4-517F-87229E6EA2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62088-22A5-D166-97F9-FFEE1CFD79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5F6DC2-1495-4ACA-9872-351419B8CE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163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AFA6C-0B0C-7DCB-F89C-ED585641DF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54E1A7-401E-F1E1-8EA8-09FF5D4C1D9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B5D8E-36E2-BFD8-75CD-43BB72DA3F1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02631-B24F-21A5-2C8A-A2D07F9F2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8F67B7-A63B-45AF-B488-F197882AFD17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85CC31-7EB4-7F4B-979C-D4EF76721A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8C5401-1431-BFAC-333F-D475034B6E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8E1F21-EE93-4B2B-AD5D-025C70B677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147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AB5F9-E33F-6AD7-F9DB-303A60D214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C1E7AC-2AAF-7AA3-6503-7E8A9DE77C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D5891-735F-E71D-9D79-C4ED76B4F6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4225D1-C714-402C-8448-0783587B7814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5D8B1-7121-5511-2F1B-C6510DCB3E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5E8BF-7CAD-3FF2-98B5-584581202E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530236-58FF-462B-8EEC-F28AE99D65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4080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B51F7-4BD2-9D35-22C3-E3565158EC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75C261D-D9C7-1822-0165-3B2106A96B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C9C05AC-15EC-DB5E-4DC4-72821ED1C4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0BDE8F3-E2E6-EEE3-5889-654AEC2780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9ADF9A-4220-4710-B944-B42BF76F9CF0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C60804-0F54-CE56-03D4-CA1EB3EADB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DC008F6-E678-BB0B-B482-F9C121F156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A245E4-568F-447E-9BD2-91F9EB3DA687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DC223D88-7140-091C-DF1E-65334CA2B277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1148B2B5-572D-62E9-7DB3-CB10CB09D15C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34646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E3EED-4935-1D27-1026-D81FCB1BE1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5998F6-3E98-FB66-FCDD-A3A24A6B8C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2550D-9DD4-FDBC-3D46-0991C0E6BB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39DC01-7E16-433F-9D43-1FCE64FCA88E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B63C0-1609-C2F9-B1BA-F4F2646EC6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835CA8-D70A-61CF-4DA6-31776FC82B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D699F2-3BF0-46DF-AAF8-01C9D9DE1E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5124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897E-799B-6900-C355-5BEB551B42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1F4C0850-5A11-9B56-C441-1230A84AC14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E3470E5-38A1-B262-E81E-14CDFC93997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C9241E8-F408-1784-8AD8-0F1D1898A9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16FA43-AE27-4E56-9239-E01AC5820B8C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F7A12C1-3287-3E55-C87F-9E8CAEDAC2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BCEE0D0-BFDA-4CAD-C19E-60D6780DF7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B4E228-9C68-458D-B7B2-1667ECEDF3CD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23A57CC9-65FD-7118-9B38-331DA608F55D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92A02450-6005-DE2A-8BFD-F252979C89CF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331556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7697-31DF-DFA8-CEB8-62EDD4794B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FD873A4-DA97-5706-D170-AB438C2AAD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8304A96-6FC4-FB1A-9703-71BCAFE2FD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13C823-BC64-DDD9-23CC-75ECA0CB52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D837D-B280-45D9-8B2D-E27DC74753C8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1FCA81-0117-3F6F-34A9-1F19DF7839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4FDE76-9E1B-3A3A-521F-2E59D53F88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DD94DA-A5FA-4CF7-B6FF-41D4530442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9729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0E70B-6432-1D0B-42BF-3C5F5172A0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04861-8990-2CAB-F1FE-E96348F2728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F1886-3D51-F77C-AD3D-5705FAAA25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7F58E9-095C-41F3-A6CE-0C4411F1B004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9E3C2-3D4C-DE5E-1871-F3CD4DEE13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8AEE7-8C65-6373-3A67-BEBB3C2280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71AF48-59DB-4403-A42C-9EA302B7F0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527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44BC39-451A-C2D6-B185-5F7E6B79D70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869D52-9D6B-3233-E5F8-0A155B2C613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1E582-DA50-1E63-BB69-69C0CDB8A5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098EF-3445-440F-B871-210BD423F0AF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89CC9-3D83-E47C-E57F-78D80C6E22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26E83-8BD9-700A-96D1-CB131968F7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C0D32B-E4D7-455E-BD2E-2176A262F1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132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59D567-1E0A-021C-7DF8-1B67742D76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0099C-5CE2-0918-D49E-4727D33BD0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0429E-F264-9ED2-4ABE-7A595C71AC5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C0BB333-BD94-4782-9FB9-3D5A4AE0F07D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E3258-BAF0-DD63-7928-5D46FAC74D1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B3AC1-1F21-D967-5791-30CCACD1CFB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FA0C88E-1700-4AAC-A002-648D07FA6D9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E01FFB12-7F23-EF92-0DA4-526E489D05AF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996C2A63-B32B-C6D0-3B64-8C820E514605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3D4C84E4-0A3D-5165-87C9-DB4022AC8FA1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1CBDCB41-5425-A4D0-AFF0-E2D76E7849C4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5090D160-912D-E50E-FF2C-E24532315848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418F7CB0-73F5-2666-3474-486AEBB919E4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9B175D81-CA12-5F02-DC40-49907BB2E3A3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52D1496D-1FAA-E8FA-CBA8-0DC9F4E6EED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D84441C4-DED1-893D-FDB1-086433F559DA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8D09CC5B-6C22-87DA-664A-9B29BBB31578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A89F8C46-2E7F-5002-8C86-7E50D6D2851F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>
                <a:gd name="f8" fmla="val 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E955D38D-2442-6946-1B3F-2D2A1B90C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8237B5D-EAF9-8B5D-EFDA-DE505F484F5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09164D7-5CBE-6068-20CE-25B15C4E9A6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10225943-6F57-45F5-9895-F165A17A8FFA}" type="datetime1">
              <a:rPr lang="en-US"/>
              <a:pPr lvl="0"/>
              <a:t>12/6/2025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B1A08F12-9A36-2C86-5258-4670D920DD8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5B1F48F3-5188-590D-A553-826CF80357E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35AC6B87-0234-468D-99DC-6974E93DED8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chart/25645/uk-mental-health-issue-prevalence-gcs/?srsltid=AfmBOopeVTmIEvvQlTC5gvkuQakSosKjV-yw4BZ94FHOM1d3h1w1XWd8" TargetMode="External"/><Relationship Id="rId7" Type="http://schemas.openxmlformats.org/officeDocument/2006/relationships/hyperlink" Target="https://www.researchgate.net/figure/The-NHS-and-Social-Care-Long-term-Conditions-Model-Department_fig1_27784417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rlogy.com/health/depression-test?srsltid=AfmBOopLG8dbgNUOY3vzoVi4k0ZPxMmnW-aJ5aj3U-xK2TSDgLnkX6j_" TargetMode="External"/><Relationship Id="rId5" Type="http://schemas.openxmlformats.org/officeDocument/2006/relationships/hyperlink" Target="https://www.centreformentalhealth.org.uk/publications/the-economic-and-social-costs-of-mental-ill-health/#:~:text=Frederico%20Cardoso%20and%20Zo%C3%AB%20McHayle,self%2Dfund%20mental%20health%20support" TargetMode="External"/><Relationship Id="rId4" Type="http://schemas.openxmlformats.org/officeDocument/2006/relationships/hyperlink" Target="https://www.alliance-scotland.org.uk/past-work-and-projects/scotlands-house-of-care/the-house-of-care-model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reports-and-analysis/briefings/inequalities-in-health-care-for-people-with-depression-and/or#:~:text=the%20methods%20used.-,Most%20people%20with%20depression%20and/or%20anxiety%20have%20additional%20long,most%20deprived%2020%25%20of%20areas" TargetMode="External"/><Relationship Id="rId2" Type="http://schemas.openxmlformats.org/officeDocument/2006/relationships/hyperlink" Target="https://www.webmd.com/depression/depression-medications-antidepressan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entalhealth.org.uk/sites/default/files/2022-06/MHF-Investing-in-Prevention-Report-Summary.pdf?utm_source=chatgpt.com" TargetMode="External"/><Relationship Id="rId4" Type="http://schemas.openxmlformats.org/officeDocument/2006/relationships/hyperlink" Target="https://www.mind.org.uk/information-support/types-of-mental-health-problems/depression/symptoms/#CommonSignsAndSymptomsOfDepression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222" TargetMode="External"/><Relationship Id="rId3" Type="http://schemas.openxmlformats.org/officeDocument/2006/relationships/hyperlink" Target="https://www.nhs.uk/mental-health/conditions/depression-in-adults/causes/" TargetMode="External"/><Relationship Id="rId7" Type="http://schemas.openxmlformats.org/officeDocument/2006/relationships/hyperlink" Target="https://www.nice.org.uk/guidance/ng222/chapter/Recommendations#principles-of-care" TargetMode="External"/><Relationship Id="rId2" Type="http://schemas.openxmlformats.org/officeDocument/2006/relationships/hyperlink" Target="https://www.nhs.uk/mental-health/conditions/depression-in-adults/overview/#:~:text=Living%20with%20depression,can%20also%20be%20very%20supportiv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ks.nice.org.uk/topics/depression/diagnosis/assessment/" TargetMode="External"/><Relationship Id="rId5" Type="http://schemas.openxmlformats.org/officeDocument/2006/relationships/hyperlink" Target="https://www.nhs.uk/tests-and-treatments/cognitive-behavioural-therapy-cbt/#:~:text=After%20you%20have%20CBT,a%20different%20type%20of%20treatment" TargetMode="External"/><Relationship Id="rId4" Type="http://schemas.openxmlformats.org/officeDocument/2006/relationships/hyperlink" Target="https://www.england.nhs.uk/personalisedcare/social-prescribing/#:~:text=What%20is%20social%20prescribing?,in%20our%20frequently%20asked%20questions" TargetMode="External"/><Relationship Id="rId9" Type="http://schemas.openxmlformats.org/officeDocument/2006/relationships/hyperlink" Target="https://www.england.nhs.uk/personalisedcare/comprehensive-model-of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ffshorecheapmeds.com/blog/depression-symptoms-seeking-help/" TargetMode="External"/><Relationship Id="rId2" Type="http://schemas.openxmlformats.org/officeDocument/2006/relationships/hyperlink" Target="https://cks.nice.org.uk/topics/depress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3/ageing/afad239" TargetMode="External"/><Relationship Id="rId5" Type="http://schemas.openxmlformats.org/officeDocument/2006/relationships/hyperlink" Target="https://www.ons.gov.uk/peoplepopulationandcommunity/healthandsocialcare/mentalhealth/articles/costoflivinganddepressioninadultsgreatbritain/29septemberto23october2022" TargetMode="External"/><Relationship Id="rId4" Type="http://schemas.openxmlformats.org/officeDocument/2006/relationships/hyperlink" Target="https://www.gov.uk/government/publications/social-prescribing-applying-all-our-health/social-prescribing-applying-all-our-health#:~:text=Social%20prescribing%20improves%20outcomes%20for,walking%2C%20singing%20or%20gardening%20group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iatristinrohini.in/blog/2021/02/09/understanding-the-main-causes-of-depression/" TargetMode="External"/><Relationship Id="rId2" Type="http://schemas.openxmlformats.org/officeDocument/2006/relationships/hyperlink" Target="https://www.healthline.com/health-news/talk-therapy-may-improve-depression-anxiety-in-people-with-dement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depression#:~:text=Key%20facts,among%20women%20than%20among%20men.(Accessed" TargetMode="External"/><Relationship Id="rId5" Type="http://schemas.openxmlformats.org/officeDocument/2006/relationships/hyperlink" Target="https://sprintmedical.in/blog/depression-causes-symptoms-and-treatment" TargetMode="External"/><Relationship Id="rId4" Type="http://schemas.openxmlformats.org/officeDocument/2006/relationships/hyperlink" Target="https://www.priorygroup.com/mental-health/depression-treatment/depression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690619A-C344-5033-A351-1C5553C3F6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88670" y="1697528"/>
            <a:ext cx="10675620" cy="4783281"/>
          </a:xfrm>
        </p:spPr>
        <p:txBody>
          <a:bodyPr/>
          <a:lstStyle/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Module</a:t>
            </a:r>
            <a:r>
              <a:rPr lang="en-GB" sz="3000">
                <a:latin typeface="Arial" pitchFamily="34"/>
                <a:cs typeface="Times New Roman" pitchFamily="18"/>
              </a:rPr>
              <a:t>: </a:t>
            </a:r>
            <a:r>
              <a:rPr lang="en-GB" sz="3000" b="1">
                <a:latin typeface="Arial" pitchFamily="34"/>
                <a:cs typeface="Times New Roman" pitchFamily="18"/>
              </a:rPr>
              <a:t>Community Care and Management of Long-Term Conditions</a:t>
            </a:r>
            <a:endParaRPr lang="en-GB" sz="3000">
              <a:latin typeface="Aptos" pitchFamily="34"/>
              <a:cs typeface="Times New Roman" pitchFamily="18"/>
            </a:endParaRP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Module</a:t>
            </a:r>
            <a:r>
              <a:rPr lang="en-GB" sz="3000">
                <a:latin typeface="Arial" pitchFamily="34"/>
              </a:rPr>
              <a:t> </a:t>
            </a:r>
            <a:r>
              <a:rPr lang="en-GB" sz="3000" b="1">
                <a:latin typeface="Arial" pitchFamily="34"/>
              </a:rPr>
              <a:t>Code: </a:t>
            </a:r>
            <a:r>
              <a:rPr lang="en-GB" sz="3000" b="1">
                <a:latin typeface="Arial" pitchFamily="34"/>
                <a:cs typeface="Times New Roman" pitchFamily="18"/>
              </a:rPr>
              <a:t>LCHS7003  </a:t>
            </a:r>
            <a:endParaRPr lang="en-GB" sz="3000">
              <a:latin typeface="Aptos" pitchFamily="34"/>
              <a:cs typeface="Times New Roman" pitchFamily="18"/>
            </a:endParaRP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Assessment 2</a:t>
            </a: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Student name: Esther Iyamu </a:t>
            </a: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Student ID: 2213124</a:t>
            </a: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Lecturer’s name: </a:t>
            </a:r>
            <a:r>
              <a:rPr lang="en-GB" b="1"/>
              <a:t>Dr Mohammad Khan</a:t>
            </a:r>
            <a:endParaRPr lang="en-GB" sz="3000" b="1">
              <a:latin typeface="Arial" pitchFamily="34"/>
            </a:endParaRP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>
                <a:latin typeface="Arial" pitchFamily="34"/>
              </a:rPr>
              <a:t>Deadline: 10</a:t>
            </a:r>
            <a:r>
              <a:rPr lang="en-GB" sz="3000" b="1" baseline="30000">
                <a:latin typeface="Arial" pitchFamily="34"/>
              </a:rPr>
              <a:t>th</a:t>
            </a:r>
            <a:r>
              <a:rPr lang="en-GB" sz="3000" b="1">
                <a:latin typeface="Arial" pitchFamily="34"/>
              </a:rPr>
              <a:t>  December 2025, 14:00 (2 PM)</a:t>
            </a:r>
          </a:p>
          <a:p>
            <a:pPr marL="0" lvl="0" indent="0" algn="ctr">
              <a:lnSpc>
                <a:spcPct val="60000"/>
              </a:lnSpc>
              <a:buNone/>
            </a:pPr>
            <a:r>
              <a:rPr lang="en-GB" sz="3000" b="1"/>
              <a:t>Title: Presentation on Depression</a:t>
            </a:r>
          </a:p>
          <a:p>
            <a:pPr marL="0" lvl="0" indent="0" algn="ctr">
              <a:lnSpc>
                <a:spcPct val="60000"/>
              </a:lnSpc>
              <a:buNone/>
            </a:pPr>
            <a:endParaRPr lang="en-GB" sz="1400" b="1">
              <a:latin typeface="Arial" pitchFamily="34"/>
            </a:endParaRPr>
          </a:p>
          <a:p>
            <a:pPr marL="0" lvl="0" indent="0">
              <a:lnSpc>
                <a:spcPct val="6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Acknowledgement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I confirm that I have not used any AI tools in the research and creation of this assignment. I confirm that I have not presented any AI-generated materials as my work. I confirm I have copies of my drafts, notes, and other resources I used, which I may be asked to provide in evidence.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900"/>
          </a:p>
          <a:p>
            <a:pPr marL="0" lvl="0" indent="0" algn="ctr">
              <a:lnSpc>
                <a:spcPct val="60000"/>
              </a:lnSpc>
              <a:buNone/>
            </a:pPr>
            <a:endParaRPr lang="en-GB" sz="1400">
              <a:latin typeface="Arial" pitchFamily="34"/>
            </a:endParaRPr>
          </a:p>
          <a:p>
            <a:pPr lvl="0">
              <a:lnSpc>
                <a:spcPct val="60000"/>
              </a:lnSpc>
            </a:pPr>
            <a:endParaRPr lang="en-GB" sz="1900"/>
          </a:p>
          <a:p>
            <a:pPr marL="0" lvl="0" indent="0">
              <a:lnSpc>
                <a:spcPct val="60000"/>
              </a:lnSpc>
              <a:buNone/>
            </a:pPr>
            <a:endParaRPr lang="en-GB" sz="1900"/>
          </a:p>
          <a:p>
            <a:pPr marL="0" lvl="0" indent="0">
              <a:lnSpc>
                <a:spcPct val="60000"/>
              </a:lnSpc>
              <a:buNone/>
            </a:pPr>
            <a:endParaRPr lang="en-GB" sz="1900"/>
          </a:p>
        </p:txBody>
      </p:sp>
      <p:pic>
        <p:nvPicPr>
          <p:cNvPr id="3" name="Picture 2" descr="University of Wales Trinity Saint David - University ...">
            <a:extLst>
              <a:ext uri="{FF2B5EF4-FFF2-40B4-BE49-F238E27FC236}">
                <a16:creationId xmlns:a16="http://schemas.microsoft.com/office/drawing/2014/main" id="{3BEE56AE-A67D-FF94-F3B7-F22D32111B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76234" y="80010"/>
            <a:ext cx="3627433" cy="144660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046ADE-570E-E17A-D8E1-99DD33142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0235" y="276514"/>
            <a:ext cx="5562706" cy="58442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7C2593-0C9E-0EE5-483C-41158B8BA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730" y="860953"/>
            <a:ext cx="5861459" cy="44860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F86F1FF-AF73-3688-642F-EA7590FE9DFC}"/>
              </a:ext>
            </a:extLst>
          </p:cNvPr>
          <p:cNvSpPr/>
          <p:nvPr/>
        </p:nvSpPr>
        <p:spPr>
          <a:xfrm>
            <a:off x="2144972" y="217105"/>
            <a:ext cx="2408035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What is Depression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82642E96-ED93-75FD-244B-91CE35C75E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0013" y="5492462"/>
            <a:ext cx="2017952" cy="4389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63AC3987-8C82-4CF0-4174-1C0ECB46C264}"/>
              </a:ext>
            </a:extLst>
          </p:cNvPr>
          <p:cNvSpPr txBox="1"/>
          <p:nvPr/>
        </p:nvSpPr>
        <p:spPr>
          <a:xfrm>
            <a:off x="6921166" y="1103662"/>
            <a:ext cx="4795287" cy="41093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is a persistent low mood accompanied by a loss of interest or pleasure that lasts for weeks or months, impacting emotions, thoughts, physical health, and behaviour. Its severity ranges from mild to severe (NICE, 2025).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in older adults is often linked to chronic illness, showing it's more than just a mood disorder. Recognising this connection is essential for effective care and support (Oude Voshaar, 2023).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F96F5E-7E42-8AA4-FDCB-E103067E2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" y="1305790"/>
            <a:ext cx="6217920" cy="47063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364076-5F67-D440-312D-890B83625213}"/>
              </a:ext>
            </a:extLst>
          </p:cNvPr>
          <p:cNvSpPr/>
          <p:nvPr/>
        </p:nvSpPr>
        <p:spPr>
          <a:xfrm>
            <a:off x="1052620" y="155841"/>
            <a:ext cx="6217920" cy="49699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Signs and </a:t>
            </a:r>
            <a:r>
              <a:rPr lang="en-US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Symptoms</a:t>
            </a:r>
            <a:r>
              <a:rPr lang="en-US" sz="2000" b="1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 of Depression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85EDF2-7D7C-5BAE-5C00-C32B5A39D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190" y="6012115"/>
            <a:ext cx="1585094" cy="4389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024E2DC6-ECB7-4EB9-E405-168163F18CE7}"/>
              </a:ext>
            </a:extLst>
          </p:cNvPr>
          <p:cNvSpPr txBox="1"/>
          <p:nvPr/>
        </p:nvSpPr>
        <p:spPr>
          <a:xfrm>
            <a:off x="6868634" y="1843073"/>
            <a:ext cx="4763383" cy="33706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Feelings of sadness, restlessness, or irritability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Struggles with guilt, worthlessness, and self-doubt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Emotional numbness and isolation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joy in previously enjoyable activities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Frustration over minor issues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Lack of self-confidence and feelings of hopelessness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Feeling constant fatigue (Mind, 2025).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22AC0757-AF12-B68C-327B-5434A2B75DAA}"/>
              </a:ext>
            </a:extLst>
          </p:cNvPr>
          <p:cNvSpPr/>
          <p:nvPr/>
        </p:nvSpPr>
        <p:spPr>
          <a:xfrm>
            <a:off x="2264731" y="136675"/>
            <a:ext cx="4976036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Causes of </a:t>
            </a: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Depression</a:t>
            </a:r>
          </a:p>
        </p:txBody>
      </p:sp>
      <p:pic>
        <p:nvPicPr>
          <p:cNvPr id="3" name="Picture 12" descr="CAUSES OF DEPRESSION">
            <a:extLst>
              <a:ext uri="{FF2B5EF4-FFF2-40B4-BE49-F238E27FC236}">
                <a16:creationId xmlns:a16="http://schemas.microsoft.com/office/drawing/2014/main" id="{84D29D7B-83AC-A09A-C39A-6506FD8625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97180" y="680258"/>
            <a:ext cx="7126467" cy="52862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3">
            <a:extLst>
              <a:ext uri="{FF2B5EF4-FFF2-40B4-BE49-F238E27FC236}">
                <a16:creationId xmlns:a16="http://schemas.microsoft.com/office/drawing/2014/main" id="{8C4A44DB-0031-C8DE-489A-76FD3B30B977}"/>
              </a:ext>
            </a:extLst>
          </p:cNvPr>
          <p:cNvSpPr/>
          <p:nvPr/>
        </p:nvSpPr>
        <p:spPr>
          <a:xfrm>
            <a:off x="1136379" y="5823795"/>
            <a:ext cx="4258232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(Psychiatrist in Rohini, 2021).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Rectangle 25">
            <a:extLst>
              <a:ext uri="{FF2B5EF4-FFF2-40B4-BE49-F238E27FC236}">
                <a16:creationId xmlns:a16="http://schemas.microsoft.com/office/drawing/2014/main" id="{CD5C19BE-20A9-C638-EA7E-6B53DCB7DB65}"/>
              </a:ext>
            </a:extLst>
          </p:cNvPr>
          <p:cNvSpPr/>
          <p:nvPr/>
        </p:nvSpPr>
        <p:spPr>
          <a:xfrm>
            <a:off x="7623810" y="1234440"/>
            <a:ext cx="4145276" cy="444788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Stressful life events (bereavement, divorce, illness, job loss)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Social and economic circumstances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Personality traits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Family history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Loneliness and isolation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Substance abuse  (alcohol and drugs)</a:t>
            </a:r>
          </a:p>
          <a:p>
            <a:pPr marL="285750" marR="0" lvl="0" indent="-285750" algn="just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Physical illnesses (heart disease, cancer) (NHS, 2023).</a:t>
            </a: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197BC407-FA99-13CD-529C-A8E257C9C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8021" y="407977"/>
            <a:ext cx="5642049" cy="526130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6A36144C-8BA5-9687-AF1E-8507AC6DF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9555" y="5773320"/>
            <a:ext cx="1932602" cy="4938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5">
            <a:extLst>
              <a:ext uri="{FF2B5EF4-FFF2-40B4-BE49-F238E27FC236}">
                <a16:creationId xmlns:a16="http://schemas.microsoft.com/office/drawing/2014/main" id="{85B631CE-E7FD-5BEB-1BDE-2342EFE09FA1}"/>
              </a:ext>
            </a:extLst>
          </p:cNvPr>
          <p:cNvSpPr/>
          <p:nvPr/>
        </p:nvSpPr>
        <p:spPr>
          <a:xfrm>
            <a:off x="1847353" y="276450"/>
            <a:ext cx="3742657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Prevalence in the United Kingdom (UK)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00582E8-B3C4-5700-544F-E0E547835511}"/>
              </a:ext>
            </a:extLst>
          </p:cNvPr>
          <p:cNvSpPr/>
          <p:nvPr/>
        </p:nvSpPr>
        <p:spPr>
          <a:xfrm>
            <a:off x="251930" y="1115450"/>
            <a:ext cx="5510000" cy="427809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In England, 73% of people with depression or anxiety had at least one additional long-term condition, and 32% had three or more, compared to 54% and 17% in the general population (Hodgson et al., 2025).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Among </a:t>
            </a:r>
            <a:r>
              <a:rPr lang="en-GB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18-to-44-year-olds, 51% had at least one additional condition (</a:t>
            </a:r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Hodgson et al., 2025).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A socioeconomic prevalence increasing from 72% in the least deprived areas to 86% in the most deprived areas among adults aged 45-64 </a:t>
            </a:r>
            <a:r>
              <a:rPr lang="en-GB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Hodgson et al., 2025).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1600" dirty="0">
              <a:ln w="0"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F14436F8-6A0B-1C59-E3DC-B15AD7B8A8A5}"/>
              </a:ext>
            </a:extLst>
          </p:cNvPr>
          <p:cNvSpPr/>
          <p:nvPr/>
        </p:nvSpPr>
        <p:spPr>
          <a:xfrm>
            <a:off x="3072804" y="499728"/>
            <a:ext cx="4061636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Prevalence Worldwide                       </a:t>
            </a: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6A31430C-5138-0290-5B0E-E74F9FB15004}"/>
              </a:ext>
            </a:extLst>
          </p:cNvPr>
          <p:cNvSpPr txBox="1"/>
          <p:nvPr/>
        </p:nvSpPr>
        <p:spPr>
          <a:xfrm>
            <a:off x="1017270" y="1733053"/>
            <a:ext cx="10161270" cy="3001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 estimated 4% of the general population experiences depression. Globally, about 5.7% of adults are affected, with 4.6% of men and 6.9% of women affected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(WHO, 2025).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Also, 5.9% of adults aged 70 and older suffer from depression, totalling around 332 million people worldwide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(WHO, 2025).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lvl="0" indent="-285750" algn="just">
              <a:lnSpc>
                <a:spcPct val="150000"/>
              </a:lnSpc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is 1.5 times more common in women than in men, and 10% of pregnant women and new mothers experience it</a:t>
            </a:r>
            <a:r>
              <a:rPr lang="en-GB" sz="16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(WHO, 2025).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2021, around 727,000 people died by suicide, making it the third leading cause of death for those aged 15 to 29 (WHO,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DF530-E202-BD7A-D987-84C4005705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53880" y="287030"/>
            <a:ext cx="6526145" cy="732150"/>
          </a:xfrm>
        </p:spPr>
        <p:txBody>
          <a:bodyPr>
            <a:normAutofit/>
          </a:bodyPr>
          <a:lstStyle/>
          <a:p>
            <a:pPr lvl="0"/>
            <a:r>
              <a:rPr lang="en-GB" sz="2000" b="1" dirty="0">
                <a:latin typeface="Arial" pitchFamily="34"/>
                <a:cs typeface="Arial" pitchFamily="34"/>
              </a:rPr>
              <a:t>Economic  burden of depression</a:t>
            </a: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C4784F72-F0D8-E8D7-EABE-8A615A266EE0}"/>
              </a:ext>
            </a:extLst>
          </p:cNvPr>
          <p:cNvSpPr/>
          <p:nvPr/>
        </p:nvSpPr>
        <p:spPr>
          <a:xfrm>
            <a:off x="7327233" y="1760219"/>
            <a:ext cx="4278715" cy="329321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annual cost of depression in the UK is approximately £7.5 billion. Mental ill-health costs the UK economy at least £118 billion annually, which is 5% of </a:t>
            </a:r>
            <a:r>
              <a:rPr lang="en-GB" sz="160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Gross Domestic Product </a:t>
            </a:r>
            <a:r>
              <a:rPr lang="en-GB" sz="16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GDP)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(NHS, 2025).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2D8B74-3BA5-2BDB-E44D-35A2E5AC417F}"/>
              </a:ext>
            </a:extLst>
          </p:cNvPr>
          <p:cNvSpPr/>
          <p:nvPr/>
        </p:nvSpPr>
        <p:spPr>
          <a:xfrm>
            <a:off x="164802" y="1760219"/>
            <a:ext cx="7162431" cy="461665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Mental health problems cost the UK economy at least £117.9 billion per year, 23% of £117.9 billion =  £27.1 billion per year attributable to depression (</a:t>
            </a:r>
            <a:r>
              <a:rPr lang="en-GB" sz="1600" b="0" i="0" u="none" strike="noStrike" kern="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Mcdaid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and A-la, 2022).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2022, the total cost of mental ill health in England reached £300 billion,  of which 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£60 billion was for Health and care costs, which includes care provided by public services and family and friends (Cardoso and McHayle 2025).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Economic costs: £110 billion lost due to mental ill health. 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(Cardoso and McHayle 2025).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4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8">
    <p:bg>
      <p:bgPr>
        <a:solidFill>
          <a:srgbClr val="FAE0D1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>
            <a:extLst>
              <a:ext uri="{FF2B5EF4-FFF2-40B4-BE49-F238E27FC236}">
                <a16:creationId xmlns:a16="http://schemas.microsoft.com/office/drawing/2014/main" id="{6FF7D313-C1AC-48E6-6B59-AD437B5AB7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66509" y="398422"/>
            <a:ext cx="4379546" cy="564385"/>
          </a:xfrm>
        </p:spPr>
        <p:txBody>
          <a:bodyPr tIns="284607">
            <a:normAutofit fontScale="90000"/>
          </a:bodyPr>
          <a:lstStyle/>
          <a:p>
            <a:pPr marL="792483" lvl="0">
              <a:spcBef>
                <a:spcPts val="105"/>
              </a:spcBef>
            </a:pPr>
            <a:r>
              <a:rPr lang="en-GB" sz="1600">
                <a:solidFill>
                  <a:srgbClr val="1F2A2F"/>
                </a:solidFill>
                <a:latin typeface="Arial" pitchFamily="34"/>
                <a:cs typeface="Arial" pitchFamily="34"/>
              </a:rPr>
              <a:t>Social</a:t>
            </a:r>
            <a:r>
              <a:rPr lang="en-GB" sz="1600" spc="-85">
                <a:solidFill>
                  <a:srgbClr val="1F2A2F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600">
                <a:solidFill>
                  <a:srgbClr val="1F2A2F"/>
                </a:solidFill>
                <a:latin typeface="Arial" pitchFamily="34"/>
                <a:cs typeface="Arial" pitchFamily="34"/>
              </a:rPr>
              <a:t>Prescribing</a:t>
            </a:r>
            <a:r>
              <a:rPr lang="en-GB" sz="1600" spc="-40">
                <a:solidFill>
                  <a:srgbClr val="1F2A2F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600" spc="-10">
                <a:solidFill>
                  <a:srgbClr val="1F2A2F"/>
                </a:solidFill>
                <a:latin typeface="Arial" pitchFamily="34"/>
                <a:cs typeface="Arial" pitchFamily="34"/>
              </a:rPr>
              <a:t>model</a:t>
            </a:r>
          </a:p>
        </p:txBody>
      </p:sp>
      <p:pic>
        <p:nvPicPr>
          <p:cNvPr id="3" name="object 4">
            <a:extLst>
              <a:ext uri="{FF2B5EF4-FFF2-40B4-BE49-F238E27FC236}">
                <a16:creationId xmlns:a16="http://schemas.microsoft.com/office/drawing/2014/main" id="{1D70F591-C7AE-5235-E8B8-C10C24D3E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0722" y="1236095"/>
            <a:ext cx="4751835" cy="432054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5">
            <a:extLst>
              <a:ext uri="{FF2B5EF4-FFF2-40B4-BE49-F238E27FC236}">
                <a16:creationId xmlns:a16="http://schemas.microsoft.com/office/drawing/2014/main" id="{5AFDD207-C42B-DF68-4294-98D884B13B10}"/>
              </a:ext>
            </a:extLst>
          </p:cNvPr>
          <p:cNvSpPr/>
          <p:nvPr/>
        </p:nvSpPr>
        <p:spPr>
          <a:xfrm>
            <a:off x="826773" y="158877"/>
            <a:ext cx="4379546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Social burden of Depression</a:t>
            </a:r>
            <a:endParaRPr lang="en-US" sz="2000" b="1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6C50226F-830A-D81B-2C86-647A8664854D}"/>
              </a:ext>
            </a:extLst>
          </p:cNvPr>
          <p:cNvSpPr/>
          <p:nvPr/>
        </p:nvSpPr>
        <p:spPr>
          <a:xfrm>
            <a:off x="331470" y="1236095"/>
            <a:ext cx="6035040" cy="521732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is a significant health, social, and economic issue affecting millions in the UK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(Office for National Statistics, 2022).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Financial hardship often correlates with depression, as 24% of adults struggle to pay energy bills 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(Office for National Statistics, 2022).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Debt and care are common among those with depression, with 1 in 6 adults experiencing severe cases (Office for National Statistics, 2022).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social prescribing model links adults with depression to non-medical support for practical issues, including help with rent arrears, unpaid bills, debt counselling, welfare benefits advice, and housing support (Office for Health Improvement and Disparities, 2022).</a:t>
            </a: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DF2B2BB-FF94-E26C-9930-7E47687E87E9}"/>
              </a:ext>
            </a:extLst>
          </p:cNvPr>
          <p:cNvSpPr/>
          <p:nvPr/>
        </p:nvSpPr>
        <p:spPr>
          <a:xfrm>
            <a:off x="7964140" y="5556635"/>
            <a:ext cx="2064989" cy="33855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(NHS England, n.d).</a:t>
            </a:r>
            <a:endParaRPr lang="en-GB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605EE-3992-B0F4-5DB5-F69E84B2C7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193" y="0"/>
            <a:ext cx="3952027" cy="748143"/>
          </a:xfrm>
        </p:spPr>
        <p:txBody>
          <a:bodyPr/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Diagnosis and Initial Assessment of Depression</a:t>
            </a:r>
          </a:p>
        </p:txBody>
      </p:sp>
      <p:pic>
        <p:nvPicPr>
          <p:cNvPr id="3" name="Picture 3" descr="A screenshot of a medical test&#10;&#10;AI-generated content may be incorrect.">
            <a:extLst>
              <a:ext uri="{FF2B5EF4-FFF2-40B4-BE49-F238E27FC236}">
                <a16:creationId xmlns:a16="http://schemas.microsoft.com/office/drawing/2014/main" id="{0475074B-9F5E-4968-5DA9-21E58C506D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5057" y="934269"/>
            <a:ext cx="4221126" cy="40524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AF86E47B-BE36-992D-6164-3C5D94B0B19A}"/>
              </a:ext>
            </a:extLst>
          </p:cNvPr>
          <p:cNvSpPr/>
          <p:nvPr/>
        </p:nvSpPr>
        <p:spPr>
          <a:xfrm>
            <a:off x="758193" y="4827821"/>
            <a:ext cx="1514328" cy="33855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(Drlogy, 2025)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89718D6-0BAE-20FF-5AC3-4981F4B2AED7}"/>
              </a:ext>
            </a:extLst>
          </p:cNvPr>
          <p:cNvSpPr/>
          <p:nvPr/>
        </p:nvSpPr>
        <p:spPr>
          <a:xfrm>
            <a:off x="4979319" y="211253"/>
            <a:ext cx="7035475" cy="604832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Diagnosis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Utilised a validated depression questionnaire, PHQ-9 (Patient Health Questionnaire-9), to identify Possible Depression to evaluate and monitor the severity and duration of depressive symptoms, such as low mood, persistent distress,  loss of interest/pleasure, 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leep disturbance,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ppetite/weight change 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(NICE, 2025).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Initial Assessment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Medical professionals should c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onsider risk factors such as suicide or self-harm, chronic physical health conditions, medication and a history of domestic violence 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(NICE, 2025).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Urgent referral if high risk and ensure safety-netting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Communication Considerations if the individual’s language is complex.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Clinical Knowledge Summary (CKS) emphasises shared decision-making and using tools (questionnaires) not just to screen, but also to monitor treatment response (NICE, 2025).</a:t>
            </a: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7265D-4966-A36A-06B2-43EDDFA3DF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960" y="100209"/>
            <a:ext cx="5486400" cy="1177884"/>
          </a:xfrm>
        </p:spPr>
        <p:txBody>
          <a:bodyPr>
            <a:noAutofit/>
          </a:bodyPr>
          <a:lstStyle/>
          <a:p>
            <a:pPr lvl="0"/>
            <a:r>
              <a:rPr lang="en-GB" sz="2000">
                <a:latin typeface="Arial" pitchFamily="34"/>
                <a:cs typeface="Arial" pitchFamily="34"/>
              </a:rPr>
              <a:t>The </a:t>
            </a:r>
            <a:r>
              <a:rPr lang="en-GB" sz="2000" b="1">
                <a:latin typeface="Arial" pitchFamily="34"/>
                <a:cs typeface="Arial" pitchFamily="34"/>
              </a:rPr>
              <a:t>House of Care model for managing depression</a:t>
            </a:r>
            <a:endParaRPr lang="en-GB" sz="2000">
              <a:latin typeface="Arial" pitchFamily="34"/>
              <a:cs typeface="Arial" pitchFamily="34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BD5438B2-3A6E-CF78-3EB5-AEFA69A90308}"/>
              </a:ext>
            </a:extLst>
          </p:cNvPr>
          <p:cNvSpPr/>
          <p:nvPr/>
        </p:nvSpPr>
        <p:spPr>
          <a:xfrm>
            <a:off x="4954767" y="100209"/>
            <a:ext cx="7120268" cy="637097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House of Care framework promotes person-centred collaborative care and support planning across various health systems, including professionals such as occupational therapy (Hendry, 2021).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Community supports such as social prescribing enhance self-management and improve clinical outcomes (Hendry, 2021).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House of Care model for depression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House of Care model focuses on individual priorities in managing depression.  </a:t>
            </a:r>
          </a:p>
          <a:p>
            <a:pPr marL="285750" indent="-285750">
              <a:lnSpc>
                <a:spcPct val="150000"/>
              </a:lnSpc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Collaborate to develop a care plan addressing physical, psychological, and social needs</a:t>
            </a:r>
            <a:r>
              <a:rPr lang="en-GB" sz="1600" kern="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</a:t>
            </a:r>
            <a:r>
              <a:rPr lang="en-US" sz="16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(Alliance, 2025).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Applying the House of Care Model to Depression Care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Putting the person in charge of a shared care plan</a:t>
            </a:r>
            <a:b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Supporting self-management (psychological, behavioural, lifestyle)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Psychoeducation- an approach that teaches people about mental health conditions, symptoms, treatments, and coping skills to empower them to manage their well-being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and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 relapse.</a:t>
            </a:r>
          </a:p>
          <a:p>
            <a:pPr marL="285750" lvl="0" indent="-285750">
              <a:buSzPct val="100000"/>
              <a:buFont typeface="Wingdings" pitchFamily="2"/>
              <a:buChar char="Ø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Working as a coordinated multidisciplinary team (</a:t>
            </a:r>
            <a:r>
              <a:rPr lang="en-GB" sz="1600" dirty="0">
                <a:latin typeface="Arial" pitchFamily="34"/>
                <a:cs typeface="Arial" pitchFamily="34"/>
              </a:rPr>
              <a:t>Coleman </a:t>
            </a:r>
            <a:r>
              <a:rPr lang="en-GB" sz="1600" i="1" dirty="0">
                <a:latin typeface="Arial" pitchFamily="34"/>
                <a:cs typeface="Arial" pitchFamily="34"/>
              </a:rPr>
              <a:t>et al.</a:t>
            </a:r>
            <a:r>
              <a:rPr lang="en-GB" sz="1600" dirty="0">
                <a:latin typeface="Arial" pitchFamily="34"/>
                <a:cs typeface="Arial" pitchFamily="34"/>
              </a:rPr>
              <a:t>, 2020). </a:t>
            </a:r>
            <a:endParaRPr lang="en-GB" sz="16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4" name="Picture 6" descr="A diagram of a house with text">
            <a:extLst>
              <a:ext uri="{FF2B5EF4-FFF2-40B4-BE49-F238E27FC236}">
                <a16:creationId xmlns:a16="http://schemas.microsoft.com/office/drawing/2014/main" id="{C6EB6C00-4387-0AE1-52A9-2934BE679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60" y="1278093"/>
            <a:ext cx="4197205" cy="40679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5">
            <a:extLst>
              <a:ext uri="{FF2B5EF4-FFF2-40B4-BE49-F238E27FC236}">
                <a16:creationId xmlns:a16="http://schemas.microsoft.com/office/drawing/2014/main" id="{81EF6A37-4ABA-907B-946C-45E13E89947F}"/>
              </a:ext>
            </a:extLst>
          </p:cNvPr>
          <p:cNvSpPr/>
          <p:nvPr/>
        </p:nvSpPr>
        <p:spPr>
          <a:xfrm>
            <a:off x="1459272" y="5600699"/>
            <a:ext cx="1665844" cy="33855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(Alliance, 2025).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B2982-EE80-6CDE-652C-583002F7E3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7855" y="180749"/>
            <a:ext cx="5261073" cy="807534"/>
          </a:xfrm>
        </p:spPr>
        <p:txBody>
          <a:bodyPr/>
          <a:lstStyle/>
          <a:p>
            <a:pPr lvl="0"/>
            <a:r>
              <a:rPr lang="en-GB" sz="2000" b="1" dirty="0">
                <a:latin typeface="Arial" pitchFamily="34"/>
                <a:cs typeface="Arial" pitchFamily="34"/>
              </a:rPr>
              <a:t>Management of long-term conditions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6E25F8-406C-A72C-1D9D-5A768F8F303A}"/>
              </a:ext>
            </a:extLst>
          </p:cNvPr>
          <p:cNvSpPr/>
          <p:nvPr/>
        </p:nvSpPr>
        <p:spPr>
          <a:xfrm>
            <a:off x="80330" y="988292"/>
            <a:ext cx="5837383" cy="738664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 </a:t>
            </a: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National Institute for Health and Care Excellence provides a UK framework for managing depression in adults with long-term conditions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Person-Centred Care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Treat the individual with compassion, respect, and dignity to reduce stigma.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Provide clear, tailored information and involve patients in decisions.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Early Recognition and Assessment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Stay alert for depression in people with chronic physical illness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Evaluate symptoms, lifestyle, and social stressors 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(NICE, 2022).</a:t>
            </a: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Collaborative Care (Key for Long-Term Conditions)</a:t>
            </a:r>
            <a:endParaRPr lang="en-GB" sz="1600" b="1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Coordinated care between GP, mental health services, and physical health teams.</a:t>
            </a: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(NICE, 2022).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1F489D-8959-69FD-CC4C-F3BBB492805C}"/>
              </a:ext>
            </a:extLst>
          </p:cNvPr>
          <p:cNvSpPr/>
          <p:nvPr/>
        </p:nvSpPr>
        <p:spPr>
          <a:xfrm>
            <a:off x="5772716" y="443566"/>
            <a:ext cx="6151424" cy="621708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Improving Outcomes for Adults with Long-Term Depression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Conduct early and accurate assessments of depressive symptoms and individual needs.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Develop a personalised care plan that respects the patient's choices and wishes.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Ensure access to evidence-based psychological therapies.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Involve partners or family when relevant (e.g., in behavioural couples therapy).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Implement stepped or matched care to prevent under-treatment or over-treatment.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Monitor ongoing for signs of relapse and potential side effects of medication.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Coordinate care between primary and secondary healthcare services (NICE, 2022).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54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82A91-5A6B-6500-6910-0234C282BF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0105" y="95874"/>
            <a:ext cx="7612782" cy="683898"/>
          </a:xfrm>
        </p:spPr>
        <p:txBody>
          <a:bodyPr/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Treatment Option for Depression in the United Kingdom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790151F7-D0EE-B5D4-E690-36FA14601149}"/>
              </a:ext>
            </a:extLst>
          </p:cNvPr>
          <p:cNvSpPr/>
          <p:nvPr/>
        </p:nvSpPr>
        <p:spPr>
          <a:xfrm>
            <a:off x="973625" y="981132"/>
            <a:ext cx="2043894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Talking Therapy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44EC9B6-5288-61F6-B7CB-8F4820DC8067}"/>
              </a:ext>
            </a:extLst>
          </p:cNvPr>
          <p:cNvSpPr/>
          <p:nvPr/>
        </p:nvSpPr>
        <p:spPr>
          <a:xfrm>
            <a:off x="204615" y="1800563"/>
            <a:ext cx="4280096" cy="50013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Pattemore, 2022).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Talking therapy allows patients to discuss their thoughts and feelings with a trained professional.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It helps individuals understand their emotions, identify unhelpful patterns, and explore the origins of negative thoughts, enabling them to change those thoughts and feel better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cs typeface="Arial" pitchFamily="34"/>
              </a:rPr>
              <a:t> (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NHS, 2025) </a:t>
            </a:r>
            <a:endParaRPr lang="en-GB" sz="1600" b="0" i="0" u="none" strike="noStrike" kern="1200" cap="none" spc="0" baseline="0">
              <a:solidFill>
                <a:srgbClr val="FF0000"/>
              </a:solidFill>
              <a:uFillTx/>
              <a:latin typeface="Aptos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A53A8B1-5D53-48C3-3484-459816AF8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374" y="1319689"/>
            <a:ext cx="3517696" cy="16948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416D7A0-63B8-BE89-AFE3-C7C16CE15C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776505" y="1269873"/>
            <a:ext cx="2924178" cy="204482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7">
            <a:extLst>
              <a:ext uri="{FF2B5EF4-FFF2-40B4-BE49-F238E27FC236}">
                <a16:creationId xmlns:a16="http://schemas.microsoft.com/office/drawing/2014/main" id="{F7F5B2FB-8FEE-EC3B-0F54-E91C6A5FAEA9}"/>
              </a:ext>
            </a:extLst>
          </p:cNvPr>
          <p:cNvSpPr/>
          <p:nvPr/>
        </p:nvSpPr>
        <p:spPr>
          <a:xfrm>
            <a:off x="4774967" y="852065"/>
            <a:ext cx="2642070" cy="36933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 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Antidepressant Drugs</a:t>
            </a:r>
            <a:endParaRPr lang="en-US" sz="1600" b="1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92676FB2-95D9-E2BC-A793-54DCF645CAB5}"/>
              </a:ext>
            </a:extLst>
          </p:cNvPr>
          <p:cNvSpPr/>
          <p:nvPr/>
        </p:nvSpPr>
        <p:spPr>
          <a:xfrm>
            <a:off x="5074920" y="4016127"/>
            <a:ext cx="3080668" cy="20621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Relieve depression symptoms. 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They can help those with moderate to severe depression 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It requires a doctor's prescription (NHS, 2023).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697CB011-B673-A241-8C98-02DEA581E5FF}"/>
              </a:ext>
            </a:extLst>
          </p:cNvPr>
          <p:cNvSpPr/>
          <p:nvPr/>
        </p:nvSpPr>
        <p:spPr>
          <a:xfrm>
            <a:off x="5403345" y="3351486"/>
            <a:ext cx="1751834" cy="33855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Gatta, 2024).</a:t>
            </a:r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541BF82F-5900-61F0-CF6C-BBABC801FFE3}"/>
              </a:ext>
            </a:extLst>
          </p:cNvPr>
          <p:cNvSpPr/>
          <p:nvPr/>
        </p:nvSpPr>
        <p:spPr>
          <a:xfrm>
            <a:off x="8284281" y="2845247"/>
            <a:ext cx="3907715" cy="305769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Physical activity effectively manages depression and anxiety symptoms, especially with higher intensity and shorter interventions.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Exercise produces greater improvements in mood</a:t>
            </a: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da-DK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Singh et al.,  2023).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60F1F364-ABB3-9882-799B-70C1648B51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284281" y="1269873"/>
            <a:ext cx="3460537" cy="150438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E8AF1056-0E35-2650-707B-3C0D3DB5F59D}"/>
              </a:ext>
            </a:extLst>
          </p:cNvPr>
          <p:cNvSpPr/>
          <p:nvPr/>
        </p:nvSpPr>
        <p:spPr>
          <a:xfrm>
            <a:off x="8824929" y="865049"/>
            <a:ext cx="2113580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Physical activity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4544575-1DCB-23E1-5624-76F2849CA996}"/>
              </a:ext>
            </a:extLst>
          </p:cNvPr>
          <p:cNvSpPr/>
          <p:nvPr/>
        </p:nvSpPr>
        <p:spPr>
          <a:xfrm>
            <a:off x="1998485" y="166731"/>
            <a:ext cx="8722891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Comorbidities that can accompany Depression as a long-term condition</a:t>
            </a:r>
            <a:endParaRPr lang="en-US" sz="2000" b="1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985EA2-058D-A66B-268D-17D43A82D602}"/>
              </a:ext>
            </a:extLst>
          </p:cNvPr>
          <p:cNvSpPr/>
          <p:nvPr/>
        </p:nvSpPr>
        <p:spPr>
          <a:xfrm>
            <a:off x="178134" y="1742060"/>
            <a:ext cx="4286990" cy="153195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About 40% of individuals with depression and anxiety also have a long-term condition (LTC) such as cardiovascular disease or diabetes (NHS, </a:t>
            </a:r>
            <a:r>
              <a:rPr lang="en-GB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n.d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).</a:t>
            </a: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E15D65-54AC-18E2-1BE8-C44C857F25E2}"/>
              </a:ext>
            </a:extLst>
          </p:cNvPr>
          <p:cNvSpPr/>
          <p:nvPr/>
        </p:nvSpPr>
        <p:spPr>
          <a:xfrm>
            <a:off x="178134" y="3994967"/>
            <a:ext cx="3920489" cy="156966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Around 30% of those with an LTC and 70% of those with medically unexplained symptoms face mental health issues.</a:t>
            </a:r>
          </a:p>
          <a:p>
            <a:pPr marL="285750" marR="0" lvl="0" indent="-2857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Increased costs for the NHS have led to poorer health outcomes</a:t>
            </a:r>
            <a:r>
              <a:rPr lang="en-GB" sz="1600" kern="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6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(NHS, </a:t>
            </a:r>
            <a:r>
              <a:rPr lang="en-GB" sz="1600" b="0" i="0" u="none" strike="noStrike" kern="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n.d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).</a:t>
            </a: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C93B62-303B-E296-104F-653F061F7767}"/>
              </a:ext>
            </a:extLst>
          </p:cNvPr>
          <p:cNvSpPr/>
          <p:nvPr/>
        </p:nvSpPr>
        <p:spPr>
          <a:xfrm>
            <a:off x="5229791" y="1481456"/>
            <a:ext cx="6578934" cy="373999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frequently co-occurs with long-term disabling conditions: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Stroke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CVD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iabetes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Eye disease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Dementia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May increase the risk of future physical health issues, especially stroke, cardiovascular disease, and diabetes.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(</a:t>
            </a: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Singh et al., 2023).</a:t>
            </a: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8F7F48E-BDE8-6769-B318-573B741889D7}"/>
              </a:ext>
            </a:extLst>
          </p:cNvPr>
          <p:cNvSpPr/>
          <p:nvPr/>
        </p:nvSpPr>
        <p:spPr>
          <a:xfrm>
            <a:off x="897364" y="1147398"/>
            <a:ext cx="2544354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Lifestyle changes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0D92EC-1ABA-5578-9298-B96D773D6024}"/>
              </a:ext>
            </a:extLst>
          </p:cNvPr>
          <p:cNvSpPr/>
          <p:nvPr/>
        </p:nvSpPr>
        <p:spPr>
          <a:xfrm>
            <a:off x="3701966" y="189847"/>
            <a:ext cx="3233574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How to prevent depression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6285970-29EB-C68C-5A91-243087B4E27B}"/>
              </a:ext>
            </a:extLst>
          </p:cNvPr>
          <p:cNvSpPr/>
          <p:nvPr/>
        </p:nvSpPr>
        <p:spPr>
          <a:xfrm>
            <a:off x="228545" y="1955352"/>
            <a:ext cx="5524557" cy="263199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Lifestyle changes can improve depression in adults by: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Regular physical activity, such as walking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Reducing alcohol intake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Stopping smoking – smoking is linked with poorer mental health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Healthy eating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(NHS, 2023)</a:t>
            </a:r>
            <a:endParaRPr lang="en-US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6462ED-EC34-F81F-DFC0-26AAC02378D1}"/>
              </a:ext>
            </a:extLst>
          </p:cNvPr>
          <p:cNvSpPr/>
          <p:nvPr/>
        </p:nvSpPr>
        <p:spPr>
          <a:xfrm>
            <a:off x="6935541" y="1736226"/>
            <a:ext cx="4685010" cy="464742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Quality leisure time and meaningful socialisation involve engaging in hobbies and maintaining social connections.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Promoting mental health involves supporting psychological well-being, managing stress, building resilience, and fostering a healthy social environment to prevent mental health issues.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Early support and intervention are more effective when addressing warning signs and stress before a disorder fully develops.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pt-BR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(Gaspar de Matos, Sarmento and Marques, 2023, p. n.p)</a:t>
            </a:r>
            <a:endParaRPr lang="en-US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14128C4-C7CF-EDA9-C232-B9A76A064A79}"/>
              </a:ext>
            </a:extLst>
          </p:cNvPr>
          <p:cNvSpPr/>
          <p:nvPr/>
        </p:nvSpPr>
        <p:spPr>
          <a:xfrm>
            <a:off x="7482306" y="720565"/>
            <a:ext cx="2210863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Arial" pitchFamily="34"/>
                <a:cs typeface="Arial" pitchFamily="34"/>
              </a:rPr>
              <a:t>Prevention Strategy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0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789E5828-8772-CDB7-97EC-4AD108435497}"/>
              </a:ext>
            </a:extLst>
          </p:cNvPr>
          <p:cNvSpPr/>
          <p:nvPr/>
        </p:nvSpPr>
        <p:spPr>
          <a:xfrm>
            <a:off x="127503" y="933840"/>
            <a:ext cx="5617278" cy="406265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 Care  Skills required</a:t>
            </a:r>
          </a:p>
          <a:p>
            <a:pPr marL="285750" marR="0" lvl="0" indent="-285750" algn="l" defTabSz="9144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Shared decision-making</a:t>
            </a:r>
            <a:endParaRPr lang="en-GB" sz="16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Holistic and Collaborative Care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Assess social, physical, psychological, and cultural factors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Create collaborative care plans for complex needs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 Coordinate with GPs, mental health teams, and social care 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Support advanced statements for severe depression.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Critical point: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Effective collaboration relies on system resources and inter-agency communication, which may not always be achievable.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(NICE, 2022).</a:t>
            </a: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D6FA5C2B-2645-B718-D9C4-C73B460EF259}"/>
              </a:ext>
            </a:extLst>
          </p:cNvPr>
          <p:cNvSpPr/>
          <p:nvPr/>
        </p:nvSpPr>
        <p:spPr>
          <a:xfrm>
            <a:off x="5744782" y="1043732"/>
            <a:ext cx="6319711" cy="477053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Values and Behaviours for Co-Production in Depression Care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Transparency and  Honesty (Balanced Information)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Value: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Respect for autonomy</a:t>
            </a:r>
            <a:b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Behaviour: </a:t>
            </a: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Provide clear, balanced information on all treatment options (psychological, medication, self-help), including risks/benefits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evaluation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Adults want detailed information, which exposes a system weakness: many services do not routinely provide it.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 management can conflict with autonomy.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(Reynolds et al., 2023).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4650F47-F64D-87F8-EEC4-58D6B778C24A}"/>
              </a:ext>
            </a:extLst>
          </p:cNvPr>
          <p:cNvSpPr/>
          <p:nvPr/>
        </p:nvSpPr>
        <p:spPr>
          <a:xfrm>
            <a:off x="1037908" y="50520"/>
            <a:ext cx="8615083" cy="707882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Evaluate the skills, values, and behaviours required for co-productive care for a person experiencing depression.</a:t>
            </a:r>
            <a:endParaRPr lang="en-US" sz="20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3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CBC5706-FB61-9449-0141-B812F779EE1E}"/>
              </a:ext>
            </a:extLst>
          </p:cNvPr>
          <p:cNvSpPr/>
          <p:nvPr/>
        </p:nvSpPr>
        <p:spPr>
          <a:xfrm>
            <a:off x="483370" y="1332847"/>
            <a:ext cx="4537709" cy="107721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1. Shares decision-making- Supports decisions that align with their treatment needs.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773A8A2-1B17-F3FD-D1E9-E4B2BE3E11A1}"/>
              </a:ext>
            </a:extLst>
          </p:cNvPr>
          <p:cNvSpPr/>
          <p:nvPr/>
        </p:nvSpPr>
        <p:spPr>
          <a:xfrm>
            <a:off x="228600" y="2557192"/>
            <a:ext cx="4792480" cy="181587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2. Personalised Care and support planning-Value and respect patients, placing them at the centre of their care, and involve them in planning and managing their own health.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01D6453-9BBD-E817-3AF6-610A55CEC8C9}"/>
              </a:ext>
            </a:extLst>
          </p:cNvPr>
          <p:cNvSpPr/>
          <p:nvPr/>
        </p:nvSpPr>
        <p:spPr>
          <a:xfrm>
            <a:off x="106180" y="4520208"/>
            <a:ext cx="4232410" cy="181587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3. Enabling choice, including legal rights to choice-- Ensure that individuals have the right to make informed choices about the services they receive from the NHS.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ABB4BC92-32EA-F6EA-9831-855E2D264FB5}"/>
              </a:ext>
            </a:extLst>
          </p:cNvPr>
          <p:cNvSpPr/>
          <p:nvPr/>
        </p:nvSpPr>
        <p:spPr>
          <a:xfrm>
            <a:off x="5383529" y="1010320"/>
            <a:ext cx="6709409" cy="181587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4. Social prescribing and community-based support--Connect people with activities, groups, and services in their community to address the practical, social, and emotional needs that impact their health and well-being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F712F185-3D01-6308-C1F5-DD2A00176B98}"/>
              </a:ext>
            </a:extLst>
          </p:cNvPr>
          <p:cNvSpPr/>
          <p:nvPr/>
        </p:nvSpPr>
        <p:spPr>
          <a:xfrm rot="10800009" flipV="1">
            <a:off x="6002907" y="2849078"/>
            <a:ext cx="5829300" cy="152400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5. Supported self-management - Assist individuals with depression in managing their health through education on diet, exercise, emotional well-being, and pain management.</a:t>
            </a:r>
          </a:p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9F48419F-92A9-45FF-3235-38CE07C7E609}"/>
              </a:ext>
            </a:extLst>
          </p:cNvPr>
          <p:cNvSpPr/>
          <p:nvPr/>
        </p:nvSpPr>
        <p:spPr>
          <a:xfrm>
            <a:off x="6060057" y="4467282"/>
            <a:ext cx="5909812" cy="21852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6. Personal health budget and integrated personal budgets - Individuals with a personal health budget or their representative should play a key role in creating their care and support plan, determining who will be involved and agreeing on health and well-being outcomes with relevant professionals.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ptos"/>
            </a:endParaRP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58982776-D2D5-DAA4-62DC-35A013430F08}"/>
              </a:ext>
            </a:extLst>
          </p:cNvPr>
          <p:cNvSpPr/>
          <p:nvPr/>
        </p:nvSpPr>
        <p:spPr>
          <a:xfrm>
            <a:off x="4160419" y="6148361"/>
            <a:ext cx="2077809" cy="584777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(NHS England, n.d).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854C4D-4147-8078-03F2-7E3E1BD59CB0}"/>
              </a:ext>
            </a:extLst>
          </p:cNvPr>
          <p:cNvSpPr/>
          <p:nvPr/>
        </p:nvSpPr>
        <p:spPr>
          <a:xfrm>
            <a:off x="228600" y="155297"/>
            <a:ext cx="1062990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1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A Comprehensive Model for Personalised Self-Management Support Care Based on Six Evidence-Based Components</a:t>
            </a:r>
            <a:endParaRPr lang="en-US" sz="2000" b="1" cap="none" spc="0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1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5CDD575-3C3F-E4AA-D522-5628FF3C060A}"/>
              </a:ext>
            </a:extLst>
          </p:cNvPr>
          <p:cNvSpPr/>
          <p:nvPr/>
        </p:nvSpPr>
        <p:spPr>
          <a:xfrm>
            <a:off x="1232538" y="761347"/>
            <a:ext cx="8156018" cy="880878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presentation covered the following key points regarding depression:</a:t>
            </a:r>
            <a:endParaRPr lang="en-US" sz="1800" b="1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7B7EA4-EDA5-CB22-9D70-F46F1720B7A8}"/>
              </a:ext>
            </a:extLst>
          </p:cNvPr>
          <p:cNvSpPr/>
          <p:nvPr/>
        </p:nvSpPr>
        <p:spPr>
          <a:xfrm>
            <a:off x="4938994" y="176570"/>
            <a:ext cx="1582488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28A858-D835-A345-3BF9-BF098D399419}"/>
              </a:ext>
            </a:extLst>
          </p:cNvPr>
          <p:cNvSpPr/>
          <p:nvPr/>
        </p:nvSpPr>
        <p:spPr>
          <a:xfrm>
            <a:off x="768489" y="2034000"/>
            <a:ext cx="8341019" cy="406265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Definition, signs, symptoms, and causes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Prevalence in the UK and globally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Economic and social burden in the UK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social prescribing connects adults with depression to community support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Diagnosis and initial assessment process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Management of long-term conditions: Treatment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options in the UK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Importance of the house model framework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link between depression and other diseases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Skills and values needed for quality service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Discussed a comprehensive  model of personalised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self-management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5682F-5F29-6A14-484D-A9987B2569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8259" y="83631"/>
            <a:ext cx="6055952" cy="384203"/>
          </a:xfrm>
        </p:spPr>
        <p:txBody>
          <a:bodyPr>
            <a:noAutofit/>
          </a:bodyPr>
          <a:lstStyle/>
          <a:p>
            <a:pPr lvl="0"/>
            <a:r>
              <a:rPr lang="en-GB" sz="2000" b="1" dirty="0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09703-030B-C6B3-CA46-235062508C7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8220" y="552891"/>
            <a:ext cx="12053776" cy="630510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Armstrong, M. (2021)</a:t>
            </a:r>
            <a:r>
              <a:rPr lang="en-GB" sz="1400" i="1" dirty="0">
                <a:latin typeface="Arial" pitchFamily="34"/>
                <a:cs typeface="Arial" pitchFamily="34"/>
              </a:rPr>
              <a:t> Majority of UK Adults Have Experienced Mental Health Issues. </a:t>
            </a:r>
            <a:r>
              <a:rPr lang="en-GB" sz="1400" dirty="0">
                <a:latin typeface="Arial" pitchFamily="34"/>
                <a:cs typeface="Arial" pitchFamily="34"/>
              </a:rPr>
              <a:t>Available at: </a:t>
            </a:r>
            <a:r>
              <a:rPr lang="en-GB" sz="1400" u="sng" dirty="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https://www.statista.com/chart/25645/uk-mental-health-issue-prevalence-gcs/?srsltid=AfmBOopeVTmIEvvQlTC5gvkuQakSosKjV-yw4BZ94FHOM1d3h1w1XWd8</a:t>
            </a:r>
            <a:r>
              <a:rPr lang="en-GB" sz="1400" dirty="0">
                <a:latin typeface="Arial" pitchFamily="34"/>
                <a:cs typeface="Arial" pitchFamily="34"/>
              </a:rPr>
              <a:t> (Accessed: 17 November 2025).</a:t>
            </a:r>
            <a:endParaRPr lang="en-US" sz="1400" dirty="0">
              <a:latin typeface="Arial" pitchFamily="34"/>
              <a:cs typeface="Arial" pitchFamily="34"/>
            </a:endParaRP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US" sz="1400" dirty="0">
                <a:latin typeface="Arial" pitchFamily="34"/>
                <a:cs typeface="Arial" pitchFamily="34"/>
              </a:rPr>
              <a:t>Alliance </a:t>
            </a:r>
            <a:r>
              <a:rPr lang="en-GB" sz="1400" dirty="0">
                <a:latin typeface="Arial" pitchFamily="34"/>
                <a:cs typeface="Arial" pitchFamily="34"/>
              </a:rPr>
              <a:t>(</a:t>
            </a:r>
            <a:r>
              <a:rPr lang="en-US" sz="1400" dirty="0">
                <a:latin typeface="Arial" pitchFamily="34"/>
                <a:cs typeface="Arial" pitchFamily="34"/>
              </a:rPr>
              <a:t>2025) </a:t>
            </a:r>
            <a:r>
              <a:rPr lang="en-GB" sz="1400" i="1" dirty="0">
                <a:latin typeface="Arial" pitchFamily="34"/>
                <a:cs typeface="Arial" pitchFamily="34"/>
              </a:rPr>
              <a:t>The House of Care Model.</a:t>
            </a:r>
            <a:r>
              <a:rPr lang="en-GB" sz="1400" dirty="0">
                <a:latin typeface="Arial" pitchFamily="34"/>
                <a:cs typeface="Arial" pitchFamily="34"/>
              </a:rPr>
              <a:t> </a:t>
            </a:r>
            <a:r>
              <a:rPr lang="en-US" sz="1400" dirty="0">
                <a:latin typeface="Arial" pitchFamily="34"/>
                <a:cs typeface="Arial" pitchFamily="34"/>
              </a:rPr>
              <a:t>Available at: </a:t>
            </a:r>
            <a:r>
              <a:rPr lang="en-GB" sz="1400" u="sng" dirty="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https://www.alliance-scotland.org.uk/past-work-and-projects/scotlands-house-of-care/the-house-of-care-model/</a:t>
            </a:r>
            <a:r>
              <a:rPr lang="en-GB" sz="1400" dirty="0">
                <a:latin typeface="Arial" pitchFamily="34"/>
                <a:cs typeface="Arial" pitchFamily="34"/>
              </a:rPr>
              <a:t> (Accessed: 1 December 2025).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Cardoso, F and McHayle, Z. (2025) </a:t>
            </a:r>
            <a:r>
              <a:rPr lang="en-GB" sz="1400" i="1" dirty="0">
                <a:latin typeface="Arial" pitchFamily="34"/>
                <a:cs typeface="Arial" pitchFamily="34"/>
              </a:rPr>
              <a:t>The economic and social costs of mental ill health.</a:t>
            </a:r>
            <a:r>
              <a:rPr lang="en-GB" sz="140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dirty="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https://www.centreformentalhealth.org.uk/publications/the-economic-and-social-costs-of-mental-ill-health/#:~:text=Frederico%20Cardoso%20and%20Zo%C3%AB%20McHayle,self%2Dfund%20mental%20health%20support</a:t>
            </a:r>
            <a:r>
              <a:rPr lang="en-GB" sz="1400" dirty="0">
                <a:latin typeface="Arial" pitchFamily="34"/>
                <a:cs typeface="Arial" pitchFamily="34"/>
              </a:rPr>
              <a:t>. (Accessed: November 16, 2025).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Coleman, K.J. </a:t>
            </a:r>
            <a:r>
              <a:rPr lang="en-GB" sz="1400" i="1" dirty="0">
                <a:latin typeface="Arial" pitchFamily="34"/>
                <a:cs typeface="Arial" pitchFamily="34"/>
              </a:rPr>
              <a:t>et al.</a:t>
            </a:r>
            <a:r>
              <a:rPr lang="en-GB" sz="1400" dirty="0">
                <a:latin typeface="Arial" pitchFamily="34"/>
                <a:cs typeface="Arial" pitchFamily="34"/>
              </a:rPr>
              <a:t> (2020) ‘A Roadmap for Institutionalizing Collaborative Care for Depression in a Large Integrated Healthcare System’, </a:t>
            </a:r>
            <a:r>
              <a:rPr lang="en-GB" sz="1400" i="1" dirty="0">
                <a:latin typeface="Arial" pitchFamily="34"/>
                <a:cs typeface="Arial" pitchFamily="34"/>
              </a:rPr>
              <a:t>Journal of general internal medicine : JGIM</a:t>
            </a:r>
            <a:r>
              <a:rPr lang="en-GB" sz="1400" dirty="0">
                <a:latin typeface="Arial" pitchFamily="34"/>
                <a:cs typeface="Arial" pitchFamily="34"/>
              </a:rPr>
              <a:t>, 35(</a:t>
            </a:r>
            <a:r>
              <a:rPr lang="en-GB" sz="1400" dirty="0" err="1">
                <a:latin typeface="Arial" pitchFamily="34"/>
                <a:cs typeface="Arial" pitchFamily="34"/>
              </a:rPr>
              <a:t>Suppl</a:t>
            </a:r>
            <a:r>
              <a:rPr lang="en-GB" sz="1400" dirty="0">
                <a:latin typeface="Arial" pitchFamily="34"/>
                <a:cs typeface="Arial" pitchFamily="34"/>
              </a:rPr>
              <a:t> 2), pp. 839–848. Available at: https://doi.org/10.1007/s11606-020-06102-8.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 err="1">
                <a:latin typeface="Arial" pitchFamily="34"/>
                <a:cs typeface="Arial" pitchFamily="34"/>
              </a:rPr>
              <a:t>Drlogy</a:t>
            </a:r>
            <a:r>
              <a:rPr lang="en-GB" sz="1400" dirty="0">
                <a:latin typeface="Arial" pitchFamily="34"/>
                <a:cs typeface="Arial" pitchFamily="34"/>
              </a:rPr>
              <a:t> (2025) </a:t>
            </a:r>
            <a:r>
              <a:rPr lang="en-GB" sz="1400" i="1" dirty="0">
                <a:latin typeface="Arial" pitchFamily="34"/>
                <a:cs typeface="Arial" pitchFamily="34"/>
              </a:rPr>
              <a:t>Depression Test: 7 Best Diagnosis Ways to Assess Mental Health.</a:t>
            </a:r>
            <a:r>
              <a:rPr lang="en-GB" sz="140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dirty="0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https://www.drlogy.com/health/depression-test?srsltid=AfmBOopLG8dbgNUOY3vzoVi4k0ZPxMmnW-aJ5aj3U-xK2TSDgLnkX6j_</a:t>
            </a:r>
            <a:r>
              <a:rPr lang="en-GB" sz="1400" dirty="0">
                <a:latin typeface="Arial" pitchFamily="34"/>
                <a:cs typeface="Arial" pitchFamily="34"/>
              </a:rPr>
              <a:t>(Accessed: 17 November 2025).</a:t>
            </a:r>
          </a:p>
          <a:p>
            <a:pPr lvl="0">
              <a:lnSpc>
                <a:spcPct val="150000"/>
              </a:lnSpc>
              <a:buFont typeface="Wingdings" pitchFamily="2"/>
              <a:buChar char="Ø"/>
            </a:pPr>
            <a:r>
              <a:rPr lang="en-US" sz="1400" dirty="0" err="1">
                <a:latin typeface="Arial" pitchFamily="34"/>
                <a:cs typeface="Arial" pitchFamily="34"/>
              </a:rPr>
              <a:t>Edeisten</a:t>
            </a:r>
            <a:r>
              <a:rPr lang="en-US" sz="1400" dirty="0">
                <a:latin typeface="Arial" pitchFamily="34"/>
                <a:cs typeface="Arial" pitchFamily="34"/>
              </a:rPr>
              <a:t>, C. E. (2025).</a:t>
            </a:r>
            <a:r>
              <a:rPr lang="en-US" sz="1400" i="1" dirty="0">
                <a:latin typeface="Arial" pitchFamily="34"/>
                <a:cs typeface="Arial" pitchFamily="34"/>
              </a:rPr>
              <a:t> The </a:t>
            </a:r>
            <a:r>
              <a:rPr lang="en-GB" sz="1400" i="1" dirty="0">
                <a:latin typeface="Arial" pitchFamily="34"/>
                <a:cs typeface="Arial" pitchFamily="34"/>
              </a:rPr>
              <a:t>NHS and Social Care Long Term Conditions Model. </a:t>
            </a:r>
            <a:r>
              <a:rPr lang="en-GB" sz="1400" dirty="0">
                <a:latin typeface="Arial" pitchFamily="34"/>
                <a:cs typeface="Arial" pitchFamily="34"/>
              </a:rPr>
              <a:t>Available at: 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sz="1400" dirty="0">
                <a:latin typeface="Arial" pitchFamily="34"/>
                <a:cs typeface="Arial" pitchFamily="34"/>
              </a:rPr>
              <a:t>      </a:t>
            </a:r>
            <a:r>
              <a:rPr lang="en-GB" sz="1400" u="sng" dirty="0"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https://www.researchgate.net/figure/The-NHS-and-Social-Care-Long-term-Conditions-Model-Department_fig1_277844174</a:t>
            </a:r>
            <a:r>
              <a:rPr lang="en-GB" sz="1400" dirty="0">
                <a:latin typeface="Arial" pitchFamily="34"/>
                <a:cs typeface="Arial" pitchFamily="34"/>
              </a:rPr>
              <a:t> (Accessed: 19 November 2025).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D4DD-821B-FB66-AD45-C3BEAB0C3A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604" y="64657"/>
            <a:ext cx="5876848" cy="602232"/>
          </a:xfrm>
        </p:spPr>
        <p:txBody>
          <a:bodyPr/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23697-4EEB-C022-9C7E-9560D12C0B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691" y="682627"/>
            <a:ext cx="12004160" cy="5603872"/>
          </a:xfrm>
        </p:spPr>
        <p:txBody>
          <a:bodyPr/>
          <a:lstStyle/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endParaRPr lang="en-GB" sz="400" dirty="0">
              <a:latin typeface="Arial" pitchFamily="34"/>
              <a:cs typeface="Arial" pitchFamily="34"/>
            </a:endParaRPr>
          </a:p>
          <a:p>
            <a:pPr lvl="0" algn="just">
              <a:lnSpc>
                <a:spcPct val="14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Gatta, F. (2024)</a:t>
            </a:r>
            <a:r>
              <a:rPr lang="en-GB" sz="1400" i="1" dirty="0">
                <a:latin typeface="Arial" pitchFamily="34"/>
                <a:cs typeface="Arial" pitchFamily="34"/>
              </a:rPr>
              <a:t> Depression Medications (Antidepressants). </a:t>
            </a:r>
            <a:r>
              <a:rPr lang="en-GB" sz="1400" dirty="0">
                <a:latin typeface="Arial" pitchFamily="34"/>
                <a:cs typeface="Arial" pitchFamily="34"/>
              </a:rPr>
              <a:t>Available at: </a:t>
            </a:r>
            <a:r>
              <a:rPr lang="en-GB" sz="1400" u="sng" dirty="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https://www.webmd.com/depression/depression-medications-antidepressants</a:t>
            </a:r>
            <a:r>
              <a:rPr lang="en-GB" sz="1400" dirty="0">
                <a:latin typeface="Arial" pitchFamily="34"/>
                <a:cs typeface="Arial" pitchFamily="34"/>
              </a:rPr>
              <a:t> (Accessed: 20 November 2025).</a:t>
            </a:r>
          </a:p>
          <a:p>
            <a:pPr lvl="0" algn="just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Hodgson, K et al. (2025)  </a:t>
            </a:r>
            <a:r>
              <a:rPr lang="en-GB" sz="1400" i="1" dirty="0">
                <a:latin typeface="Arial" pitchFamily="34"/>
                <a:cs typeface="Arial" pitchFamily="34"/>
              </a:rPr>
              <a:t>Inequalities in health care for people with depression and/or anxiety.</a:t>
            </a:r>
            <a:r>
              <a:rPr lang="en-GB" sz="140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dirty="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https://www.health.org.uk/reports-and-analysis/briefings/inequalities-in-health-care-for-people-with-depression-and/or#:~:text=the%20methods%20used.-,Most%20people%20with%20depression%20and/or%20anxiety%20have%20additional%20long,most%20deprived%2020%25%20of%20areas</a:t>
            </a:r>
            <a:r>
              <a:rPr lang="en-GB" sz="1400" dirty="0">
                <a:latin typeface="Arial" pitchFamily="34"/>
                <a:cs typeface="Arial" pitchFamily="34"/>
              </a:rPr>
              <a:t>. (Accessed: 16 November 2025).</a:t>
            </a:r>
          </a:p>
          <a:p>
            <a:pPr lvl="0" algn="just">
              <a:lnSpc>
                <a:spcPct val="14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Hendry, A. (2021) ‘House of Care: Enabling integrated care through collaborative care and support planning in different context and cultures’, </a:t>
            </a:r>
            <a:r>
              <a:rPr lang="en-GB" sz="1400" i="1" dirty="0">
                <a:latin typeface="Arial" pitchFamily="34"/>
                <a:cs typeface="Arial" pitchFamily="34"/>
              </a:rPr>
              <a:t>International journal of integrated care</a:t>
            </a:r>
            <a:r>
              <a:rPr lang="en-GB" sz="1400" dirty="0">
                <a:latin typeface="Arial" pitchFamily="34"/>
                <a:cs typeface="Arial" pitchFamily="34"/>
              </a:rPr>
              <a:t>, 21(S1), p. 352. Available at: https://doi.org/10.5334/ijic.ICIC20469..</a:t>
            </a:r>
          </a:p>
          <a:p>
            <a:pPr lvl="0" algn="just">
              <a:lnSpc>
                <a:spcPct val="14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Iacobucci, G. (2019) ‘NHS long-term plan: three new models of care that could be replicated across England’, </a:t>
            </a:r>
            <a:r>
              <a:rPr lang="en-GB" sz="1400" i="1" dirty="0">
                <a:latin typeface="Arial" pitchFamily="34"/>
                <a:cs typeface="Arial" pitchFamily="34"/>
              </a:rPr>
              <a:t>BMJ : British Medical Journal (Online), </a:t>
            </a:r>
            <a:r>
              <a:rPr lang="en-GB" sz="1400" dirty="0">
                <a:latin typeface="Arial" pitchFamily="34"/>
                <a:cs typeface="Arial" pitchFamily="34"/>
              </a:rPr>
              <a:t>364.</a:t>
            </a:r>
          </a:p>
          <a:p>
            <a:pPr lvl="0" algn="just">
              <a:lnSpc>
                <a:spcPct val="14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Mind (2025) </a:t>
            </a:r>
            <a:r>
              <a:rPr lang="en-GB" sz="1400" i="1" dirty="0">
                <a:latin typeface="Arial" pitchFamily="34"/>
                <a:cs typeface="Arial" pitchFamily="34"/>
              </a:rPr>
              <a:t>Depression</a:t>
            </a:r>
            <a:r>
              <a:rPr lang="en-GB" sz="140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dirty="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https://www.mind.org.uk/information-support/types-of-mental-health-problems/depression/symptoms/#CommonSignsAndSymptomsOfDepression</a:t>
            </a:r>
            <a:r>
              <a:rPr lang="en-GB" sz="1400" dirty="0">
                <a:latin typeface="Arial" pitchFamily="34"/>
                <a:cs typeface="Arial" pitchFamily="34"/>
              </a:rPr>
              <a:t> (Accessed: 15 November 2025).</a:t>
            </a:r>
          </a:p>
          <a:p>
            <a:pPr lvl="0" algn="just">
              <a:lnSpc>
                <a:spcPct val="140000"/>
              </a:lnSpc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 McDaid and A-la, F. (2022)</a:t>
            </a:r>
            <a:r>
              <a:rPr lang="en-GB" sz="1400" i="1" dirty="0">
                <a:latin typeface="Arial" pitchFamily="34"/>
                <a:cs typeface="Arial" pitchFamily="34"/>
              </a:rPr>
              <a:t> The economic case for investing in the prevention of mental health conditions in the UK (Summary)</a:t>
            </a:r>
            <a:r>
              <a:rPr lang="en-GB" sz="140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dirty="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https://www.mentalhealth.org.uk/sites/default/files/2022-06/MHF-Investing-in-Prevention-Report-Summary.pdf?utm_source=chatgpt.com</a:t>
            </a:r>
            <a:r>
              <a:rPr lang="en-GB" sz="1400" dirty="0">
                <a:latin typeface="Arial" pitchFamily="34"/>
                <a:cs typeface="Arial" pitchFamily="34"/>
              </a:rPr>
              <a:t> (Accessed: 28 November 2025).</a:t>
            </a:r>
          </a:p>
          <a:p>
            <a:pPr marL="0" lvl="0" indent="0" algn="just">
              <a:lnSpc>
                <a:spcPct val="130000"/>
              </a:lnSpc>
              <a:buNone/>
            </a:pPr>
            <a:endParaRPr lang="en-GB" sz="13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49DFF-4156-D794-D2CF-291F6D549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8073" y="365129"/>
            <a:ext cx="5287929" cy="446400"/>
          </a:xfrm>
        </p:spPr>
        <p:txBody>
          <a:bodyPr/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43AF1-A9CF-8501-3F31-B14C4B87E1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3287" y="701747"/>
            <a:ext cx="11685181" cy="5631103"/>
          </a:xfrm>
        </p:spPr>
        <p:txBody>
          <a:bodyPr/>
          <a:lstStyle/>
          <a:p>
            <a:pPr lvl="0" algn="just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NHS (2023) </a:t>
            </a:r>
            <a:r>
              <a:rPr lang="en-GB" sz="1400" i="1">
                <a:latin typeface="Arial" pitchFamily="34"/>
                <a:cs typeface="Arial" pitchFamily="34"/>
              </a:rPr>
              <a:t>Overview - Depression- in Adults. </a:t>
            </a:r>
            <a:r>
              <a:rPr lang="en-GB" sz="1400">
                <a:latin typeface="Arial" pitchFamily="34"/>
                <a:cs typeface="Arial" pitchFamily="34"/>
              </a:rPr>
              <a:t>Available at: </a:t>
            </a:r>
            <a:r>
              <a:rPr lang="en-GB" sz="14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https://www.nhs.uk/mental-health/conditions/depression-in-adults/overview/#:~:text=Living%20with%20depression,can%20also%20be%20very%20supportive</a:t>
            </a:r>
            <a:r>
              <a:rPr lang="en-GB" sz="1400">
                <a:latin typeface="Arial" pitchFamily="34"/>
                <a:cs typeface="Arial" pitchFamily="34"/>
              </a:rPr>
              <a:t>  (Accessed 28 November 2025).</a:t>
            </a:r>
          </a:p>
          <a:p>
            <a:pPr lvl="0" algn="just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NHS (2023) </a:t>
            </a:r>
            <a:r>
              <a:rPr lang="en-GB" sz="1400" i="1">
                <a:latin typeface="Arial" pitchFamily="34"/>
                <a:cs typeface="Arial" pitchFamily="34"/>
              </a:rPr>
              <a:t>Causes - Depression in adults. Available at</a:t>
            </a:r>
            <a:r>
              <a:rPr lang="en-GB" sz="1400">
                <a:latin typeface="Arial" pitchFamily="34"/>
                <a:cs typeface="Arial" pitchFamily="34"/>
              </a:rPr>
              <a:t>: </a:t>
            </a:r>
            <a:r>
              <a:rPr lang="en-GB" sz="1400" u="sng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https://www.nhs.uk/mental-health/conditions/depression-in-adults/causes/</a:t>
            </a:r>
            <a:r>
              <a:rPr lang="en-GB" sz="1400">
                <a:latin typeface="Arial" pitchFamily="34"/>
                <a:cs typeface="Arial" pitchFamily="34"/>
              </a:rPr>
              <a:t> (Accessed 15 November 2025).</a:t>
            </a:r>
          </a:p>
          <a:p>
            <a:pPr lvl="0" algn="just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NHS England (n.d)  </a:t>
            </a:r>
            <a:r>
              <a:rPr lang="en-GB" sz="1400" i="1">
                <a:latin typeface="Arial" pitchFamily="34"/>
                <a:cs typeface="Arial" pitchFamily="34"/>
              </a:rPr>
              <a:t>Social Prescribing. </a:t>
            </a:r>
            <a:r>
              <a:rPr lang="en-GB" sz="1400">
                <a:latin typeface="Arial" pitchFamily="34"/>
                <a:cs typeface="Arial" pitchFamily="34"/>
              </a:rPr>
              <a:t>Available at: </a:t>
            </a:r>
            <a:r>
              <a:rPr lang="en-GB" sz="14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https://www.england.nhs.uk/personalisedcare/social-prescribing/#:~:text=What%20is%20social%20prescribing?,in%20our%20frequently%20asked%20questions</a:t>
            </a:r>
            <a:r>
              <a:rPr lang="en-GB" sz="1400">
                <a:latin typeface="Arial" pitchFamily="34"/>
                <a:cs typeface="Arial" pitchFamily="34"/>
              </a:rPr>
              <a:t>. (Accessed: 5 December 2025).</a:t>
            </a:r>
          </a:p>
          <a:p>
            <a:pPr lvl="0" algn="just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NHS (2025) </a:t>
            </a:r>
            <a:r>
              <a:rPr lang="en-GB" sz="1400" i="1">
                <a:latin typeface="Arial" pitchFamily="34"/>
                <a:cs typeface="Arial" pitchFamily="34"/>
              </a:rPr>
              <a:t>Cognitive behavioural therapy (CBT).</a:t>
            </a:r>
            <a:r>
              <a:rPr lang="en-GB" sz="1400">
                <a:latin typeface="Arial" pitchFamily="34"/>
                <a:cs typeface="Arial" pitchFamily="34"/>
              </a:rPr>
              <a:t> Available at: </a:t>
            </a:r>
            <a:r>
              <a:rPr lang="en-GB" sz="1400" u="sng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https://www.nhs.uk/tests-and-treatments/cognitive-behavioural-therapy-cbt/#:~:text=After%20you%20have%20CBT,a%20different%20type%20of%20treatment</a:t>
            </a:r>
            <a:r>
              <a:rPr lang="en-GB" sz="1400">
                <a:latin typeface="Arial" pitchFamily="34"/>
                <a:cs typeface="Arial" pitchFamily="34"/>
              </a:rPr>
              <a:t>. (Accessed, 20 November 2025).</a:t>
            </a:r>
          </a:p>
          <a:p>
            <a:pPr marL="171450" lvl="0" indent="-171450" algn="just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NICE (2025) </a:t>
            </a:r>
            <a:r>
              <a:rPr lang="en-GB" sz="1400" i="1">
                <a:latin typeface="Arial" pitchFamily="34"/>
                <a:cs typeface="Arial" pitchFamily="34"/>
              </a:rPr>
              <a:t>How should I assess a person with suspected depression</a:t>
            </a:r>
            <a:r>
              <a:rPr lang="en-GB" sz="1400">
                <a:latin typeface="Arial" pitchFamily="34"/>
                <a:cs typeface="Arial" pitchFamily="34"/>
              </a:rPr>
              <a:t>? Available at: </a:t>
            </a:r>
            <a:r>
              <a:rPr lang="en-GB" sz="1400" u="sng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https://cks.nice.org.uk/topics/depression/diagnosis/assessment/</a:t>
            </a:r>
            <a:r>
              <a:rPr lang="en-GB" sz="1400">
                <a:latin typeface="Arial" pitchFamily="34"/>
                <a:cs typeface="Arial" pitchFamily="34"/>
              </a:rPr>
              <a:t> (Accessed: 17 November 2025). </a:t>
            </a:r>
          </a:p>
          <a:p>
            <a:pPr marL="171450" lvl="0" indent="-171450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NICE (2022) </a:t>
            </a:r>
            <a:r>
              <a:rPr lang="en-GB" sz="1400" i="1">
                <a:latin typeface="Arial" pitchFamily="34"/>
                <a:cs typeface="Arial" pitchFamily="34"/>
              </a:rPr>
              <a:t>Depression in adults: treatment and management.</a:t>
            </a:r>
            <a:r>
              <a:rPr lang="en-GB" sz="1400">
                <a:latin typeface="Arial" pitchFamily="34"/>
                <a:cs typeface="Arial" pitchFamily="34"/>
              </a:rPr>
              <a:t> Available at: </a:t>
            </a:r>
            <a:r>
              <a:rPr lang="en-GB" sz="1400" u="sng"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https://www.nice.org.uk/guidance/ng222/chapter/Recommendations#principles-of-care</a:t>
            </a:r>
            <a:r>
              <a:rPr lang="en-GB" sz="1400">
                <a:latin typeface="Arial" pitchFamily="34"/>
                <a:cs typeface="Arial" pitchFamily="34"/>
              </a:rPr>
              <a:t>  (Accessed: 17 November 2025).</a:t>
            </a:r>
          </a:p>
          <a:p>
            <a:pPr marL="171450" lvl="0" indent="-171450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NICE (2022) </a:t>
            </a:r>
            <a:r>
              <a:rPr lang="en-GB" sz="1400" i="1">
                <a:latin typeface="Arial" pitchFamily="34"/>
                <a:cs typeface="Arial" pitchFamily="34"/>
              </a:rPr>
              <a:t>Depression in adults: treatment and management. </a:t>
            </a:r>
            <a:r>
              <a:rPr lang="en-GB" sz="1400">
                <a:latin typeface="Arial" pitchFamily="34"/>
                <a:cs typeface="Arial" pitchFamily="34"/>
              </a:rPr>
              <a:t>Available at: </a:t>
            </a:r>
            <a:r>
              <a:rPr lang="en-GB" sz="1400">
                <a:latin typeface="Arial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https://www.nice.org.uk/guidance/ng222</a:t>
            </a:r>
            <a:r>
              <a:rPr lang="en-GB" sz="1400">
                <a:latin typeface="Arial" pitchFamily="34"/>
                <a:cs typeface="Arial" pitchFamily="34"/>
              </a:rPr>
              <a:t> (Accessed: 1 December 2025).</a:t>
            </a:r>
          </a:p>
          <a:p>
            <a:pPr marL="171450" lvl="0" indent="-171450">
              <a:lnSpc>
                <a:spcPct val="130000"/>
              </a:lnSpc>
              <a:buFont typeface="Wingdings" pitchFamily="2"/>
              <a:buChar char="Ø"/>
            </a:pPr>
            <a:r>
              <a:rPr lang="en-GB" sz="1400">
                <a:latin typeface="Arial" pitchFamily="34"/>
                <a:cs typeface="Arial" pitchFamily="34"/>
              </a:rPr>
              <a:t>NHS England (n.d) </a:t>
            </a:r>
            <a:r>
              <a:rPr lang="en-GB" sz="1400" i="1">
                <a:latin typeface="Arial" pitchFamily="34"/>
                <a:cs typeface="Arial" pitchFamily="34"/>
              </a:rPr>
              <a:t>Comprehensive model of personalised care</a:t>
            </a:r>
            <a:r>
              <a:rPr lang="en-GB" sz="1400">
                <a:latin typeface="Arial" pitchFamily="34"/>
                <a:cs typeface="Arial" pitchFamily="34"/>
              </a:rPr>
              <a:t>. Available at: </a:t>
            </a:r>
            <a:r>
              <a:rPr lang="en-GB" sz="1400">
                <a:latin typeface="Arial" pitchFamily="34"/>
                <a:cs typeface="Arial" pitchFamily="34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https://www.england.nhs.uk/personalisedcare/comprehensive-model-of</a:t>
            </a:r>
            <a:r>
              <a:rPr lang="en-GB" sz="1400">
                <a:latin typeface="Arial" pitchFamily="34"/>
                <a:cs typeface="Arial" pitchFamily="34"/>
              </a:rPr>
              <a:t>  -personalised-care/ </a:t>
            </a:r>
            <a:r>
              <a:rPr lang="en-GB" sz="1400" u="sng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400">
                <a:latin typeface="Arial" pitchFamily="34"/>
                <a:cs typeface="Arial" pitchFamily="34"/>
              </a:rPr>
              <a:t> (Accessed: 28 November 2025).</a:t>
            </a:r>
          </a:p>
          <a:p>
            <a:pPr marL="171450" lvl="0" indent="-171450">
              <a:lnSpc>
                <a:spcPct val="130000"/>
              </a:lnSpc>
              <a:buFont typeface="Wingdings" pitchFamily="2"/>
              <a:buChar char="Ø"/>
            </a:pPr>
            <a:endParaRPr lang="en-GB" sz="1300"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</a:pPr>
            <a:endParaRPr lang="en-GB" sz="7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2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D22F19-86E7-2E36-5E20-B1201492B310}"/>
              </a:ext>
            </a:extLst>
          </p:cNvPr>
          <p:cNvSpPr/>
          <p:nvPr/>
        </p:nvSpPr>
        <p:spPr>
          <a:xfrm>
            <a:off x="138220" y="604711"/>
            <a:ext cx="11759613" cy="507831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NICE (2025)</a:t>
            </a:r>
            <a:r>
              <a:rPr lang="en-GB" sz="14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Depression.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14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https://cks.nice.org.uk/topics/depression/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15 November 2025). 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Offshore (2025) </a:t>
            </a:r>
            <a:r>
              <a:rPr lang="en-GB" sz="14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Depression: Recognising Symptoms And Seeking Help.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14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https://www.offshorecheapmeds.com/blog/depression-symptoms-seeking-help/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15 November 2025).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Office for Health Improvement and Disparities (2022) </a:t>
            </a:r>
            <a:r>
              <a:rPr lang="en-GB" sz="14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Social prescribing: applying All Our Health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14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https://www.gov.uk/government/publications/social-prescribing-applying-all-our-health/social-prescribing-applying-all-our-health#:~:text=Social%20prescribing%20improves%20outcomes%20for,walking%2C%20singing%20or%20gardening%20groups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.(Accessed: 29 November 2025).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Office for National Statistics (2022) </a:t>
            </a:r>
            <a:r>
              <a:rPr lang="en-GB" sz="14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Cost of living and depression in adults, Great Britain: 29 September to 23 October 2022. 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14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https://www.ons.gov.uk/peoplepopulationandcommunity/healthandsocialcare/mentalhealth/articles/costoflivinganddepressioninadultsgreatbritain/29septemberto23october2022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(Accessed: 29 November 2025).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Oude </a:t>
            </a:r>
            <a:r>
              <a:rPr lang="en-GB" sz="14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Voshaar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R.C. (2023) ‘The “discontinuity hypothesis” of depression in later life—clinical and research implications’, </a:t>
            </a:r>
            <a:r>
              <a:rPr lang="en-GB" sz="1400" b="0" i="1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Age and ageing</a:t>
            </a:r>
            <a:r>
              <a:rPr lang="en-GB" sz="1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52(12). Available at: </a:t>
            </a:r>
            <a:r>
              <a:rPr lang="en-GB" sz="1400" b="0" i="0" u="sng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https://doi.org/10.1093/ageing/afad239</a:t>
            </a:r>
            <a:endParaRPr lang="en-GB" sz="1400" b="0" i="0" u="sng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171450" marR="0" lvl="0" indent="-1714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8DCA8A-B83B-9CF5-E7B0-4C731721CC54}"/>
              </a:ext>
            </a:extLst>
          </p:cNvPr>
          <p:cNvSpPr/>
          <p:nvPr/>
        </p:nvSpPr>
        <p:spPr>
          <a:xfrm>
            <a:off x="1621660" y="204597"/>
            <a:ext cx="3761869" cy="4001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bg>
      <p:bgPr>
        <a:solidFill>
          <a:srgbClr val="FBE3D6">
            <a:alpha val="9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71C0-E564-F609-34BC-4A7BDC6352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41089"/>
            <a:ext cx="6423833" cy="477618"/>
          </a:xfrm>
        </p:spPr>
        <p:txBody>
          <a:bodyPr/>
          <a:lstStyle/>
          <a:p>
            <a:pPr lvl="0"/>
            <a:r>
              <a:rPr lang="en-GB" sz="2000" b="1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FCE84-4A97-020F-813D-BA152D0D34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1881" y="902969"/>
            <a:ext cx="11685318" cy="5476561"/>
          </a:xfrm>
        </p:spPr>
        <p:txBody>
          <a:bodyPr/>
          <a:lstStyle/>
          <a:p>
            <a:pPr lvl="0">
              <a:lnSpc>
                <a:spcPct val="150000"/>
              </a:lnSpc>
              <a:buFont typeface="Wingdings" pitchFamily="2"/>
              <a:buChar char="Ø"/>
            </a:pPr>
            <a:r>
              <a:rPr lang="en-GB" sz="1400" dirty="0" err="1">
                <a:latin typeface="Arial" pitchFamily="34"/>
                <a:cs typeface="Arial" pitchFamily="34"/>
              </a:rPr>
              <a:t>Pattemore</a:t>
            </a:r>
            <a:r>
              <a:rPr lang="en-GB" sz="1400" dirty="0">
                <a:latin typeface="Arial" pitchFamily="34"/>
                <a:cs typeface="Arial" pitchFamily="34"/>
              </a:rPr>
              <a:t>, C. (2022) </a:t>
            </a:r>
            <a:r>
              <a:rPr lang="en-GB" sz="1400" i="1" dirty="0">
                <a:latin typeface="Arial" pitchFamily="34"/>
                <a:cs typeface="Arial" pitchFamily="34"/>
              </a:rPr>
              <a:t>Talk Therapy May Improve Depression, Anxiety in People with Dementia. </a:t>
            </a:r>
            <a:r>
              <a:rPr lang="en-GB" sz="1400" dirty="0">
                <a:latin typeface="Arial" pitchFamily="34"/>
                <a:cs typeface="Arial" pitchFamily="34"/>
              </a:rPr>
              <a:t>Available at:  </a:t>
            </a:r>
            <a:r>
              <a:rPr lang="en-GB" sz="1400" u="sng" dirty="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https://www.healthline.com/health-news/talk-therapy-may-improve-depression-anxiety-in-people-with-dementia</a:t>
            </a:r>
            <a:r>
              <a:rPr lang="en-GB" sz="1400" dirty="0">
                <a:latin typeface="Arial" pitchFamily="34"/>
                <a:cs typeface="Arial" pitchFamily="34"/>
              </a:rPr>
              <a:t> (Accessed: 20  November 2025).</a:t>
            </a:r>
            <a:endParaRPr lang="en-GB" sz="1400" kern="0" dirty="0">
              <a:latin typeface="Arial" pitchFamily="34"/>
              <a:cs typeface="Arial" pitchFamily="34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kern="0" dirty="0">
                <a:latin typeface="Arial" pitchFamily="34"/>
                <a:cs typeface="Arial" pitchFamily="34"/>
              </a:rPr>
              <a:t>Psychiatrist in Rohini (2021) </a:t>
            </a:r>
            <a:r>
              <a:rPr lang="en-GB" sz="1400" i="1" kern="0" dirty="0">
                <a:latin typeface="Arial" pitchFamily="34"/>
                <a:cs typeface="Arial" pitchFamily="34"/>
              </a:rPr>
              <a:t>Understanding the Main Causes of Depression.</a:t>
            </a:r>
            <a:r>
              <a:rPr lang="en-GB" sz="1400" kern="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kern="0" dirty="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https://www.psychiatristinrohini.in/blog/2021/02/09/understanding-the-main-causes-of-depression/</a:t>
            </a:r>
            <a:r>
              <a:rPr lang="en-GB" sz="1400" kern="0" dirty="0">
                <a:latin typeface="Arial" pitchFamily="34"/>
                <a:cs typeface="Arial" pitchFamily="34"/>
              </a:rPr>
              <a:t> (Accessed: 15 November 2025).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kern="0" dirty="0">
                <a:latin typeface="Arial" pitchFamily="34"/>
                <a:cs typeface="Arial" pitchFamily="34"/>
              </a:rPr>
              <a:t>Priory (2025) </a:t>
            </a:r>
            <a:r>
              <a:rPr lang="en-GB" sz="1400" i="1" kern="0" dirty="0">
                <a:latin typeface="Arial" pitchFamily="34"/>
                <a:cs typeface="Arial" pitchFamily="34"/>
              </a:rPr>
              <a:t>Prevalence and demographics.</a:t>
            </a:r>
            <a:r>
              <a:rPr lang="en-GB" sz="1400" kern="0" dirty="0">
                <a:latin typeface="Arial" pitchFamily="34"/>
                <a:cs typeface="Arial" pitchFamily="34"/>
              </a:rPr>
              <a:t> Available at: </a:t>
            </a:r>
            <a:r>
              <a:rPr lang="en-GB" sz="1400" u="sng" kern="0" dirty="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https://www.priorygroup.com/mental-health/depression-treatment/depression-statistics</a:t>
            </a:r>
            <a:r>
              <a:rPr lang="en-GB" sz="1400" kern="0" dirty="0">
                <a:latin typeface="Arial" pitchFamily="34"/>
                <a:cs typeface="Arial" pitchFamily="34"/>
              </a:rPr>
              <a:t> (Accessed:16 November 2025).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dirty="0">
                <a:latin typeface="Arial" pitchFamily="34"/>
                <a:cs typeface="Arial" pitchFamily="34"/>
              </a:rPr>
              <a:t>Senra, H. and McPherson, S. (2021) ‘Depression in disabling medical conditions - current perspectives’, </a:t>
            </a:r>
            <a:r>
              <a:rPr lang="en-GB" sz="1400" i="1" dirty="0">
                <a:latin typeface="Arial" pitchFamily="34"/>
                <a:cs typeface="Arial" pitchFamily="34"/>
              </a:rPr>
              <a:t>International review of psychiatry (Abingdon, England)</a:t>
            </a:r>
            <a:r>
              <a:rPr lang="en-GB" sz="1400" dirty="0">
                <a:latin typeface="Arial" pitchFamily="34"/>
                <a:cs typeface="Arial" pitchFamily="34"/>
              </a:rPr>
              <a:t>, 33(3), pp. 312–325. Available at: https://doi.org/10.1080/09540261.2021.1887823.</a:t>
            </a:r>
            <a:endParaRPr lang="en-GB" sz="1400" kern="0" dirty="0">
              <a:latin typeface="Arial" pitchFamily="34"/>
              <a:cs typeface="Arial" pitchFamily="34"/>
            </a:endParaRP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kern="0" dirty="0">
                <a:latin typeface="Arial" pitchFamily="34"/>
                <a:cs typeface="Arial" pitchFamily="34"/>
              </a:rPr>
              <a:t>Sprint Medical (2022) </a:t>
            </a:r>
            <a:r>
              <a:rPr lang="en-GB" sz="1400" i="1" kern="0" dirty="0">
                <a:latin typeface="Arial" pitchFamily="34"/>
                <a:cs typeface="Arial" pitchFamily="34"/>
              </a:rPr>
              <a:t>Depression</a:t>
            </a:r>
            <a:r>
              <a:rPr lang="en-GB" sz="1400" kern="0" dirty="0">
                <a:latin typeface="Arial" pitchFamily="34"/>
                <a:cs typeface="Arial" pitchFamily="34"/>
              </a:rPr>
              <a:t> - </a:t>
            </a:r>
            <a:r>
              <a:rPr lang="en-GB" sz="1400" i="1" kern="0" dirty="0">
                <a:latin typeface="Arial" pitchFamily="34"/>
                <a:cs typeface="Arial" pitchFamily="34"/>
              </a:rPr>
              <a:t>Symptoms, Causes and Treatment</a:t>
            </a:r>
            <a:r>
              <a:rPr lang="en-GB" sz="1400" kern="0" dirty="0">
                <a:latin typeface="Arial" pitchFamily="34"/>
                <a:cs typeface="Arial" pitchFamily="34"/>
              </a:rPr>
              <a:t>. Available at: </a:t>
            </a:r>
            <a:r>
              <a:rPr lang="en-GB" sz="1400" u="sng" kern="0" dirty="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https://sprintmedical.in/blog/depression-causes-symptoms-and-treatment</a:t>
            </a:r>
            <a:r>
              <a:rPr lang="en-GB" sz="1400" kern="0" dirty="0">
                <a:latin typeface="Arial" pitchFamily="34"/>
                <a:cs typeface="Arial" pitchFamily="34"/>
              </a:rPr>
              <a:t> (Accessed: 15 November).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kern="0" dirty="0">
                <a:latin typeface="Arial" pitchFamily="34"/>
                <a:cs typeface="Arial" pitchFamily="34"/>
              </a:rPr>
              <a:t>Singh, B., Olds, T., Curtis, R., </a:t>
            </a:r>
            <a:r>
              <a:rPr lang="en-GB" sz="1400" kern="0" dirty="0" err="1">
                <a:latin typeface="Arial" pitchFamily="34"/>
                <a:cs typeface="Arial" pitchFamily="34"/>
              </a:rPr>
              <a:t>Dumuid</a:t>
            </a:r>
            <a:r>
              <a:rPr lang="en-GB" sz="1400" kern="0" dirty="0">
                <a:latin typeface="Arial" pitchFamily="34"/>
                <a:cs typeface="Arial" pitchFamily="34"/>
              </a:rPr>
              <a:t>, D., </a:t>
            </a:r>
            <a:r>
              <a:rPr lang="en-GB" sz="1400" kern="0" dirty="0" err="1">
                <a:latin typeface="Arial" pitchFamily="34"/>
                <a:cs typeface="Arial" pitchFamily="34"/>
              </a:rPr>
              <a:t>Virgara</a:t>
            </a:r>
            <a:r>
              <a:rPr lang="en-GB" sz="1400" kern="0" dirty="0">
                <a:latin typeface="Arial" pitchFamily="34"/>
                <a:cs typeface="Arial" pitchFamily="34"/>
              </a:rPr>
              <a:t>, R., Watson, A., Szeto, K., O’Connor, E., Ferguson, T., Eglitis, E., </a:t>
            </a:r>
            <a:r>
              <a:rPr lang="en-GB" sz="1400" kern="0" dirty="0" err="1">
                <a:latin typeface="Arial" pitchFamily="34"/>
                <a:cs typeface="Arial" pitchFamily="34"/>
              </a:rPr>
              <a:t>Miatke</a:t>
            </a:r>
            <a:r>
              <a:rPr lang="en-GB" sz="1400" kern="0" dirty="0">
                <a:latin typeface="Arial" pitchFamily="34"/>
                <a:cs typeface="Arial" pitchFamily="34"/>
              </a:rPr>
              <a:t>, A., Simpson, C.E.M. and Maher, C. (2023) ‘Effectiveness of physical activity interventions for improving depression, anxiety and distress: an overview of systematic reviews’, </a:t>
            </a:r>
            <a:r>
              <a:rPr lang="en-GB" sz="1400" i="1" kern="0" dirty="0">
                <a:latin typeface="Arial" pitchFamily="34"/>
                <a:cs typeface="Arial" pitchFamily="34"/>
              </a:rPr>
              <a:t>British journal of Sports Medicine</a:t>
            </a:r>
            <a:r>
              <a:rPr lang="en-GB" sz="1400" kern="0" dirty="0">
                <a:latin typeface="Arial" pitchFamily="34"/>
                <a:cs typeface="Arial" pitchFamily="34"/>
              </a:rPr>
              <a:t>.</a:t>
            </a:r>
          </a:p>
          <a:p>
            <a:pPr marL="285750" lvl="0" indent="-285750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Ø"/>
            </a:pPr>
            <a:r>
              <a:rPr lang="en-GB" sz="1400" kern="0" dirty="0">
                <a:latin typeface="Arial" pitchFamily="34"/>
                <a:cs typeface="Arial" pitchFamily="34"/>
              </a:rPr>
              <a:t>WHO (2025). </a:t>
            </a:r>
            <a:r>
              <a:rPr lang="en-GB" sz="1400" i="1" kern="0" dirty="0">
                <a:latin typeface="Arial" pitchFamily="34"/>
                <a:cs typeface="Arial" pitchFamily="34"/>
              </a:rPr>
              <a:t>Depressive disorder. (depression).</a:t>
            </a:r>
            <a:r>
              <a:rPr lang="en-GB" sz="1400" kern="0" dirty="0">
                <a:latin typeface="Arial" pitchFamily="34"/>
                <a:cs typeface="Arial" pitchFamily="34"/>
              </a:rPr>
              <a:t>Available at: </a:t>
            </a:r>
            <a:r>
              <a:rPr lang="en-GB" sz="1400" u="sng" kern="0" dirty="0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https://www.who.int/news-room/fact-sheets/detail/depression#:~:text=Key%20facts,among%20women%20than%20among%20men.(Accessed</a:t>
            </a:r>
            <a:r>
              <a:rPr lang="en-GB" sz="1400" kern="0" dirty="0">
                <a:latin typeface="Arial" pitchFamily="34"/>
                <a:cs typeface="Arial" pitchFamily="34"/>
              </a:rPr>
              <a:t>: 16 November 2025).</a:t>
            </a:r>
          </a:p>
          <a:p>
            <a:pPr lvl="0">
              <a:lnSpc>
                <a:spcPct val="60000"/>
              </a:lnSpc>
            </a:pPr>
            <a:endParaRPr lang="en-GB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4995</TotalTime>
  <Words>3669</Words>
  <Application>Microsoft Office PowerPoint</Application>
  <PresentationFormat>Widescreen</PresentationFormat>
  <Paragraphs>238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Aptos Display</vt:lpstr>
      <vt:lpstr>Arial</vt:lpstr>
      <vt:lpstr>Trebuchet MS</vt:lpstr>
      <vt:lpstr>Wingdings</vt:lpstr>
      <vt:lpstr>Wingdings 3</vt:lpstr>
      <vt:lpstr>Office Theme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Economic  burden of depression</vt:lpstr>
      <vt:lpstr>Social Prescribing model</vt:lpstr>
      <vt:lpstr>Diagnosis and Initial Assessment of Depression</vt:lpstr>
      <vt:lpstr>The House of Care model for managing depression</vt:lpstr>
      <vt:lpstr>Management of long-term conditions</vt:lpstr>
      <vt:lpstr>Treatment Option for Depression in the United Kingdom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References</vt:lpstr>
      <vt:lpstr>References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Esther Iyamu (2213124)</dc:creator>
  <cp:lastModifiedBy>Esther Iyamu (2213124)</cp:lastModifiedBy>
  <cp:revision>214</cp:revision>
  <dcterms:created xsi:type="dcterms:W3CDTF">2025-11-14T13:57:31Z</dcterms:created>
  <dcterms:modified xsi:type="dcterms:W3CDTF">2025-12-06T11:25:21Z</dcterms:modified>
</cp:coreProperties>
</file>