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18"/>
  </p:notesMasterIdLst>
  <p:sldIdLst>
    <p:sldId id="2767" r:id="rId5"/>
    <p:sldId id="2775" r:id="rId6"/>
    <p:sldId id="2786" r:id="rId7"/>
    <p:sldId id="2773" r:id="rId8"/>
    <p:sldId id="2776" r:id="rId9"/>
    <p:sldId id="2811" r:id="rId10"/>
    <p:sldId id="2812" r:id="rId11"/>
    <p:sldId id="2808" r:id="rId12"/>
    <p:sldId id="2810" r:id="rId13"/>
    <p:sldId id="2805" r:id="rId14"/>
    <p:sldId id="2799" r:id="rId15"/>
    <p:sldId id="2801" r:id="rId16"/>
    <p:sldId id="2804"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366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572D99-42ED-71ED-187E-661A2E4BD23B}" v="165" dt="2026-04-19T16:06:29.979"/>
    <p1510:client id="{2FB94D06-0947-E4F5-843C-81EC92ED1AD6}" v="1552" dt="2026-04-18T21:35:24.466"/>
    <p1510:client id="{42B725C0-198F-69E6-775B-13EC9C87EFE8}" v="731" dt="2026-04-19T20:37:25.449"/>
    <p1510:client id="{84E411DC-C4CE-93BE-041B-35E7FB292740}" v="15" dt="2026-04-19T13:06:31.156"/>
    <p1510:client id="{8E37DC13-3ACC-D4DB-10A3-41AE8D2802BC}" v="1" dt="2026-04-18T12:59:46.123"/>
    <p1510:client id="{9C20A812-5359-678E-6E47-250813969062}" v="2084" dt="2026-04-19T16:13:27.887"/>
    <p1510:client id="{B3FE4A7F-6D57-A640-D98B-C10FC1E16348}" v="449" dt="2026-04-19T13:49:43.609"/>
    <p1510:client id="{C71CF85B-8EC8-E8C5-24DA-24B2C072EE06}" v="2" dt="2026-04-18T14:58:38.014"/>
    <p1510:client id="{E4BD50A4-6BE5-C2F4-0C5C-B2C7A8723A68}" v="430" dt="2026-04-19T20:37:02.577"/>
    <p1510:client id="{EECCB65B-2ED7-FC1C-61E9-8FDD6BAC9A7D}" v="193" dt="2026-04-17T23:03:49.31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2D05EE-1874-40CA-ACBB-AAFE8CEAEC56}" type="datetimeFigureOut">
              <a:t>4/19/2026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9B9498-FDEE-4498-AC3A-C83DFCC8A50A}" type="slidenum">
              <a:t>‹#›</a:t>
            </a:fld>
            <a:endParaRPr lang="en-US"/>
          </a:p>
        </p:txBody>
      </p:sp>
    </p:spTree>
    <p:extLst>
      <p:ext uri="{BB962C8B-B14F-4D97-AF65-F5344CB8AC3E}">
        <p14:creationId xmlns:p14="http://schemas.microsoft.com/office/powerpoint/2010/main" val="9007769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ea typeface="Calibri"/>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965C32D-63EE-4133-9108-A2BD34E475D3}"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371621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ea typeface="Calibri"/>
              <a:cs typeface="Calibri"/>
            </a:endParaRPr>
          </a:p>
        </p:txBody>
      </p:sp>
      <p:sp>
        <p:nvSpPr>
          <p:cNvPr id="4" name="Slide Number Placeholder 3"/>
          <p:cNvSpPr>
            <a:spLocks noGrp="1"/>
          </p:cNvSpPr>
          <p:nvPr>
            <p:ph type="sldNum" sz="quarter" idx="5"/>
          </p:nvPr>
        </p:nvSpPr>
        <p:spPr/>
        <p:txBody>
          <a:bodyPr/>
          <a:lstStyle/>
          <a:p>
            <a:fld id="{509B9498-FDEE-4498-AC3A-C83DFCC8A50A}" type="slidenum">
              <a:rPr lang="en-GB"/>
              <a:t>4</a:t>
            </a:fld>
            <a:endParaRPr lang="en-GB"/>
          </a:p>
        </p:txBody>
      </p:sp>
    </p:spTree>
    <p:extLst>
      <p:ext uri="{BB962C8B-B14F-4D97-AF65-F5344CB8AC3E}">
        <p14:creationId xmlns:p14="http://schemas.microsoft.com/office/powerpoint/2010/main" val="30985914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31172" y="3425399"/>
            <a:ext cx="7685140" cy="2621154"/>
          </a:xfrm>
        </p:spPr>
        <p:txBody>
          <a:bodyPr anchor="b">
            <a:noAutofit/>
          </a:bodyPr>
          <a:lstStyle>
            <a:lvl1pPr algn="l">
              <a:defRPr sz="7200">
                <a:solidFill>
                  <a:schemeClr val="bg2"/>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31172" y="415057"/>
            <a:ext cx="7685139" cy="1414091"/>
          </a:xfrm>
        </p:spPr>
        <p:txBody>
          <a:bodyPr>
            <a:normAutofit/>
          </a:bodyPr>
          <a:lstStyle>
            <a:lvl1pPr marL="0" indent="0" algn="l">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bg1"/>
                </a:solidFill>
              </a:defRPr>
            </a:lvl1pPr>
          </a:lstStyle>
          <a:p>
            <a:fld id="{B04EF954-66B1-4168-AF40-97F3DAF43FC4}" type="datetime1">
              <a:rPr lang="en-US" smtClean="0"/>
              <a:t>4/19/2026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bg1"/>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bg1"/>
                </a:solidFill>
              </a:defRPr>
            </a:lvl1pPr>
          </a:lstStyle>
          <a:p>
            <a:fld id="{84C450F2-3BB4-4AE4-8A35-A9D7AEA4C850}" type="slidenum">
              <a:rPr lang="en-US" smtClean="0"/>
              <a:pPr/>
              <a:t>‹#›</a:t>
            </a:fld>
            <a:endParaRPr lang="en-US"/>
          </a:p>
        </p:txBody>
      </p:sp>
    </p:spTree>
    <p:extLst>
      <p:ext uri="{BB962C8B-B14F-4D97-AF65-F5344CB8AC3E}">
        <p14:creationId xmlns:p14="http://schemas.microsoft.com/office/powerpoint/2010/main" val="611351099"/>
      </p:ext>
    </p:extLst>
  </p:cSld>
  <p:clrMapOvr>
    <a:masterClrMapping/>
  </p:clrMapOvr>
  <p:transition spd="med">
    <p:pull/>
  </p:transition>
  <p:extLst>
    <p:ext uri="{DCECCB84-F9BA-43D5-87BE-67443E8EF086}">
      <p15:sldGuideLst xmlns:p15="http://schemas.microsoft.com/office/powerpoint/2012/main">
        <p15:guide id="3" orient="horz" pos="2160">
          <p15:clr>
            <a:srgbClr val="FBAE40"/>
          </p15:clr>
        </p15:guide>
        <p15:guide id="4"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431172" y="553616"/>
            <a:ext cx="7914087" cy="4008859"/>
          </a:xfrm>
        </p:spPr>
        <p:txBody>
          <a:bodyPr anchor="t">
            <a:normAutofit/>
          </a:bodyPr>
          <a:lstStyle>
            <a:lvl1pPr>
              <a:defRPr sz="60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431172" y="5088156"/>
            <a:ext cx="7914087" cy="1166648"/>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a:xfrm>
            <a:off x="431172" y="6490524"/>
            <a:ext cx="2841959" cy="336141"/>
          </a:xfrm>
        </p:spPr>
        <p:txBody>
          <a:bodyPr/>
          <a:lstStyle/>
          <a:p>
            <a:fld id="{26233410-150A-4A72-BF63-6D3ACBC30148}" type="datetime1">
              <a:rPr lang="en-US" smtClean="0"/>
              <a:t>4/19/2026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a:xfrm>
            <a:off x="8893370" y="6490524"/>
            <a:ext cx="2662834" cy="336141"/>
          </a:xfrm>
        </p:spPr>
        <p:txBody>
          <a:bodyPr/>
          <a:lstStyle/>
          <a:p>
            <a:r>
              <a:rPr lang="en-US"/>
              <a:t>Sample Footer Text</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84C450F2-3BB4-4AE4-8A35-A9D7AEA4C850}" type="slidenum">
              <a:rPr lang="en-US" smtClean="0"/>
              <a:t>‹#›</a:t>
            </a:fld>
            <a:endParaRPr lang="en-US"/>
          </a:p>
        </p:txBody>
      </p:sp>
    </p:spTree>
    <p:extLst>
      <p:ext uri="{BB962C8B-B14F-4D97-AF65-F5344CB8AC3E}">
        <p14:creationId xmlns:p14="http://schemas.microsoft.com/office/powerpoint/2010/main" val="2894100221"/>
      </p:ext>
    </p:extLst>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1_Section Header">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431172" y="553616"/>
            <a:ext cx="7914087" cy="4008859"/>
          </a:xfrm>
        </p:spPr>
        <p:txBody>
          <a:bodyPr anchor="t">
            <a:normAutofit/>
          </a:bodyPr>
          <a:lstStyle>
            <a:lvl1pPr>
              <a:defRPr sz="6000" cap="all" baseline="0"/>
            </a:lvl1pPr>
          </a:lstStyle>
          <a:p>
            <a:r>
              <a:rPr lang="en-US"/>
              <a:t>Click to edit Master title style</a:t>
            </a:r>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431172" y="5088156"/>
            <a:ext cx="7914087" cy="1166648"/>
          </a:xfrm>
        </p:spPr>
        <p:txBody>
          <a:bodyPr anchor="b">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a:xfrm>
            <a:off x="431172" y="6490524"/>
            <a:ext cx="2841959" cy="336141"/>
          </a:xfrm>
        </p:spPr>
        <p:txBody>
          <a:bodyPr/>
          <a:lstStyle/>
          <a:p>
            <a:fld id="{91AF1D09-6B76-4716-AD3D-9F53166D3BF5}" type="datetime1">
              <a:rPr lang="en-US" smtClean="0"/>
              <a:t>4/19/2026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a:xfrm>
            <a:off x="8893370" y="6490524"/>
            <a:ext cx="2662834" cy="336141"/>
          </a:xfrm>
        </p:spPr>
        <p:txBody>
          <a:bodyPr/>
          <a:lstStyle/>
          <a:p>
            <a:r>
              <a:rPr lang="en-US"/>
              <a:t>Sample Footer Text</a:t>
            </a:r>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84C450F2-3BB4-4AE4-8A35-A9D7AEA4C850}" type="slidenum">
              <a:rPr lang="en-US" smtClean="0"/>
              <a:t>‹#›</a:t>
            </a:fld>
            <a:endParaRPr lang="en-US"/>
          </a:p>
        </p:txBody>
      </p:sp>
    </p:spTree>
    <p:extLst>
      <p:ext uri="{BB962C8B-B14F-4D97-AF65-F5344CB8AC3E}">
        <p14:creationId xmlns:p14="http://schemas.microsoft.com/office/powerpoint/2010/main" val="3477205005"/>
      </p:ext>
    </p:extLst>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31172" y="293302"/>
            <a:ext cx="11125032" cy="965101"/>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431172" y="1384847"/>
            <a:ext cx="11125032" cy="49051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FE21D4C7-8630-4B98-978C-30388BBD4EE8}" type="datetime1">
              <a:rPr lang="en-US" smtClean="0"/>
              <a:t>4/19/2026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84C450F2-3BB4-4AE4-8A35-A9D7AEA4C850}" type="slidenum">
              <a:rPr lang="en-US" smtClean="0"/>
              <a:t>‹#›</a:t>
            </a:fld>
            <a:endParaRPr lang="en-US"/>
          </a:p>
        </p:txBody>
      </p:sp>
    </p:spTree>
    <p:extLst>
      <p:ext uri="{BB962C8B-B14F-4D97-AF65-F5344CB8AC3E}">
        <p14:creationId xmlns:p14="http://schemas.microsoft.com/office/powerpoint/2010/main" val="3834443250"/>
      </p:ext>
    </p:extLst>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Photo 1">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5276088"/>
            <a:ext cx="11347704" cy="786384"/>
          </a:xfrm>
        </p:spPr>
        <p:txBody>
          <a:bodyPr anchor="b">
            <a:normAutofit/>
          </a:bodyPr>
          <a:lstStyle>
            <a:lvl1pPr algn="l">
              <a:defRPr sz="4400">
                <a:solidFill>
                  <a:schemeClr val="bg1"/>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5980176"/>
            <a:ext cx="11347704" cy="530352"/>
          </a:xfrm>
        </p:spPr>
        <p:txBody>
          <a:bodyPr anchor="ctr">
            <a:normAutofit/>
          </a:bodyPr>
          <a:lstStyle>
            <a:lvl1pPr marL="0" indent="0" algn="l">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9" name="Picture Placeholder 8">
            <a:extLst>
              <a:ext uri="{FF2B5EF4-FFF2-40B4-BE49-F238E27FC236}">
                <a16:creationId xmlns:a16="http://schemas.microsoft.com/office/drawing/2014/main" id="{A9E06FED-92D3-C4D6-28D7-600D842F7AC3}"/>
              </a:ext>
            </a:extLst>
          </p:cNvPr>
          <p:cNvSpPr>
            <a:spLocks noGrp="1"/>
          </p:cNvSpPr>
          <p:nvPr>
            <p:ph type="pic" sz="quarter" idx="13"/>
          </p:nvPr>
        </p:nvSpPr>
        <p:spPr>
          <a:xfrm>
            <a:off x="0" y="0"/>
            <a:ext cx="11733150" cy="5135804"/>
          </a:xfrm>
          <a:custGeom>
            <a:avLst/>
            <a:gdLst>
              <a:gd name="connsiteX0" fmla="*/ 0 w 11733150"/>
              <a:gd name="connsiteY0" fmla="*/ 0 h 5135804"/>
              <a:gd name="connsiteX1" fmla="*/ 11733150 w 11733150"/>
              <a:gd name="connsiteY1" fmla="*/ 0 h 5135804"/>
              <a:gd name="connsiteX2" fmla="*/ 11733150 w 11733150"/>
              <a:gd name="connsiteY2" fmla="*/ 4533808 h 5135804"/>
              <a:gd name="connsiteX3" fmla="*/ 11131154 w 11733150"/>
              <a:gd name="connsiteY3" fmla="*/ 5135804 h 5135804"/>
              <a:gd name="connsiteX4" fmla="*/ 0 w 11733150"/>
              <a:gd name="connsiteY4" fmla="*/ 5135804 h 51358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33150" h="5135804">
                <a:moveTo>
                  <a:pt x="0" y="0"/>
                </a:moveTo>
                <a:lnTo>
                  <a:pt x="11733150" y="0"/>
                </a:lnTo>
                <a:lnTo>
                  <a:pt x="11733150" y="4533808"/>
                </a:lnTo>
                <a:cubicBezTo>
                  <a:pt x="11733150" y="4866281"/>
                  <a:pt x="11463627" y="5135804"/>
                  <a:pt x="11131154" y="5135804"/>
                </a:cubicBezTo>
                <a:lnTo>
                  <a:pt x="0" y="5135804"/>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37160" y="6519672"/>
            <a:ext cx="3494314" cy="365125"/>
          </a:xfrm>
        </p:spPr>
        <p:txBody>
          <a:bodyPr/>
          <a:lstStyle>
            <a:lvl1pPr>
              <a:defRPr>
                <a:solidFill>
                  <a:schemeClr val="bg1"/>
                </a:solidFill>
                <a:effectLst/>
              </a:defRPr>
            </a:lvl1pPr>
          </a:lstStyle>
          <a:p>
            <a:fld id="{8C13480A-5F85-4A30-80F2-F92581C6474C}" type="datetime1">
              <a:rPr lang="en-US" smtClean="0"/>
              <a:t>4/19/2026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8876521" y="6519672"/>
            <a:ext cx="2805405" cy="365125"/>
          </a:xfrm>
        </p:spPr>
        <p:txBody>
          <a:bodyPr/>
          <a:lstStyle>
            <a:lvl1pPr>
              <a:defRPr>
                <a:solidFill>
                  <a:schemeClr val="bg1"/>
                </a:solidFill>
                <a:effectLst/>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632162" y="6519672"/>
            <a:ext cx="429207" cy="365125"/>
          </a:xfrm>
        </p:spPr>
        <p:txBody>
          <a:bodyPr vert="horz" lIns="91440" tIns="45720" rIns="91440" bIns="45720" rtlCol="0" anchor="ctr"/>
          <a:lstStyle>
            <a:lvl1pPr>
              <a:defRPr lang="en-US" smtClean="0">
                <a:solidFill>
                  <a:schemeClr val="bg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2366184780"/>
      </p:ext>
    </p:extLst>
  </p:cSld>
  <p:clrMapOvr>
    <a:overrideClrMapping bg1="dk1" tx1="lt1" bg2="dk2" tx2="lt2" accent1="accent1" accent2="accent2" accent3="accent3" accent4="accent4" accent5="accent5" accent6="accent6" hlink="hlink" folHlink="folHlink"/>
  </p:clrMapOvr>
  <p:transition spd="med">
    <p:pull/>
  </p:transition>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Photo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4590288" cy="3739896"/>
          </a:xfrm>
        </p:spPr>
        <p:txBody>
          <a:bodyPr anchor="t">
            <a:normAutofit/>
          </a:bodyPr>
          <a:lstStyle>
            <a:lvl1pPr algn="l">
              <a:defRPr sz="52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206240" cy="1380744"/>
          </a:xfrm>
        </p:spPr>
        <p:txBody>
          <a:bodyPr anchor="b">
            <a:normAutofit/>
          </a:bodyPr>
          <a:lstStyle>
            <a:lvl1pPr marL="0" indent="0" algn="l">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5" name="Picture Placeholder 6">
            <a:extLst>
              <a:ext uri="{FF2B5EF4-FFF2-40B4-BE49-F238E27FC236}">
                <a16:creationId xmlns:a16="http://schemas.microsoft.com/office/drawing/2014/main" id="{3D161DAC-42AF-C3D9-37A1-04B90F30DEED}"/>
              </a:ext>
            </a:extLst>
          </p:cNvPr>
          <p:cNvSpPr>
            <a:spLocks noGrp="1"/>
          </p:cNvSpPr>
          <p:nvPr>
            <p:ph type="pic" sz="quarter" idx="13"/>
          </p:nvPr>
        </p:nvSpPr>
        <p:spPr>
          <a:xfrm>
            <a:off x="5586160" y="0"/>
            <a:ext cx="6605841" cy="6399152"/>
          </a:xfrm>
          <a:custGeom>
            <a:avLst/>
            <a:gdLst>
              <a:gd name="connsiteX0" fmla="*/ 0 w 6605841"/>
              <a:gd name="connsiteY0" fmla="*/ 0 h 6399152"/>
              <a:gd name="connsiteX1" fmla="*/ 6605841 w 6605841"/>
              <a:gd name="connsiteY1" fmla="*/ 0 h 6399152"/>
              <a:gd name="connsiteX2" fmla="*/ 6605841 w 6605841"/>
              <a:gd name="connsiteY2" fmla="*/ 6399152 h 6399152"/>
              <a:gd name="connsiteX3" fmla="*/ 601995 w 6605841"/>
              <a:gd name="connsiteY3" fmla="*/ 6399152 h 6399152"/>
              <a:gd name="connsiteX4" fmla="*/ 0 w 6605841"/>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5841" h="6399152">
                <a:moveTo>
                  <a:pt x="0" y="0"/>
                </a:moveTo>
                <a:lnTo>
                  <a:pt x="6605841" y="0"/>
                </a:lnTo>
                <a:lnTo>
                  <a:pt x="6605841" y="6399152"/>
                </a:lnTo>
                <a:lnTo>
                  <a:pt x="601995" y="6399152"/>
                </a:lnTo>
                <a:cubicBezTo>
                  <a:pt x="269522"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B2BF18D3-87BE-4A2D-AD2C-B21E415FD900}" type="datetime1">
              <a:rPr lang="en-US" smtClean="0"/>
              <a:t>4/19/2026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247740336"/>
      </p:ext>
    </p:extLst>
  </p:cSld>
  <p:clrMapOvr>
    <a:overrideClrMapping bg1="dk1" tx1="lt1" bg2="dk2" tx2="lt2" accent1="accent1" accent2="accent2" accent3="accent3" accent4="accent4" accent5="accent5" accent6="accent6" hlink="hlink" folHlink="folHlink"/>
  </p:clrMapOvr>
  <p:transition spd="med">
    <p:pull/>
  </p:transition>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Photo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9768" y="411480"/>
            <a:ext cx="5330952" cy="3739896"/>
          </a:xfrm>
        </p:spPr>
        <p:txBody>
          <a:bodyPr anchor="t">
            <a:normAutofit/>
          </a:bodyPr>
          <a:lstStyle>
            <a:lvl1pPr algn="l">
              <a:defRPr sz="66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29768" y="4873752"/>
            <a:ext cx="4517136" cy="1380744"/>
          </a:xfrm>
        </p:spPr>
        <p:txBody>
          <a:bodyPr anchor="b">
            <a:normAutofit/>
          </a:bodyPr>
          <a:lstStyle>
            <a:lvl1pPr marL="0" indent="0" algn="l">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Picture Placeholder 6">
            <a:extLst>
              <a:ext uri="{FF2B5EF4-FFF2-40B4-BE49-F238E27FC236}">
                <a16:creationId xmlns:a16="http://schemas.microsoft.com/office/drawing/2014/main" id="{DEE3B02A-3B83-3083-3F07-26E25C6C135D}"/>
              </a:ext>
            </a:extLst>
          </p:cNvPr>
          <p:cNvSpPr>
            <a:spLocks noGrp="1"/>
          </p:cNvSpPr>
          <p:nvPr>
            <p:ph type="pic" sz="quarter" idx="13"/>
          </p:nvPr>
        </p:nvSpPr>
        <p:spPr>
          <a:xfrm>
            <a:off x="6517248" y="0"/>
            <a:ext cx="5674753" cy="6399152"/>
          </a:xfrm>
          <a:custGeom>
            <a:avLst/>
            <a:gdLst>
              <a:gd name="connsiteX0" fmla="*/ 0 w 5674753"/>
              <a:gd name="connsiteY0" fmla="*/ 0 h 6399152"/>
              <a:gd name="connsiteX1" fmla="*/ 5674753 w 5674753"/>
              <a:gd name="connsiteY1" fmla="*/ 0 h 6399152"/>
              <a:gd name="connsiteX2" fmla="*/ 5674753 w 5674753"/>
              <a:gd name="connsiteY2" fmla="*/ 6399152 h 6399152"/>
              <a:gd name="connsiteX3" fmla="*/ 601996 w 5674753"/>
              <a:gd name="connsiteY3" fmla="*/ 6399152 h 6399152"/>
              <a:gd name="connsiteX4" fmla="*/ 0 w 5674753"/>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74753" h="6399152">
                <a:moveTo>
                  <a:pt x="0" y="0"/>
                </a:moveTo>
                <a:lnTo>
                  <a:pt x="5674753" y="0"/>
                </a:lnTo>
                <a:lnTo>
                  <a:pt x="5674753" y="6399152"/>
                </a:lnTo>
                <a:lnTo>
                  <a:pt x="601996" y="6399152"/>
                </a:lnTo>
                <a:cubicBezTo>
                  <a:pt x="269523"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73F0B94E-0195-4FC9-AEFD-CCBB878ACEDF}" type="datetime1">
              <a:rPr lang="en-US" smtClean="0"/>
              <a:t>4/19/2026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729328664"/>
      </p:ext>
    </p:extLst>
  </p:cSld>
  <p:clrMapOvr>
    <a:overrideClrMapping bg1="dk1" tx1="lt1" bg2="dk2" tx2="lt2" accent1="accent1" accent2="accent2" accent3="accent3" accent4="accent4" accent5="accent5" accent6="accent6" hlink="hlink" folHlink="folHlink"/>
  </p:clrMapOvr>
  <p:transition spd="med">
    <p:pull/>
  </p:transition>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Photo 4">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269480" y="411480"/>
            <a:ext cx="4361688" cy="3968496"/>
          </a:xfrm>
        </p:spPr>
        <p:txBody>
          <a:bodyPr anchor="t">
            <a:normAutofit/>
          </a:bodyPr>
          <a:lstStyle>
            <a:lvl1pPr algn="l">
              <a:defRPr sz="5400">
                <a:solidFill>
                  <a:schemeClr val="tx2"/>
                </a:solidFill>
              </a:defRPr>
            </a:lvl1pPr>
          </a:lstStyle>
          <a:p>
            <a:r>
              <a:rPr lang="en-US"/>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269480" y="4873752"/>
            <a:ext cx="4206240" cy="1380744"/>
          </a:xfrm>
        </p:spPr>
        <p:txBody>
          <a:bodyPr anchor="b">
            <a:normAutofit/>
          </a:bodyPr>
          <a:lstStyle>
            <a:lvl1pPr marL="0" indent="0" algn="l">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1" name="Picture Placeholder 6">
            <a:extLst>
              <a:ext uri="{FF2B5EF4-FFF2-40B4-BE49-F238E27FC236}">
                <a16:creationId xmlns:a16="http://schemas.microsoft.com/office/drawing/2014/main" id="{1D6AB98B-BD95-F9FC-BB22-1A89B6EE3246}"/>
              </a:ext>
            </a:extLst>
          </p:cNvPr>
          <p:cNvSpPr>
            <a:spLocks noGrp="1"/>
          </p:cNvSpPr>
          <p:nvPr>
            <p:ph type="pic" sz="quarter" idx="13"/>
          </p:nvPr>
        </p:nvSpPr>
        <p:spPr>
          <a:xfrm>
            <a:off x="0" y="0"/>
            <a:ext cx="6604503" cy="6399152"/>
          </a:xfrm>
          <a:custGeom>
            <a:avLst/>
            <a:gdLst>
              <a:gd name="connsiteX0" fmla="*/ 0 w 6604503"/>
              <a:gd name="connsiteY0" fmla="*/ 0 h 6399152"/>
              <a:gd name="connsiteX1" fmla="*/ 6604503 w 6604503"/>
              <a:gd name="connsiteY1" fmla="*/ 0 h 6399152"/>
              <a:gd name="connsiteX2" fmla="*/ 6604503 w 6604503"/>
              <a:gd name="connsiteY2" fmla="*/ 5797156 h 6399152"/>
              <a:gd name="connsiteX3" fmla="*/ 6002507 w 6604503"/>
              <a:gd name="connsiteY3" fmla="*/ 6399152 h 6399152"/>
              <a:gd name="connsiteX4" fmla="*/ 0 w 6604503"/>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04503" h="6399152">
                <a:moveTo>
                  <a:pt x="0" y="0"/>
                </a:moveTo>
                <a:lnTo>
                  <a:pt x="6604503" y="0"/>
                </a:lnTo>
                <a:lnTo>
                  <a:pt x="6604503" y="5797156"/>
                </a:lnTo>
                <a:cubicBezTo>
                  <a:pt x="6604503" y="6129629"/>
                  <a:pt x="6334980" y="6399152"/>
                  <a:pt x="6002507"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effectLst/>
              </a:defRPr>
            </a:lvl1pPr>
          </a:lstStyle>
          <a:p>
            <a:fld id="{9B0F68CC-6BDD-49E7-8971-97164A4B1FA2}" type="datetime1">
              <a:rPr lang="en-US" smtClean="0"/>
              <a:t>4/19/2026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r>
              <a:rPr lang="en-US"/>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50911410"/>
      </p:ext>
    </p:extLst>
  </p:cSld>
  <p:clrMapOvr>
    <a:overrideClrMapping bg1="dk1" tx1="lt1" bg2="dk2" tx2="lt2" accent1="accent1" accent2="accent2" accent3="accent3" accent4="accent4" accent5="accent5" accent6="accent6" hlink="hlink" folHlink="folHlink"/>
  </p:clrMapOvr>
  <p:transition spd="med">
    <p:pull/>
  </p:transition>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genda">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429768" y="411480"/>
            <a:ext cx="11045952" cy="1828800"/>
          </a:xfrm>
        </p:spPr>
        <p:txBody>
          <a:bodyPr anchor="t">
            <a:normAutofit/>
          </a:bodyPr>
          <a:lstStyle>
            <a:lvl1pPr>
              <a:defRPr sz="8000"/>
            </a:lvl1pPr>
          </a:lstStyle>
          <a:p>
            <a:r>
              <a:rPr lang="en-US"/>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272784" y="2423160"/>
            <a:ext cx="5202936" cy="3858768"/>
          </a:xfrm>
        </p:spPr>
        <p:txBody>
          <a:bodyPr vert="horz" lIns="91440" tIns="45720" rIns="91440" bIns="45720" rtlCol="0">
            <a:normAutofit/>
          </a:bodyPr>
          <a:lstStyle>
            <a:lvl1pPr marL="457200" indent="-457200">
              <a:buFont typeface="+mj-lt"/>
              <a:buAutoNum type="arabicPeriod"/>
              <a:defRPr lang="en-US" dirty="0"/>
            </a:lvl1pPr>
            <a:lvl2pPr marL="571500" indent="-342900">
              <a:buFont typeface="+mj-lt"/>
              <a:buAutoNum type="alphaLcPeriod"/>
              <a:defRPr lang="en-US" dirty="0"/>
            </a:lvl2pPr>
            <a:lvl3pPr marL="800100" indent="-342900">
              <a:buFont typeface="+mj-lt"/>
              <a:buAutoNum type="romanLcPeriod"/>
              <a:defRPr lang="en-US" dirty="0"/>
            </a:lvl3pPr>
            <a:lvl4pPr marL="914400" indent="-228600">
              <a:buFont typeface="+mj-lt"/>
              <a:buAutoNum type="arabicParenR"/>
              <a:defRPr lang="en-US" dirty="0"/>
            </a:lvl4pPr>
            <a:lvl5pPr marL="1143000" indent="-228600">
              <a:buFont typeface="+mj-lt"/>
              <a:buAutoNum type="alphaLcParen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E244D5D5-F2FF-4BCB-BACC-FA9A736697CB}" type="datetime1">
              <a:rPr lang="en-US" smtClean="0"/>
              <a:t>4/19/2026</a:t>
            </a:fld>
            <a:endParaRPr lang="en-US"/>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52966426"/>
      </p:ext>
    </p:extLst>
  </p:cSld>
  <p:clrMapOvr>
    <a:overrideClrMapping bg1="lt1" tx1="dk1" bg2="lt2" tx2="dk2" accent1="accent1" accent2="accent2" accent3="accent3" accent4="accent4" accent5="accent5" accent6="accent6" hlink="hlink" folHlink="folHlink"/>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691006" y="998230"/>
            <a:ext cx="3951469" cy="1947672"/>
          </a:xfrm>
        </p:spPr>
        <p:txBody>
          <a:bodyPr anchor="b">
            <a:noAutofit/>
          </a:bodyPr>
          <a:lstStyle>
            <a:lvl1pPr>
              <a:defRPr sz="4400"/>
            </a:lvl1pPr>
          </a:lstStyle>
          <a:p>
            <a:r>
              <a:rPr lang="en-US"/>
              <a:t>Click to edit Master title style</a:t>
            </a:r>
          </a:p>
        </p:txBody>
      </p:sp>
      <p:sp>
        <p:nvSpPr>
          <p:cNvPr id="9" name="Picture Placeholder 3">
            <a:extLst>
              <a:ext uri="{FF2B5EF4-FFF2-40B4-BE49-F238E27FC236}">
                <a16:creationId xmlns:a16="http://schemas.microsoft.com/office/drawing/2014/main" id="{DD60ACDC-1760-F721-E270-0D2FC4872DF2}"/>
              </a:ext>
            </a:extLst>
          </p:cNvPr>
          <p:cNvSpPr>
            <a:spLocks noGrp="1"/>
          </p:cNvSpPr>
          <p:nvPr>
            <p:ph type="pic" sz="quarter" idx="15"/>
          </p:nvPr>
        </p:nvSpPr>
        <p:spPr>
          <a:xfrm>
            <a:off x="0" y="0"/>
            <a:ext cx="7002464" cy="6399152"/>
          </a:xfrm>
          <a:custGeom>
            <a:avLst/>
            <a:gdLst>
              <a:gd name="connsiteX0" fmla="*/ 0 w 7002464"/>
              <a:gd name="connsiteY0" fmla="*/ 0 h 6399152"/>
              <a:gd name="connsiteX1" fmla="*/ 7002464 w 7002464"/>
              <a:gd name="connsiteY1" fmla="*/ 0 h 6399152"/>
              <a:gd name="connsiteX2" fmla="*/ 7002464 w 7002464"/>
              <a:gd name="connsiteY2" fmla="*/ 5797156 h 6399152"/>
              <a:gd name="connsiteX3" fmla="*/ 6400468 w 7002464"/>
              <a:gd name="connsiteY3" fmla="*/ 6399152 h 6399152"/>
              <a:gd name="connsiteX4" fmla="*/ 0 w 7002464"/>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002464" h="6399152">
                <a:moveTo>
                  <a:pt x="0" y="0"/>
                </a:moveTo>
                <a:lnTo>
                  <a:pt x="7002464" y="0"/>
                </a:lnTo>
                <a:lnTo>
                  <a:pt x="7002464" y="5797156"/>
                </a:lnTo>
                <a:cubicBezTo>
                  <a:pt x="7002464" y="6129629"/>
                  <a:pt x="6732941" y="6399152"/>
                  <a:pt x="6400468" y="6399152"/>
                </a:cubicBezTo>
                <a:lnTo>
                  <a:pt x="0" y="6399152"/>
                </a:lnTo>
                <a:close/>
              </a:path>
            </a:pathLst>
          </a:custGeom>
          <a:blipFill dpi="0" rotWithShape="1">
            <a:blip r:embed="rId2" cstate="screen">
              <a:extLst>
                <a:ext uri="{28A0092B-C50C-407E-A947-70E740481C1C}">
                  <a14:useLocalDpi xmlns:a14="http://schemas.microsoft.com/office/drawing/2010/main"/>
                </a:ext>
              </a:extLst>
            </a:blip>
            <a:srcRect/>
            <a:stretch>
              <a:fillRect/>
            </a:stretch>
          </a:blipFill>
        </p:spPr>
        <p:txBody>
          <a:bodyPr wrap="square">
            <a:noAutofit/>
          </a:bodyPr>
          <a:lstStyle>
            <a:lvl1pPr marL="0" indent="0">
              <a:buNone/>
              <a:defRPr/>
            </a:lvl1pPr>
          </a:lstStyle>
          <a:p>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7691007" y="3099815"/>
            <a:ext cx="3951469" cy="3084599"/>
          </a:xfrm>
        </p:spPr>
        <p:txBody>
          <a:bodyPr>
            <a:normAutofit/>
          </a:bodyPr>
          <a:lstStyle>
            <a:lvl1pPr marL="342900" indent="-342900">
              <a:buFont typeface="+mj-lt"/>
              <a:buAutoNum type="arabicPeriod"/>
              <a:defRPr sz="1800"/>
            </a:lvl1pPr>
            <a:lvl2pPr marL="571500" indent="-342900">
              <a:buFont typeface="+mj-lt"/>
              <a:buAutoNum type="alphaLcPeriod"/>
              <a:defRPr sz="1600"/>
            </a:lvl2pPr>
            <a:lvl3pPr marL="800100" indent="-342900">
              <a:buFont typeface="+mj-lt"/>
              <a:buAutoNum type="romanLcPeriod"/>
              <a:defRPr sz="1400"/>
            </a:lvl3pPr>
            <a:lvl4pPr marL="914400" indent="-228600">
              <a:buFont typeface="+mj-lt"/>
              <a:buAutoNum type="arabicParenR"/>
              <a:defRPr sz="1200"/>
            </a:lvl4pPr>
            <a:lvl5pPr marL="1143000" indent="-228600">
              <a:buFont typeface="+mj-lt"/>
              <a:buAutoNum type="alphaLcParen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C747D10D-DAA6-49BD-BCDC-42DE71F72A89}"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82816303"/>
      </p:ext>
    </p:extLst>
  </p:cSld>
  <p:clrMapOvr>
    <a:overrideClrMapping bg1="lt1" tx1="dk1" bg2="lt2" tx2="dk2" accent1="accent1" accent2="accent2" accent3="accent3" accent4="accent4" accent5="accent5" accent6="accent6" hlink="hlink" folHlink="folHlink"/>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478024"/>
            <a:ext cx="4325112" cy="2454796"/>
          </a:xfrm>
        </p:spPr>
        <p:txBody>
          <a:bodyPr anchor="t">
            <a:normAutofit/>
          </a:bodyPr>
          <a:lstStyle>
            <a:lvl1pPr>
              <a:defRPr sz="4400"/>
            </a:lvl1pPr>
          </a:lstStyle>
          <a:p>
            <a:r>
              <a:rPr lang="en-US"/>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6273800" y="2478024"/>
            <a:ext cx="4325112" cy="2454796"/>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marL="228600" marR="0" lvl="0" indent="-228600" algn="l" defTabSz="914400" rtl="0" eaLnBrk="1" fontAlgn="auto" latinLnBrk="0" hangingPunct="1">
              <a:lnSpc>
                <a:spcPct val="120000"/>
              </a:lnSpc>
              <a:spcBef>
                <a:spcPts val="1000"/>
              </a:spcBef>
              <a:spcAft>
                <a:spcPts val="0"/>
              </a:spcAft>
              <a:buClrTx/>
              <a:buSzTx/>
              <a:buFont typeface="Arial" panose="020B0604020202020204" pitchFamily="34" charset="0"/>
              <a:buChar char="•"/>
              <a:tabLst/>
              <a:defRPr/>
            </a:pPr>
            <a:r>
              <a:rPr kumimoji="0" lang="en-US" sz="1800" b="0" i="0" u="none" strike="noStrike" kern="1200" cap="none" spc="0" normalizeH="0" baseline="0" noProof="0">
                <a:ln>
                  <a:noFill/>
                </a:ln>
                <a:solidFill>
                  <a:srgbClr val="131313"/>
                </a:solidFill>
                <a:effectLst/>
                <a:uLnTx/>
                <a:uFillTx/>
                <a:latin typeface="Neue Haas Grotesk Text Pro"/>
                <a:ea typeface="+mn-ea"/>
                <a:cs typeface="+mn-cs"/>
              </a:rPr>
              <a:t>Click to edit Master text styles</a:t>
            </a:r>
          </a:p>
          <a:p>
            <a:pPr marL="457200" marR="0" lvl="1" indent="-228600" algn="l" defTabSz="914400" rtl="0" eaLnBrk="1" fontAlgn="auto" latinLnBrk="0" hangingPunct="1">
              <a:lnSpc>
                <a:spcPct val="120000"/>
              </a:lnSpc>
              <a:spcBef>
                <a:spcPts val="500"/>
              </a:spcBef>
              <a:spcAft>
                <a:spcPts val="0"/>
              </a:spcAft>
              <a:buClrTx/>
              <a:buSzTx/>
              <a:buFont typeface="Arial" panose="020B0604020202020204" pitchFamily="34" charset="0"/>
              <a:buChar char="•"/>
              <a:tabLst/>
              <a:defRPr/>
            </a:pPr>
            <a:r>
              <a:rPr kumimoji="0" lang="en-US" sz="1600" b="0" i="0" u="none" strike="noStrike" kern="1200" cap="none" spc="0" normalizeH="0" baseline="0" noProof="0">
                <a:ln>
                  <a:noFill/>
                </a:ln>
                <a:solidFill>
                  <a:srgbClr val="131313"/>
                </a:solidFill>
                <a:effectLst/>
                <a:uLnTx/>
                <a:uFillTx/>
                <a:latin typeface="Neue Haas Grotesk Text Pro"/>
                <a:ea typeface="+mn-ea"/>
                <a:cs typeface="+mn-cs"/>
              </a:rPr>
              <a:t>Second level</a:t>
            </a:r>
          </a:p>
          <a:p>
            <a:pPr marL="685800" marR="0" lvl="2" indent="-228600" algn="l" defTabSz="914400" rtl="0" eaLnBrk="1" fontAlgn="auto" latinLnBrk="0" hangingPunct="1">
              <a:lnSpc>
                <a:spcPct val="120000"/>
              </a:lnSpc>
              <a:spcBef>
                <a:spcPts val="500"/>
              </a:spcBef>
              <a:spcAft>
                <a:spcPts val="0"/>
              </a:spcAft>
              <a:buClrTx/>
              <a:buSzTx/>
              <a:buFont typeface="Arial" panose="020B0604020202020204" pitchFamily="34" charset="0"/>
              <a:buChar char="•"/>
              <a:tabLst/>
              <a:defRPr/>
            </a:pPr>
            <a:r>
              <a:rPr kumimoji="0" lang="en-US" sz="1400" b="0" i="0" u="none" strike="noStrike" kern="1200" cap="none" spc="0" normalizeH="0" baseline="0" noProof="0">
                <a:ln>
                  <a:noFill/>
                </a:ln>
                <a:solidFill>
                  <a:srgbClr val="131313"/>
                </a:solidFill>
                <a:effectLst/>
                <a:uLnTx/>
                <a:uFillTx/>
                <a:latin typeface="Neue Haas Grotesk Text Pro"/>
                <a:ea typeface="+mn-ea"/>
                <a:cs typeface="+mn-cs"/>
              </a:rPr>
              <a:t>Third level</a:t>
            </a:r>
          </a:p>
          <a:p>
            <a:pPr marL="914400" marR="0" lvl="3" indent="-228600" algn="l" defTabSz="914400" rtl="0" eaLnBrk="1" fontAlgn="auto" latinLnBrk="0" hangingPunct="1">
              <a:lnSpc>
                <a:spcPct val="120000"/>
              </a:lnSpc>
              <a:spcBef>
                <a:spcPts val="500"/>
              </a:spcBef>
              <a:spcAft>
                <a:spcPts val="0"/>
              </a:spcAft>
              <a:buClrTx/>
              <a:buSzTx/>
              <a:buFont typeface="Arial" panose="020B0604020202020204" pitchFamily="34" charset="0"/>
              <a:buChar char="•"/>
              <a:tabLst/>
              <a:defRPr/>
            </a:pPr>
            <a:r>
              <a:rPr kumimoji="0" lang="en-US" sz="1200" b="0" i="0" u="none" strike="noStrike" kern="1200" cap="none" spc="0" normalizeH="0" baseline="0" noProof="0">
                <a:ln>
                  <a:noFill/>
                </a:ln>
                <a:solidFill>
                  <a:srgbClr val="131313"/>
                </a:solidFill>
                <a:effectLst/>
                <a:uLnTx/>
                <a:uFillTx/>
                <a:latin typeface="Neue Haas Grotesk Text Pro"/>
                <a:ea typeface="+mn-ea"/>
                <a:cs typeface="+mn-cs"/>
              </a:rPr>
              <a:t>Fourth level</a:t>
            </a:r>
          </a:p>
          <a:p>
            <a:pPr marL="1143000" marR="0" lvl="4" indent="-228600" algn="l" defTabSz="914400" rtl="0" eaLnBrk="1" fontAlgn="auto" latinLnBrk="0" hangingPunct="1">
              <a:lnSpc>
                <a:spcPct val="120000"/>
              </a:lnSpc>
              <a:spcBef>
                <a:spcPts val="500"/>
              </a:spcBef>
              <a:spcAft>
                <a:spcPts val="0"/>
              </a:spcAft>
              <a:buClrTx/>
              <a:buSzTx/>
              <a:buFont typeface="Arial" panose="020B0604020202020204" pitchFamily="34" charset="0"/>
              <a:buChar char="•"/>
              <a:tabLst/>
              <a:defRPr/>
            </a:pPr>
            <a:r>
              <a:rPr kumimoji="0" lang="en-US" sz="1100" b="0" i="0" u="none" strike="noStrike" kern="1200" cap="none" spc="0" normalizeH="0" baseline="0" noProof="0">
                <a:ln>
                  <a:noFill/>
                </a:ln>
                <a:solidFill>
                  <a:srgbClr val="131313"/>
                </a:solidFill>
                <a:effectLst/>
                <a:uLnTx/>
                <a:uFillTx/>
                <a:latin typeface="Neue Haas Grotesk Text Pro"/>
                <a:ea typeface="+mn-ea"/>
                <a:cs typeface="+mn-cs"/>
              </a:rPr>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A99C55D-C47D-42B9-AD20-3E2CCE08596C}" type="datetime1">
              <a:rPr lang="en-US" smtClean="0"/>
              <a:t>4/19/2026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683164412"/>
      </p:ext>
    </p:extLst>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4984" y="2039112"/>
            <a:ext cx="3813048" cy="353872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5422392" y="2039112"/>
            <a:ext cx="5047488" cy="3538728"/>
          </a:xfrm>
        </p:spPr>
        <p:txBody>
          <a:bodyPr vert="horz" lIns="91440" tIns="45720" rIns="91440" bIns="45720" rtlCol="0">
            <a:normAutofit/>
          </a:bodyPr>
          <a:lstStyle>
            <a:lvl1pPr>
              <a:defRPr lang="en-US"/>
            </a:lvl1pPr>
            <a:lvl2pPr>
              <a:defRPr lang="en-US"/>
            </a:lvl2pPr>
            <a:lvl3pPr>
              <a:defRPr lang="en-US"/>
            </a:lvl3pPr>
            <a:lvl4pPr>
              <a:defRPr lang="en-US"/>
            </a:lvl4pPr>
            <a:lvl5pPr>
              <a:defRPr lang="en-US"/>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1EA44AD-1FB0-4882-B380-D102D5E41B49}" type="datetime1">
              <a:rPr lang="en-US" smtClean="0"/>
              <a:t>4/19/2026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230317069"/>
      </p:ext>
    </p:extLst>
  </p:cSld>
  <p:clrMapOvr>
    <a:masterClrMapping/>
  </p:clrMapOvr>
  <p:transition spd="med">
    <p:pull/>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00200"/>
            <a:ext cx="4142232" cy="46360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5422392" y="1600200"/>
            <a:ext cx="5788152" cy="463600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C21FD0E9-BB2A-40F4-9FCA-339953EA9BCB}" type="datetime1">
              <a:rPr lang="en-US" smtClean="0"/>
              <a:t>4/19/2026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64539746"/>
      </p:ext>
    </p:extLst>
  </p:cSld>
  <p:clrMapOvr>
    <a:masterClrMapping/>
  </p:clrMapOvr>
  <p:transition spd="med">
    <p:pull/>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7" y="640079"/>
            <a:ext cx="4032505" cy="3621024"/>
          </a:xfrm>
        </p:spPr>
        <p:txBody>
          <a:bodyPr anchor="t">
            <a:normAutofit/>
          </a:bodyPr>
          <a:lstStyle>
            <a:lvl1pPr>
              <a:defRPr sz="3600"/>
            </a:lvl1pPr>
          </a:lstStyle>
          <a:p>
            <a:r>
              <a:rPr lang="en-US"/>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5422392" y="640715"/>
            <a:ext cx="5968098" cy="57197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82DCE86-7B4C-43EC-801D-4B957536C306}" type="datetime1">
              <a:rPr lang="en-US" smtClean="0"/>
              <a:t>4/19/2026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772960900"/>
      </p:ext>
    </p:extLst>
  </p:cSld>
  <p:clrMapOvr>
    <a:masterClrMapping/>
  </p:clrMapOvr>
  <p:transition spd="med">
    <p:pull/>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640080"/>
            <a:ext cx="3493008" cy="3621024"/>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4425696" y="640080"/>
            <a:ext cx="7159752" cy="5724144"/>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FD3FCD9-BE24-4676-9D2E-63D9ED82EDA2}" type="datetime1">
              <a:rPr lang="en-US" smtClean="0"/>
              <a:t>4/19/2026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24222798"/>
      </p:ext>
    </p:extLst>
  </p:cSld>
  <p:clrMapOvr>
    <a:masterClrMapping/>
  </p:clrMapOvr>
  <p:transition spd="med">
    <p:pull/>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Only (Ma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41248" y="-1325880"/>
            <a:ext cx="10515600" cy="1325880"/>
          </a:xfrm>
        </p:spPr>
        <p:txBody>
          <a:bodyPr anchor="b">
            <a:normAutofit/>
          </a:bodyPr>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137159" y="329450"/>
            <a:ext cx="11924209" cy="61991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21CA290A-121B-47D5-B4CD-63E70D76A5D5}" type="datetime1">
              <a:rPr lang="en-US" smtClean="0"/>
              <a:t>4/19/2026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716629822"/>
      </p:ext>
    </p:extLst>
  </p:cSld>
  <p:clrMapOvr>
    <a:masterClrMapping/>
  </p:clrMapOvr>
  <p:transition spd="med">
    <p:pull/>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Content Photo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4480560" cy="152704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7" y="2276856"/>
            <a:ext cx="4480560" cy="40416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CE823DF8-AABE-3B17-254E-81CD7CA2B5BF}"/>
              </a:ext>
            </a:extLst>
          </p:cNvPr>
          <p:cNvSpPr>
            <a:spLocks noGrp="1"/>
          </p:cNvSpPr>
          <p:nvPr>
            <p:ph type="pic" sz="quarter" idx="15"/>
          </p:nvPr>
        </p:nvSpPr>
        <p:spPr>
          <a:xfrm>
            <a:off x="5737594" y="0"/>
            <a:ext cx="6454406" cy="6399152"/>
          </a:xfrm>
          <a:custGeom>
            <a:avLst/>
            <a:gdLst>
              <a:gd name="connsiteX0" fmla="*/ 0 w 6454406"/>
              <a:gd name="connsiteY0" fmla="*/ 0 h 6399152"/>
              <a:gd name="connsiteX1" fmla="*/ 6454406 w 6454406"/>
              <a:gd name="connsiteY1" fmla="*/ 0 h 6399152"/>
              <a:gd name="connsiteX2" fmla="*/ 6454406 w 6454406"/>
              <a:gd name="connsiteY2" fmla="*/ 6399152 h 6399152"/>
              <a:gd name="connsiteX3" fmla="*/ 601995 w 6454406"/>
              <a:gd name="connsiteY3" fmla="*/ 6399152 h 6399152"/>
              <a:gd name="connsiteX4" fmla="*/ 0 w 6454406"/>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406" h="6399152">
                <a:moveTo>
                  <a:pt x="0" y="0"/>
                </a:moveTo>
                <a:lnTo>
                  <a:pt x="6454406" y="0"/>
                </a:lnTo>
                <a:lnTo>
                  <a:pt x="6454406" y="6399152"/>
                </a:lnTo>
                <a:lnTo>
                  <a:pt x="601995" y="6399152"/>
                </a:lnTo>
                <a:cubicBezTo>
                  <a:pt x="269522"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260A58D8-7EDF-40A6-A98C-8CBDF59A319E}"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984812458"/>
      </p:ext>
    </p:extLst>
  </p:cSld>
  <p:clrMapOvr>
    <a:masterClrMapping/>
  </p:clrMapOvr>
  <p:transition spd="med">
    <p:pull/>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Content Photo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601755"/>
            <a:ext cx="4389120" cy="152704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6F26914B-7405-10AB-A859-8165D7B1A93C}"/>
              </a:ext>
            </a:extLst>
          </p:cNvPr>
          <p:cNvSpPr>
            <a:spLocks noGrp="1"/>
          </p:cNvSpPr>
          <p:nvPr>
            <p:ph type="pic" sz="quarter" idx="15"/>
          </p:nvPr>
        </p:nvSpPr>
        <p:spPr>
          <a:xfrm>
            <a:off x="0" y="1"/>
            <a:ext cx="6591300" cy="6410303"/>
          </a:xfrm>
          <a:custGeom>
            <a:avLst/>
            <a:gdLst>
              <a:gd name="connsiteX0" fmla="*/ 0 w 6591300"/>
              <a:gd name="connsiteY0" fmla="*/ 0 h 6410303"/>
              <a:gd name="connsiteX1" fmla="*/ 6591300 w 6591300"/>
              <a:gd name="connsiteY1" fmla="*/ 0 h 6410303"/>
              <a:gd name="connsiteX2" fmla="*/ 6591300 w 6591300"/>
              <a:gd name="connsiteY2" fmla="*/ 5807073 h 6410303"/>
              <a:gd name="connsiteX3" fmla="*/ 5988070 w 6591300"/>
              <a:gd name="connsiteY3" fmla="*/ 6410303 h 6410303"/>
              <a:gd name="connsiteX4" fmla="*/ 0 w 6591300"/>
              <a:gd name="connsiteY4" fmla="*/ 6410303 h 6410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410303">
                <a:moveTo>
                  <a:pt x="0" y="0"/>
                </a:moveTo>
                <a:lnTo>
                  <a:pt x="6591300" y="0"/>
                </a:lnTo>
                <a:lnTo>
                  <a:pt x="6591300" y="5807073"/>
                </a:lnTo>
                <a:cubicBezTo>
                  <a:pt x="6591300" y="6140228"/>
                  <a:pt x="6321225" y="6410303"/>
                  <a:pt x="5988070" y="6410303"/>
                </a:cubicBezTo>
                <a:lnTo>
                  <a:pt x="0" y="6410303"/>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2276856"/>
            <a:ext cx="4389120" cy="40416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16DF7C3E-B5DF-4043-B2F9-CD94B277B81B}"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37025020"/>
      </p:ext>
    </p:extLst>
  </p:cSld>
  <p:clrMapOvr>
    <a:masterClrMapping/>
  </p:clrMapOvr>
  <p:transition spd="med">
    <p:pull/>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Content Photo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3401568" cy="152704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29768"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58FA1BA0-D099-705F-F85E-3FBC782F7651}"/>
              </a:ext>
            </a:extLst>
          </p:cNvPr>
          <p:cNvSpPr>
            <a:spLocks noGrp="1"/>
          </p:cNvSpPr>
          <p:nvPr>
            <p:ph type="pic" sz="quarter" idx="15"/>
          </p:nvPr>
        </p:nvSpPr>
        <p:spPr>
          <a:xfrm>
            <a:off x="4502843" y="2"/>
            <a:ext cx="7689157" cy="6399151"/>
          </a:xfrm>
          <a:custGeom>
            <a:avLst/>
            <a:gdLst>
              <a:gd name="connsiteX0" fmla="*/ 0 w 7689157"/>
              <a:gd name="connsiteY0" fmla="*/ 0 h 6399151"/>
              <a:gd name="connsiteX1" fmla="*/ 7689157 w 7689157"/>
              <a:gd name="connsiteY1" fmla="*/ 0 h 6399151"/>
              <a:gd name="connsiteX2" fmla="*/ 7689157 w 7689157"/>
              <a:gd name="connsiteY2" fmla="*/ 6399151 h 6399151"/>
              <a:gd name="connsiteX3" fmla="*/ 601997 w 7689157"/>
              <a:gd name="connsiteY3" fmla="*/ 6399151 h 6399151"/>
              <a:gd name="connsiteX4" fmla="*/ 0 w 7689157"/>
              <a:gd name="connsiteY4" fmla="*/ 5797155 h 63991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1">
                <a:moveTo>
                  <a:pt x="0" y="0"/>
                </a:moveTo>
                <a:lnTo>
                  <a:pt x="7689157" y="0"/>
                </a:lnTo>
                <a:lnTo>
                  <a:pt x="7689157" y="6399151"/>
                </a:lnTo>
                <a:lnTo>
                  <a:pt x="601997" y="6399151"/>
                </a:lnTo>
                <a:cubicBezTo>
                  <a:pt x="269523" y="6399151"/>
                  <a:pt x="0" y="6129628"/>
                  <a:pt x="0" y="5797155"/>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84F04B89-F088-43E2-8F95-5A2E5E9F612E}"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155760297"/>
      </p:ext>
    </p:extLst>
  </p:cSld>
  <p:clrMapOvr>
    <a:masterClrMapping/>
  </p:clrMapOvr>
  <p:transition spd="med">
    <p:pull/>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Content Photo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21040" y="603504"/>
            <a:ext cx="3401568" cy="152704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F44EE1A0-D83B-FE6C-4495-F55C5070D5D1}"/>
              </a:ext>
            </a:extLst>
          </p:cNvPr>
          <p:cNvSpPr>
            <a:spLocks noGrp="1"/>
          </p:cNvSpPr>
          <p:nvPr>
            <p:ph type="pic" sz="quarter" idx="15"/>
          </p:nvPr>
        </p:nvSpPr>
        <p:spPr>
          <a:xfrm>
            <a:off x="0" y="0"/>
            <a:ext cx="7734300" cy="6399152"/>
          </a:xfrm>
          <a:custGeom>
            <a:avLst/>
            <a:gdLst>
              <a:gd name="connsiteX0" fmla="*/ 0 w 7734300"/>
              <a:gd name="connsiteY0" fmla="*/ 0 h 6399152"/>
              <a:gd name="connsiteX1" fmla="*/ 7734300 w 7734300"/>
              <a:gd name="connsiteY1" fmla="*/ 0 h 6399152"/>
              <a:gd name="connsiteX2" fmla="*/ 7734300 w 7734300"/>
              <a:gd name="connsiteY2" fmla="*/ 5797156 h 6399152"/>
              <a:gd name="connsiteX3" fmla="*/ 7132304 w 7734300"/>
              <a:gd name="connsiteY3" fmla="*/ 6399152 h 6399152"/>
              <a:gd name="connsiteX4" fmla="*/ 0 w 7734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4300" h="6399152">
                <a:moveTo>
                  <a:pt x="0" y="0"/>
                </a:moveTo>
                <a:lnTo>
                  <a:pt x="7734300" y="0"/>
                </a:lnTo>
                <a:lnTo>
                  <a:pt x="7734300" y="5797156"/>
                </a:lnTo>
                <a:cubicBezTo>
                  <a:pt x="7734300" y="6129629"/>
                  <a:pt x="7464777" y="6399152"/>
                  <a:pt x="7132304"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21040" y="2276856"/>
            <a:ext cx="3401568" cy="4041648"/>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A0FCFF8D-E3E3-4D6C-85D1-1D24204FD961}"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065717206"/>
      </p:ext>
    </p:extLst>
  </p:cSld>
  <p:clrMapOvr>
    <a:masterClrMapping/>
  </p:clrMapOvr>
  <p:transition spd="med">
    <p:pull/>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Content Photo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4162318"/>
            <a:ext cx="2953618" cy="18928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4162318"/>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8">
            <a:extLst>
              <a:ext uri="{FF2B5EF4-FFF2-40B4-BE49-F238E27FC236}">
                <a16:creationId xmlns:a16="http://schemas.microsoft.com/office/drawing/2014/main" id="{0696DEB7-ADC8-3E90-7A63-F11D6535D0E4}"/>
              </a:ext>
            </a:extLst>
          </p:cNvPr>
          <p:cNvSpPr>
            <a:spLocks noGrp="1"/>
          </p:cNvSpPr>
          <p:nvPr>
            <p:ph type="pic" sz="quarter" idx="15"/>
          </p:nvPr>
        </p:nvSpPr>
        <p:spPr>
          <a:xfrm>
            <a:off x="0" y="0"/>
            <a:ext cx="11750040" cy="3806246"/>
          </a:xfrm>
          <a:custGeom>
            <a:avLst/>
            <a:gdLst>
              <a:gd name="connsiteX0" fmla="*/ 0 w 11733150"/>
              <a:gd name="connsiteY0" fmla="*/ 0 h 3806246"/>
              <a:gd name="connsiteX1" fmla="*/ 11733150 w 11733150"/>
              <a:gd name="connsiteY1" fmla="*/ 0 h 3806246"/>
              <a:gd name="connsiteX2" fmla="*/ 11733150 w 11733150"/>
              <a:gd name="connsiteY2" fmla="*/ 3204250 h 3806246"/>
              <a:gd name="connsiteX3" fmla="*/ 11131154 w 11733150"/>
              <a:gd name="connsiteY3" fmla="*/ 3806246 h 3806246"/>
              <a:gd name="connsiteX4" fmla="*/ 0 w 11733150"/>
              <a:gd name="connsiteY4" fmla="*/ 3806246 h 38062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33150" h="3806246">
                <a:moveTo>
                  <a:pt x="0" y="0"/>
                </a:moveTo>
                <a:lnTo>
                  <a:pt x="11733150" y="0"/>
                </a:lnTo>
                <a:lnTo>
                  <a:pt x="11733150" y="3204250"/>
                </a:lnTo>
                <a:cubicBezTo>
                  <a:pt x="11733150" y="3536723"/>
                  <a:pt x="11463627" y="3806246"/>
                  <a:pt x="11131154" y="3806246"/>
                </a:cubicBezTo>
                <a:lnTo>
                  <a:pt x="0" y="3806246"/>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1479AD81-0F74-4052-9D15-1FCBE10FF531}"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440439564"/>
      </p:ext>
    </p:extLst>
  </p:cSld>
  <p:clrMapOvr>
    <a:masterClrMapping/>
  </p:clrMapOvr>
  <p:transition spd="med">
    <p:pull/>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Content Photo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61425"/>
            <a:ext cx="2953618" cy="189280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77640" y="561425"/>
            <a:ext cx="7772400" cy="2240280"/>
          </a:xfrm>
        </p:spPr>
        <p:txBody>
          <a:bodyPr>
            <a:noAutofit/>
          </a:bodyPr>
          <a:lstStyle>
            <a:lvl1pPr marL="285750" indent="-285750">
              <a:buFont typeface="Arial" panose="020B0604020202020204" pitchFamily="34" charset="0"/>
              <a:buChar char="•"/>
              <a:defRPr sz="1800"/>
            </a:lvl1pPr>
            <a:lvl2pPr marL="514350" indent="-285750">
              <a:buFont typeface="Arial" panose="020B0604020202020204" pitchFamily="34" charset="0"/>
              <a:buChar char="•"/>
              <a:defRPr sz="16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200"/>
            </a:lvl4pPr>
            <a:lvl5pPr marL="1085850" indent="-171450">
              <a:buFont typeface="Arial" panose="020B0604020202020204" pitchFamily="34" charset="0"/>
              <a:buChar cha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Picture Placeholder 11">
            <a:extLst>
              <a:ext uri="{FF2B5EF4-FFF2-40B4-BE49-F238E27FC236}">
                <a16:creationId xmlns:a16="http://schemas.microsoft.com/office/drawing/2014/main" id="{20558516-7088-BB33-D6DC-15ED4C60CBAF}"/>
              </a:ext>
            </a:extLst>
          </p:cNvPr>
          <p:cNvSpPr>
            <a:spLocks noGrp="1"/>
          </p:cNvSpPr>
          <p:nvPr>
            <p:ph type="pic" sz="quarter" idx="15"/>
          </p:nvPr>
        </p:nvSpPr>
        <p:spPr>
          <a:xfrm>
            <a:off x="441960" y="3067414"/>
            <a:ext cx="11750040" cy="3790586"/>
          </a:xfrm>
          <a:custGeom>
            <a:avLst/>
            <a:gdLst>
              <a:gd name="connsiteX0" fmla="*/ 603695 w 11750040"/>
              <a:gd name="connsiteY0" fmla="*/ 0 h 3790586"/>
              <a:gd name="connsiteX1" fmla="*/ 11750040 w 11750040"/>
              <a:gd name="connsiteY1" fmla="*/ 0 h 3790586"/>
              <a:gd name="connsiteX2" fmla="*/ 11750040 w 11750040"/>
              <a:gd name="connsiteY2" fmla="*/ 3790586 h 3790586"/>
              <a:gd name="connsiteX3" fmla="*/ 0 w 11750040"/>
              <a:gd name="connsiteY3" fmla="*/ 3790586 h 3790586"/>
              <a:gd name="connsiteX4" fmla="*/ 0 w 11750040"/>
              <a:gd name="connsiteY4" fmla="*/ 603695 h 3790586"/>
              <a:gd name="connsiteX5" fmla="*/ 603695 w 11750040"/>
              <a:gd name="connsiteY5" fmla="*/ 0 h 3790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750040" h="3790586">
                <a:moveTo>
                  <a:pt x="603695" y="0"/>
                </a:moveTo>
                <a:lnTo>
                  <a:pt x="11750040" y="0"/>
                </a:lnTo>
                <a:lnTo>
                  <a:pt x="11750040" y="3790586"/>
                </a:lnTo>
                <a:lnTo>
                  <a:pt x="0" y="3790586"/>
                </a:lnTo>
                <a:lnTo>
                  <a:pt x="0" y="603695"/>
                </a:lnTo>
                <a:cubicBezTo>
                  <a:pt x="0" y="270283"/>
                  <a:pt x="270283" y="0"/>
                  <a:pt x="603695" y="0"/>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37160" y="40460"/>
            <a:ext cx="3494314" cy="338328"/>
          </a:xfrm>
        </p:spPr>
        <p:txBody>
          <a:bodyPr/>
          <a:lstStyle/>
          <a:p>
            <a:fld id="{58567813-D47B-4BA9-A366-45E7794B6608}"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876521" y="40460"/>
            <a:ext cx="2805405" cy="338328"/>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632162" y="40460"/>
            <a:ext cx="429207" cy="338328"/>
          </a:xfrm>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226015566"/>
      </p:ext>
    </p:extLst>
  </p:cSld>
  <p:clrMapOvr>
    <a:masterClrMapping/>
  </p:clrMapOvr>
  <p:transition spd="med">
    <p:pull/>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Content Photo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8311896" y="1078992"/>
            <a:ext cx="3273552" cy="1947672"/>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8073E866-A871-62F7-1E54-F2A44278F834}"/>
              </a:ext>
            </a:extLst>
          </p:cNvPr>
          <p:cNvSpPr>
            <a:spLocks noGrp="1"/>
          </p:cNvSpPr>
          <p:nvPr>
            <p:ph type="pic" sz="quarter" idx="15"/>
          </p:nvPr>
        </p:nvSpPr>
        <p:spPr>
          <a:xfrm>
            <a:off x="0" y="0"/>
            <a:ext cx="7734300" cy="6399152"/>
          </a:xfrm>
          <a:custGeom>
            <a:avLst/>
            <a:gdLst>
              <a:gd name="connsiteX0" fmla="*/ 0 w 7734300"/>
              <a:gd name="connsiteY0" fmla="*/ 0 h 6399152"/>
              <a:gd name="connsiteX1" fmla="*/ 7734300 w 7734300"/>
              <a:gd name="connsiteY1" fmla="*/ 0 h 6399152"/>
              <a:gd name="connsiteX2" fmla="*/ 7734300 w 7734300"/>
              <a:gd name="connsiteY2" fmla="*/ 5797156 h 6399152"/>
              <a:gd name="connsiteX3" fmla="*/ 7132304 w 7734300"/>
              <a:gd name="connsiteY3" fmla="*/ 6399152 h 6399152"/>
              <a:gd name="connsiteX4" fmla="*/ 0 w 7734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34300" h="6399152">
                <a:moveTo>
                  <a:pt x="0" y="0"/>
                </a:moveTo>
                <a:lnTo>
                  <a:pt x="7734300" y="0"/>
                </a:lnTo>
                <a:lnTo>
                  <a:pt x="7734300" y="5797156"/>
                </a:lnTo>
                <a:cubicBezTo>
                  <a:pt x="7734300" y="6129629"/>
                  <a:pt x="7464777" y="6399152"/>
                  <a:pt x="7132304"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8311896" y="3099816"/>
            <a:ext cx="3273552" cy="2953512"/>
          </a:xfrm>
        </p:spPr>
        <p:txBody>
          <a:bodyPr>
            <a:normAutofit/>
          </a:bodyPr>
          <a:lstStyle>
            <a:lvl1pPr marL="285750" indent="-285750">
              <a:buFont typeface="Arial" panose="020B0604020202020204" pitchFamily="34" charset="0"/>
              <a:buChar char="•"/>
              <a:defRPr sz="1600"/>
            </a:lvl1pPr>
            <a:lvl2pPr marL="514350" indent="-285750">
              <a:buFont typeface="Arial" panose="020B0604020202020204" pitchFamily="34" charset="0"/>
              <a:buChar char="•"/>
              <a:defRPr sz="1400"/>
            </a:lvl2pPr>
            <a:lvl3pPr marL="628650" indent="-171450">
              <a:buFont typeface="Arial" panose="020B0604020202020204" pitchFamily="34" charset="0"/>
              <a:buChar char="•"/>
              <a:defRPr sz="1200"/>
            </a:lvl3pPr>
            <a:lvl4pPr marL="857250" indent="-171450">
              <a:buFont typeface="Arial" panose="020B0604020202020204" pitchFamily="34" charset="0"/>
              <a:buChar char="•"/>
              <a:defRPr sz="1100"/>
            </a:lvl4pPr>
            <a:lvl5pPr marL="1085850" indent="-171450">
              <a:buFont typeface="Arial" panose="020B0604020202020204" pitchFamily="34" charset="0"/>
              <a:buChar char="•"/>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D3C75A4F-7395-44C0-9A76-83F0F6EA512A}"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278271241"/>
      </p:ext>
    </p:extLst>
  </p:cSld>
  <p:clrMapOvr>
    <a:masterClrMapping/>
  </p:clrMapOvr>
  <p:transition spd="med">
    <p:pull/>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le, Content Photo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21733" y="5111854"/>
            <a:ext cx="3945468" cy="1389888"/>
          </a:xfrm>
        </p:spPr>
        <p:txBody>
          <a:bodyPr anchor="t">
            <a:normAutofit/>
          </a:bodyPr>
          <a:lstStyle>
            <a:lvl1pPr>
              <a:defRPr sz="3200"/>
            </a:lvl1pPr>
          </a:lstStyle>
          <a:p>
            <a:r>
              <a:rPr lang="en-US"/>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5584372" y="5111854"/>
            <a:ext cx="6168356" cy="1389888"/>
          </a:xfrm>
        </p:spPr>
        <p:txBody>
          <a:bodyPr>
            <a:noAutofit/>
          </a:bodyPr>
          <a:lstStyle>
            <a:lvl1pPr marL="0" indent="0">
              <a:buFont typeface="Arial" panose="020B0604020202020204" pitchFamily="34" charset="0"/>
              <a:buNone/>
              <a:defRPr sz="1400"/>
            </a:lvl1pPr>
            <a:lvl2pPr marL="228600" indent="0">
              <a:buFont typeface="Arial" panose="020B0604020202020204" pitchFamily="34" charset="0"/>
              <a:buNone/>
              <a:defRPr sz="1200"/>
            </a:lvl2pPr>
            <a:lvl3pPr marL="457200" indent="0">
              <a:buFont typeface="Arial" panose="020B0604020202020204" pitchFamily="34" charset="0"/>
              <a:buNone/>
              <a:defRPr sz="1100"/>
            </a:lvl3pPr>
            <a:lvl4pPr marL="685800" indent="0">
              <a:buFont typeface="Arial" panose="020B0604020202020204" pitchFamily="34" charset="0"/>
              <a:buNone/>
              <a:defRPr sz="1050"/>
            </a:lvl4pPr>
            <a:lvl5pPr marL="914400" indent="0">
              <a:buFont typeface="Arial" panose="020B0604020202020204" pitchFamily="34" charset="0"/>
              <a:buNone/>
              <a:defRPr sz="1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Picture Placeholder 8">
            <a:extLst>
              <a:ext uri="{FF2B5EF4-FFF2-40B4-BE49-F238E27FC236}">
                <a16:creationId xmlns:a16="http://schemas.microsoft.com/office/drawing/2014/main" id="{815B30A2-D0D1-DED2-1133-A673CEA16AE9}"/>
              </a:ext>
            </a:extLst>
          </p:cNvPr>
          <p:cNvSpPr>
            <a:spLocks noGrp="1"/>
          </p:cNvSpPr>
          <p:nvPr>
            <p:ph type="pic" sz="quarter" idx="15"/>
          </p:nvPr>
        </p:nvSpPr>
        <p:spPr>
          <a:xfrm>
            <a:off x="0" y="0"/>
            <a:ext cx="11750040" cy="4724868"/>
          </a:xfrm>
          <a:custGeom>
            <a:avLst/>
            <a:gdLst>
              <a:gd name="connsiteX0" fmla="*/ 0 w 11750040"/>
              <a:gd name="connsiteY0" fmla="*/ 0 h 4724868"/>
              <a:gd name="connsiteX1" fmla="*/ 11750040 w 11750040"/>
              <a:gd name="connsiteY1" fmla="*/ 0 h 4724868"/>
              <a:gd name="connsiteX2" fmla="*/ 11750040 w 11750040"/>
              <a:gd name="connsiteY2" fmla="*/ 4122872 h 4724868"/>
              <a:gd name="connsiteX3" fmla="*/ 11148044 w 11750040"/>
              <a:gd name="connsiteY3" fmla="*/ 4724868 h 4724868"/>
              <a:gd name="connsiteX4" fmla="*/ 0 w 11750040"/>
              <a:gd name="connsiteY4" fmla="*/ 4724868 h 4724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50040" h="4724868">
                <a:moveTo>
                  <a:pt x="0" y="0"/>
                </a:moveTo>
                <a:lnTo>
                  <a:pt x="11750040" y="0"/>
                </a:lnTo>
                <a:lnTo>
                  <a:pt x="11750040" y="4122872"/>
                </a:lnTo>
                <a:cubicBezTo>
                  <a:pt x="11750040" y="4455345"/>
                  <a:pt x="11480517" y="4724868"/>
                  <a:pt x="11148044" y="4724868"/>
                </a:cubicBezTo>
                <a:lnTo>
                  <a:pt x="0" y="4724868"/>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1B2EEDCC-520A-464B-900A-5F7E0E1FFC43}"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23609759"/>
      </p:ext>
    </p:extLst>
  </p:cSld>
  <p:clrMapOvr>
    <a:masterClrMapping/>
  </p:clrMapOvr>
  <p:transition spd="med">
    <p:pull/>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Content Photo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550408" y="548640"/>
            <a:ext cx="6035040" cy="1143000"/>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C1AB8ED2-AD91-CB22-5624-BD41AB32529E}"/>
              </a:ext>
            </a:extLst>
          </p:cNvPr>
          <p:cNvSpPr>
            <a:spLocks noGrp="1"/>
          </p:cNvSpPr>
          <p:nvPr>
            <p:ph type="pic" sz="quarter" idx="15"/>
          </p:nvPr>
        </p:nvSpPr>
        <p:spPr>
          <a:xfrm>
            <a:off x="0" y="0"/>
            <a:ext cx="4844052" cy="6399152"/>
          </a:xfrm>
          <a:custGeom>
            <a:avLst/>
            <a:gdLst>
              <a:gd name="connsiteX0" fmla="*/ 0 w 4844052"/>
              <a:gd name="connsiteY0" fmla="*/ 0 h 6399152"/>
              <a:gd name="connsiteX1" fmla="*/ 4844052 w 4844052"/>
              <a:gd name="connsiteY1" fmla="*/ 0 h 6399152"/>
              <a:gd name="connsiteX2" fmla="*/ 4844052 w 4844052"/>
              <a:gd name="connsiteY2" fmla="*/ 5795922 h 6399152"/>
              <a:gd name="connsiteX3" fmla="*/ 4240822 w 4844052"/>
              <a:gd name="connsiteY3" fmla="*/ 6399152 h 6399152"/>
              <a:gd name="connsiteX4" fmla="*/ 0 w 4844052"/>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44052" h="6399152">
                <a:moveTo>
                  <a:pt x="0" y="0"/>
                </a:moveTo>
                <a:lnTo>
                  <a:pt x="4844052" y="0"/>
                </a:lnTo>
                <a:lnTo>
                  <a:pt x="4844052" y="5795922"/>
                </a:lnTo>
                <a:cubicBezTo>
                  <a:pt x="4844052" y="6129077"/>
                  <a:pt x="4573977" y="6399152"/>
                  <a:pt x="4240822"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5550408" y="1828800"/>
            <a:ext cx="6035040" cy="44897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36C1D43-E95A-44CE-BF39-AC264176BC74}"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32136298"/>
      </p:ext>
    </p:extLst>
  </p:cSld>
  <p:clrMapOvr>
    <a:masterClrMapping/>
  </p:clrMapOvr>
  <p:transition spd="med">
    <p:pull/>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Content Photo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40"/>
            <a:ext cx="6135624" cy="1143000"/>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828800"/>
            <a:ext cx="6135624" cy="44897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D436AA50-FCF9-9A32-68F8-A124C794908D}"/>
              </a:ext>
            </a:extLst>
          </p:cNvPr>
          <p:cNvSpPr>
            <a:spLocks noGrp="1"/>
          </p:cNvSpPr>
          <p:nvPr>
            <p:ph type="pic" sz="quarter" idx="15"/>
          </p:nvPr>
        </p:nvSpPr>
        <p:spPr>
          <a:xfrm>
            <a:off x="7353304" y="0"/>
            <a:ext cx="4838696" cy="6399152"/>
          </a:xfrm>
          <a:custGeom>
            <a:avLst/>
            <a:gdLst>
              <a:gd name="connsiteX0" fmla="*/ 0 w 4838696"/>
              <a:gd name="connsiteY0" fmla="*/ 0 h 6399152"/>
              <a:gd name="connsiteX1" fmla="*/ 4838696 w 4838696"/>
              <a:gd name="connsiteY1" fmla="*/ 0 h 6399152"/>
              <a:gd name="connsiteX2" fmla="*/ 4838696 w 4838696"/>
              <a:gd name="connsiteY2" fmla="*/ 6399152 h 6399152"/>
              <a:gd name="connsiteX3" fmla="*/ 603230 w 4838696"/>
              <a:gd name="connsiteY3" fmla="*/ 6399152 h 6399152"/>
              <a:gd name="connsiteX4" fmla="*/ 0 w 4838696"/>
              <a:gd name="connsiteY4" fmla="*/ 579592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838696" h="6399152">
                <a:moveTo>
                  <a:pt x="0" y="0"/>
                </a:moveTo>
                <a:lnTo>
                  <a:pt x="4838696" y="0"/>
                </a:lnTo>
                <a:lnTo>
                  <a:pt x="4838696" y="6399152"/>
                </a:lnTo>
                <a:lnTo>
                  <a:pt x="603230" y="6399152"/>
                </a:lnTo>
                <a:cubicBezTo>
                  <a:pt x="270075" y="6399152"/>
                  <a:pt x="0" y="6129077"/>
                  <a:pt x="0" y="5795922"/>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6F84395D-714C-468A-B505-16E3BDC41D6C}"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4055944007"/>
      </p:ext>
    </p:extLst>
  </p:cSld>
  <p:clrMapOvr>
    <a:masterClrMapping/>
  </p:clrMapOvr>
  <p:transition spd="med">
    <p:pull/>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Content Photo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196328" y="320040"/>
            <a:ext cx="4389120" cy="932688"/>
          </a:xfrm>
        </p:spPr>
        <p:txBody>
          <a:bodyPr anchor="b"/>
          <a:lstStyle/>
          <a:p>
            <a:r>
              <a:rPr lang="en-US"/>
              <a:t>Click to edit Master title style</a:t>
            </a:r>
          </a:p>
        </p:txBody>
      </p:sp>
      <p:sp>
        <p:nvSpPr>
          <p:cNvPr id="11" name="Picture Placeholder 9">
            <a:extLst>
              <a:ext uri="{FF2B5EF4-FFF2-40B4-BE49-F238E27FC236}">
                <a16:creationId xmlns:a16="http://schemas.microsoft.com/office/drawing/2014/main" id="{6B8A8E1B-B99E-8C69-154E-2FAADB07D510}"/>
              </a:ext>
            </a:extLst>
          </p:cNvPr>
          <p:cNvSpPr>
            <a:spLocks noGrp="1"/>
          </p:cNvSpPr>
          <p:nvPr>
            <p:ph type="pic" sz="quarter" idx="15"/>
          </p:nvPr>
        </p:nvSpPr>
        <p:spPr>
          <a:xfrm>
            <a:off x="0" y="0"/>
            <a:ext cx="6591300" cy="6399152"/>
          </a:xfrm>
          <a:custGeom>
            <a:avLst/>
            <a:gdLst>
              <a:gd name="connsiteX0" fmla="*/ 0 w 6591300"/>
              <a:gd name="connsiteY0" fmla="*/ 0 h 6399152"/>
              <a:gd name="connsiteX1" fmla="*/ 6591300 w 6591300"/>
              <a:gd name="connsiteY1" fmla="*/ 0 h 6399152"/>
              <a:gd name="connsiteX2" fmla="*/ 6591300 w 6591300"/>
              <a:gd name="connsiteY2" fmla="*/ 5797156 h 6399152"/>
              <a:gd name="connsiteX3" fmla="*/ 5989304 w 6591300"/>
              <a:gd name="connsiteY3" fmla="*/ 6399152 h 6399152"/>
              <a:gd name="connsiteX4" fmla="*/ 0 w 6591300"/>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91300" h="6399152">
                <a:moveTo>
                  <a:pt x="0" y="0"/>
                </a:moveTo>
                <a:lnTo>
                  <a:pt x="6591300" y="0"/>
                </a:lnTo>
                <a:lnTo>
                  <a:pt x="6591300" y="5797156"/>
                </a:lnTo>
                <a:cubicBezTo>
                  <a:pt x="6591300" y="6129629"/>
                  <a:pt x="6321777" y="6399152"/>
                  <a:pt x="5989304"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196328" y="1380744"/>
            <a:ext cx="438912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4009D615-5030-44BE-B1E7-FCAF557FFC34}"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695886651"/>
      </p:ext>
    </p:extLst>
  </p:cSld>
  <p:clrMapOvr>
    <a:masterClrMapping/>
  </p:clrMapOvr>
  <p:transition spd="med">
    <p:pull/>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Content Photo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320040"/>
            <a:ext cx="4573413"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29766" y="1380744"/>
            <a:ext cx="4573413"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2BD82EEA-7278-1A73-C95C-473F75B54048}"/>
              </a:ext>
            </a:extLst>
          </p:cNvPr>
          <p:cNvSpPr>
            <a:spLocks noGrp="1"/>
          </p:cNvSpPr>
          <p:nvPr>
            <p:ph type="pic" sz="quarter" idx="15"/>
          </p:nvPr>
        </p:nvSpPr>
        <p:spPr>
          <a:xfrm>
            <a:off x="5737593" y="0"/>
            <a:ext cx="6454407" cy="6399152"/>
          </a:xfrm>
          <a:custGeom>
            <a:avLst/>
            <a:gdLst>
              <a:gd name="connsiteX0" fmla="*/ 0 w 6454407"/>
              <a:gd name="connsiteY0" fmla="*/ 0 h 6399152"/>
              <a:gd name="connsiteX1" fmla="*/ 6454407 w 6454407"/>
              <a:gd name="connsiteY1" fmla="*/ 0 h 6399152"/>
              <a:gd name="connsiteX2" fmla="*/ 6454407 w 6454407"/>
              <a:gd name="connsiteY2" fmla="*/ 6399152 h 6399152"/>
              <a:gd name="connsiteX3" fmla="*/ 601996 w 6454407"/>
              <a:gd name="connsiteY3" fmla="*/ 6399152 h 6399152"/>
              <a:gd name="connsiteX4" fmla="*/ 0 w 6454407"/>
              <a:gd name="connsiteY4" fmla="*/ 5797156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54407" h="6399152">
                <a:moveTo>
                  <a:pt x="0" y="0"/>
                </a:moveTo>
                <a:lnTo>
                  <a:pt x="6454407" y="0"/>
                </a:lnTo>
                <a:lnTo>
                  <a:pt x="6454407" y="6399152"/>
                </a:lnTo>
                <a:lnTo>
                  <a:pt x="601996" y="6399152"/>
                </a:lnTo>
                <a:cubicBezTo>
                  <a:pt x="269523" y="6399152"/>
                  <a:pt x="0" y="6129629"/>
                  <a:pt x="0" y="5797156"/>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A65D8DDD-BB5E-4F5B-81F2-5E5F98B403C0}"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1189714423"/>
      </p:ext>
    </p:extLst>
  </p:cSld>
  <p:clrMapOvr>
    <a:masterClrMapping/>
  </p:clrMapOvr>
  <p:transition spd="med">
    <p:pull/>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Content Photo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603504"/>
            <a:ext cx="11155680" cy="970463"/>
          </a:xfrm>
        </p:spPr>
        <p:txBody>
          <a:bodyPr anchor="ctr"/>
          <a:lstStyle/>
          <a:p>
            <a:r>
              <a:rPr lang="en-US"/>
              <a:t>Click to edit Master title style</a:t>
            </a:r>
          </a:p>
        </p:txBody>
      </p:sp>
      <p:sp>
        <p:nvSpPr>
          <p:cNvPr id="9" name="Picture Placeholder 8">
            <a:extLst>
              <a:ext uri="{FF2B5EF4-FFF2-40B4-BE49-F238E27FC236}">
                <a16:creationId xmlns:a16="http://schemas.microsoft.com/office/drawing/2014/main" id="{19C22D85-D675-737B-9F54-B9D7FC819199}"/>
              </a:ext>
            </a:extLst>
          </p:cNvPr>
          <p:cNvSpPr>
            <a:spLocks noGrp="1"/>
          </p:cNvSpPr>
          <p:nvPr>
            <p:ph type="pic" sz="quarter" idx="15"/>
          </p:nvPr>
        </p:nvSpPr>
        <p:spPr>
          <a:xfrm>
            <a:off x="0" y="1828800"/>
            <a:ext cx="6707699" cy="5029200"/>
          </a:xfrm>
          <a:custGeom>
            <a:avLst/>
            <a:gdLst>
              <a:gd name="connsiteX0" fmla="*/ 0 w 6707699"/>
              <a:gd name="connsiteY0" fmla="*/ 0 h 5029200"/>
              <a:gd name="connsiteX1" fmla="*/ 6129259 w 6707699"/>
              <a:gd name="connsiteY1" fmla="*/ 0 h 5029200"/>
              <a:gd name="connsiteX2" fmla="*/ 6707699 w 6707699"/>
              <a:gd name="connsiteY2" fmla="*/ 578440 h 5029200"/>
              <a:gd name="connsiteX3" fmla="*/ 6707699 w 6707699"/>
              <a:gd name="connsiteY3" fmla="*/ 5029200 h 5029200"/>
              <a:gd name="connsiteX4" fmla="*/ 0 w 6707699"/>
              <a:gd name="connsiteY4" fmla="*/ 5029200 h 5029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07699" h="5029200">
                <a:moveTo>
                  <a:pt x="0" y="0"/>
                </a:moveTo>
                <a:lnTo>
                  <a:pt x="6129259" y="0"/>
                </a:lnTo>
                <a:cubicBezTo>
                  <a:pt x="6448723" y="0"/>
                  <a:pt x="6707699" y="258976"/>
                  <a:pt x="6707699" y="578440"/>
                </a:cubicBezTo>
                <a:lnTo>
                  <a:pt x="6707699" y="5029200"/>
                </a:lnTo>
                <a:lnTo>
                  <a:pt x="0" y="5029200"/>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7389302" y="1828800"/>
            <a:ext cx="4196146" cy="45037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389302" y="6492240"/>
            <a:ext cx="1280160" cy="338328"/>
          </a:xfrm>
        </p:spPr>
        <p:txBody>
          <a:bodyPr/>
          <a:lstStyle/>
          <a:p>
            <a:fld id="{083588C5-4E32-4E6E-80AB-32A6125C957F}"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8669462" y="6492240"/>
            <a:ext cx="2888554" cy="338328"/>
          </a:xfrm>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69786229"/>
      </p:ext>
    </p:extLst>
  </p:cSld>
  <p:clrMapOvr>
    <a:masterClrMapping/>
  </p:clrMapOvr>
  <p:transition spd="med">
    <p:pull/>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Content Photo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820076" y="320040"/>
            <a:ext cx="6766560" cy="932688"/>
          </a:xfrm>
        </p:spPr>
        <p:txBody>
          <a:bodyPr anchor="b"/>
          <a:lstStyle/>
          <a:p>
            <a:r>
              <a:rPr lang="en-US"/>
              <a:t>Click to edit Master title style</a:t>
            </a:r>
          </a:p>
        </p:txBody>
      </p:sp>
      <p:sp>
        <p:nvSpPr>
          <p:cNvPr id="11" name="Picture Placeholder 3">
            <a:extLst>
              <a:ext uri="{FF2B5EF4-FFF2-40B4-BE49-F238E27FC236}">
                <a16:creationId xmlns:a16="http://schemas.microsoft.com/office/drawing/2014/main" id="{1B32E518-8213-A79A-7E36-BA4D782F8ED4}"/>
              </a:ext>
            </a:extLst>
          </p:cNvPr>
          <p:cNvSpPr>
            <a:spLocks noGrp="1"/>
          </p:cNvSpPr>
          <p:nvPr>
            <p:ph type="pic" sz="quarter" idx="15"/>
          </p:nvPr>
        </p:nvSpPr>
        <p:spPr>
          <a:xfrm>
            <a:off x="0" y="0"/>
            <a:ext cx="4147926" cy="6399152"/>
          </a:xfrm>
          <a:custGeom>
            <a:avLst/>
            <a:gdLst>
              <a:gd name="connsiteX0" fmla="*/ 0 w 4147926"/>
              <a:gd name="connsiteY0" fmla="*/ 0 h 6399152"/>
              <a:gd name="connsiteX1" fmla="*/ 4147926 w 4147926"/>
              <a:gd name="connsiteY1" fmla="*/ 0 h 6399152"/>
              <a:gd name="connsiteX2" fmla="*/ 4147926 w 4147926"/>
              <a:gd name="connsiteY2" fmla="*/ 5795922 h 6399152"/>
              <a:gd name="connsiteX3" fmla="*/ 3544696 w 4147926"/>
              <a:gd name="connsiteY3" fmla="*/ 6399152 h 6399152"/>
              <a:gd name="connsiteX4" fmla="*/ 0 w 4147926"/>
              <a:gd name="connsiteY4" fmla="*/ 639915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7926" h="6399152">
                <a:moveTo>
                  <a:pt x="0" y="0"/>
                </a:moveTo>
                <a:lnTo>
                  <a:pt x="4147926" y="0"/>
                </a:lnTo>
                <a:lnTo>
                  <a:pt x="4147926" y="5795922"/>
                </a:lnTo>
                <a:cubicBezTo>
                  <a:pt x="4147926" y="6129077"/>
                  <a:pt x="3877851" y="6399152"/>
                  <a:pt x="3544696" y="6399152"/>
                </a:cubicBezTo>
                <a:lnTo>
                  <a:pt x="0" y="6399152"/>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820076" y="1380744"/>
            <a:ext cx="676656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B337EAFE-6A88-4B1F-9ABC-CA3CFB830DD6}"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2181145"/>
      </p:ext>
    </p:extLst>
  </p:cSld>
  <p:clrMapOvr>
    <a:masterClrMapping/>
  </p:clrMapOvr>
  <p:transition spd="med">
    <p:pull/>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Content Photo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320040"/>
            <a:ext cx="6858000" cy="932688"/>
          </a:xfrm>
        </p:spPr>
        <p:txBody>
          <a:bodyPr anchor="b"/>
          <a:lstStyle/>
          <a:p>
            <a:r>
              <a:rPr lang="en-US"/>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29768" y="1380744"/>
            <a:ext cx="6858000" cy="49834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Picture Placeholder 3">
            <a:extLst>
              <a:ext uri="{FF2B5EF4-FFF2-40B4-BE49-F238E27FC236}">
                <a16:creationId xmlns:a16="http://schemas.microsoft.com/office/drawing/2014/main" id="{22444857-0BC3-ACAE-DBB1-5D530AA35ED8}"/>
              </a:ext>
            </a:extLst>
          </p:cNvPr>
          <p:cNvSpPr>
            <a:spLocks noGrp="1"/>
          </p:cNvSpPr>
          <p:nvPr>
            <p:ph type="pic" sz="quarter" idx="15"/>
          </p:nvPr>
        </p:nvSpPr>
        <p:spPr>
          <a:xfrm>
            <a:off x="8046768" y="0"/>
            <a:ext cx="4145232" cy="6399152"/>
          </a:xfrm>
          <a:custGeom>
            <a:avLst/>
            <a:gdLst>
              <a:gd name="connsiteX0" fmla="*/ 0 w 4145232"/>
              <a:gd name="connsiteY0" fmla="*/ 0 h 6399152"/>
              <a:gd name="connsiteX1" fmla="*/ 4145232 w 4145232"/>
              <a:gd name="connsiteY1" fmla="*/ 0 h 6399152"/>
              <a:gd name="connsiteX2" fmla="*/ 4145232 w 4145232"/>
              <a:gd name="connsiteY2" fmla="*/ 6399152 h 6399152"/>
              <a:gd name="connsiteX3" fmla="*/ 603230 w 4145232"/>
              <a:gd name="connsiteY3" fmla="*/ 6399152 h 6399152"/>
              <a:gd name="connsiteX4" fmla="*/ 0 w 4145232"/>
              <a:gd name="connsiteY4" fmla="*/ 579592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45232" h="6399152">
                <a:moveTo>
                  <a:pt x="0" y="0"/>
                </a:moveTo>
                <a:lnTo>
                  <a:pt x="4145232" y="0"/>
                </a:lnTo>
                <a:lnTo>
                  <a:pt x="4145232" y="6399152"/>
                </a:lnTo>
                <a:lnTo>
                  <a:pt x="603230" y="6399152"/>
                </a:lnTo>
                <a:cubicBezTo>
                  <a:pt x="270075" y="6399152"/>
                  <a:pt x="0" y="6129077"/>
                  <a:pt x="0" y="5795922"/>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9EF70683-5F2F-44F3-8B59-45258C4FD45A}"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CC057153-B650-4DEB-B370-79DDCFDCE934}" type="slidenum">
              <a:rPr lang="en-US" smtClean="0"/>
              <a:pPr/>
              <a:t>‹#›</a:t>
            </a:fld>
            <a:endParaRPr lang="en-US"/>
          </a:p>
        </p:txBody>
      </p:sp>
    </p:spTree>
    <p:extLst>
      <p:ext uri="{BB962C8B-B14F-4D97-AF65-F5344CB8AC3E}">
        <p14:creationId xmlns:p14="http://schemas.microsoft.com/office/powerpoint/2010/main" val="3467065460"/>
      </p:ext>
    </p:extLst>
  </p:cSld>
  <p:clrMapOvr>
    <a:masterClrMapping/>
  </p:clrMapOvr>
  <p:transition spd="med">
    <p:pull/>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itle, Content Photo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48639"/>
            <a:ext cx="4855464" cy="1453896"/>
          </a:xfrm>
        </p:spPr>
        <p:txBody>
          <a:bodyPr anchor="t"/>
          <a:lstStyle/>
          <a:p>
            <a:r>
              <a:rPr lang="en-US"/>
              <a:t>Click to edit Master title style</a:t>
            </a:r>
          </a:p>
        </p:txBody>
      </p:sp>
      <p:sp>
        <p:nvSpPr>
          <p:cNvPr id="11" name="Picture Placeholder 8">
            <a:extLst>
              <a:ext uri="{FF2B5EF4-FFF2-40B4-BE49-F238E27FC236}">
                <a16:creationId xmlns:a16="http://schemas.microsoft.com/office/drawing/2014/main" id="{C202BC3A-8633-9F03-1586-99447DA1CFF3}"/>
              </a:ext>
            </a:extLst>
          </p:cNvPr>
          <p:cNvSpPr>
            <a:spLocks noGrp="1"/>
          </p:cNvSpPr>
          <p:nvPr>
            <p:ph type="pic" sz="quarter" idx="15"/>
          </p:nvPr>
        </p:nvSpPr>
        <p:spPr>
          <a:xfrm>
            <a:off x="0" y="2293496"/>
            <a:ext cx="5285232" cy="4564504"/>
          </a:xfrm>
          <a:custGeom>
            <a:avLst/>
            <a:gdLst>
              <a:gd name="connsiteX0" fmla="*/ 0 w 5285232"/>
              <a:gd name="connsiteY0" fmla="*/ 0 h 4564504"/>
              <a:gd name="connsiteX1" fmla="*/ 4706792 w 5285232"/>
              <a:gd name="connsiteY1" fmla="*/ 0 h 4564504"/>
              <a:gd name="connsiteX2" fmla="*/ 5285232 w 5285232"/>
              <a:gd name="connsiteY2" fmla="*/ 578440 h 4564504"/>
              <a:gd name="connsiteX3" fmla="*/ 5285232 w 5285232"/>
              <a:gd name="connsiteY3" fmla="*/ 4564504 h 4564504"/>
              <a:gd name="connsiteX4" fmla="*/ 0 w 5285232"/>
              <a:gd name="connsiteY4" fmla="*/ 4564504 h 45645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285232" h="4564504">
                <a:moveTo>
                  <a:pt x="0" y="0"/>
                </a:moveTo>
                <a:lnTo>
                  <a:pt x="4706792" y="0"/>
                </a:lnTo>
                <a:cubicBezTo>
                  <a:pt x="5026256" y="0"/>
                  <a:pt x="5285232" y="258976"/>
                  <a:pt x="5285232" y="578440"/>
                </a:cubicBezTo>
                <a:lnTo>
                  <a:pt x="5285232" y="4564504"/>
                </a:lnTo>
                <a:lnTo>
                  <a:pt x="0" y="4564504"/>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6096000" y="549275"/>
            <a:ext cx="5585925" cy="57832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096000" y="6492240"/>
            <a:ext cx="2651760" cy="338328"/>
          </a:xfrm>
        </p:spPr>
        <p:txBody>
          <a:bodyPr/>
          <a:lstStyle/>
          <a:p>
            <a:fld id="{813EDC87-0EBE-4D2E-8804-E5F0EDA0B797}"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988209559"/>
      </p:ext>
    </p:extLst>
  </p:cSld>
  <p:clrMapOvr>
    <a:masterClrMapping/>
  </p:clrMapOvr>
  <p:transition spd="med">
    <p:pull/>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Title, Content Photo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8" y="550218"/>
            <a:ext cx="3827439" cy="1453896"/>
          </a:xfrm>
        </p:spPr>
        <p:txBody>
          <a:bodyPr anchor="t">
            <a:normAutofit/>
          </a:bodyPr>
          <a:lstStyle>
            <a:lvl1pPr>
              <a:defRPr sz="3200"/>
            </a:lvl1pPr>
          </a:lstStyle>
          <a:p>
            <a:r>
              <a:rPr lang="en-US"/>
              <a:t>Click to edit Master title style</a:t>
            </a:r>
          </a:p>
        </p:txBody>
      </p:sp>
      <p:sp>
        <p:nvSpPr>
          <p:cNvPr id="10" name="Picture Placeholder 8">
            <a:extLst>
              <a:ext uri="{FF2B5EF4-FFF2-40B4-BE49-F238E27FC236}">
                <a16:creationId xmlns:a16="http://schemas.microsoft.com/office/drawing/2014/main" id="{E211327B-3880-6494-1C8F-EEE1BF913B81}"/>
              </a:ext>
            </a:extLst>
          </p:cNvPr>
          <p:cNvSpPr>
            <a:spLocks noGrp="1"/>
          </p:cNvSpPr>
          <p:nvPr>
            <p:ph type="pic" sz="quarter" idx="15"/>
          </p:nvPr>
        </p:nvSpPr>
        <p:spPr>
          <a:xfrm>
            <a:off x="0" y="2293494"/>
            <a:ext cx="4176819" cy="4564506"/>
          </a:xfrm>
          <a:custGeom>
            <a:avLst/>
            <a:gdLst>
              <a:gd name="connsiteX0" fmla="*/ 0 w 4176819"/>
              <a:gd name="connsiteY0" fmla="*/ 0 h 4564506"/>
              <a:gd name="connsiteX1" fmla="*/ 3598379 w 4176819"/>
              <a:gd name="connsiteY1" fmla="*/ 0 h 4564506"/>
              <a:gd name="connsiteX2" fmla="*/ 4176819 w 4176819"/>
              <a:gd name="connsiteY2" fmla="*/ 578440 h 4564506"/>
              <a:gd name="connsiteX3" fmla="*/ 4176819 w 4176819"/>
              <a:gd name="connsiteY3" fmla="*/ 4564506 h 4564506"/>
              <a:gd name="connsiteX4" fmla="*/ 0 w 4176819"/>
              <a:gd name="connsiteY4" fmla="*/ 4564506 h 4564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76819" h="4564506">
                <a:moveTo>
                  <a:pt x="0" y="0"/>
                </a:moveTo>
                <a:lnTo>
                  <a:pt x="3598379" y="0"/>
                </a:lnTo>
                <a:cubicBezTo>
                  <a:pt x="3917843" y="0"/>
                  <a:pt x="4176819" y="258976"/>
                  <a:pt x="4176819" y="578440"/>
                </a:cubicBezTo>
                <a:lnTo>
                  <a:pt x="4176819" y="4564506"/>
                </a:lnTo>
                <a:lnTo>
                  <a:pt x="0" y="4564506"/>
                </a:ln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5120787" y="549275"/>
            <a:ext cx="6561138" cy="57881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5115073" y="6492240"/>
            <a:ext cx="2843784" cy="338328"/>
          </a:xfrm>
        </p:spPr>
        <p:txBody>
          <a:bodyPr/>
          <a:lstStyle/>
          <a:p>
            <a:fld id="{51CF56A9-FD41-47F4-80A0-DA74EEEC2541}"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968326209"/>
      </p:ext>
    </p:extLst>
  </p:cSld>
  <p:clrMapOvr>
    <a:masterClrMapping/>
  </p:clrMapOvr>
  <p:transition spd="med">
    <p:pull/>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ig Number">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493776" y="603504"/>
            <a:ext cx="11201400" cy="4206240"/>
          </a:xfrm>
        </p:spPr>
        <p:txBody>
          <a:bodyPr>
            <a:normAutofit/>
          </a:bodyPr>
          <a:lstStyle>
            <a:lvl1pPr algn="ctr">
              <a:defRPr sz="27800"/>
            </a:lvl1pPr>
          </a:lstStyle>
          <a:p>
            <a:r>
              <a:rPr lang="en-US"/>
              <a: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p>
            <a:fld id="{A4CBD270-9BF1-4C68-A7FA-BA016D8BB959}" type="datetime1">
              <a:rPr lang="en-US" smtClean="0"/>
              <a:t>4/19/2026</a:t>
            </a:fld>
            <a:endParaRPr lang="en-US"/>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p:nvPr>
        </p:nvSpPr>
        <p:spPr>
          <a:xfrm>
            <a:off x="1389888" y="4809744"/>
            <a:ext cx="9345168" cy="1225296"/>
          </a:xfrm>
        </p:spPr>
        <p:txBody>
          <a:bodyPr>
            <a:normAutofit/>
          </a:bodyPr>
          <a:lstStyle>
            <a:lvl1pPr marL="0" indent="0" algn="ctr">
              <a:buNone/>
              <a:defRPr sz="2800" cap="all" baseline="0"/>
            </a:lvl1pPr>
            <a:lvl2pPr marL="228600" indent="0" algn="ctr">
              <a:buNone/>
              <a:defRPr sz="2400" cap="all" baseline="0"/>
            </a:lvl2pPr>
            <a:lvl3pPr marL="457200" indent="0" algn="ctr">
              <a:buNone/>
              <a:defRPr sz="2000" cap="all" baseline="0"/>
            </a:lvl3pPr>
            <a:lvl4pPr marL="685800" indent="0" algn="ctr">
              <a:buNone/>
              <a:defRPr sz="1800" cap="all" baseline="0"/>
            </a:lvl4pPr>
            <a:lvl5pPr marL="914400" indent="0" algn="ctr">
              <a:buNone/>
              <a:defRPr sz="1600" cap="all" baseline="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21740340"/>
      </p:ext>
    </p:extLst>
  </p:cSld>
  <p:clrMapOvr>
    <a:overrideClrMapping bg1="lt1" tx1="dk1" bg2="lt2" tx2="dk2" accent1="accent1" accent2="accent2" accent3="accent3" accent4="accent4" accent5="accent5" accent6="accent6" hlink="hlink" folHlink="folHlink"/>
  </p:clrMapOvr>
  <p:transition spd="med">
    <p:pull/>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Big Number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539496" y="420624"/>
            <a:ext cx="11100816" cy="4334256"/>
          </a:xfrm>
        </p:spPr>
        <p:txBody>
          <a:bodyPr>
            <a:normAutofit/>
          </a:bodyPr>
          <a:lstStyle>
            <a:lvl1pPr algn="l">
              <a:defRPr sz="27800">
                <a:solidFill>
                  <a:schemeClr val="tx1"/>
                </a:solidFill>
              </a:defRPr>
            </a:lvl1pPr>
          </a:lstStyle>
          <a:p>
            <a:r>
              <a:rPr lang="en-US"/>
              <a: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1"/>
                </a:solidFill>
              </a:defRPr>
            </a:lvl1pPr>
          </a:lstStyle>
          <a:p>
            <a:fld id="{E023AFB7-90A6-428C-A019-BBE6272496B8}" type="datetime1">
              <a:rPr lang="en-US" smtClean="0"/>
              <a:t>4/19/2026</a:t>
            </a:fld>
            <a:endParaRPr lang="en-US"/>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p:txBody>
          <a:bodyPr/>
          <a:lstStyle>
            <a:lvl1pPr>
              <a:defRPr>
                <a:solidFill>
                  <a:schemeClr val="tx1"/>
                </a:solidFill>
              </a:defRPr>
            </a:lvl1pPr>
          </a:lstStyle>
          <a:p>
            <a:r>
              <a:rPr lang="en-US"/>
              <a:t>Sample Footer Text</a:t>
            </a:r>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p:txBody>
          <a:bodyPr/>
          <a:lstStyle>
            <a:lvl1pPr>
              <a:defRPr>
                <a:solidFill>
                  <a:schemeClr val="tx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621792" y="4873752"/>
            <a:ext cx="8439912" cy="1490472"/>
          </a:xfrm>
        </p:spPr>
        <p:txBody>
          <a:bodyPr>
            <a:normAutofit/>
          </a:bodyPr>
          <a:lstStyle>
            <a:lvl1pPr marL="0" indent="0" algn="l">
              <a:buNone/>
              <a:defRPr sz="2800" cap="all" baseline="0">
                <a:solidFill>
                  <a:schemeClr val="tx1"/>
                </a:solidFill>
              </a:defRPr>
            </a:lvl1pPr>
            <a:lvl2pPr marL="228600" indent="0" algn="l">
              <a:buNone/>
              <a:defRPr sz="2400" cap="all" baseline="0">
                <a:solidFill>
                  <a:schemeClr val="tx1"/>
                </a:solidFill>
              </a:defRPr>
            </a:lvl2pPr>
            <a:lvl3pPr marL="457200" indent="0" algn="l">
              <a:buNone/>
              <a:defRPr sz="2000" cap="all" baseline="0">
                <a:solidFill>
                  <a:schemeClr val="tx1"/>
                </a:solidFill>
              </a:defRPr>
            </a:lvl3pPr>
            <a:lvl4pPr marL="685800" indent="0" algn="l">
              <a:buNone/>
              <a:defRPr sz="1800" cap="all" baseline="0">
                <a:solidFill>
                  <a:schemeClr val="tx1"/>
                </a:solidFill>
              </a:defRPr>
            </a:lvl4pPr>
            <a:lvl5pPr marL="914400" indent="0" algn="l">
              <a:buNone/>
              <a:defRPr sz="1600" cap="all" baseline="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0170125"/>
      </p:ext>
    </p:extLst>
  </p:cSld>
  <p:clrMapOvr>
    <a:overrideClrMapping bg1="lt1" tx1="dk1" bg2="lt2" tx2="dk2" accent1="accent1" accent2="accent2" accent3="accent3" accent4="accent4" accent5="accent5" accent6="accent6" hlink="hlink" folHlink="folHlink"/>
  </p:clrMapOvr>
  <p:transition spd="med">
    <p:pull/>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Big Number 3">
    <p:bg>
      <p:bgRef idx="1001">
        <a:schemeClr val="bg1"/>
      </p:bgRef>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3193DB7D-955F-21DF-15DA-4285375617FC}"/>
              </a:ext>
            </a:extLst>
          </p:cNvPr>
          <p:cNvSpPr/>
          <p:nvPr userDrawn="1"/>
        </p:nvSpPr>
        <p:spPr>
          <a:xfrm>
            <a:off x="1" y="4783948"/>
            <a:ext cx="11762231" cy="2074052"/>
          </a:xfrm>
          <a:custGeom>
            <a:avLst/>
            <a:gdLst>
              <a:gd name="connsiteX0" fmla="*/ 0 w 11762231"/>
              <a:gd name="connsiteY0" fmla="*/ 0 h 2074052"/>
              <a:gd name="connsiteX1" fmla="*/ 112775 w 11762231"/>
              <a:gd name="connsiteY1" fmla="*/ 0 h 2074052"/>
              <a:gd name="connsiteX2" fmla="*/ 11102489 w 11762231"/>
              <a:gd name="connsiteY2" fmla="*/ 0 h 2074052"/>
              <a:gd name="connsiteX3" fmla="*/ 11437005 w 11762231"/>
              <a:gd name="connsiteY3" fmla="*/ 0 h 2074052"/>
              <a:gd name="connsiteX4" fmla="*/ 11762231 w 11762231"/>
              <a:gd name="connsiteY4" fmla="*/ 325226 h 2074052"/>
              <a:gd name="connsiteX5" fmla="*/ 11762231 w 11762231"/>
              <a:gd name="connsiteY5" fmla="*/ 2074052 h 2074052"/>
              <a:gd name="connsiteX6" fmla="*/ 11427715 w 11762231"/>
              <a:gd name="connsiteY6" fmla="*/ 2074052 h 2074052"/>
              <a:gd name="connsiteX7" fmla="*/ 112775 w 11762231"/>
              <a:gd name="connsiteY7" fmla="*/ 2074052 h 2074052"/>
              <a:gd name="connsiteX8" fmla="*/ 0 w 11762231"/>
              <a:gd name="connsiteY8" fmla="*/ 2074052 h 207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62231" h="2074052">
                <a:moveTo>
                  <a:pt x="0" y="0"/>
                </a:moveTo>
                <a:lnTo>
                  <a:pt x="112775" y="0"/>
                </a:lnTo>
                <a:lnTo>
                  <a:pt x="11102489" y="0"/>
                </a:lnTo>
                <a:lnTo>
                  <a:pt x="11437005" y="0"/>
                </a:lnTo>
                <a:cubicBezTo>
                  <a:pt x="11616622" y="0"/>
                  <a:pt x="11762231" y="145609"/>
                  <a:pt x="11762231" y="325226"/>
                </a:cubicBezTo>
                <a:lnTo>
                  <a:pt x="11762231" y="2074052"/>
                </a:lnTo>
                <a:lnTo>
                  <a:pt x="11427715" y="2074052"/>
                </a:lnTo>
                <a:lnTo>
                  <a:pt x="112775" y="2074052"/>
                </a:lnTo>
                <a:lnTo>
                  <a:pt x="0" y="2074052"/>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0B5B8561-D435-07DE-2456-79994CDFB83C}"/>
              </a:ext>
            </a:extLst>
          </p:cNvPr>
          <p:cNvSpPr>
            <a:spLocks noGrp="1"/>
          </p:cNvSpPr>
          <p:nvPr>
            <p:ph type="title" hasCustomPrompt="1"/>
          </p:nvPr>
        </p:nvSpPr>
        <p:spPr>
          <a:xfrm>
            <a:off x="539496" y="420624"/>
            <a:ext cx="11100816" cy="4334256"/>
          </a:xfrm>
        </p:spPr>
        <p:txBody>
          <a:bodyPr>
            <a:normAutofit/>
          </a:bodyPr>
          <a:lstStyle>
            <a:lvl1pPr algn="l">
              <a:defRPr sz="27800">
                <a:solidFill>
                  <a:schemeClr val="tx1"/>
                </a:solidFill>
              </a:defRPr>
            </a:lvl1pPr>
          </a:lstStyle>
          <a:p>
            <a:r>
              <a:rPr lang="en-US"/>
              <a:t>##%</a:t>
            </a:r>
          </a:p>
        </p:txBody>
      </p:sp>
      <p:sp>
        <p:nvSpPr>
          <p:cNvPr id="3" name="Date Placeholder 2">
            <a:extLst>
              <a:ext uri="{FF2B5EF4-FFF2-40B4-BE49-F238E27FC236}">
                <a16:creationId xmlns:a16="http://schemas.microsoft.com/office/drawing/2014/main" id="{615DF3EE-4BB8-4215-E053-BF3ED1BB9F97}"/>
              </a:ext>
            </a:extLst>
          </p:cNvPr>
          <p:cNvSpPr>
            <a:spLocks noGrp="1"/>
          </p:cNvSpPr>
          <p:nvPr>
            <p:ph type="dt" sz="half" idx="10"/>
          </p:nvPr>
        </p:nvSpPr>
        <p:spPr/>
        <p:txBody>
          <a:bodyPr/>
          <a:lstStyle>
            <a:lvl1pPr>
              <a:defRPr>
                <a:solidFill>
                  <a:schemeClr val="tx1"/>
                </a:solidFill>
              </a:defRPr>
            </a:lvl1pPr>
          </a:lstStyle>
          <a:p>
            <a:fld id="{09E47A9E-7C3C-4663-841E-C89520FA85A3}" type="datetime1">
              <a:rPr lang="en-US" smtClean="0"/>
              <a:t>4/19/2026</a:t>
            </a:fld>
            <a:endParaRPr lang="en-US"/>
          </a:p>
        </p:txBody>
      </p:sp>
      <p:sp>
        <p:nvSpPr>
          <p:cNvPr id="4" name="Footer Placeholder 3">
            <a:extLst>
              <a:ext uri="{FF2B5EF4-FFF2-40B4-BE49-F238E27FC236}">
                <a16:creationId xmlns:a16="http://schemas.microsoft.com/office/drawing/2014/main" id="{943AE6E7-0083-439C-3FBC-ADE4BE86C1A4}"/>
              </a:ext>
            </a:extLst>
          </p:cNvPr>
          <p:cNvSpPr>
            <a:spLocks noGrp="1"/>
          </p:cNvSpPr>
          <p:nvPr>
            <p:ph type="ftr" sz="quarter" idx="11"/>
          </p:nvPr>
        </p:nvSpPr>
        <p:spPr>
          <a:xfrm>
            <a:off x="8430768" y="6492240"/>
            <a:ext cx="2660904" cy="338328"/>
          </a:xfrm>
        </p:spPr>
        <p:txBody>
          <a:bodyPr/>
          <a:lstStyle>
            <a:lvl1pPr>
              <a:defRPr>
                <a:solidFill>
                  <a:schemeClr val="tx1"/>
                </a:solidFill>
              </a:defRPr>
            </a:lvl1pPr>
          </a:lstStyle>
          <a:p>
            <a:r>
              <a:rPr lang="en-US"/>
              <a:t>Sample Footer Text</a:t>
            </a:r>
          </a:p>
        </p:txBody>
      </p:sp>
      <p:sp>
        <p:nvSpPr>
          <p:cNvPr id="5" name="Slide Number Placeholder 4">
            <a:extLst>
              <a:ext uri="{FF2B5EF4-FFF2-40B4-BE49-F238E27FC236}">
                <a16:creationId xmlns:a16="http://schemas.microsoft.com/office/drawing/2014/main" id="{2AF27A3B-009A-1790-7D93-9A1F6351D8BE}"/>
              </a:ext>
            </a:extLst>
          </p:cNvPr>
          <p:cNvSpPr>
            <a:spLocks noGrp="1"/>
          </p:cNvSpPr>
          <p:nvPr>
            <p:ph type="sldNum" sz="quarter" idx="12"/>
          </p:nvPr>
        </p:nvSpPr>
        <p:spPr>
          <a:xfrm>
            <a:off x="11183112" y="6492240"/>
            <a:ext cx="457200" cy="338328"/>
          </a:xfrm>
        </p:spPr>
        <p:txBody>
          <a:bodyPr/>
          <a:lstStyle>
            <a:lvl1pPr>
              <a:defRPr>
                <a:solidFill>
                  <a:schemeClr val="tx1"/>
                </a:solidFill>
              </a:defRPr>
            </a:lvl1p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A42AC33E-6837-F850-DF64-4475DAA059EE}"/>
              </a:ext>
            </a:extLst>
          </p:cNvPr>
          <p:cNvSpPr>
            <a:spLocks noGrp="1"/>
          </p:cNvSpPr>
          <p:nvPr>
            <p:ph sz="quarter" idx="13" hasCustomPrompt="1"/>
          </p:nvPr>
        </p:nvSpPr>
        <p:spPr>
          <a:xfrm>
            <a:off x="621792" y="4873752"/>
            <a:ext cx="8439912" cy="1589420"/>
          </a:xfrm>
        </p:spPr>
        <p:txBody>
          <a:bodyPr anchor="ctr">
            <a:normAutofit/>
          </a:bodyPr>
          <a:lstStyle>
            <a:lvl1pPr marL="0" indent="0" algn="l">
              <a:buNone/>
              <a:defRPr sz="2800" cap="all" baseline="0">
                <a:solidFill>
                  <a:schemeClr val="tx1"/>
                </a:solidFill>
              </a:defRPr>
            </a:lvl1pPr>
            <a:lvl2pPr marL="228600" indent="0" algn="l">
              <a:buNone/>
              <a:defRPr sz="2400" cap="all" baseline="0">
                <a:solidFill>
                  <a:schemeClr val="tx1"/>
                </a:solidFill>
              </a:defRPr>
            </a:lvl2pPr>
            <a:lvl3pPr marL="457200" indent="0" algn="l">
              <a:buNone/>
              <a:defRPr sz="2000" cap="all" baseline="0">
                <a:solidFill>
                  <a:schemeClr val="tx1"/>
                </a:solidFill>
              </a:defRPr>
            </a:lvl3pPr>
            <a:lvl4pPr marL="685800" indent="0" algn="l">
              <a:buNone/>
              <a:defRPr sz="1800" cap="all" baseline="0">
                <a:solidFill>
                  <a:schemeClr val="tx1"/>
                </a:solidFill>
              </a:defRPr>
            </a:lvl4pPr>
            <a:lvl5pPr marL="914400" indent="0" algn="l">
              <a:buNone/>
              <a:defRPr sz="1600" cap="all" baseline="0">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47767934"/>
      </p:ext>
    </p:extLst>
  </p:cSld>
  <p:clrMapOvr>
    <a:overrideClrMapping bg1="lt1" tx1="dk1" bg2="lt2" tx2="dk2" accent1="accent1" accent2="accent2" accent3="accent3" accent4="accent4" accent5="accent5" accent6="accent6" hlink="hlink" folHlink="folHlink"/>
  </p:clrMapOvr>
  <p:transition spd="med">
    <p:pull/>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Statement 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42FED8FD-3F8D-425F-9991-7FB6FCCEC5A2}" type="datetime1">
              <a:rPr lang="en-US" smtClean="0"/>
              <a:t>4/19/2026</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612648" y="630936"/>
            <a:ext cx="8266176" cy="5605272"/>
          </a:xfrm>
        </p:spPr>
        <p:txBody>
          <a:bodyPr anchor="ctr">
            <a:normAutofit/>
          </a:bodyPr>
          <a:lstStyle>
            <a:lvl1pPr marL="0" indent="0">
              <a:lnSpc>
                <a:spcPct val="100000"/>
              </a:lnSpc>
              <a:buNone/>
              <a:defRPr sz="5400" b="1"/>
            </a:lvl1pPr>
            <a:lvl2pPr marL="228600" indent="0">
              <a:lnSpc>
                <a:spcPct val="100000"/>
              </a:lnSpc>
              <a:buNone/>
              <a:defRPr sz="4800" b="1"/>
            </a:lvl2pPr>
            <a:lvl3pPr marL="457200" indent="0">
              <a:lnSpc>
                <a:spcPct val="100000"/>
              </a:lnSpc>
              <a:buNone/>
              <a:defRPr sz="4400" b="1"/>
            </a:lvl3pPr>
            <a:lvl4pPr marL="685800" indent="0">
              <a:lnSpc>
                <a:spcPct val="100000"/>
              </a:lnSpc>
              <a:buNone/>
              <a:defRPr sz="4000" b="1"/>
            </a:lvl4pPr>
            <a:lvl5pPr marL="914400" indent="0">
              <a:lnSpc>
                <a:spcPct val="100000"/>
              </a:lnSpc>
              <a:buNone/>
              <a:defRPr sz="36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6536137"/>
      </p:ext>
    </p:extLst>
  </p:cSld>
  <p:clrMapOvr>
    <a:masterClrMapping/>
  </p:clrMapOvr>
  <p:transition spd="med">
    <p:pull/>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Statement 2">
    <p:spTree>
      <p:nvGrpSpPr>
        <p:cNvPr id="1" name=""/>
        <p:cNvGrpSpPr/>
        <p:nvPr/>
      </p:nvGrpSpPr>
      <p:grpSpPr>
        <a:xfrm>
          <a:off x="0" y="0"/>
          <a:ext cx="0" cy="0"/>
          <a:chOff x="0" y="0"/>
          <a:chExt cx="0" cy="0"/>
        </a:xfrm>
      </p:grpSpPr>
      <p:sp>
        <p:nvSpPr>
          <p:cNvPr id="16" name="Freeform: Shape 15">
            <a:extLst>
              <a:ext uri="{FF2B5EF4-FFF2-40B4-BE49-F238E27FC236}">
                <a16:creationId xmlns:a16="http://schemas.microsoft.com/office/drawing/2014/main" id="{860B29AE-EBEF-71CC-AE38-3B2CD14FCA19}"/>
              </a:ext>
            </a:extLst>
          </p:cNvPr>
          <p:cNvSpPr/>
          <p:nvPr userDrawn="1"/>
        </p:nvSpPr>
        <p:spPr>
          <a:xfrm rot="5400000" flipV="1">
            <a:off x="-2566724" y="2566724"/>
            <a:ext cx="6399213" cy="1265765"/>
          </a:xfrm>
          <a:custGeom>
            <a:avLst/>
            <a:gdLst>
              <a:gd name="connsiteX0" fmla="*/ 0 w 6399213"/>
              <a:gd name="connsiteY0" fmla="*/ 0 h 1265765"/>
              <a:gd name="connsiteX1" fmla="*/ 0 w 6399213"/>
              <a:gd name="connsiteY1" fmla="*/ 1265765 h 1265765"/>
              <a:gd name="connsiteX2" fmla="*/ 5982881 w 6399213"/>
              <a:gd name="connsiteY2" fmla="*/ 1265765 h 1265765"/>
              <a:gd name="connsiteX3" fmla="*/ 6399213 w 6399213"/>
              <a:gd name="connsiteY3" fmla="*/ 849433 h 1265765"/>
              <a:gd name="connsiteX4" fmla="*/ 6399213 w 6399213"/>
              <a:gd name="connsiteY4" fmla="*/ 0 h 12657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9213" h="1265765">
                <a:moveTo>
                  <a:pt x="0" y="0"/>
                </a:moveTo>
                <a:lnTo>
                  <a:pt x="0" y="1265765"/>
                </a:lnTo>
                <a:lnTo>
                  <a:pt x="5982881" y="1265765"/>
                </a:lnTo>
                <a:cubicBezTo>
                  <a:pt x="6212815" y="1265765"/>
                  <a:pt x="6399213" y="1079367"/>
                  <a:pt x="6399213" y="849433"/>
                </a:cubicBezTo>
                <a:lnTo>
                  <a:pt x="6399213"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5BD6B3E3-A05B-4311-9C9A-DA8A512CAB97}" type="datetime1">
              <a:rPr lang="en-US" smtClean="0"/>
              <a:t>4/19/2026</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798217" y="630935"/>
            <a:ext cx="8266176" cy="5605272"/>
          </a:xfrm>
        </p:spPr>
        <p:txBody>
          <a:bodyPr anchor="ctr">
            <a:normAutofit/>
          </a:bodyPr>
          <a:lstStyle>
            <a:lvl1pPr marL="0" indent="0">
              <a:lnSpc>
                <a:spcPct val="100000"/>
              </a:lnSpc>
              <a:buNone/>
              <a:defRPr sz="5400" b="1"/>
            </a:lvl1pPr>
            <a:lvl2pPr marL="228600" indent="0">
              <a:lnSpc>
                <a:spcPct val="100000"/>
              </a:lnSpc>
              <a:buNone/>
              <a:defRPr sz="4800" b="1"/>
            </a:lvl2pPr>
            <a:lvl3pPr marL="457200" indent="0">
              <a:lnSpc>
                <a:spcPct val="100000"/>
              </a:lnSpc>
              <a:buNone/>
              <a:defRPr sz="4400" b="1"/>
            </a:lvl3pPr>
            <a:lvl4pPr marL="685800" indent="0">
              <a:lnSpc>
                <a:spcPct val="100000"/>
              </a:lnSpc>
              <a:buNone/>
              <a:defRPr sz="4000" b="1"/>
            </a:lvl4pPr>
            <a:lvl5pPr marL="914400" indent="0">
              <a:lnSpc>
                <a:spcPct val="100000"/>
              </a:lnSpc>
              <a:buNone/>
              <a:defRPr sz="36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19145369"/>
      </p:ext>
    </p:extLst>
  </p:cSld>
  <p:clrMapOvr>
    <a:masterClrMapping/>
  </p:clrMapOvr>
  <p:transition spd="med">
    <p:pull/>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Statement 3">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1CEC059F-651D-D540-DF60-D6361D9C716B}"/>
              </a:ext>
            </a:extLst>
          </p:cNvPr>
          <p:cNvSpPr/>
          <p:nvPr userDrawn="1"/>
        </p:nvSpPr>
        <p:spPr>
          <a:xfrm flipV="1">
            <a:off x="1" y="6099048"/>
            <a:ext cx="10487111" cy="758952"/>
          </a:xfrm>
          <a:custGeom>
            <a:avLst/>
            <a:gdLst>
              <a:gd name="connsiteX0" fmla="*/ 0 w 10487111"/>
              <a:gd name="connsiteY0" fmla="*/ 758952 h 758952"/>
              <a:gd name="connsiteX1" fmla="*/ 10070779 w 10487111"/>
              <a:gd name="connsiteY1" fmla="*/ 758952 h 758952"/>
              <a:gd name="connsiteX2" fmla="*/ 10487111 w 10487111"/>
              <a:gd name="connsiteY2" fmla="*/ 342620 h 758952"/>
              <a:gd name="connsiteX3" fmla="*/ 10487111 w 10487111"/>
              <a:gd name="connsiteY3" fmla="*/ 0 h 758952"/>
              <a:gd name="connsiteX4" fmla="*/ 0 w 10487111"/>
              <a:gd name="connsiteY4" fmla="*/ 0 h 7589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487111" h="758952">
                <a:moveTo>
                  <a:pt x="0" y="758952"/>
                </a:moveTo>
                <a:lnTo>
                  <a:pt x="10070779" y="758952"/>
                </a:lnTo>
                <a:cubicBezTo>
                  <a:pt x="10300713" y="758952"/>
                  <a:pt x="10487111" y="572554"/>
                  <a:pt x="10487111" y="342620"/>
                </a:cubicBezTo>
                <a:lnTo>
                  <a:pt x="10487111" y="0"/>
                </a:lnTo>
                <a:lnTo>
                  <a:pt x="0"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1133856"/>
          </a:xfrm>
        </p:spPr>
        <p:txBody>
          <a:bodyPr/>
          <a:lstStyle/>
          <a:p>
            <a:r>
              <a:rPr lang="en-US"/>
              <a:t>Click to edit Master title style</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FAEFBAE2-1C27-41D0-8DBA-D202F753417F}" type="datetime1">
              <a:rPr lang="en-US" smtClean="0"/>
              <a:t>4/19/2026</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7068312" y="6492240"/>
            <a:ext cx="2660904" cy="338328"/>
          </a:xfrm>
        </p:spPr>
        <p:txBody>
          <a:bodyPr/>
          <a:lstStyle/>
          <a:p>
            <a:r>
              <a:rPr lang="en-US"/>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9820656" y="6492240"/>
            <a:ext cx="457200" cy="338328"/>
          </a:xfrm>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283464" y="1596767"/>
            <a:ext cx="9537192" cy="4142232"/>
          </a:xfrm>
        </p:spPr>
        <p:txBody>
          <a:bodyPr anchor="b">
            <a:normAutofit/>
          </a:bodyPr>
          <a:lstStyle>
            <a:lvl1pPr marL="0" indent="0">
              <a:lnSpc>
                <a:spcPct val="100000"/>
              </a:lnSpc>
              <a:buNone/>
              <a:defRPr sz="6000" b="1"/>
            </a:lvl1pPr>
            <a:lvl2pPr marL="228600" indent="0">
              <a:lnSpc>
                <a:spcPct val="100000"/>
              </a:lnSpc>
              <a:buNone/>
              <a:defRPr sz="5400" b="1"/>
            </a:lvl2pPr>
            <a:lvl3pPr marL="457200" indent="0">
              <a:lnSpc>
                <a:spcPct val="100000"/>
              </a:lnSpc>
              <a:buNone/>
              <a:defRPr sz="4800" b="1"/>
            </a:lvl3pPr>
            <a:lvl4pPr marL="685800" indent="0">
              <a:lnSpc>
                <a:spcPct val="100000"/>
              </a:lnSpc>
              <a:buNone/>
              <a:defRPr sz="4400" b="1"/>
            </a:lvl4pPr>
            <a:lvl5pPr marL="914400" indent="0">
              <a:lnSpc>
                <a:spcPct val="100000"/>
              </a:lnSpc>
              <a:buNone/>
              <a:defRPr sz="4000" b="1"/>
            </a:lvl5pPr>
          </a:lstStyle>
          <a:p>
            <a:pPr lvl="0"/>
            <a:r>
              <a:rPr lang="en-US"/>
              <a:t>Click to edit Statement</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18859769"/>
      </p:ext>
    </p:extLst>
  </p:cSld>
  <p:clrMapOvr>
    <a:masterClrMapping/>
  </p:clrMapOvr>
  <p:transition spd="med">
    <p:pull/>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1499616" y="1524002"/>
            <a:ext cx="9198864" cy="2871216"/>
          </a:xfrm>
        </p:spPr>
        <p:txBody>
          <a:bodyPr anchor="ctr">
            <a:normAutofit/>
          </a:bodyPr>
          <a:lstStyle>
            <a:lvl1pPr>
              <a:lnSpc>
                <a:spcPct val="110000"/>
              </a:lnSpc>
              <a:defRPr sz="4000" cap="none" baseline="0"/>
            </a:lvl1pPr>
          </a:lstStyle>
          <a:p>
            <a:r>
              <a:rPr lang="en-US"/>
              <a:t>Click to edit Quote</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p>
            <a:fld id="{6A453612-8941-41EA-ABBA-F717A06C8346}" type="datetime1">
              <a:rPr lang="en-US" smtClean="0"/>
              <a:t>4/19/2026</a:t>
            </a:fld>
            <a:endParaRPr lang="en-US"/>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1499616" y="5376672"/>
            <a:ext cx="9198864" cy="466344"/>
          </a:xfrm>
        </p:spPr>
        <p:txBody>
          <a:bodyPr>
            <a:normAutofit/>
          </a:bodyPr>
          <a:lstStyle>
            <a:lvl1pPr marL="0" indent="0">
              <a:buNone/>
              <a:defRPr sz="2200" b="1" cap="all" baseline="0">
                <a:solidFill>
                  <a:schemeClr val="accent1"/>
                </a:solidFill>
              </a:defRPr>
            </a:lvl1pPr>
            <a:lvl2pPr marL="228600" indent="0">
              <a:buNone/>
              <a:defRPr sz="2000" b="1" cap="all" baseline="0">
                <a:solidFill>
                  <a:schemeClr val="accent1"/>
                </a:solidFill>
              </a:defRPr>
            </a:lvl2pPr>
            <a:lvl3pPr marL="457200" indent="0">
              <a:buNone/>
              <a:defRPr sz="1800" b="1" cap="all" baseline="0">
                <a:solidFill>
                  <a:schemeClr val="accent1"/>
                </a:solidFill>
              </a:defRPr>
            </a:lvl3pPr>
            <a:lvl4pPr marL="685800" indent="0">
              <a:buNone/>
              <a:defRPr sz="1600" b="1" cap="all" baseline="0">
                <a:solidFill>
                  <a:schemeClr val="accent1"/>
                </a:solidFill>
              </a:defRPr>
            </a:lvl4pPr>
            <a:lvl5pPr marL="914400" indent="0">
              <a:buNone/>
              <a:defRPr sz="1400" b="1" cap="all" baseline="0">
                <a:solidFill>
                  <a:schemeClr val="accent1"/>
                </a:solidFill>
              </a:defRPr>
            </a:lvl5pPr>
          </a:lstStyle>
          <a:p>
            <a:pPr lvl="0"/>
            <a:r>
              <a:rPr lang="en-US"/>
              <a:t>Quote Author</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2690204"/>
      </p:ext>
    </p:extLst>
  </p:cSld>
  <p:clrMapOvr>
    <a:masterClrMapping/>
  </p:clrMapOvr>
  <p:transition spd="med">
    <p:pull/>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Quote 2">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19D41517-889E-CBB7-FD17-C5FECA783B2A}"/>
              </a:ext>
            </a:extLst>
          </p:cNvPr>
          <p:cNvSpPr/>
          <p:nvPr userDrawn="1"/>
        </p:nvSpPr>
        <p:spPr>
          <a:xfrm flipV="1">
            <a:off x="0" y="823828"/>
            <a:ext cx="11385608" cy="6034172"/>
          </a:xfrm>
          <a:custGeom>
            <a:avLst/>
            <a:gdLst>
              <a:gd name="connsiteX0" fmla="*/ 0 w 11385608"/>
              <a:gd name="connsiteY0" fmla="*/ 6034172 h 6034172"/>
              <a:gd name="connsiteX1" fmla="*/ 10969276 w 11385608"/>
              <a:gd name="connsiteY1" fmla="*/ 6034172 h 6034172"/>
              <a:gd name="connsiteX2" fmla="*/ 11385608 w 11385608"/>
              <a:gd name="connsiteY2" fmla="*/ 5617840 h 6034172"/>
              <a:gd name="connsiteX3" fmla="*/ 11385608 w 11385608"/>
              <a:gd name="connsiteY3" fmla="*/ 0 h 6034172"/>
              <a:gd name="connsiteX4" fmla="*/ 0 w 11385608"/>
              <a:gd name="connsiteY4" fmla="*/ 0 h 603417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85608" h="6034172">
                <a:moveTo>
                  <a:pt x="0" y="6034172"/>
                </a:moveTo>
                <a:lnTo>
                  <a:pt x="10969276" y="6034172"/>
                </a:lnTo>
                <a:cubicBezTo>
                  <a:pt x="11199210" y="6034172"/>
                  <a:pt x="11385608" y="5847774"/>
                  <a:pt x="11385608" y="5617840"/>
                </a:cubicBezTo>
                <a:lnTo>
                  <a:pt x="11385608" y="0"/>
                </a:lnTo>
                <a:lnTo>
                  <a:pt x="0" y="0"/>
                </a:lnTo>
                <a:close/>
              </a:path>
            </a:pathLst>
          </a:cu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823F0761-EA67-F7D1-62E4-095EADA262F0}"/>
              </a:ext>
            </a:extLst>
          </p:cNvPr>
          <p:cNvSpPr>
            <a:spLocks noGrp="1"/>
          </p:cNvSpPr>
          <p:nvPr>
            <p:ph type="title" hasCustomPrompt="1"/>
          </p:nvPr>
        </p:nvSpPr>
        <p:spPr>
          <a:xfrm>
            <a:off x="429768" y="1783080"/>
            <a:ext cx="8499079" cy="2249424"/>
          </a:xfrm>
        </p:spPr>
        <p:txBody>
          <a:bodyPr anchor="t">
            <a:normAutofit/>
          </a:bodyPr>
          <a:lstStyle>
            <a:lvl1pPr>
              <a:lnSpc>
                <a:spcPct val="100000"/>
              </a:lnSpc>
              <a:defRPr sz="3600" cap="none" baseline="0"/>
            </a:lvl1pPr>
          </a:lstStyle>
          <a:p>
            <a:r>
              <a:rPr lang="en-US"/>
              <a:t>Click to edit Quote</a:t>
            </a:r>
          </a:p>
        </p:txBody>
      </p:sp>
      <p:sp>
        <p:nvSpPr>
          <p:cNvPr id="3" name="Date Placeholder 2">
            <a:extLst>
              <a:ext uri="{FF2B5EF4-FFF2-40B4-BE49-F238E27FC236}">
                <a16:creationId xmlns:a16="http://schemas.microsoft.com/office/drawing/2014/main" id="{49A78CD0-57A9-DB86-E3A3-40628E6D68B7}"/>
              </a:ext>
            </a:extLst>
          </p:cNvPr>
          <p:cNvSpPr>
            <a:spLocks noGrp="1"/>
          </p:cNvSpPr>
          <p:nvPr>
            <p:ph type="dt" sz="half" idx="10"/>
          </p:nvPr>
        </p:nvSpPr>
        <p:spPr/>
        <p:txBody>
          <a:bodyPr/>
          <a:lstStyle/>
          <a:p>
            <a:fld id="{73D6CD22-E4B3-48A1-94CA-B89DB574ED80}" type="datetime1">
              <a:rPr lang="en-US" smtClean="0"/>
              <a:t>4/19/2026</a:t>
            </a:fld>
            <a:endParaRPr lang="en-US"/>
          </a:p>
        </p:txBody>
      </p:sp>
      <p:sp>
        <p:nvSpPr>
          <p:cNvPr id="4" name="Footer Placeholder 3">
            <a:extLst>
              <a:ext uri="{FF2B5EF4-FFF2-40B4-BE49-F238E27FC236}">
                <a16:creationId xmlns:a16="http://schemas.microsoft.com/office/drawing/2014/main" id="{B54C2DF4-76B6-1299-74E1-66F403C01A3C}"/>
              </a:ext>
            </a:extLst>
          </p:cNvPr>
          <p:cNvSpPr>
            <a:spLocks noGrp="1"/>
          </p:cNvSpPr>
          <p:nvPr>
            <p:ph type="ftr" sz="quarter" idx="11"/>
          </p:nvPr>
        </p:nvSpPr>
        <p:spPr>
          <a:xfrm>
            <a:off x="8669124" y="6492240"/>
            <a:ext cx="2660904" cy="338328"/>
          </a:xfrm>
        </p:spPr>
        <p:txBody>
          <a:bodyPr/>
          <a:lstStyle/>
          <a:p>
            <a:r>
              <a:rPr lang="en-US"/>
              <a:t>Sample Footer Text</a:t>
            </a:r>
          </a:p>
        </p:txBody>
      </p:sp>
      <p:sp>
        <p:nvSpPr>
          <p:cNvPr id="5" name="Slide Number Placeholder 4">
            <a:extLst>
              <a:ext uri="{FF2B5EF4-FFF2-40B4-BE49-F238E27FC236}">
                <a16:creationId xmlns:a16="http://schemas.microsoft.com/office/drawing/2014/main" id="{2535CA15-3DFE-125B-C658-77179EDEA2F0}"/>
              </a:ext>
            </a:extLst>
          </p:cNvPr>
          <p:cNvSpPr>
            <a:spLocks noGrp="1"/>
          </p:cNvSpPr>
          <p:nvPr>
            <p:ph type="sldNum" sz="quarter" idx="12"/>
          </p:nvPr>
        </p:nvSpPr>
        <p:spPr>
          <a:xfrm>
            <a:off x="11421468" y="6492240"/>
            <a:ext cx="457200" cy="338328"/>
          </a:xfrm>
        </p:spPr>
        <p:txBody>
          <a:bodyPr/>
          <a:lstStyle/>
          <a:p>
            <a:fld id="{CC057153-B650-4DEB-B370-79DDCFDCE934}" type="slidenum">
              <a:rPr lang="en-US" smtClean="0"/>
              <a:pPr/>
              <a:t>‹#›</a:t>
            </a:fld>
            <a:endParaRPr lang="en-US"/>
          </a:p>
        </p:txBody>
      </p:sp>
      <p:sp>
        <p:nvSpPr>
          <p:cNvPr id="7" name="Content Placeholder 6">
            <a:extLst>
              <a:ext uri="{FF2B5EF4-FFF2-40B4-BE49-F238E27FC236}">
                <a16:creationId xmlns:a16="http://schemas.microsoft.com/office/drawing/2014/main" id="{E5FAB025-061F-4B04-451A-37E42755863E}"/>
              </a:ext>
            </a:extLst>
          </p:cNvPr>
          <p:cNvSpPr>
            <a:spLocks noGrp="1"/>
          </p:cNvSpPr>
          <p:nvPr>
            <p:ph sz="quarter" idx="13" hasCustomPrompt="1"/>
          </p:nvPr>
        </p:nvSpPr>
        <p:spPr>
          <a:xfrm>
            <a:off x="429768" y="5120640"/>
            <a:ext cx="5431536" cy="1289304"/>
          </a:xfrm>
        </p:spPr>
        <p:txBody>
          <a:bodyPr vert="horz" lIns="91440" tIns="45720" rIns="91440" bIns="45720" rtlCol="0" anchor="ctr">
            <a:normAutofit/>
          </a:bodyPr>
          <a:lstStyle>
            <a:lvl1pPr marL="0" indent="0">
              <a:buNone/>
              <a:defRPr lang="en-US" b="1" cap="all" baseline="0" dirty="0"/>
            </a:lvl1pPr>
            <a:lvl2pPr marL="228600" indent="0">
              <a:buNone/>
              <a:defRPr lang="en-US" b="1" cap="all" baseline="0" dirty="0"/>
            </a:lvl2pPr>
            <a:lvl3pPr marL="457200" indent="0">
              <a:buNone/>
              <a:defRPr lang="en-US" b="1" cap="all" baseline="0" dirty="0"/>
            </a:lvl3pPr>
            <a:lvl4pPr marL="685800" indent="0">
              <a:buNone/>
              <a:defRPr lang="en-US" b="1" cap="all" baseline="0" dirty="0"/>
            </a:lvl4pPr>
            <a:lvl5pPr marL="914400" indent="0">
              <a:buNone/>
              <a:defRPr lang="en-US" b="1" cap="all" baseline="0" dirty="0"/>
            </a:lvl5pPr>
          </a:lstStyle>
          <a:p>
            <a:pPr lvl="0"/>
            <a:r>
              <a:rPr lang="en-US"/>
              <a:t>Quote Author</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04669181"/>
      </p:ext>
    </p:extLst>
  </p:cSld>
  <p:clrMapOvr>
    <a:masterClrMapping/>
  </p:clrMapOvr>
  <p:transition spd="med">
    <p:pull/>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429768"/>
            <a:ext cx="10890374" cy="1627632"/>
          </a:xfrm>
        </p:spPr>
        <p:txBody>
          <a:bodyPr anchor="t">
            <a:normAutofit/>
          </a:bodyPr>
          <a:lstStyle>
            <a:lvl1pPr>
              <a:defRPr sz="5400"/>
            </a:lvl1pPr>
          </a:lstStyle>
          <a:p>
            <a:r>
              <a:rPr lang="en-US"/>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29768" y="3264408"/>
            <a:ext cx="10890374"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97C38B47-093E-417D-A1C3-81EEF797AC69}" type="datetime1">
              <a:rPr lang="en-US" smtClean="0"/>
              <a:t>4/19/2026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692609295"/>
      </p:ext>
    </p:extLst>
  </p:cSld>
  <p:clrMapOvr>
    <a:overrideClrMapping bg1="lt1" tx1="dk1" bg2="lt2" tx2="dk2" accent1="accent1" accent2="accent2" accent3="accent3" accent4="accent4" accent5="accent5" accent6="accent6" hlink="hlink" folHlink="folHlink"/>
  </p:clrMapOvr>
  <p:transition spd="med">
    <p:pull/>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clusion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29768" y="1627318"/>
            <a:ext cx="8430768" cy="1842020"/>
          </a:xfrm>
        </p:spPr>
        <p:txBody>
          <a:bodyPr anchor="b">
            <a:normAutofit/>
          </a:bodyPr>
          <a:lstStyle>
            <a:lvl1pPr>
              <a:defRPr sz="6000"/>
            </a:lvl1pPr>
          </a:lstStyle>
          <a:p>
            <a:r>
              <a:rPr lang="en-US"/>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29768" y="3622673"/>
            <a:ext cx="8430768" cy="1828800"/>
          </a:xfrm>
        </p:spPr>
        <p:txBody>
          <a:bodyPr vert="horz" lIns="91440" tIns="45720" rIns="91440" bIns="45720" rtlCol="0">
            <a:normAutofit/>
          </a:bodyPr>
          <a:lstStyle>
            <a:lvl1pPr marL="0" indent="0">
              <a:buNone/>
              <a:defRPr lang="en-US" dirty="0"/>
            </a:lvl1pPr>
            <a:lvl2pPr marL="228600" indent="0">
              <a:buNone/>
              <a:defRPr lang="en-US" dirty="0"/>
            </a:lvl2pPr>
            <a:lvl3pPr marL="457200" indent="0">
              <a:buNone/>
              <a:defRPr lang="en-US" dirty="0"/>
            </a:lvl3pPr>
            <a:lvl4pPr marL="685800" indent="0">
              <a:buNone/>
              <a:defRPr lang="en-US" dirty="0"/>
            </a:lvl4pPr>
            <a:lvl5pPr marL="9144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250925D-4314-49E4-A383-289640FEB5E3}" type="datetime1">
              <a:rPr lang="en-US" smtClean="0"/>
              <a:t>4/19/2026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393871806"/>
      </p:ext>
    </p:extLst>
  </p:cSld>
  <p:clrMapOvr>
    <a:overrideClrMapping bg1="lt1" tx1="dk1" bg2="lt2" tx2="dk2" accent1="accent1" accent2="accent2" accent3="accent3" accent4="accent4" accent5="accent5" accent6="accent6" hlink="hlink" folHlink="folHlink"/>
  </p:clrMapOvr>
  <p:transition spd="med">
    <p:pull/>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29767" y="294248"/>
            <a:ext cx="11164825" cy="958480"/>
          </a:xfrm>
        </p:spPr>
        <p:txBody>
          <a:bodyPr/>
          <a:lstStyle/>
          <a:p>
            <a:r>
              <a:rPr lang="en-US"/>
              <a:t>Click to edit Master title style</a:t>
            </a:r>
          </a:p>
        </p:txBody>
      </p:sp>
      <p:sp>
        <p:nvSpPr>
          <p:cNvPr id="9" name="Text Placeholder 8">
            <a:extLst>
              <a:ext uri="{FF2B5EF4-FFF2-40B4-BE49-F238E27FC236}">
                <a16:creationId xmlns:a16="http://schemas.microsoft.com/office/drawing/2014/main" id="{778C515B-8D5A-0268-9044-7B2013C87E02}"/>
              </a:ext>
            </a:extLst>
          </p:cNvPr>
          <p:cNvSpPr>
            <a:spLocks noGrp="1"/>
          </p:cNvSpPr>
          <p:nvPr>
            <p:ph type="body" sz="quarter" idx="13"/>
          </p:nvPr>
        </p:nvSpPr>
        <p:spPr>
          <a:xfrm>
            <a:off x="429767" y="2020825"/>
            <a:ext cx="5212208" cy="428472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0">
            <a:extLst>
              <a:ext uri="{FF2B5EF4-FFF2-40B4-BE49-F238E27FC236}">
                <a16:creationId xmlns:a16="http://schemas.microsoft.com/office/drawing/2014/main" id="{13C7061A-8ED7-8B72-BD2B-2DF67F8C7A75}"/>
              </a:ext>
            </a:extLst>
          </p:cNvPr>
          <p:cNvSpPr>
            <a:spLocks noGrp="1"/>
          </p:cNvSpPr>
          <p:nvPr>
            <p:ph type="body" sz="quarter" idx="14"/>
          </p:nvPr>
        </p:nvSpPr>
        <p:spPr>
          <a:xfrm>
            <a:off x="6381622" y="2020822"/>
            <a:ext cx="5212208" cy="428472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E2C59E0-667A-459A-BBD1-70DA72C3C576}" type="datetime1">
              <a:rPr lang="en-US" smtClean="0"/>
              <a:t>4/19/2026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06640056"/>
      </p:ext>
    </p:extLst>
  </p:cSld>
  <p:clrMapOvr>
    <a:masterClrMapping/>
  </p:clrMapOvr>
  <p:transition spd="med">
    <p:pull/>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29768" y="276166"/>
            <a:ext cx="11164824" cy="976562"/>
          </a:xfrm>
        </p:spPr>
        <p:txBody>
          <a:bodyPr/>
          <a:lstStyle/>
          <a:p>
            <a:r>
              <a:rPr lang="en-US"/>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29767"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Text Placeholder 10">
            <a:extLst>
              <a:ext uri="{FF2B5EF4-FFF2-40B4-BE49-F238E27FC236}">
                <a16:creationId xmlns:a16="http://schemas.microsoft.com/office/drawing/2014/main" id="{A211279F-0D05-3637-19CD-29468F4DD2F3}"/>
              </a:ext>
            </a:extLst>
          </p:cNvPr>
          <p:cNvSpPr>
            <a:spLocks noGrp="1"/>
          </p:cNvSpPr>
          <p:nvPr>
            <p:ph type="body" sz="quarter" idx="13"/>
          </p:nvPr>
        </p:nvSpPr>
        <p:spPr>
          <a:xfrm>
            <a:off x="430213" y="2021134"/>
            <a:ext cx="5211762" cy="43431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382512" y="1380744"/>
            <a:ext cx="5212080" cy="559834"/>
          </a:xfrm>
        </p:spPr>
        <p:txBody>
          <a:bodyPr anchor="b">
            <a:normAutofit/>
          </a:bodyPr>
          <a:lstStyle>
            <a:lvl1pPr marL="0" indent="0">
              <a:lnSpc>
                <a:spcPct val="90000"/>
              </a:lnSpc>
              <a:buNone/>
              <a:defRPr sz="20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Text Placeholder 12">
            <a:extLst>
              <a:ext uri="{FF2B5EF4-FFF2-40B4-BE49-F238E27FC236}">
                <a16:creationId xmlns:a16="http://schemas.microsoft.com/office/drawing/2014/main" id="{F1B170DE-636A-B1A9-2EAB-C426DBFB3E51}"/>
              </a:ext>
            </a:extLst>
          </p:cNvPr>
          <p:cNvSpPr>
            <a:spLocks noGrp="1"/>
          </p:cNvSpPr>
          <p:nvPr>
            <p:ph type="body" sz="quarter" idx="14"/>
          </p:nvPr>
        </p:nvSpPr>
        <p:spPr>
          <a:xfrm>
            <a:off x="6381750" y="2020888"/>
            <a:ext cx="521335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706CC00B-2F01-4379-B0FD-8DA094C16FA4}" type="datetime1">
              <a:rPr lang="en-US" smtClean="0"/>
              <a:t>4/19/2026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18346774"/>
      </p:ext>
    </p:extLst>
  </p:cSld>
  <p:clrMapOvr>
    <a:masterClrMapping/>
  </p:clrMapOvr>
  <p:transition spd="med">
    <p:pull/>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29768" y="557784"/>
            <a:ext cx="3713996" cy="2212313"/>
          </a:xfrm>
        </p:spPr>
        <p:txBody>
          <a:bodyPr anchor="t">
            <a:normAutofit/>
          </a:bodyPr>
          <a:lstStyle>
            <a:lvl1pPr>
              <a:defRPr sz="3200"/>
            </a:lvl1pPr>
          </a:lstStyle>
          <a:p>
            <a:r>
              <a:rPr lang="en-US"/>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29767" y="2826137"/>
            <a:ext cx="3310128" cy="3434638"/>
          </a:xfrm>
        </p:spPr>
        <p:txBody>
          <a:bodyPr anchor="b"/>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3" name="Picture Placeholder 8">
            <a:extLst>
              <a:ext uri="{FF2B5EF4-FFF2-40B4-BE49-F238E27FC236}">
                <a16:creationId xmlns:a16="http://schemas.microsoft.com/office/drawing/2014/main" id="{FA23F0E6-EDAF-3A7F-5EC8-F911E9AE48EF}"/>
              </a:ext>
            </a:extLst>
          </p:cNvPr>
          <p:cNvSpPr>
            <a:spLocks noGrp="1"/>
          </p:cNvSpPr>
          <p:nvPr>
            <p:ph type="pic" sz="quarter" idx="13"/>
          </p:nvPr>
        </p:nvSpPr>
        <p:spPr>
          <a:xfrm>
            <a:off x="4502843" y="0"/>
            <a:ext cx="7689157" cy="6399152"/>
          </a:xfrm>
          <a:custGeom>
            <a:avLst/>
            <a:gdLst>
              <a:gd name="connsiteX0" fmla="*/ 0 w 7689157"/>
              <a:gd name="connsiteY0" fmla="*/ 0 h 6399152"/>
              <a:gd name="connsiteX1" fmla="*/ 7689157 w 7689157"/>
              <a:gd name="connsiteY1" fmla="*/ 0 h 6399152"/>
              <a:gd name="connsiteX2" fmla="*/ 7689157 w 7689157"/>
              <a:gd name="connsiteY2" fmla="*/ 6399152 h 6399152"/>
              <a:gd name="connsiteX3" fmla="*/ 578440 w 7689157"/>
              <a:gd name="connsiteY3" fmla="*/ 6399152 h 6399152"/>
              <a:gd name="connsiteX4" fmla="*/ 0 w 7689157"/>
              <a:gd name="connsiteY4" fmla="*/ 5820712 h 63991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89157" h="6399152">
                <a:moveTo>
                  <a:pt x="0" y="0"/>
                </a:moveTo>
                <a:lnTo>
                  <a:pt x="7689157" y="0"/>
                </a:lnTo>
                <a:lnTo>
                  <a:pt x="7689157" y="6399152"/>
                </a:lnTo>
                <a:lnTo>
                  <a:pt x="578440" y="6399152"/>
                </a:lnTo>
                <a:cubicBezTo>
                  <a:pt x="258976" y="6399152"/>
                  <a:pt x="0" y="6140176"/>
                  <a:pt x="0" y="5820712"/>
                </a:cubicBezTo>
                <a:close/>
              </a:path>
            </a:pathLst>
          </a:custGeom>
          <a:blipFill>
            <a:blip r:embed="rId2" cstate="screen">
              <a:extLst>
                <a:ext uri="{28A0092B-C50C-407E-A947-70E740481C1C}">
                  <a14:useLocalDpi xmlns:a14="http://schemas.microsoft.com/office/drawing/2010/main"/>
                </a:ext>
              </a:extLst>
            </a:blip>
            <a:stretch>
              <a:fillRect/>
            </a:stretch>
          </a:blipFill>
        </p:spPr>
        <p:txBody>
          <a:bodyPr wrap="square">
            <a:noAutofit/>
          </a:bodyPr>
          <a:lstStyle>
            <a:lvl1pPr marL="0" indent="0">
              <a:buNone/>
              <a:defRPr/>
            </a:lvl1pPr>
          </a:lstStyle>
          <a:p>
            <a:endParaRPr lang="en-US"/>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5019F103-9E7C-4D5A-827C-0D2D66EE1CD2}" type="datetime1">
              <a:rPr lang="en-US" smtClean="0"/>
              <a:t>4/19/2026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821463884"/>
      </p:ext>
    </p:extLst>
  </p:cSld>
  <p:clrMapOvr>
    <a:masterClrMapping/>
  </p:clrMapOvr>
  <p:transition spd="med">
    <p:pull/>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4572079"/>
      </p:ext>
    </p:extLst>
  </p:cSld>
  <p:clrMapOvr>
    <a:masterClrMapping/>
  </p:clrMapOvr>
  <p:transition spd="med">
    <p:pull/>
  </p:transition>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heme" Target="../theme/theme1.xml"/><Relationship Id="rId8" Type="http://schemas.openxmlformats.org/officeDocument/2006/relationships/slideLayout" Target="../slideLayouts/slideLayout8.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20" Type="http://schemas.openxmlformats.org/officeDocument/2006/relationships/slideLayout" Target="../slideLayouts/slideLayout20.xml"/><Relationship Id="rId41"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31173" y="285210"/>
            <a:ext cx="10653578" cy="965101"/>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31172" y="1384847"/>
            <a:ext cx="10653579" cy="49051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431172" y="6490524"/>
            <a:ext cx="2841959" cy="336141"/>
          </a:xfrm>
          <a:prstGeom prst="rect">
            <a:avLst/>
          </a:prstGeom>
        </p:spPr>
        <p:txBody>
          <a:bodyPr vert="horz" lIns="91440" tIns="45720" rIns="91440" bIns="45720" rtlCol="0" anchor="ctr"/>
          <a:lstStyle>
            <a:lvl1pPr algn="l">
              <a:defRPr sz="800">
                <a:solidFill>
                  <a:schemeClr val="tx1"/>
                </a:solidFill>
              </a:defRPr>
            </a:lvl1pPr>
          </a:lstStyle>
          <a:p>
            <a:fld id="{072E1B28-DB45-4001-B295-7D7933E04419}" type="datetime1">
              <a:rPr lang="en-US" smtClean="0"/>
              <a:t>4/19/2026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8893370" y="6490524"/>
            <a:ext cx="2662834" cy="336141"/>
          </a:xfrm>
          <a:prstGeom prst="rect">
            <a:avLst/>
          </a:prstGeom>
        </p:spPr>
        <p:txBody>
          <a:bodyPr vert="horz" lIns="91440" tIns="45720" rIns="91440" bIns="45720" rtlCol="0" anchor="ctr"/>
          <a:lstStyle>
            <a:lvl1pPr algn="r">
              <a:defRPr sz="800">
                <a:solidFill>
                  <a:schemeClr val="tx1"/>
                </a:solidFill>
              </a:defRPr>
            </a:lvl1pPr>
          </a:lstStyle>
          <a:p>
            <a:r>
              <a:rPr lang="en-US"/>
              <a:t>Sample Footer Text</a:t>
            </a: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648431" y="6490524"/>
            <a:ext cx="457200" cy="336141"/>
          </a:xfrm>
          <a:prstGeom prst="rect">
            <a:avLst/>
          </a:prstGeom>
        </p:spPr>
        <p:txBody>
          <a:bodyPr vert="horz" lIns="91440" tIns="45720" rIns="91440" bIns="45720" rtlCol="0" anchor="ctr"/>
          <a:lstStyle>
            <a:lvl1pPr algn="r">
              <a:defRPr sz="800">
                <a:solidFill>
                  <a:schemeClr val="tx1"/>
                </a:solidFill>
              </a:defRPr>
            </a:lvl1pPr>
          </a:lstStyle>
          <a:p>
            <a:fld id="{84C450F2-3BB4-4AE4-8A35-A9D7AEA4C850}" type="slidenum">
              <a:rPr lang="en-US" smtClean="0"/>
              <a:pPr/>
              <a:t>‹#›</a:t>
            </a:fld>
            <a:endParaRPr lang="en-US"/>
          </a:p>
        </p:txBody>
      </p:sp>
    </p:spTree>
    <p:extLst>
      <p:ext uri="{BB962C8B-B14F-4D97-AF65-F5344CB8AC3E}">
        <p14:creationId xmlns:p14="http://schemas.microsoft.com/office/powerpoint/2010/main" val="1317099004"/>
      </p:ext>
    </p:extLst>
  </p:cSld>
  <p:clrMap bg1="lt1" tx1="dk1" bg2="lt2" tx2="dk2" accent1="accent1" accent2="accent2" accent3="accent3" accent4="accent4" accent5="accent5" accent6="accent6" hlink="hlink" folHlink="folHlink"/>
  <p:sldLayoutIdLst>
    <p:sldLayoutId id="2147483685" r:id="rId1"/>
    <p:sldLayoutId id="2147483687" r:id="rId2"/>
    <p:sldLayoutId id="2147483740" r:id="rId3"/>
    <p:sldLayoutId id="2147483686"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 id="2147483709" r:id="rId18"/>
    <p:sldLayoutId id="2147483710" r:id="rId19"/>
    <p:sldLayoutId id="2147483711" r:id="rId20"/>
    <p:sldLayoutId id="2147483712" r:id="rId21"/>
    <p:sldLayoutId id="2147483713" r:id="rId22"/>
    <p:sldLayoutId id="2147483714" r:id="rId23"/>
    <p:sldLayoutId id="2147483715" r:id="rId24"/>
    <p:sldLayoutId id="2147483716" r:id="rId25"/>
    <p:sldLayoutId id="2147483717" r:id="rId26"/>
    <p:sldLayoutId id="2147483718" r:id="rId27"/>
    <p:sldLayoutId id="2147483719" r:id="rId28"/>
    <p:sldLayoutId id="2147483720" r:id="rId29"/>
    <p:sldLayoutId id="2147483721" r:id="rId30"/>
    <p:sldLayoutId id="2147483722" r:id="rId31"/>
    <p:sldLayoutId id="2147483723" r:id="rId32"/>
    <p:sldLayoutId id="2147483724" r:id="rId33"/>
    <p:sldLayoutId id="2147483725" r:id="rId34"/>
    <p:sldLayoutId id="2147483726" r:id="rId35"/>
    <p:sldLayoutId id="2147483727" r:id="rId36"/>
    <p:sldLayoutId id="2147483728" r:id="rId37"/>
    <p:sldLayoutId id="2147483729" r:id="rId38"/>
    <p:sldLayoutId id="2147483730" r:id="rId39"/>
    <p:sldLayoutId id="2147483731" r:id="rId40"/>
    <p:sldLayoutId id="2147483732" r:id="rId41"/>
    <p:sldLayoutId id="2147483733" r:id="rId42"/>
    <p:sldLayoutId id="2147483734" r:id="rId43"/>
    <p:sldLayoutId id="2147483735" r:id="rId44"/>
    <p:sldLayoutId id="2147483736" r:id="rId45"/>
    <p:sldLayoutId id="2147483737" r:id="rId46"/>
    <p:sldLayoutId id="2147483741" r:id="rId47"/>
  </p:sldLayoutIdLst>
  <p:transition spd="med">
    <p:pull/>
  </p:transition>
  <p:hf hdr="0"/>
  <p:txStyles>
    <p:titleStyle>
      <a:lvl1pPr algn="l" defTabSz="914400" rtl="0" eaLnBrk="1" latinLnBrk="0" hangingPunct="1">
        <a:lnSpc>
          <a:spcPct val="90000"/>
        </a:lnSpc>
        <a:spcBef>
          <a:spcPct val="0"/>
        </a:spcBef>
        <a:buNone/>
        <a:defRPr sz="3200" b="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1800" kern="1200">
          <a:solidFill>
            <a:schemeClr val="tx1"/>
          </a:solidFill>
          <a:latin typeface="+mn-lt"/>
          <a:ea typeface="+mn-ea"/>
          <a:cs typeface="+mn-cs"/>
        </a:defRPr>
      </a:lvl1pPr>
      <a:lvl2pPr marL="4572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14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latin typeface="+mn-lt"/>
          <a:ea typeface="+mn-ea"/>
          <a:cs typeface="+mn-cs"/>
        </a:defRPr>
      </a:lvl4pPr>
      <a:lvl5pPr marL="1143000" indent="-228600" algn="l" defTabSz="914400" rtl="0" eaLnBrk="1" latinLnBrk="0" hangingPunct="1">
        <a:lnSpc>
          <a:spcPct val="120000"/>
        </a:lnSpc>
        <a:spcBef>
          <a:spcPts val="500"/>
        </a:spcBef>
        <a:buFont typeface="Arial" panose="020B0604020202020204" pitchFamily="34" charset="0"/>
        <a:buChar char="•"/>
        <a:defRPr sz="11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2160">
          <p15:clr>
            <a:srgbClr val="F26B43"/>
          </p15:clr>
        </p15:guide>
        <p15:guide id="4"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9.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4.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 Id="rId9" Type="http://schemas.openxmlformats.org/officeDocument/2006/relationships/image" Target="../media/image26.jpeg"/></Relationships>
</file>

<file path=ppt/slides/_rels/slide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9.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2.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3.xml"/><Relationship Id="rId6" Type="http://schemas.openxmlformats.org/officeDocument/2006/relationships/image" Target="../media/image23.png"/><Relationship Id="rId5" Type="http://schemas.openxmlformats.org/officeDocument/2006/relationships/image" Target="../media/image21.png"/><Relationship Id="rId4"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2.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9.xml"/><Relationship Id="rId6" Type="http://schemas.openxmlformats.org/officeDocument/2006/relationships/image" Target="../media/image23.png"/><Relationship Id="rId5" Type="http://schemas.openxmlformats.org/officeDocument/2006/relationships/image" Target="../media/image21.pn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2.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9.xml"/><Relationship Id="rId6" Type="http://schemas.openxmlformats.org/officeDocument/2006/relationships/image" Target="../media/image23.png"/><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2.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9.xml"/><Relationship Id="rId6" Type="http://schemas.openxmlformats.org/officeDocument/2006/relationships/image" Target="../media/image23.png"/><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3.png"/><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Date Placeholder 10">
            <a:extLst>
              <a:ext uri="{FF2B5EF4-FFF2-40B4-BE49-F238E27FC236}">
                <a16:creationId xmlns:a16="http://schemas.microsoft.com/office/drawing/2014/main" id="{3B60C5C2-A596-7FEB-7260-D4D75F7F7904}"/>
              </a:ext>
            </a:extLst>
          </p:cNvPr>
          <p:cNvSpPr>
            <a:spLocks noGrp="1"/>
          </p:cNvSpPr>
          <p:nvPr>
            <p:ph type="dt" sz="half" idx="10"/>
          </p:nvPr>
        </p:nvSpPr>
        <p:spPr>
          <a:xfrm>
            <a:off x="431172" y="6490524"/>
            <a:ext cx="2841959" cy="336141"/>
          </a:xfrm>
        </p:spPr>
        <p:txBody>
          <a:bodyPr/>
          <a:lstStyle/>
          <a:p>
            <a:pPr lvl="0"/>
            <a:fld id="{A2C196D7-201A-4A3A-B9FA-EDBCED2083FF}" type="datetime1">
              <a:rPr lang="en-US" noProof="0" smtClean="0"/>
              <a:t>4/19/2026</a:t>
            </a:fld>
            <a:endParaRPr lang="en-US" noProof="0"/>
          </a:p>
        </p:txBody>
      </p:sp>
      <p:sp>
        <p:nvSpPr>
          <p:cNvPr id="3" name="TextBox 2">
            <a:extLst>
              <a:ext uri="{FF2B5EF4-FFF2-40B4-BE49-F238E27FC236}">
                <a16:creationId xmlns:a16="http://schemas.microsoft.com/office/drawing/2014/main" id="{01BE4472-BEFF-6F21-0448-6CDE0ECC339F}"/>
              </a:ext>
            </a:extLst>
          </p:cNvPr>
          <p:cNvSpPr txBox="1"/>
          <p:nvPr/>
        </p:nvSpPr>
        <p:spPr>
          <a:xfrm>
            <a:off x="2749370" y="2349222"/>
            <a:ext cx="6688426" cy="47089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000" u="sng">
                <a:latin typeface="Palatino Linotype"/>
              </a:rPr>
              <a:t>Student names &amp; ID numbers</a:t>
            </a:r>
          </a:p>
          <a:p>
            <a:pPr algn="ctr"/>
            <a:endParaRPr lang="en-US" sz="3000">
              <a:latin typeface="Palatino Linotype"/>
            </a:endParaRPr>
          </a:p>
          <a:p>
            <a:pPr algn="ctr"/>
            <a:r>
              <a:rPr lang="en-US" sz="3000">
                <a:latin typeface="Palatino Linotype"/>
              </a:rPr>
              <a:t>Isabel Petkova – 2518088</a:t>
            </a:r>
          </a:p>
          <a:p>
            <a:pPr algn="ctr"/>
            <a:r>
              <a:rPr lang="en-US" sz="3000">
                <a:latin typeface="Palatino Linotype"/>
              </a:rPr>
              <a:t>Desislava </a:t>
            </a:r>
            <a:r>
              <a:rPr lang="en-US" sz="3000" err="1">
                <a:latin typeface="Palatino Linotype"/>
              </a:rPr>
              <a:t>Terziyska</a:t>
            </a:r>
            <a:r>
              <a:rPr lang="en-US" sz="3000">
                <a:latin typeface="Palatino Linotype"/>
              </a:rPr>
              <a:t> 2507995</a:t>
            </a:r>
          </a:p>
          <a:p>
            <a:pPr algn="ctr"/>
            <a:r>
              <a:rPr lang="en-US" sz="3000">
                <a:latin typeface="Palatino Linotype"/>
              </a:rPr>
              <a:t>Ramona Solomon - 2513390</a:t>
            </a:r>
          </a:p>
          <a:p>
            <a:pPr algn="ctr"/>
            <a:r>
              <a:rPr lang="de-DE" sz="3000">
                <a:latin typeface="Palatino Linotype"/>
              </a:rPr>
              <a:t>Isabella Guthier –2516266</a:t>
            </a:r>
            <a:endParaRPr lang="en-US" sz="3000">
              <a:latin typeface="Palatino Linotype"/>
            </a:endParaRPr>
          </a:p>
          <a:p>
            <a:pPr algn="ctr"/>
            <a:r>
              <a:rPr lang="de-DE" sz="3000">
                <a:latin typeface="Palatino Linotype"/>
              </a:rPr>
              <a:t>Florencia Joyce </a:t>
            </a:r>
            <a:r>
              <a:rPr lang="de-DE" sz="3000" err="1">
                <a:latin typeface="Palatino Linotype"/>
              </a:rPr>
              <a:t>Elpedes</a:t>
            </a:r>
            <a:r>
              <a:rPr lang="de-DE" sz="3000">
                <a:latin typeface="Palatino Linotype"/>
              </a:rPr>
              <a:t> -2517796</a:t>
            </a:r>
          </a:p>
          <a:p>
            <a:pPr algn="ctr"/>
            <a:endParaRPr lang="de-DE" sz="3000">
              <a:latin typeface="Palatino Linotype"/>
            </a:endParaRPr>
          </a:p>
          <a:p>
            <a:pPr algn="ctr"/>
            <a:r>
              <a:rPr lang="de-DE" sz="3000">
                <a:latin typeface="Palatino Linotype"/>
              </a:rPr>
              <a:t>Tutor : </a:t>
            </a:r>
            <a:r>
              <a:rPr lang="de-DE" sz="3000" err="1">
                <a:latin typeface="Palatino Linotype"/>
              </a:rPr>
              <a:t>Rejwan</a:t>
            </a:r>
            <a:r>
              <a:rPr lang="de-DE" sz="3000">
                <a:latin typeface="Palatino Linotype"/>
              </a:rPr>
              <a:t> Bin Sulaiman</a:t>
            </a:r>
          </a:p>
          <a:p>
            <a:endParaRPr lang="en-US" sz="3000"/>
          </a:p>
        </p:txBody>
      </p:sp>
      <p:sp>
        <p:nvSpPr>
          <p:cNvPr id="5" name="TextBox 4">
            <a:extLst>
              <a:ext uri="{FF2B5EF4-FFF2-40B4-BE49-F238E27FC236}">
                <a16:creationId xmlns:a16="http://schemas.microsoft.com/office/drawing/2014/main" id="{0259C112-E98E-D6EF-70D7-DB2D9D0E238B}"/>
              </a:ext>
            </a:extLst>
          </p:cNvPr>
          <p:cNvSpPr txBox="1"/>
          <p:nvPr/>
        </p:nvSpPr>
        <p:spPr>
          <a:xfrm>
            <a:off x="409395" y="195936"/>
            <a:ext cx="11561427"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4000" b="1">
                <a:latin typeface="Palatino Linotype"/>
              </a:rPr>
              <a:t>LCLM4003_LON – Effective Teamworking and Communication</a:t>
            </a:r>
            <a:endParaRPr lang="en-US" b="1">
              <a:latin typeface="Palatino Linotype"/>
            </a:endParaRPr>
          </a:p>
          <a:p>
            <a:pPr algn="ctr"/>
            <a:r>
              <a:rPr lang="en-US" sz="4000" b="1">
                <a:latin typeface="Palatino Linotype"/>
              </a:rPr>
              <a:t>Case Study : Flight Foods Ltd.</a:t>
            </a:r>
          </a:p>
        </p:txBody>
      </p:sp>
    </p:spTree>
    <p:extLst>
      <p:ext uri="{BB962C8B-B14F-4D97-AF65-F5344CB8AC3E}">
        <p14:creationId xmlns:p14="http://schemas.microsoft.com/office/powerpoint/2010/main" val="4182614578"/>
      </p:ext>
    </p:extLst>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FDCC2CFD-83E2-EB1C-D814-9143320FE2C4}"/>
              </a:ext>
            </a:extLst>
          </p:cNvPr>
          <p:cNvSpPr>
            <a:spLocks noGrp="1"/>
          </p:cNvSpPr>
          <p:nvPr>
            <p:ph type="dt" sz="half" idx="10"/>
          </p:nvPr>
        </p:nvSpPr>
        <p:spPr/>
        <p:txBody>
          <a:bodyPr/>
          <a:lstStyle/>
          <a:p>
            <a:fld id="{26233410-150A-4A72-BF63-6D3ACBC30148}" type="datetime1">
              <a:rPr lang="en-US" smtClean="0"/>
              <a:t>4/19/2026</a:t>
            </a:fld>
            <a:endParaRPr lang="en-US"/>
          </a:p>
        </p:txBody>
      </p:sp>
      <p:sp>
        <p:nvSpPr>
          <p:cNvPr id="5" name="TextBox 4">
            <a:extLst>
              <a:ext uri="{FF2B5EF4-FFF2-40B4-BE49-F238E27FC236}">
                <a16:creationId xmlns:a16="http://schemas.microsoft.com/office/drawing/2014/main" id="{557D61D5-CEA5-E7D8-F07C-982C00186FD8}"/>
              </a:ext>
            </a:extLst>
          </p:cNvPr>
          <p:cNvSpPr txBox="1"/>
          <p:nvPr/>
        </p:nvSpPr>
        <p:spPr>
          <a:xfrm>
            <a:off x="483829" y="379028"/>
            <a:ext cx="11732135" cy="63709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400" b="1">
                <a:solidFill>
                  <a:srgbClr val="000000"/>
                </a:solidFill>
                <a:latin typeface="Calibri"/>
                <a:ea typeface="Calibri"/>
                <a:cs typeface="Calibri"/>
              </a:rPr>
              <a:t>What This Presentation Covers</a:t>
            </a:r>
            <a:endParaRPr lang="en-US" sz="3400">
              <a:solidFill>
                <a:srgbClr val="000000"/>
              </a:solidFill>
              <a:latin typeface="Calibri"/>
              <a:ea typeface="Calibri"/>
              <a:cs typeface="Calibri"/>
            </a:endParaRPr>
          </a:p>
          <a:p>
            <a:endParaRPr lang="en-US" sz="3400" b="1" dirty="0">
              <a:solidFill>
                <a:srgbClr val="000000"/>
              </a:solidFill>
              <a:latin typeface="Calibri"/>
              <a:ea typeface="Calibri"/>
              <a:cs typeface="Calibri"/>
            </a:endParaRPr>
          </a:p>
          <a:p>
            <a:pPr marL="342900" indent="-342900">
              <a:buFont typeface="Arial"/>
              <a:buChar char="•"/>
            </a:pPr>
            <a:r>
              <a:rPr lang="en-US" sz="2600">
                <a:solidFill>
                  <a:srgbClr val="000000"/>
                </a:solidFill>
                <a:latin typeface="Calibri"/>
                <a:ea typeface="Calibri"/>
                <a:cs typeface="Calibri"/>
              </a:rPr>
              <a:t>Flight Foods Ltd is a medium sized manufacturer of ready meals for airlines.</a:t>
            </a:r>
            <a:endParaRPr lang="en-US" sz="2600" dirty="0">
              <a:solidFill>
                <a:srgbClr val="000000"/>
              </a:solidFill>
              <a:latin typeface="Calibri"/>
              <a:ea typeface="Calibri"/>
              <a:cs typeface="Calibri"/>
            </a:endParaRPr>
          </a:p>
          <a:p>
            <a:pPr marL="342900" indent="-342900">
              <a:buFont typeface="Arial"/>
              <a:buChar char="•"/>
            </a:pPr>
            <a:r>
              <a:rPr lang="en-US" sz="2600">
                <a:solidFill>
                  <a:srgbClr val="000000"/>
                </a:solidFill>
                <a:latin typeface="Calibri"/>
                <a:ea typeface="Calibri"/>
                <a:cs typeface="Calibri"/>
              </a:rPr>
              <a:t>Airlines are reporting under cooked food, poor packaging and meat found in vegetarian meals.</a:t>
            </a:r>
            <a:endParaRPr lang="en-US" sz="2600" dirty="0">
              <a:solidFill>
                <a:srgbClr val="000000"/>
              </a:solidFill>
              <a:latin typeface="Calibri"/>
              <a:ea typeface="Calibri"/>
              <a:cs typeface="Calibri"/>
            </a:endParaRPr>
          </a:p>
          <a:p>
            <a:pPr marL="342900" indent="-342900">
              <a:buFont typeface="Arial"/>
              <a:buChar char="•"/>
            </a:pPr>
            <a:r>
              <a:rPr lang="en-US" sz="2600" dirty="0">
                <a:solidFill>
                  <a:srgbClr val="000000"/>
                </a:solidFill>
                <a:latin typeface="Calibri"/>
                <a:ea typeface="Calibri"/>
                <a:cs typeface="Calibri"/>
              </a:rPr>
              <a:t>The Key Communication barriers </a:t>
            </a:r>
            <a:r>
              <a:rPr lang="en-US" sz="2600">
                <a:solidFill>
                  <a:srgbClr val="000000"/>
                </a:solidFill>
                <a:latin typeface="Calibri"/>
                <a:ea typeface="Calibri"/>
                <a:cs typeface="Calibri"/>
              </a:rPr>
              <a:t>include:</a:t>
            </a:r>
            <a:r>
              <a:rPr lang="en-US" sz="2600" dirty="0">
                <a:solidFill>
                  <a:srgbClr val="000000"/>
                </a:solidFill>
                <a:latin typeface="Calibri"/>
                <a:ea typeface="Calibri"/>
                <a:cs typeface="Calibri"/>
              </a:rPr>
              <a:t> environmental noise, body language and cultural differences, generational dividers, emotional factors.</a:t>
            </a:r>
          </a:p>
          <a:p>
            <a:pPr marL="342900" indent="-342900">
              <a:buFont typeface="Arial"/>
              <a:buChar char="•"/>
            </a:pPr>
            <a:r>
              <a:rPr lang="en-US" sz="2600" dirty="0">
                <a:solidFill>
                  <a:srgbClr val="000000"/>
                </a:solidFill>
                <a:latin typeface="Calibri"/>
                <a:ea typeface="Calibri"/>
                <a:cs typeface="Calibri"/>
              </a:rPr>
              <a:t>Some Theoretical frameworks are Shannon &amp; Weaver, Schramm and Berlo's SMCR model , having one per slide.</a:t>
            </a:r>
          </a:p>
          <a:p>
            <a:pPr marL="342900" indent="-342900">
              <a:buFont typeface="Arial"/>
              <a:buChar char="•"/>
            </a:pPr>
            <a:r>
              <a:rPr lang="en-US" sz="2600">
                <a:solidFill>
                  <a:srgbClr val="000000"/>
                </a:solidFill>
                <a:latin typeface="Calibri"/>
                <a:ea typeface="Calibri"/>
                <a:cs typeface="Calibri"/>
              </a:rPr>
              <a:t>There will be practical strategies for Gary and management to reduce each communication barrier.</a:t>
            </a:r>
            <a:endParaRPr lang="en-US" sz="2600" dirty="0">
              <a:solidFill>
                <a:srgbClr val="000000"/>
              </a:solidFill>
              <a:latin typeface="Calibri"/>
              <a:ea typeface="Calibri"/>
              <a:cs typeface="Calibri"/>
            </a:endParaRPr>
          </a:p>
          <a:p>
            <a:pPr marL="342900" indent="-342900">
              <a:buFont typeface="Arial"/>
              <a:buChar char="•"/>
            </a:pPr>
            <a:r>
              <a:rPr lang="en-US" sz="2600">
                <a:solidFill>
                  <a:srgbClr val="000000"/>
                </a:solidFill>
                <a:latin typeface="Calibri"/>
                <a:ea typeface="Calibri"/>
                <a:cs typeface="Calibri"/>
              </a:rPr>
              <a:t>The Conclusion and References have a summary of key findings and full reference list.</a:t>
            </a:r>
            <a:endParaRPr lang="en-US" sz="2600" dirty="0">
              <a:solidFill>
                <a:srgbClr val="000000"/>
              </a:solidFill>
              <a:latin typeface="Calibri"/>
              <a:ea typeface="Calibri"/>
              <a:cs typeface="Calibri"/>
            </a:endParaRPr>
          </a:p>
          <a:p>
            <a:pPr marL="742950" lvl="1" indent="-285750">
              <a:buFont typeface="Arial"/>
              <a:buChar char="•"/>
            </a:pPr>
            <a:endParaRPr lang="en-US" sz="2600" b="1" dirty="0">
              <a:solidFill>
                <a:srgbClr val="000000"/>
              </a:solidFill>
              <a:latin typeface="Calibri"/>
              <a:ea typeface="Calibri"/>
              <a:cs typeface="Calibri"/>
            </a:endParaRPr>
          </a:p>
          <a:p>
            <a:endParaRPr lang="en-US" sz="2800" dirty="0">
              <a:latin typeface="Calibri"/>
              <a:ea typeface="Calibri"/>
              <a:cs typeface="Calibri"/>
            </a:endParaRPr>
          </a:p>
        </p:txBody>
      </p:sp>
    </p:spTree>
    <p:extLst>
      <p:ext uri="{BB962C8B-B14F-4D97-AF65-F5344CB8AC3E}">
        <p14:creationId xmlns:p14="http://schemas.microsoft.com/office/powerpoint/2010/main" val="2034255935"/>
      </p:ext>
    </p:extLst>
  </p:cSld>
  <p:clrMapOvr>
    <a:masterClrMapping/>
  </p:clrMapOvr>
  <p:transition spd="med">
    <p:pull/>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2" name="Picture 11" descr="A blue square with white lines&#10;&#10;AI-generated content may be incorrect.">
            <a:extLst>
              <a:ext uri="{FF2B5EF4-FFF2-40B4-BE49-F238E27FC236}">
                <a16:creationId xmlns:a16="http://schemas.microsoft.com/office/drawing/2014/main" id="{8B588FF3-19B1-9176-3058-3A611B18FF05}"/>
              </a:ext>
            </a:extLst>
          </p:cNvPr>
          <p:cNvPicPr>
            <a:picLocks noChangeAspect="1"/>
          </p:cNvPicPr>
          <p:nvPr/>
        </p:nvPicPr>
        <p:blipFill>
          <a:blip r:embed="rId2"/>
          <a:stretch>
            <a:fillRect/>
          </a:stretch>
        </p:blipFill>
        <p:spPr>
          <a:xfrm>
            <a:off x="4179" y="-1474"/>
            <a:ext cx="12228285" cy="1067328"/>
          </a:xfrm>
          <a:prstGeom prst="rect">
            <a:avLst/>
          </a:prstGeom>
        </p:spPr>
      </p:pic>
      <p:sp>
        <p:nvSpPr>
          <p:cNvPr id="4" name="Date Placeholder 3">
            <a:extLst>
              <a:ext uri="{FF2B5EF4-FFF2-40B4-BE49-F238E27FC236}">
                <a16:creationId xmlns:a16="http://schemas.microsoft.com/office/drawing/2014/main" id="{B2F81F2C-22E0-EE40-9B6E-1B5491EC7E13}"/>
              </a:ext>
            </a:extLst>
          </p:cNvPr>
          <p:cNvSpPr>
            <a:spLocks noGrp="1"/>
          </p:cNvSpPr>
          <p:nvPr>
            <p:ph type="dt" sz="half" idx="10"/>
          </p:nvPr>
        </p:nvSpPr>
        <p:spPr/>
        <p:txBody>
          <a:bodyPr/>
          <a:lstStyle/>
          <a:p>
            <a:fld id="{E244D5D5-F2FF-4BCB-BACC-FA9A736697CB}" type="datetime1">
              <a:rPr lang="en-US" smtClean="0"/>
              <a:t>4/19/2026</a:t>
            </a:fld>
            <a:endParaRPr lang="en-US"/>
          </a:p>
        </p:txBody>
      </p:sp>
      <p:sp>
        <p:nvSpPr>
          <p:cNvPr id="5" name="Footer Placeholder 4">
            <a:extLst>
              <a:ext uri="{FF2B5EF4-FFF2-40B4-BE49-F238E27FC236}">
                <a16:creationId xmlns:a16="http://schemas.microsoft.com/office/drawing/2014/main" id="{5D4EDF9B-7D40-5182-96C2-348A0C57EF39}"/>
              </a:ext>
            </a:extLst>
          </p:cNvPr>
          <p:cNvSpPr>
            <a:spLocks noGrp="1"/>
          </p:cNvSpPr>
          <p:nvPr>
            <p:ph type="ftr" sz="quarter" idx="11"/>
          </p:nvPr>
        </p:nvSpPr>
        <p:spPr>
          <a:xfrm>
            <a:off x="8984274" y="81308"/>
            <a:ext cx="2662834" cy="336141"/>
          </a:xfrm>
        </p:spPr>
        <p:txBody>
          <a:bodyPr/>
          <a:lstStyle/>
          <a:p>
            <a:pPr algn="ctr"/>
            <a:r>
              <a:rPr lang="en-US" sz="1900">
                <a:solidFill>
                  <a:schemeClr val="bg1"/>
                </a:solidFill>
              </a:rPr>
              <a:t>Isabel Petkova</a:t>
            </a:r>
          </a:p>
        </p:txBody>
      </p:sp>
      <p:sp>
        <p:nvSpPr>
          <p:cNvPr id="11" name="TextBox 10">
            <a:extLst>
              <a:ext uri="{FF2B5EF4-FFF2-40B4-BE49-F238E27FC236}">
                <a16:creationId xmlns:a16="http://schemas.microsoft.com/office/drawing/2014/main" id="{7BC3A97D-364A-73C2-00E9-B80A385A56D1}"/>
              </a:ext>
            </a:extLst>
          </p:cNvPr>
          <p:cNvSpPr txBox="1"/>
          <p:nvPr/>
        </p:nvSpPr>
        <p:spPr>
          <a:xfrm>
            <a:off x="467328" y="250471"/>
            <a:ext cx="9942084"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b="1">
                <a:solidFill>
                  <a:schemeClr val="bg1"/>
                </a:solidFill>
                <a:latin typeface="Calibri"/>
                <a:ea typeface="Calibri"/>
                <a:cs typeface="Calibri"/>
              </a:rPr>
              <a:t>Barrier 1:  Cultural Barrier ( Standards and Practices )</a:t>
            </a:r>
            <a:endParaRPr lang="en-US" sz="3000">
              <a:solidFill>
                <a:schemeClr val="bg1"/>
              </a:solidFill>
              <a:latin typeface="Calibri"/>
              <a:ea typeface="Calibri"/>
              <a:cs typeface="Calibri"/>
            </a:endParaRPr>
          </a:p>
        </p:txBody>
      </p:sp>
      <p:sp>
        <p:nvSpPr>
          <p:cNvPr id="18" name="TextBox 17">
            <a:extLst>
              <a:ext uri="{FF2B5EF4-FFF2-40B4-BE49-F238E27FC236}">
                <a16:creationId xmlns:a16="http://schemas.microsoft.com/office/drawing/2014/main" id="{449B5E93-C322-71CC-72B9-E4FC8E354583}"/>
              </a:ext>
            </a:extLst>
          </p:cNvPr>
          <p:cNvSpPr txBox="1"/>
          <p:nvPr/>
        </p:nvSpPr>
        <p:spPr>
          <a:xfrm>
            <a:off x="1705428" y="4481286"/>
            <a:ext cx="3193143" cy="5693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300" b="1" kern="1200">
                <a:solidFill>
                  <a:srgbClr val="1B2A4A"/>
                </a:solidFill>
                <a:latin typeface="Calibri"/>
                <a:ea typeface="Calibri"/>
                <a:cs typeface="Calibri"/>
              </a:rPr>
              <a:t> </a:t>
            </a:r>
            <a:endParaRPr lang="en-US" b="1" kern="1200">
              <a:solidFill>
                <a:srgbClr val="1B2A4A"/>
              </a:solidFill>
              <a:latin typeface="Calibri"/>
              <a:ea typeface="Calibri"/>
              <a:cs typeface="Calibri"/>
            </a:endParaRPr>
          </a:p>
          <a:p>
            <a:pPr algn="ctr"/>
            <a:endParaRPr lang="en-GB"/>
          </a:p>
        </p:txBody>
      </p:sp>
      <p:pic>
        <p:nvPicPr>
          <p:cNvPr id="21" name="Picture 20" descr="A black and white rectangular frame&#10;&#10;AI-generated content may be incorrect.">
            <a:extLst>
              <a:ext uri="{FF2B5EF4-FFF2-40B4-BE49-F238E27FC236}">
                <a16:creationId xmlns:a16="http://schemas.microsoft.com/office/drawing/2014/main" id="{04A3771E-95BD-AA5A-9829-A81977DBFFD4}"/>
              </a:ext>
            </a:extLst>
          </p:cNvPr>
          <p:cNvPicPr>
            <a:picLocks noChangeAspect="1"/>
          </p:cNvPicPr>
          <p:nvPr/>
        </p:nvPicPr>
        <p:blipFill>
          <a:blip r:embed="rId3"/>
          <a:stretch>
            <a:fillRect/>
          </a:stretch>
        </p:blipFill>
        <p:spPr>
          <a:xfrm>
            <a:off x="-24190" y="1421545"/>
            <a:ext cx="12192000" cy="1861958"/>
          </a:xfrm>
          <a:prstGeom prst="rect">
            <a:avLst/>
          </a:prstGeom>
        </p:spPr>
      </p:pic>
      <p:pic>
        <p:nvPicPr>
          <p:cNvPr id="23" name="Picture 22">
            <a:extLst>
              <a:ext uri="{FF2B5EF4-FFF2-40B4-BE49-F238E27FC236}">
                <a16:creationId xmlns:a16="http://schemas.microsoft.com/office/drawing/2014/main" id="{3BD872A6-B865-1774-FFCE-7A3B71E780A1}"/>
              </a:ext>
            </a:extLst>
          </p:cNvPr>
          <p:cNvPicPr>
            <a:picLocks noChangeAspect="1"/>
          </p:cNvPicPr>
          <p:nvPr/>
        </p:nvPicPr>
        <p:blipFill>
          <a:blip r:embed="rId4"/>
          <a:stretch>
            <a:fillRect/>
          </a:stretch>
        </p:blipFill>
        <p:spPr>
          <a:xfrm>
            <a:off x="5896" y="1486883"/>
            <a:ext cx="121255" cy="1731283"/>
          </a:xfrm>
          <a:prstGeom prst="rect">
            <a:avLst/>
          </a:prstGeom>
        </p:spPr>
      </p:pic>
      <p:sp>
        <p:nvSpPr>
          <p:cNvPr id="25" name="TextBox 24">
            <a:extLst>
              <a:ext uri="{FF2B5EF4-FFF2-40B4-BE49-F238E27FC236}">
                <a16:creationId xmlns:a16="http://schemas.microsoft.com/office/drawing/2014/main" id="{BEC89FF9-4BEB-4967-08FF-02B6B1F23C1F}"/>
              </a:ext>
            </a:extLst>
          </p:cNvPr>
          <p:cNvSpPr txBox="1"/>
          <p:nvPr/>
        </p:nvSpPr>
        <p:spPr>
          <a:xfrm>
            <a:off x="246811" y="1646778"/>
            <a:ext cx="11647714" cy="155427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900" dirty="0">
                <a:solidFill>
                  <a:srgbClr val="1A1A1A"/>
                </a:solidFill>
                <a:latin typeface="Calibri"/>
                <a:ea typeface="Calibri"/>
                <a:cs typeface="Calibri"/>
              </a:rPr>
              <a:t>The employees of five cultural identities come with completely different notions regarding food safety. Gary discovered trays of chicken left </a:t>
            </a:r>
            <a:r>
              <a:rPr lang="en-GB" sz="1900" dirty="0" err="1">
                <a:solidFill>
                  <a:srgbClr val="1A1A1A"/>
                </a:solidFill>
                <a:latin typeface="Calibri"/>
                <a:ea typeface="Calibri"/>
                <a:cs typeface="Calibri"/>
              </a:rPr>
              <a:t>ou</a:t>
            </a:r>
            <a:r>
              <a:rPr lang="en-GB" sz="1900" dirty="0">
                <a:solidFill>
                  <a:srgbClr val="1A1A1A"/>
                </a:solidFill>
                <a:latin typeface="Calibri"/>
                <a:ea typeface="Calibri"/>
                <a:cs typeface="Calibri"/>
              </a:rPr>
              <a:t>t the whole night, not through thoughtlessness, but because no one had told why chilling was important. The fact that the management did not go through induction training was an indication that the workers began on the floor with no common sense of hygiene expectations. </a:t>
            </a:r>
            <a:br>
              <a:rPr lang="en-GB" sz="1900" dirty="0">
                <a:latin typeface="Calibri"/>
                <a:ea typeface="Calibri"/>
                <a:cs typeface="Calibri"/>
              </a:rPr>
            </a:br>
            <a:endParaRPr lang="en-GB" sz="1900" dirty="0">
              <a:solidFill>
                <a:srgbClr val="1A1A1A"/>
              </a:solidFill>
              <a:latin typeface="Calibri"/>
              <a:ea typeface="Calibri"/>
              <a:cs typeface="Calibri"/>
            </a:endParaRPr>
          </a:p>
        </p:txBody>
      </p:sp>
      <p:pic>
        <p:nvPicPr>
          <p:cNvPr id="27" name="Picture 26" descr="A black and white rectangle with a black border&#10;&#10;AI-generated content may be incorrect.">
            <a:extLst>
              <a:ext uri="{FF2B5EF4-FFF2-40B4-BE49-F238E27FC236}">
                <a16:creationId xmlns:a16="http://schemas.microsoft.com/office/drawing/2014/main" id="{78767EB3-6C66-4182-ED68-7B78CFFE6659}"/>
              </a:ext>
            </a:extLst>
          </p:cNvPr>
          <p:cNvPicPr>
            <a:picLocks noChangeAspect="1"/>
          </p:cNvPicPr>
          <p:nvPr/>
        </p:nvPicPr>
        <p:blipFill>
          <a:blip r:embed="rId5"/>
          <a:stretch>
            <a:fillRect/>
          </a:stretch>
        </p:blipFill>
        <p:spPr>
          <a:xfrm>
            <a:off x="-29084" y="3404734"/>
            <a:ext cx="6223509" cy="3170131"/>
          </a:xfrm>
          <a:prstGeom prst="rect">
            <a:avLst/>
          </a:prstGeom>
        </p:spPr>
      </p:pic>
      <p:pic>
        <p:nvPicPr>
          <p:cNvPr id="29" name="Picture 28" descr="A black and white rectangle with a black border&#10;&#10;AI-generated content may be incorrect.">
            <a:extLst>
              <a:ext uri="{FF2B5EF4-FFF2-40B4-BE49-F238E27FC236}">
                <a16:creationId xmlns:a16="http://schemas.microsoft.com/office/drawing/2014/main" id="{AC61B87C-FCC9-8421-70C9-A0BD3F600E68}"/>
              </a:ext>
            </a:extLst>
          </p:cNvPr>
          <p:cNvPicPr>
            <a:picLocks noChangeAspect="1"/>
          </p:cNvPicPr>
          <p:nvPr/>
        </p:nvPicPr>
        <p:blipFill>
          <a:blip r:embed="rId5"/>
          <a:stretch>
            <a:fillRect/>
          </a:stretch>
        </p:blipFill>
        <p:spPr>
          <a:xfrm>
            <a:off x="6196347" y="3409641"/>
            <a:ext cx="5841286" cy="3172412"/>
          </a:xfrm>
          <a:prstGeom prst="rect">
            <a:avLst/>
          </a:prstGeom>
        </p:spPr>
      </p:pic>
      <p:sp>
        <p:nvSpPr>
          <p:cNvPr id="31" name="TextBox 30">
            <a:extLst>
              <a:ext uri="{FF2B5EF4-FFF2-40B4-BE49-F238E27FC236}">
                <a16:creationId xmlns:a16="http://schemas.microsoft.com/office/drawing/2014/main" id="{E1611C98-95BE-45AA-5D75-581221F3934B}"/>
              </a:ext>
            </a:extLst>
          </p:cNvPr>
          <p:cNvSpPr txBox="1"/>
          <p:nvPr/>
        </p:nvSpPr>
        <p:spPr>
          <a:xfrm>
            <a:off x="108638" y="3744650"/>
            <a:ext cx="6005946" cy="24676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700" dirty="0">
                <a:solidFill>
                  <a:srgbClr val="1A1A1A"/>
                </a:solidFill>
                <a:latin typeface="Calibri"/>
                <a:ea typeface="Calibri"/>
                <a:cs typeface="Calibri"/>
              </a:rPr>
              <a:t>Hofstede (1980):: cultures vary in uncertainty avoidance, workers have high uncertainty and adhere to rules in a more consistent manner; when presented with sound argument. The rule is meaningless without the why. </a:t>
            </a:r>
            <a:endParaRPr lang="en-US" sz="1700" dirty="0">
              <a:solidFill>
                <a:srgbClr val="131313"/>
              </a:solidFill>
              <a:latin typeface="Calibri"/>
              <a:ea typeface="Calibri"/>
              <a:cs typeface="Calibri"/>
            </a:endParaRPr>
          </a:p>
          <a:p>
            <a:endParaRPr lang="en-GB" sz="1700" dirty="0">
              <a:solidFill>
                <a:srgbClr val="1A1A1A"/>
              </a:solidFill>
              <a:latin typeface="Calibri"/>
              <a:ea typeface="Calibri"/>
              <a:cs typeface="Calibri"/>
            </a:endParaRPr>
          </a:p>
          <a:p>
            <a:r>
              <a:rPr lang="en-GB" sz="1700" dirty="0">
                <a:solidFill>
                  <a:srgbClr val="1A1A1A"/>
                </a:solidFill>
                <a:latin typeface="Calibri"/>
                <a:ea typeface="Calibri"/>
                <a:cs typeface="Calibri"/>
              </a:rPr>
              <a:t>Schramm (1954):: communication is effective when there is a sender and the receiver, have a field of experience in common. Gary and his employees are </a:t>
            </a:r>
            <a:r>
              <a:rPr lang="en-GB" sz="1700">
                <a:solidFill>
                  <a:srgbClr val="1A1A1A"/>
                </a:solidFill>
                <a:latin typeface="Calibri"/>
                <a:ea typeface="Calibri"/>
                <a:cs typeface="Calibri"/>
              </a:rPr>
              <a:t>not sharing a lot in the way </a:t>
            </a:r>
            <a:r>
              <a:rPr lang="en-GB" sz="1700" dirty="0">
                <a:solidFill>
                  <a:srgbClr val="1A1A1A"/>
                </a:solidFill>
                <a:latin typeface="Calibri"/>
                <a:ea typeface="Calibri"/>
                <a:cs typeface="Calibri"/>
              </a:rPr>
              <a:t>of food safety standards.</a:t>
            </a:r>
            <a:endParaRPr lang="en-US" sz="1700">
              <a:latin typeface="Calibri"/>
              <a:ea typeface="Calibri"/>
              <a:cs typeface="Calibri"/>
            </a:endParaRPr>
          </a:p>
        </p:txBody>
      </p:sp>
      <p:sp>
        <p:nvSpPr>
          <p:cNvPr id="33" name="TextBox 32">
            <a:extLst>
              <a:ext uri="{FF2B5EF4-FFF2-40B4-BE49-F238E27FC236}">
                <a16:creationId xmlns:a16="http://schemas.microsoft.com/office/drawing/2014/main" id="{F9F075CE-9DE4-44B9-C8FB-FF54526B129D}"/>
              </a:ext>
            </a:extLst>
          </p:cNvPr>
          <p:cNvSpPr txBox="1"/>
          <p:nvPr/>
        </p:nvSpPr>
        <p:spPr>
          <a:xfrm>
            <a:off x="246812" y="3564672"/>
            <a:ext cx="1657049"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600" b="1" spc="200">
                <a:solidFill>
                  <a:srgbClr val="1B2A4A"/>
                </a:solidFill>
                <a:latin typeface="Calibri"/>
                <a:ea typeface="Calibri"/>
                <a:cs typeface="Calibri"/>
              </a:rPr>
              <a:t>THEORY</a:t>
            </a:r>
          </a:p>
          <a:p>
            <a:pPr algn="ctr"/>
            <a:endParaRPr lang="en-GB"/>
          </a:p>
        </p:txBody>
      </p:sp>
      <p:sp>
        <p:nvSpPr>
          <p:cNvPr id="37" name="TextBox 36">
            <a:extLst>
              <a:ext uri="{FF2B5EF4-FFF2-40B4-BE49-F238E27FC236}">
                <a16:creationId xmlns:a16="http://schemas.microsoft.com/office/drawing/2014/main" id="{D211F0BC-E74E-C341-2B08-AC385CC11F79}"/>
              </a:ext>
            </a:extLst>
          </p:cNvPr>
          <p:cNvSpPr txBox="1"/>
          <p:nvPr/>
        </p:nvSpPr>
        <p:spPr>
          <a:xfrm>
            <a:off x="6458857" y="3591530"/>
            <a:ext cx="2387298"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600" b="1" spc="200">
                <a:solidFill>
                  <a:srgbClr val="C9972B"/>
                </a:solidFill>
                <a:latin typeface="Calibri"/>
                <a:ea typeface="Calibri"/>
                <a:cs typeface="Calibri"/>
              </a:rPr>
              <a:t>SOLUTION</a:t>
            </a:r>
          </a:p>
          <a:p>
            <a:pPr algn="ctr"/>
            <a:endParaRPr lang="en-GB"/>
          </a:p>
        </p:txBody>
      </p:sp>
      <p:pic>
        <p:nvPicPr>
          <p:cNvPr id="39" name="Picture 38">
            <a:extLst>
              <a:ext uri="{FF2B5EF4-FFF2-40B4-BE49-F238E27FC236}">
                <a16:creationId xmlns:a16="http://schemas.microsoft.com/office/drawing/2014/main" id="{7413D09E-48A0-1DEA-12DF-3FD54B66FD70}"/>
              </a:ext>
            </a:extLst>
          </p:cNvPr>
          <p:cNvPicPr>
            <a:picLocks noChangeAspect="1"/>
          </p:cNvPicPr>
          <p:nvPr/>
        </p:nvPicPr>
        <p:blipFill>
          <a:blip r:embed="rId6"/>
          <a:stretch>
            <a:fillRect/>
          </a:stretch>
        </p:blipFill>
        <p:spPr>
          <a:xfrm>
            <a:off x="6350" y="3398610"/>
            <a:ext cx="6107491" cy="181732"/>
          </a:xfrm>
          <a:prstGeom prst="rect">
            <a:avLst/>
          </a:prstGeom>
        </p:spPr>
      </p:pic>
      <p:pic>
        <p:nvPicPr>
          <p:cNvPr id="41" name="Picture 40">
            <a:extLst>
              <a:ext uri="{FF2B5EF4-FFF2-40B4-BE49-F238E27FC236}">
                <a16:creationId xmlns:a16="http://schemas.microsoft.com/office/drawing/2014/main" id="{9C203EBC-FDE2-57FC-9D56-61C0B82A268A}"/>
              </a:ext>
            </a:extLst>
          </p:cNvPr>
          <p:cNvPicPr>
            <a:picLocks noChangeAspect="1"/>
          </p:cNvPicPr>
          <p:nvPr/>
        </p:nvPicPr>
        <p:blipFill>
          <a:blip r:embed="rId7"/>
          <a:srcRect l="2191" t="-2694" r="17065" b="-59259"/>
          <a:stretch>
            <a:fillRect/>
          </a:stretch>
        </p:blipFill>
        <p:spPr>
          <a:xfrm>
            <a:off x="6262510" y="3401142"/>
            <a:ext cx="5761990" cy="320434"/>
          </a:xfrm>
          <a:prstGeom prst="rect">
            <a:avLst/>
          </a:prstGeom>
        </p:spPr>
      </p:pic>
      <p:sp>
        <p:nvSpPr>
          <p:cNvPr id="42" name="TextBox 41">
            <a:extLst>
              <a:ext uri="{FF2B5EF4-FFF2-40B4-BE49-F238E27FC236}">
                <a16:creationId xmlns:a16="http://schemas.microsoft.com/office/drawing/2014/main" id="{B2B9682A-3D2B-325D-2D00-E24BFCFC9F24}"/>
              </a:ext>
            </a:extLst>
          </p:cNvPr>
          <p:cNvSpPr txBox="1"/>
          <p:nvPr/>
        </p:nvSpPr>
        <p:spPr>
          <a:xfrm>
            <a:off x="6354793" y="3996906"/>
            <a:ext cx="5555674" cy="24468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700" dirty="0">
                <a:latin typeface="Calibri"/>
                <a:ea typeface="Calibri"/>
                <a:cs typeface="Calibri"/>
              </a:rPr>
              <a:t>Food is inducted through multilingual training to all new starters, practicing hygiene training in their language prior to handling food. Illustrated signs are used instead of text in </a:t>
            </a:r>
            <a:r>
              <a:rPr lang="en-US" sz="1700">
                <a:latin typeface="Calibri"/>
                <a:ea typeface="Calibri"/>
                <a:cs typeface="Calibri"/>
              </a:rPr>
              <a:t>English.</a:t>
            </a:r>
            <a:endParaRPr lang="en-US" sz="1700">
              <a:latin typeface="Neue Haas Grotesk Text Pro"/>
              <a:ea typeface="Calibri"/>
              <a:cs typeface="Calibri"/>
            </a:endParaRPr>
          </a:p>
          <a:p>
            <a:endParaRPr lang="en-US" sz="1700" dirty="0">
              <a:latin typeface="Calibri"/>
              <a:ea typeface="Calibri"/>
              <a:cs typeface="Calibri"/>
            </a:endParaRPr>
          </a:p>
          <a:p>
            <a:r>
              <a:rPr lang="en-US" sz="1700" dirty="0">
                <a:latin typeface="Calibri"/>
                <a:ea typeface="Calibri"/>
                <a:cs typeface="Calibri"/>
              </a:rPr>
              <a:t>Pairs were formed between new starters and experienced workers between cultural groups to strengthen standards on a daily basis. ​ ​</a:t>
            </a:r>
            <a:endParaRPr lang="en-US" sz="1700"/>
          </a:p>
          <a:p>
            <a:pPr algn="ctr"/>
            <a:endParaRPr lang="en-GB" sz="1700" dirty="0"/>
          </a:p>
        </p:txBody>
      </p:sp>
      <p:pic>
        <p:nvPicPr>
          <p:cNvPr id="2" name="Picture 1" descr="A group of people with text&#10;&#10;AI-generated content may be incorrect.">
            <a:extLst>
              <a:ext uri="{FF2B5EF4-FFF2-40B4-BE49-F238E27FC236}">
                <a16:creationId xmlns:a16="http://schemas.microsoft.com/office/drawing/2014/main" id="{9D9FCDF5-6BF4-8D2A-5DD2-980A18AE8E80}"/>
              </a:ext>
            </a:extLst>
          </p:cNvPr>
          <p:cNvPicPr>
            <a:picLocks noChangeAspect="1"/>
          </p:cNvPicPr>
          <p:nvPr/>
        </p:nvPicPr>
        <p:blipFill>
          <a:blip r:embed="rId8"/>
          <a:stretch>
            <a:fillRect/>
          </a:stretch>
        </p:blipFill>
        <p:spPr>
          <a:xfrm>
            <a:off x="9143146" y="457767"/>
            <a:ext cx="3038334" cy="1029270"/>
          </a:xfrm>
          <a:prstGeom prst="rect">
            <a:avLst/>
          </a:prstGeom>
        </p:spPr>
      </p:pic>
    </p:spTree>
    <p:extLst>
      <p:ext uri="{BB962C8B-B14F-4D97-AF65-F5344CB8AC3E}">
        <p14:creationId xmlns:p14="http://schemas.microsoft.com/office/powerpoint/2010/main" val="315126599"/>
      </p:ext>
    </p:extLst>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24553B5-5A96-CF06-B690-A5BCDEF83DE2}"/>
              </a:ext>
            </a:extLst>
          </p:cNvPr>
          <p:cNvSpPr>
            <a:spLocks noGrp="1"/>
          </p:cNvSpPr>
          <p:nvPr>
            <p:ph type="dt" sz="half" idx="10"/>
          </p:nvPr>
        </p:nvSpPr>
        <p:spPr/>
        <p:txBody>
          <a:bodyPr/>
          <a:lstStyle/>
          <a:p>
            <a:fld id="{91AF1D09-6B76-4716-AD3D-9F53166D3BF5}" type="datetime1">
              <a:rPr lang="en-US" smtClean="0"/>
              <a:t>4/19/2026</a:t>
            </a:fld>
            <a:endParaRPr lang="en-US"/>
          </a:p>
        </p:txBody>
      </p:sp>
      <p:pic>
        <p:nvPicPr>
          <p:cNvPr id="2" name="Picture 1" descr="A blue square with white lines&#10;&#10;AI-generated content may be incorrect.">
            <a:extLst>
              <a:ext uri="{FF2B5EF4-FFF2-40B4-BE49-F238E27FC236}">
                <a16:creationId xmlns:a16="http://schemas.microsoft.com/office/drawing/2014/main" id="{083D34DF-2B53-520E-4C4F-7545AD53A7F4}"/>
              </a:ext>
            </a:extLst>
          </p:cNvPr>
          <p:cNvPicPr>
            <a:picLocks noChangeAspect="1"/>
          </p:cNvPicPr>
          <p:nvPr/>
        </p:nvPicPr>
        <p:blipFill>
          <a:blip r:embed="rId3"/>
          <a:stretch>
            <a:fillRect/>
          </a:stretch>
        </p:blipFill>
        <p:spPr>
          <a:xfrm>
            <a:off x="0" y="-1474"/>
            <a:ext cx="12192000" cy="1055233"/>
          </a:xfrm>
          <a:prstGeom prst="rect">
            <a:avLst/>
          </a:prstGeom>
        </p:spPr>
      </p:pic>
      <p:sp>
        <p:nvSpPr>
          <p:cNvPr id="3" name="TextBox 2">
            <a:extLst>
              <a:ext uri="{FF2B5EF4-FFF2-40B4-BE49-F238E27FC236}">
                <a16:creationId xmlns:a16="http://schemas.microsoft.com/office/drawing/2014/main" id="{D2A14F67-3B78-E446-0C05-D8714B99F7CA}"/>
              </a:ext>
            </a:extLst>
          </p:cNvPr>
          <p:cNvSpPr txBox="1"/>
          <p:nvPr/>
        </p:nvSpPr>
        <p:spPr>
          <a:xfrm>
            <a:off x="931333" y="320524"/>
            <a:ext cx="7934476"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solidFill>
                  <a:srgbClr val="FFFFFF"/>
                </a:solidFill>
                <a:latin typeface="Calibri"/>
                <a:ea typeface="Calibri"/>
                <a:cs typeface="Calibri"/>
              </a:rPr>
              <a:t>Barrier 2</a:t>
            </a:r>
            <a:r>
              <a:rPr lang="en-US" sz="3200" b="1" kern="1200">
                <a:solidFill>
                  <a:srgbClr val="FFFFFF"/>
                </a:solidFill>
                <a:latin typeface="Calibri"/>
                <a:ea typeface="Calibri"/>
                <a:cs typeface="Calibri"/>
              </a:rPr>
              <a:t>: Environmental </a:t>
            </a:r>
            <a:r>
              <a:rPr lang="en-US" sz="3200" b="1">
                <a:solidFill>
                  <a:srgbClr val="FFFFFF"/>
                </a:solidFill>
                <a:latin typeface="Calibri"/>
                <a:ea typeface="Calibri"/>
                <a:cs typeface="Calibri"/>
              </a:rPr>
              <a:t>noise</a:t>
            </a:r>
            <a:r>
              <a:rPr lang="en-US" sz="3200" b="1" kern="1200">
                <a:solidFill>
                  <a:srgbClr val="FFFFFF"/>
                </a:solidFill>
                <a:latin typeface="Calibri"/>
                <a:ea typeface="Calibri"/>
                <a:cs typeface="Calibri"/>
              </a:rPr>
              <a:t> </a:t>
            </a:r>
            <a:r>
              <a:rPr lang="en-US" sz="3200" b="1">
                <a:solidFill>
                  <a:srgbClr val="FFFFFF"/>
                </a:solidFill>
                <a:latin typeface="Calibri"/>
                <a:ea typeface="Calibri"/>
                <a:cs typeface="Calibri"/>
              </a:rPr>
              <a:t>barrier </a:t>
            </a:r>
            <a:endParaRPr lang="en-US" sz="3200" b="1" kern="1200">
              <a:solidFill>
                <a:srgbClr val="FFFFFF"/>
              </a:solidFill>
              <a:latin typeface="Calibri"/>
              <a:ea typeface="Calibri"/>
              <a:cs typeface="Calibri"/>
            </a:endParaRPr>
          </a:p>
          <a:p>
            <a:pPr algn="ctr"/>
            <a:endParaRPr lang="en-GB"/>
          </a:p>
        </p:txBody>
      </p:sp>
      <p:pic>
        <p:nvPicPr>
          <p:cNvPr id="18" name="Picture 17" descr="A black and white rectangular frame&#10;&#10;AI-generated content may be incorrect.">
            <a:extLst>
              <a:ext uri="{FF2B5EF4-FFF2-40B4-BE49-F238E27FC236}">
                <a16:creationId xmlns:a16="http://schemas.microsoft.com/office/drawing/2014/main" id="{CD115A9E-3D9C-D306-3261-6AAAB22DDC4C}"/>
              </a:ext>
            </a:extLst>
          </p:cNvPr>
          <p:cNvPicPr>
            <a:picLocks noChangeAspect="1"/>
          </p:cNvPicPr>
          <p:nvPr/>
        </p:nvPicPr>
        <p:blipFill>
          <a:blip r:embed="rId4"/>
          <a:stretch>
            <a:fillRect/>
          </a:stretch>
        </p:blipFill>
        <p:spPr>
          <a:xfrm>
            <a:off x="0" y="1179640"/>
            <a:ext cx="12192000" cy="1861958"/>
          </a:xfrm>
          <a:prstGeom prst="rect">
            <a:avLst/>
          </a:prstGeom>
        </p:spPr>
      </p:pic>
      <p:pic>
        <p:nvPicPr>
          <p:cNvPr id="20" name="Picture 19">
            <a:extLst>
              <a:ext uri="{FF2B5EF4-FFF2-40B4-BE49-F238E27FC236}">
                <a16:creationId xmlns:a16="http://schemas.microsoft.com/office/drawing/2014/main" id="{80035C54-5DBE-B7D3-730C-981845A2DF0F}"/>
              </a:ext>
            </a:extLst>
          </p:cNvPr>
          <p:cNvPicPr>
            <a:picLocks noChangeAspect="1"/>
          </p:cNvPicPr>
          <p:nvPr/>
        </p:nvPicPr>
        <p:blipFill>
          <a:blip r:embed="rId5"/>
          <a:stretch>
            <a:fillRect/>
          </a:stretch>
        </p:blipFill>
        <p:spPr>
          <a:xfrm>
            <a:off x="78467" y="1244978"/>
            <a:ext cx="121255" cy="1731283"/>
          </a:xfrm>
          <a:prstGeom prst="rect">
            <a:avLst/>
          </a:prstGeom>
        </p:spPr>
      </p:pic>
      <p:sp>
        <p:nvSpPr>
          <p:cNvPr id="23" name="TextBox 22">
            <a:extLst>
              <a:ext uri="{FF2B5EF4-FFF2-40B4-BE49-F238E27FC236}">
                <a16:creationId xmlns:a16="http://schemas.microsoft.com/office/drawing/2014/main" id="{A1CD4B12-4582-479E-4AFC-5A3093C8F7E2}"/>
              </a:ext>
            </a:extLst>
          </p:cNvPr>
          <p:cNvSpPr txBox="1"/>
          <p:nvPr/>
        </p:nvSpPr>
        <p:spPr>
          <a:xfrm>
            <a:off x="300182" y="1420531"/>
            <a:ext cx="11176000"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900" kern="1200" dirty="0">
                <a:latin typeface="Calibri"/>
                <a:ea typeface="Calibri"/>
                <a:cs typeface="Calibri"/>
              </a:rPr>
              <a:t>The factory floor is packed with old, noisy machines constantly clanking and banging. Gary has to shout just to be heard and even then, workers </a:t>
            </a:r>
            <a:r>
              <a:rPr lang="en-US" sz="1900" kern="1200" dirty="0" err="1">
                <a:latin typeface="Calibri"/>
                <a:ea typeface="Calibri"/>
                <a:cs typeface="Calibri"/>
              </a:rPr>
              <a:t>metres</a:t>
            </a:r>
            <a:r>
              <a:rPr lang="en-US" sz="1900" kern="1200" dirty="0">
                <a:latin typeface="Calibri"/>
                <a:ea typeface="Calibri"/>
                <a:cs typeface="Calibri"/>
              </a:rPr>
              <a:t> away may catch nothing. Key parts of instructions get physically blocked mid-sentence. Workers who </a:t>
            </a:r>
            <a:r>
              <a:rPr lang="en-US" sz="1900" dirty="0">
                <a:latin typeface="Calibri"/>
                <a:ea typeface="Calibri"/>
                <a:cs typeface="Calibri"/>
              </a:rPr>
              <a:t>do not</a:t>
            </a:r>
            <a:r>
              <a:rPr lang="en-US" sz="1900" kern="1200" dirty="0">
                <a:latin typeface="Calibri"/>
                <a:ea typeface="Calibri"/>
                <a:cs typeface="Calibri"/>
              </a:rPr>
              <a:t> understand are too intimidated by the noise to ask questions, so they stay silent, guess what was meant, and carry on</a:t>
            </a:r>
            <a:r>
              <a:rPr lang="en-US" sz="1900" dirty="0">
                <a:latin typeface="Calibri"/>
                <a:ea typeface="Calibri"/>
                <a:cs typeface="Calibri"/>
              </a:rPr>
              <a:t> </a:t>
            </a:r>
            <a:r>
              <a:rPr lang="en-US" sz="1900" kern="1200" dirty="0">
                <a:latin typeface="Calibri"/>
                <a:ea typeface="Calibri"/>
                <a:cs typeface="Calibri"/>
              </a:rPr>
              <a:t>which is exactly how food safety failures </a:t>
            </a:r>
            <a:r>
              <a:rPr lang="en-US" sz="1900" dirty="0">
                <a:latin typeface="Calibri"/>
                <a:ea typeface="Calibri"/>
                <a:cs typeface="Calibri"/>
              </a:rPr>
              <a:t>happen</a:t>
            </a:r>
            <a:r>
              <a:rPr lang="en-US" sz="1900" dirty="0">
                <a:solidFill>
                  <a:srgbClr val="1B2A4A"/>
                </a:solidFill>
                <a:latin typeface="Calibri"/>
                <a:ea typeface="Calibri"/>
                <a:cs typeface="Calibri"/>
              </a:rPr>
              <a:t>.</a:t>
            </a:r>
            <a:endParaRPr lang="en-US" sz="1900" dirty="0"/>
          </a:p>
        </p:txBody>
      </p:sp>
      <p:pic>
        <p:nvPicPr>
          <p:cNvPr id="25" name="Picture 24" descr="A black and white rectangle with a black border&#10;&#10;AI-generated content may be incorrect.">
            <a:extLst>
              <a:ext uri="{FF2B5EF4-FFF2-40B4-BE49-F238E27FC236}">
                <a16:creationId xmlns:a16="http://schemas.microsoft.com/office/drawing/2014/main" id="{491A70B6-E408-401F-50C0-EE9A644FF9F5}"/>
              </a:ext>
            </a:extLst>
          </p:cNvPr>
          <p:cNvPicPr>
            <a:picLocks noChangeAspect="1"/>
          </p:cNvPicPr>
          <p:nvPr/>
        </p:nvPicPr>
        <p:blipFill>
          <a:blip r:embed="rId6"/>
          <a:stretch>
            <a:fillRect/>
          </a:stretch>
        </p:blipFill>
        <p:spPr>
          <a:xfrm>
            <a:off x="39899" y="3646640"/>
            <a:ext cx="6246120" cy="2753357"/>
          </a:xfrm>
          <a:prstGeom prst="rect">
            <a:avLst/>
          </a:prstGeom>
        </p:spPr>
      </p:pic>
      <p:pic>
        <p:nvPicPr>
          <p:cNvPr id="26" name="Picture 25" descr="A black and white rectangle with a black border&#10;&#10;AI-generated content may be incorrect.">
            <a:extLst>
              <a:ext uri="{FF2B5EF4-FFF2-40B4-BE49-F238E27FC236}">
                <a16:creationId xmlns:a16="http://schemas.microsoft.com/office/drawing/2014/main" id="{F792916A-178F-C942-EB00-5845FE82FCFA}"/>
              </a:ext>
            </a:extLst>
          </p:cNvPr>
          <p:cNvPicPr>
            <a:picLocks noChangeAspect="1"/>
          </p:cNvPicPr>
          <p:nvPr/>
        </p:nvPicPr>
        <p:blipFill>
          <a:blip r:embed="rId6"/>
          <a:stretch>
            <a:fillRect/>
          </a:stretch>
        </p:blipFill>
        <p:spPr>
          <a:xfrm>
            <a:off x="6111601" y="3646639"/>
            <a:ext cx="6082063" cy="2781067"/>
          </a:xfrm>
          <a:prstGeom prst="rect">
            <a:avLst/>
          </a:prstGeom>
        </p:spPr>
      </p:pic>
      <p:sp>
        <p:nvSpPr>
          <p:cNvPr id="33" name="TextBox 32">
            <a:extLst>
              <a:ext uri="{FF2B5EF4-FFF2-40B4-BE49-F238E27FC236}">
                <a16:creationId xmlns:a16="http://schemas.microsoft.com/office/drawing/2014/main" id="{84C535F7-50DE-2639-E2FA-E14732015D56}"/>
              </a:ext>
            </a:extLst>
          </p:cNvPr>
          <p:cNvSpPr txBox="1"/>
          <p:nvPr/>
        </p:nvSpPr>
        <p:spPr>
          <a:xfrm>
            <a:off x="198692" y="3988900"/>
            <a:ext cx="6083905" cy="24468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700" b="1" kern="1200" dirty="0">
                <a:latin typeface="Calibri"/>
                <a:ea typeface="Calibri"/>
                <a:cs typeface="Calibri"/>
              </a:rPr>
              <a:t>Shannon &amp; Weaver (1949): </a:t>
            </a:r>
            <a:r>
              <a:rPr lang="en-US" sz="1700" kern="1200" dirty="0">
                <a:latin typeface="Calibri"/>
                <a:ea typeface="Calibri"/>
                <a:cs typeface="Calibri"/>
              </a:rPr>
              <a:t>the clanking machines are textbook </a:t>
            </a:r>
            <a:r>
              <a:rPr lang="en-US" sz="1700" dirty="0">
                <a:latin typeface="Calibri"/>
                <a:ea typeface="Calibri"/>
                <a:cs typeface="Calibri"/>
              </a:rPr>
              <a:t>noise physical</a:t>
            </a:r>
            <a:r>
              <a:rPr lang="en-US" sz="1700" kern="1200" dirty="0">
                <a:latin typeface="Calibri"/>
                <a:ea typeface="Calibri"/>
                <a:cs typeface="Calibri"/>
              </a:rPr>
              <a:t> interference that corrupts the message mid-transmission. The signal is sent but what arrives at the receiver is incomplete or meaningless.</a:t>
            </a:r>
            <a:br>
              <a:rPr lang="en-US" sz="1700" kern="1200" dirty="0">
                <a:latin typeface="Calibri"/>
                <a:ea typeface="Calibri"/>
                <a:cs typeface="Calibri"/>
              </a:rPr>
            </a:br>
            <a:br>
              <a:rPr lang="en-US" sz="1700" kern="1200" dirty="0">
                <a:latin typeface="Calibri"/>
                <a:ea typeface="Calibri"/>
                <a:cs typeface="Calibri"/>
              </a:rPr>
            </a:br>
            <a:r>
              <a:rPr lang="en-US" sz="1700" b="1" kern="1200" dirty="0">
                <a:latin typeface="Calibri"/>
                <a:ea typeface="Calibri"/>
                <a:cs typeface="Calibri"/>
              </a:rPr>
              <a:t>Berlo SMCR (1960): </a:t>
            </a:r>
            <a:r>
              <a:rPr lang="en-US" sz="1700" kern="1200" dirty="0">
                <a:latin typeface="Calibri"/>
                <a:ea typeface="Calibri"/>
                <a:cs typeface="Calibri"/>
              </a:rPr>
              <a:t>speech is the primary channel at Flight Foods, and factory noise degrades that channel so severely that even a perfectly constructed message fails to reach the receiver intact.</a:t>
            </a:r>
          </a:p>
          <a:p>
            <a:pPr algn="ctr"/>
            <a:endParaRPr lang="en-GB" sz="1700" dirty="0"/>
          </a:p>
        </p:txBody>
      </p:sp>
      <p:pic>
        <p:nvPicPr>
          <p:cNvPr id="37" name="Picture 36">
            <a:extLst>
              <a:ext uri="{FF2B5EF4-FFF2-40B4-BE49-F238E27FC236}">
                <a16:creationId xmlns:a16="http://schemas.microsoft.com/office/drawing/2014/main" id="{62A19AAA-F03F-20B7-58AD-94C3CCA6BA12}"/>
              </a:ext>
            </a:extLst>
          </p:cNvPr>
          <p:cNvPicPr>
            <a:picLocks noChangeAspect="1"/>
          </p:cNvPicPr>
          <p:nvPr/>
        </p:nvPicPr>
        <p:blipFill>
          <a:blip r:embed="rId7"/>
          <a:stretch>
            <a:fillRect/>
          </a:stretch>
        </p:blipFill>
        <p:spPr>
          <a:xfrm>
            <a:off x="91017" y="3555848"/>
            <a:ext cx="6107491" cy="181732"/>
          </a:xfrm>
          <a:prstGeom prst="rect">
            <a:avLst/>
          </a:prstGeom>
        </p:spPr>
      </p:pic>
      <p:sp>
        <p:nvSpPr>
          <p:cNvPr id="38" name="TextBox 37">
            <a:extLst>
              <a:ext uri="{FF2B5EF4-FFF2-40B4-BE49-F238E27FC236}">
                <a16:creationId xmlns:a16="http://schemas.microsoft.com/office/drawing/2014/main" id="{DB4BC045-91CD-5272-F625-2A7C8EEF1137}"/>
              </a:ext>
            </a:extLst>
          </p:cNvPr>
          <p:cNvSpPr txBox="1"/>
          <p:nvPr/>
        </p:nvSpPr>
        <p:spPr>
          <a:xfrm>
            <a:off x="6285785" y="4037390"/>
            <a:ext cx="5575905" cy="24622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700" b="1" baseline="0">
                <a:latin typeface="Calibri"/>
              </a:rPr>
              <a:t>Bilingual team leaders </a:t>
            </a:r>
            <a:r>
              <a:rPr lang="en-US" sz="1700" baseline="0">
                <a:latin typeface="Calibri"/>
              </a:rPr>
              <a:t>from each cultural group relay Gary's instructions in workers' own languages.</a:t>
            </a:r>
            <a:r>
              <a:rPr lang="en-US" sz="1700">
                <a:latin typeface="Calibri"/>
                <a:ea typeface="Calibri"/>
                <a:cs typeface="Calibri"/>
              </a:rPr>
              <a:t>​</a:t>
            </a:r>
            <a:br>
              <a:rPr lang="en-US" sz="1700" dirty="0">
                <a:latin typeface="Calibri"/>
                <a:ea typeface="Calibri"/>
                <a:cs typeface="Calibri"/>
              </a:rPr>
            </a:br>
            <a:r>
              <a:rPr lang="en-US" sz="1700">
                <a:latin typeface="Calibri"/>
                <a:ea typeface="Calibri"/>
                <a:cs typeface="Calibri"/>
              </a:rPr>
              <a:t>​</a:t>
            </a:r>
            <a:br>
              <a:rPr lang="en-US" sz="1700" dirty="0">
                <a:latin typeface="Calibri"/>
                <a:ea typeface="Calibri"/>
                <a:cs typeface="Calibri"/>
              </a:rPr>
            </a:br>
            <a:r>
              <a:rPr lang="en-US" sz="1700" b="1" baseline="0">
                <a:latin typeface="Calibri"/>
              </a:rPr>
              <a:t>Multilingual illustrated signs </a:t>
            </a:r>
            <a:r>
              <a:rPr lang="en-US" sz="1700" baseline="0">
                <a:latin typeface="Calibri"/>
              </a:rPr>
              <a:t>replace English-only text a picture of meat in a chiller needs no translation.</a:t>
            </a:r>
            <a:r>
              <a:rPr lang="en-US" sz="1700">
                <a:latin typeface="Calibri"/>
                <a:ea typeface="Calibri"/>
                <a:cs typeface="Calibri"/>
              </a:rPr>
              <a:t>​</a:t>
            </a:r>
            <a:br>
              <a:rPr lang="en-US" sz="1700" dirty="0">
                <a:latin typeface="Calibri"/>
                <a:ea typeface="Calibri"/>
                <a:cs typeface="Calibri"/>
              </a:rPr>
            </a:br>
            <a:r>
              <a:rPr lang="en-US" sz="1700">
                <a:latin typeface="Calibri"/>
                <a:ea typeface="Calibri"/>
                <a:cs typeface="Calibri"/>
              </a:rPr>
              <a:t>​</a:t>
            </a:r>
            <a:br>
              <a:rPr lang="en-US" sz="1700" dirty="0">
                <a:latin typeface="Calibri"/>
                <a:ea typeface="Calibri"/>
                <a:cs typeface="Calibri"/>
              </a:rPr>
            </a:br>
            <a:r>
              <a:rPr lang="en-US" sz="1700" b="1" baseline="0">
                <a:latin typeface="Calibri"/>
              </a:rPr>
              <a:t>Short induction in workers' own language </a:t>
            </a:r>
            <a:r>
              <a:rPr lang="en-US" sz="1700" baseline="0">
                <a:latin typeface="Calibri"/>
              </a:rPr>
              <a:t>before starting on the floor.</a:t>
            </a:r>
            <a:endParaRPr lang="en-US" sz="1700"/>
          </a:p>
          <a:p>
            <a:pPr algn="ctr"/>
            <a:endParaRPr lang="en-GB"/>
          </a:p>
        </p:txBody>
      </p:sp>
      <p:sp>
        <p:nvSpPr>
          <p:cNvPr id="39" name="TextBox 38">
            <a:extLst>
              <a:ext uri="{FF2B5EF4-FFF2-40B4-BE49-F238E27FC236}">
                <a16:creationId xmlns:a16="http://schemas.microsoft.com/office/drawing/2014/main" id="{0CE92B56-5FD8-2D11-66AD-C6F59830A672}"/>
              </a:ext>
            </a:extLst>
          </p:cNvPr>
          <p:cNvSpPr txBox="1"/>
          <p:nvPr/>
        </p:nvSpPr>
        <p:spPr>
          <a:xfrm>
            <a:off x="205619" y="3731381"/>
            <a:ext cx="1245810"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baseline="0">
                <a:solidFill>
                  <a:srgbClr val="1B2A4A"/>
                </a:solidFill>
                <a:latin typeface="Calibri"/>
              </a:rPr>
              <a:t>THEORY</a:t>
            </a:r>
            <a:endParaRPr lang="en-GB"/>
          </a:p>
          <a:p>
            <a:pPr algn="ctr"/>
            <a:endParaRPr lang="en-GB"/>
          </a:p>
        </p:txBody>
      </p:sp>
      <p:sp>
        <p:nvSpPr>
          <p:cNvPr id="40" name="TextBox 39">
            <a:extLst>
              <a:ext uri="{FF2B5EF4-FFF2-40B4-BE49-F238E27FC236}">
                <a16:creationId xmlns:a16="http://schemas.microsoft.com/office/drawing/2014/main" id="{AF883844-75B3-438E-8252-AEEF37AA81E7}"/>
              </a:ext>
            </a:extLst>
          </p:cNvPr>
          <p:cNvSpPr txBox="1"/>
          <p:nvPr/>
        </p:nvSpPr>
        <p:spPr>
          <a:xfrm>
            <a:off x="6410476" y="3767667"/>
            <a:ext cx="136676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b="1" baseline="0">
                <a:solidFill>
                  <a:srgbClr val="C9972B"/>
                </a:solidFill>
                <a:latin typeface="Calibri"/>
              </a:rPr>
              <a:t>SOLUTION</a:t>
            </a:r>
            <a:endParaRPr lang="en-GB"/>
          </a:p>
          <a:p>
            <a:pPr algn="ctr"/>
            <a:endParaRPr lang="en-GB"/>
          </a:p>
        </p:txBody>
      </p:sp>
      <p:pic>
        <p:nvPicPr>
          <p:cNvPr id="42" name="Picture 41">
            <a:extLst>
              <a:ext uri="{FF2B5EF4-FFF2-40B4-BE49-F238E27FC236}">
                <a16:creationId xmlns:a16="http://schemas.microsoft.com/office/drawing/2014/main" id="{1E93CDCF-19DB-DF95-6382-823773B1AA17}"/>
              </a:ext>
            </a:extLst>
          </p:cNvPr>
          <p:cNvPicPr>
            <a:picLocks noChangeAspect="1"/>
          </p:cNvPicPr>
          <p:nvPr/>
        </p:nvPicPr>
        <p:blipFill>
          <a:blip r:embed="rId8"/>
          <a:srcRect l="-3124" t="2326" r="51049" b="20661"/>
          <a:stretch>
            <a:fillRect/>
          </a:stretch>
        </p:blipFill>
        <p:spPr>
          <a:xfrm>
            <a:off x="5888532" y="3554902"/>
            <a:ext cx="6301676" cy="196666"/>
          </a:xfrm>
          <a:prstGeom prst="rect">
            <a:avLst/>
          </a:prstGeom>
        </p:spPr>
      </p:pic>
      <p:sp>
        <p:nvSpPr>
          <p:cNvPr id="5" name="TextBox 2">
            <a:extLst>
              <a:ext uri="{FF2B5EF4-FFF2-40B4-BE49-F238E27FC236}">
                <a16:creationId xmlns:a16="http://schemas.microsoft.com/office/drawing/2014/main" id="{F51AA51F-BC1A-2C83-F782-E4181D4C9338}"/>
              </a:ext>
            </a:extLst>
          </p:cNvPr>
          <p:cNvSpPr txBox="1"/>
          <p:nvPr/>
        </p:nvSpPr>
        <p:spPr>
          <a:xfrm>
            <a:off x="8111836" y="383532"/>
            <a:ext cx="2842381" cy="738664"/>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400">
                <a:solidFill>
                  <a:schemeClr val="bg1"/>
                </a:solidFill>
                <a:latin typeface="Calibri"/>
              </a:rPr>
              <a:t>Ramona Solomon</a:t>
            </a:r>
            <a:endParaRPr lang="en-US" sz="2400">
              <a:solidFill>
                <a:schemeClr val="bg1"/>
              </a:solidFill>
              <a:latin typeface="Calibri"/>
              <a:ea typeface="Calibri"/>
              <a:cs typeface="Calibri"/>
            </a:endParaRPr>
          </a:p>
          <a:p>
            <a:pPr algn="ctr"/>
            <a:endParaRPr lang="en-GB"/>
          </a:p>
        </p:txBody>
      </p:sp>
      <p:pic>
        <p:nvPicPr>
          <p:cNvPr id="6" name="Picture 5" descr="Environmental noise protection – Epi Spektrum d.o.o.">
            <a:extLst>
              <a:ext uri="{FF2B5EF4-FFF2-40B4-BE49-F238E27FC236}">
                <a16:creationId xmlns:a16="http://schemas.microsoft.com/office/drawing/2014/main" id="{379DD154-D476-A3A6-95CA-2AB2CD1F5A36}"/>
              </a:ext>
            </a:extLst>
          </p:cNvPr>
          <p:cNvPicPr>
            <a:picLocks noChangeAspect="1"/>
          </p:cNvPicPr>
          <p:nvPr/>
        </p:nvPicPr>
        <p:blipFill>
          <a:blip r:embed="rId9"/>
          <a:stretch>
            <a:fillRect/>
          </a:stretch>
        </p:blipFill>
        <p:spPr>
          <a:xfrm>
            <a:off x="10663161" y="396773"/>
            <a:ext cx="1328058" cy="1020742"/>
          </a:xfrm>
          <a:prstGeom prst="rect">
            <a:avLst/>
          </a:prstGeom>
        </p:spPr>
      </p:pic>
    </p:spTree>
    <p:extLst>
      <p:ext uri="{BB962C8B-B14F-4D97-AF65-F5344CB8AC3E}">
        <p14:creationId xmlns:p14="http://schemas.microsoft.com/office/powerpoint/2010/main" val="2118450128"/>
      </p:ext>
    </p:extLst>
  </p:cSld>
  <p:clrMapOvr>
    <a:masterClrMapping/>
  </p:clrMapOvr>
  <p:transition spd="med">
    <p:pull/>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BD77813E-8EA0-97ED-4AB6-57607F8BB37D}"/>
              </a:ext>
            </a:extLst>
          </p:cNvPr>
          <p:cNvSpPr>
            <a:spLocks noGrp="1"/>
          </p:cNvSpPr>
          <p:nvPr>
            <p:ph type="dt" sz="half" idx="10"/>
          </p:nvPr>
        </p:nvSpPr>
        <p:spPr/>
        <p:txBody>
          <a:bodyPr/>
          <a:lstStyle/>
          <a:p>
            <a:fld id="{E244D5D5-F2FF-4BCB-BACC-FA9A736697CB}" type="datetime1">
              <a:rPr lang="en-US" smtClean="0"/>
              <a:t>4/19/2026</a:t>
            </a:fld>
            <a:endParaRPr lang="en-US"/>
          </a:p>
        </p:txBody>
      </p:sp>
      <p:sp>
        <p:nvSpPr>
          <p:cNvPr id="6" name="Slide Number Placeholder 5">
            <a:extLst>
              <a:ext uri="{FF2B5EF4-FFF2-40B4-BE49-F238E27FC236}">
                <a16:creationId xmlns:a16="http://schemas.microsoft.com/office/drawing/2014/main" id="{36DD653D-EFB6-098A-A7BA-C527A5CA8FBE}"/>
              </a:ext>
            </a:extLst>
          </p:cNvPr>
          <p:cNvSpPr>
            <a:spLocks noGrp="1"/>
          </p:cNvSpPr>
          <p:nvPr>
            <p:ph type="sldNum" sz="quarter" idx="12"/>
          </p:nvPr>
        </p:nvSpPr>
        <p:spPr/>
        <p:txBody>
          <a:bodyPr/>
          <a:lstStyle/>
          <a:p>
            <a:fld id="{CC057153-B650-4DEB-B370-79DDCFDCE934}" type="slidenum">
              <a:rPr lang="en-US" smtClean="0"/>
              <a:t>5</a:t>
            </a:fld>
            <a:endParaRPr lang="en-US"/>
          </a:p>
        </p:txBody>
      </p:sp>
      <p:pic>
        <p:nvPicPr>
          <p:cNvPr id="7" name="Picture 6" descr="A blue square with white lines&#10;&#10;AI-generated content may be incorrect.">
            <a:extLst>
              <a:ext uri="{FF2B5EF4-FFF2-40B4-BE49-F238E27FC236}">
                <a16:creationId xmlns:a16="http://schemas.microsoft.com/office/drawing/2014/main" id="{CB9833E1-3B7F-20E9-C23C-12E072C79DC3}"/>
              </a:ext>
            </a:extLst>
          </p:cNvPr>
          <p:cNvPicPr>
            <a:picLocks noChangeAspect="1"/>
          </p:cNvPicPr>
          <p:nvPr/>
        </p:nvPicPr>
        <p:blipFill>
          <a:blip r:embed="rId2"/>
          <a:stretch>
            <a:fillRect/>
          </a:stretch>
        </p:blipFill>
        <p:spPr>
          <a:xfrm>
            <a:off x="-2625" y="-1474"/>
            <a:ext cx="12228285" cy="1067328"/>
          </a:xfrm>
          <a:prstGeom prst="rect">
            <a:avLst/>
          </a:prstGeom>
        </p:spPr>
      </p:pic>
      <p:sp>
        <p:nvSpPr>
          <p:cNvPr id="8" name="TextBox 7">
            <a:extLst>
              <a:ext uri="{FF2B5EF4-FFF2-40B4-BE49-F238E27FC236}">
                <a16:creationId xmlns:a16="http://schemas.microsoft.com/office/drawing/2014/main" id="{E052EC7F-8BC4-228D-1A4D-935641B71AD2}"/>
              </a:ext>
            </a:extLst>
          </p:cNvPr>
          <p:cNvSpPr txBox="1"/>
          <p:nvPr/>
        </p:nvSpPr>
        <p:spPr>
          <a:xfrm>
            <a:off x="157239" y="187476"/>
            <a:ext cx="9470570" cy="12926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rgbClr val="FFFFFF"/>
                </a:solidFill>
                <a:latin typeface="Calibri"/>
                <a:ea typeface="Calibri"/>
                <a:cs typeface="Calibri"/>
              </a:rPr>
              <a:t> </a:t>
            </a:r>
            <a:r>
              <a:rPr lang="en-US" sz="3200" b="1">
                <a:solidFill>
                  <a:srgbClr val="FFFFFF"/>
                </a:solidFill>
                <a:latin typeface="Calibri"/>
                <a:ea typeface="Calibri"/>
                <a:cs typeface="Calibri"/>
              </a:rPr>
              <a:t>Barrier 3 — </a:t>
            </a:r>
            <a:r>
              <a:rPr lang="en-US" sz="3200" b="1" kern="1200">
                <a:solidFill>
                  <a:srgbClr val="FFFFFF"/>
                </a:solidFill>
                <a:latin typeface="Calibri"/>
                <a:ea typeface="Calibri"/>
                <a:cs typeface="Calibri"/>
              </a:rPr>
              <a:t>Language </a:t>
            </a:r>
            <a:r>
              <a:rPr lang="en-US" sz="3200" b="1" err="1">
                <a:solidFill>
                  <a:srgbClr val="FFFFFF"/>
                </a:solidFill>
                <a:latin typeface="Calibri"/>
                <a:ea typeface="Calibri"/>
                <a:cs typeface="Calibri"/>
              </a:rPr>
              <a:t>Barrier&amp;Communication</a:t>
            </a:r>
            <a:r>
              <a:rPr lang="en-US" sz="3200" b="1">
                <a:solidFill>
                  <a:srgbClr val="FFFFFF"/>
                </a:solidFill>
                <a:latin typeface="Calibri"/>
                <a:ea typeface="Calibri"/>
                <a:cs typeface="Calibri"/>
              </a:rPr>
              <a:t> Barrier</a:t>
            </a:r>
            <a:endParaRPr lang="en-US" sz="3200"/>
          </a:p>
          <a:p>
            <a:pPr marL="0" indent="0" algn="l"/>
            <a:endParaRPr lang="en-US" sz="2800" b="1" kern="1200">
              <a:solidFill>
                <a:srgbClr val="FFFFFF"/>
              </a:solidFill>
              <a:latin typeface="Calibri"/>
              <a:ea typeface="Calibri"/>
              <a:cs typeface="Calibri"/>
            </a:endParaRPr>
          </a:p>
          <a:p>
            <a:pPr algn="ctr"/>
            <a:endParaRPr lang="en-GB"/>
          </a:p>
        </p:txBody>
      </p:sp>
      <p:sp>
        <p:nvSpPr>
          <p:cNvPr id="18" name="TextBox 17">
            <a:extLst>
              <a:ext uri="{FF2B5EF4-FFF2-40B4-BE49-F238E27FC236}">
                <a16:creationId xmlns:a16="http://schemas.microsoft.com/office/drawing/2014/main" id="{8FFF6411-77BF-94BB-A6CF-B843C1E89C34}"/>
              </a:ext>
            </a:extLst>
          </p:cNvPr>
          <p:cNvSpPr txBox="1"/>
          <p:nvPr/>
        </p:nvSpPr>
        <p:spPr>
          <a:xfrm>
            <a:off x="1705428" y="4481286"/>
            <a:ext cx="3193143" cy="5693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300" b="1" kern="1200">
                <a:solidFill>
                  <a:srgbClr val="1B2A4A"/>
                </a:solidFill>
                <a:latin typeface="Calibri"/>
                <a:ea typeface="Calibri"/>
                <a:cs typeface="Calibri"/>
              </a:rPr>
              <a:t> </a:t>
            </a:r>
            <a:endParaRPr lang="en-US" b="1" kern="1200">
              <a:solidFill>
                <a:srgbClr val="1B2A4A"/>
              </a:solidFill>
              <a:latin typeface="Calibri"/>
              <a:ea typeface="Calibri"/>
              <a:cs typeface="Calibri"/>
            </a:endParaRPr>
          </a:p>
          <a:p>
            <a:pPr algn="ctr"/>
            <a:endParaRPr lang="en-GB"/>
          </a:p>
        </p:txBody>
      </p:sp>
      <p:pic>
        <p:nvPicPr>
          <p:cNvPr id="2" name="Picture 1" descr="A black and white rectangular frame&#10;&#10;AI-generated content may be incorrect.">
            <a:extLst>
              <a:ext uri="{FF2B5EF4-FFF2-40B4-BE49-F238E27FC236}">
                <a16:creationId xmlns:a16="http://schemas.microsoft.com/office/drawing/2014/main" id="{991CE305-7B9E-AE39-D46E-C7F0D42596AB}"/>
              </a:ext>
            </a:extLst>
          </p:cNvPr>
          <p:cNvPicPr>
            <a:picLocks noChangeAspect="1"/>
          </p:cNvPicPr>
          <p:nvPr/>
        </p:nvPicPr>
        <p:blipFill>
          <a:blip r:embed="rId3"/>
          <a:stretch>
            <a:fillRect/>
          </a:stretch>
        </p:blipFill>
        <p:spPr>
          <a:xfrm>
            <a:off x="-24190" y="1421545"/>
            <a:ext cx="12192000" cy="1861958"/>
          </a:xfrm>
          <a:prstGeom prst="rect">
            <a:avLst/>
          </a:prstGeom>
        </p:spPr>
      </p:pic>
      <p:pic>
        <p:nvPicPr>
          <p:cNvPr id="5" name="Picture 4">
            <a:extLst>
              <a:ext uri="{FF2B5EF4-FFF2-40B4-BE49-F238E27FC236}">
                <a16:creationId xmlns:a16="http://schemas.microsoft.com/office/drawing/2014/main" id="{6B8758E0-A7D6-8013-EC3C-B3BF8C4E48CF}"/>
              </a:ext>
            </a:extLst>
          </p:cNvPr>
          <p:cNvPicPr>
            <a:picLocks noChangeAspect="1"/>
          </p:cNvPicPr>
          <p:nvPr/>
        </p:nvPicPr>
        <p:blipFill>
          <a:blip r:embed="rId4"/>
          <a:stretch>
            <a:fillRect/>
          </a:stretch>
        </p:blipFill>
        <p:spPr>
          <a:xfrm>
            <a:off x="5896" y="1486883"/>
            <a:ext cx="121255" cy="1731283"/>
          </a:xfrm>
          <a:prstGeom prst="rect">
            <a:avLst/>
          </a:prstGeom>
        </p:spPr>
      </p:pic>
      <p:sp>
        <p:nvSpPr>
          <p:cNvPr id="22" name="TextBox 21">
            <a:extLst>
              <a:ext uri="{FF2B5EF4-FFF2-40B4-BE49-F238E27FC236}">
                <a16:creationId xmlns:a16="http://schemas.microsoft.com/office/drawing/2014/main" id="{E5AFA94F-CC94-E644-0C44-B48AF2EFF731}"/>
              </a:ext>
            </a:extLst>
          </p:cNvPr>
          <p:cNvSpPr txBox="1"/>
          <p:nvPr/>
        </p:nvSpPr>
        <p:spPr>
          <a:xfrm>
            <a:off x="254000" y="1711476"/>
            <a:ext cx="11647714"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900">
                <a:latin typeface="Calibri"/>
                <a:ea typeface="Calibri"/>
                <a:cs typeface="Calibri"/>
              </a:rPr>
              <a:t>Gary has 40 employees that belong to 5 cultural groups and hardly speak English. All verbalities and every English only sign he puts on the wall does not work since there is no common language. Management's decision to skip induction training</a:t>
            </a:r>
          </a:p>
          <a:p>
            <a:r>
              <a:rPr lang="en-US" sz="1900">
                <a:latin typeface="Calibri"/>
                <a:ea typeface="Calibri"/>
                <a:cs typeface="Calibri"/>
              </a:rPr>
              <a:t>made this worse from day one workers arrived on the floor with no understanding of food hygiene expectations.</a:t>
            </a:r>
          </a:p>
        </p:txBody>
      </p:sp>
      <p:pic>
        <p:nvPicPr>
          <p:cNvPr id="23" name="Picture 22" descr="A black and white rectangle with a black border&#10;&#10;AI-generated content may be incorrect.">
            <a:extLst>
              <a:ext uri="{FF2B5EF4-FFF2-40B4-BE49-F238E27FC236}">
                <a16:creationId xmlns:a16="http://schemas.microsoft.com/office/drawing/2014/main" id="{79F3813E-86E9-93FB-BC9A-CDBC9D333110}"/>
              </a:ext>
            </a:extLst>
          </p:cNvPr>
          <p:cNvPicPr>
            <a:picLocks noChangeAspect="1"/>
          </p:cNvPicPr>
          <p:nvPr/>
        </p:nvPicPr>
        <p:blipFill>
          <a:blip r:embed="rId5"/>
          <a:stretch>
            <a:fillRect/>
          </a:stretch>
        </p:blipFill>
        <p:spPr>
          <a:xfrm>
            <a:off x="-51695" y="3404734"/>
            <a:ext cx="6259974" cy="2702998"/>
          </a:xfrm>
          <a:prstGeom prst="rect">
            <a:avLst/>
          </a:prstGeom>
        </p:spPr>
      </p:pic>
      <p:pic>
        <p:nvPicPr>
          <p:cNvPr id="24" name="Picture 23" descr="A black and white rectangle with a black border&#10;&#10;AI-generated content may be incorrect.">
            <a:extLst>
              <a:ext uri="{FF2B5EF4-FFF2-40B4-BE49-F238E27FC236}">
                <a16:creationId xmlns:a16="http://schemas.microsoft.com/office/drawing/2014/main" id="{8ABE392F-1BA8-4E5A-0CD8-8A8C5A96F0A1}"/>
              </a:ext>
            </a:extLst>
          </p:cNvPr>
          <p:cNvPicPr>
            <a:picLocks noChangeAspect="1"/>
          </p:cNvPicPr>
          <p:nvPr/>
        </p:nvPicPr>
        <p:blipFill>
          <a:blip r:embed="rId5"/>
          <a:stretch>
            <a:fillRect/>
          </a:stretch>
        </p:blipFill>
        <p:spPr>
          <a:xfrm>
            <a:off x="6211769" y="3409902"/>
            <a:ext cx="5924936" cy="2725538"/>
          </a:xfrm>
          <a:prstGeom prst="rect">
            <a:avLst/>
          </a:prstGeom>
        </p:spPr>
      </p:pic>
      <p:sp>
        <p:nvSpPr>
          <p:cNvPr id="26" name="TextBox 25">
            <a:extLst>
              <a:ext uri="{FF2B5EF4-FFF2-40B4-BE49-F238E27FC236}">
                <a16:creationId xmlns:a16="http://schemas.microsoft.com/office/drawing/2014/main" id="{5C1DB3D5-3106-376B-D132-5BB4DF34B66C}"/>
              </a:ext>
            </a:extLst>
          </p:cNvPr>
          <p:cNvSpPr txBox="1"/>
          <p:nvPr/>
        </p:nvSpPr>
        <p:spPr>
          <a:xfrm>
            <a:off x="65644" y="3893568"/>
            <a:ext cx="6096000" cy="220060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700" b="1" kern="1200">
                <a:latin typeface="Calibri"/>
                <a:ea typeface="Calibri"/>
                <a:cs typeface="Calibri"/>
              </a:rPr>
              <a:t>Shannon &amp; Weaver (1949): </a:t>
            </a:r>
            <a:r>
              <a:rPr lang="en-US" sz="1700" kern="1200">
                <a:latin typeface="Calibri"/>
                <a:ea typeface="Calibri"/>
                <a:cs typeface="Calibri"/>
              </a:rPr>
              <a:t>language is the 'noise' corrupting Gary's message before it reaches the workers. The signal is sent but never arrives intact.</a:t>
            </a:r>
            <a:br>
              <a:rPr lang="en-US" sz="1700" kern="1200" dirty="0">
                <a:latin typeface="Calibri"/>
                <a:ea typeface="Calibri"/>
                <a:cs typeface="Calibri"/>
              </a:rPr>
            </a:br>
            <a:br>
              <a:rPr lang="en-US" sz="1700" kern="1200" dirty="0">
                <a:latin typeface="Calibri"/>
                <a:ea typeface="Calibri"/>
                <a:cs typeface="Calibri"/>
              </a:rPr>
            </a:br>
            <a:r>
              <a:rPr lang="en-US" sz="1700" b="1" kern="1200">
                <a:latin typeface="Calibri"/>
                <a:ea typeface="Calibri"/>
                <a:cs typeface="Calibri"/>
              </a:rPr>
              <a:t>Schramm (1954): </a:t>
            </a:r>
            <a:r>
              <a:rPr lang="en-US" sz="1700" kern="1200">
                <a:latin typeface="Calibri"/>
                <a:ea typeface="Calibri"/>
                <a:cs typeface="Calibri"/>
              </a:rPr>
              <a:t>communication only works when sender and receiver share a common field of experience. Gary and his workforce share almost none.</a:t>
            </a:r>
          </a:p>
          <a:p>
            <a:pPr algn="ctr"/>
            <a:endParaRPr lang="en-GB"/>
          </a:p>
        </p:txBody>
      </p:sp>
      <p:sp>
        <p:nvSpPr>
          <p:cNvPr id="27" name="TextBox 26">
            <a:extLst>
              <a:ext uri="{FF2B5EF4-FFF2-40B4-BE49-F238E27FC236}">
                <a16:creationId xmlns:a16="http://schemas.microsoft.com/office/drawing/2014/main" id="{86837A15-EA91-57D4-5597-94117368D77C}"/>
              </a:ext>
            </a:extLst>
          </p:cNvPr>
          <p:cNvSpPr txBox="1"/>
          <p:nvPr/>
        </p:nvSpPr>
        <p:spPr>
          <a:xfrm>
            <a:off x="254000" y="3586238"/>
            <a:ext cx="1657049"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600" b="1" spc="200">
                <a:solidFill>
                  <a:srgbClr val="1B2A4A"/>
                </a:solidFill>
                <a:latin typeface="Calibri"/>
                <a:ea typeface="Calibri"/>
                <a:cs typeface="Calibri"/>
              </a:rPr>
              <a:t>THEORY</a:t>
            </a:r>
          </a:p>
          <a:p>
            <a:pPr algn="ctr"/>
            <a:endParaRPr lang="en-GB"/>
          </a:p>
        </p:txBody>
      </p:sp>
      <p:sp>
        <p:nvSpPr>
          <p:cNvPr id="28" name="TextBox 27">
            <a:extLst>
              <a:ext uri="{FF2B5EF4-FFF2-40B4-BE49-F238E27FC236}">
                <a16:creationId xmlns:a16="http://schemas.microsoft.com/office/drawing/2014/main" id="{3455126D-6C06-D2E5-EA33-FF76CBCAA40C}"/>
              </a:ext>
            </a:extLst>
          </p:cNvPr>
          <p:cNvSpPr txBox="1"/>
          <p:nvPr/>
        </p:nvSpPr>
        <p:spPr>
          <a:xfrm>
            <a:off x="6355168" y="3859150"/>
            <a:ext cx="5611091" cy="24468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700" b="1" kern="1200">
                <a:latin typeface="Calibri"/>
                <a:ea typeface="Calibri"/>
                <a:cs typeface="Calibri"/>
              </a:rPr>
              <a:t>Bilingual team leaders </a:t>
            </a:r>
            <a:r>
              <a:rPr lang="en-US" sz="1700" kern="1200">
                <a:latin typeface="Calibri"/>
                <a:ea typeface="Calibri"/>
                <a:cs typeface="Calibri"/>
              </a:rPr>
              <a:t>from each cultural group relay Gary's instructions in workers' own languages.</a:t>
            </a:r>
            <a:br>
              <a:rPr lang="en-US" sz="1700" kern="1200" dirty="0">
                <a:latin typeface="Calibri"/>
                <a:ea typeface="Calibri"/>
                <a:cs typeface="Calibri"/>
              </a:rPr>
            </a:br>
            <a:br>
              <a:rPr lang="en-US" sz="1700" kern="1200" dirty="0">
                <a:latin typeface="Calibri"/>
                <a:ea typeface="Calibri"/>
                <a:cs typeface="Calibri"/>
              </a:rPr>
            </a:br>
            <a:r>
              <a:rPr lang="en-US" sz="1700" b="1" kern="1200">
                <a:latin typeface="Calibri"/>
                <a:ea typeface="Calibri"/>
                <a:cs typeface="Calibri"/>
              </a:rPr>
              <a:t>Multilingual illustrated signs </a:t>
            </a:r>
            <a:r>
              <a:rPr lang="en-US" sz="1700" kern="1200">
                <a:latin typeface="Calibri"/>
                <a:ea typeface="Calibri"/>
                <a:cs typeface="Calibri"/>
              </a:rPr>
              <a:t>replace English-only text a picture of meat </a:t>
            </a:r>
            <a:r>
              <a:rPr lang="en-US" sz="1700">
                <a:latin typeface="Calibri"/>
                <a:ea typeface="Calibri"/>
                <a:cs typeface="Calibri"/>
              </a:rPr>
              <a:t>in a </a:t>
            </a:r>
            <a:r>
              <a:rPr lang="en-US" sz="1700" kern="1200">
                <a:latin typeface="Calibri"/>
                <a:ea typeface="Calibri"/>
                <a:cs typeface="Calibri"/>
              </a:rPr>
              <a:t>chiller needs no translation.</a:t>
            </a:r>
            <a:br>
              <a:rPr lang="en-US" sz="1700" kern="1200" dirty="0">
                <a:latin typeface="Calibri"/>
                <a:ea typeface="Calibri"/>
                <a:cs typeface="Calibri"/>
              </a:rPr>
            </a:br>
            <a:br>
              <a:rPr lang="en-US" sz="1700" kern="1200" dirty="0">
                <a:latin typeface="Calibri"/>
                <a:ea typeface="Calibri"/>
                <a:cs typeface="Calibri"/>
              </a:rPr>
            </a:br>
            <a:r>
              <a:rPr lang="en-US" sz="1700" b="1" kern="1200">
                <a:latin typeface="Calibri"/>
                <a:ea typeface="Calibri"/>
                <a:cs typeface="Calibri"/>
              </a:rPr>
              <a:t>Short induction in workers' own language </a:t>
            </a:r>
            <a:r>
              <a:rPr lang="en-US" sz="1700" kern="1200">
                <a:latin typeface="Calibri"/>
                <a:ea typeface="Calibri"/>
                <a:cs typeface="Calibri"/>
              </a:rPr>
              <a:t>before starting on the floor.</a:t>
            </a:r>
          </a:p>
          <a:p>
            <a:pPr algn="ctr"/>
            <a:endParaRPr lang="en-GB" sz="1700" dirty="0"/>
          </a:p>
        </p:txBody>
      </p:sp>
      <p:sp>
        <p:nvSpPr>
          <p:cNvPr id="29" name="TextBox 28">
            <a:extLst>
              <a:ext uri="{FF2B5EF4-FFF2-40B4-BE49-F238E27FC236}">
                <a16:creationId xmlns:a16="http://schemas.microsoft.com/office/drawing/2014/main" id="{30F8AC2F-D2E8-5E73-9CD4-0A46E1679391}"/>
              </a:ext>
            </a:extLst>
          </p:cNvPr>
          <p:cNvSpPr txBox="1"/>
          <p:nvPr/>
        </p:nvSpPr>
        <p:spPr>
          <a:xfrm>
            <a:off x="6458857" y="3598333"/>
            <a:ext cx="234647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400" b="1" spc="200">
                <a:solidFill>
                  <a:srgbClr val="C9972B"/>
                </a:solidFill>
                <a:latin typeface="Calibri"/>
                <a:ea typeface="Calibri"/>
                <a:cs typeface="Calibri"/>
              </a:rPr>
              <a:t>SOLUTION</a:t>
            </a:r>
          </a:p>
          <a:p>
            <a:pPr algn="ctr"/>
            <a:endParaRPr lang="en-GB"/>
          </a:p>
        </p:txBody>
      </p:sp>
      <p:pic>
        <p:nvPicPr>
          <p:cNvPr id="30" name="Picture 29">
            <a:extLst>
              <a:ext uri="{FF2B5EF4-FFF2-40B4-BE49-F238E27FC236}">
                <a16:creationId xmlns:a16="http://schemas.microsoft.com/office/drawing/2014/main" id="{A69CB168-E32E-57B1-BA19-98C96E9CC25E}"/>
              </a:ext>
            </a:extLst>
          </p:cNvPr>
          <p:cNvPicPr>
            <a:picLocks noChangeAspect="1"/>
          </p:cNvPicPr>
          <p:nvPr/>
        </p:nvPicPr>
        <p:blipFill>
          <a:blip r:embed="rId6"/>
          <a:stretch>
            <a:fillRect/>
          </a:stretch>
        </p:blipFill>
        <p:spPr>
          <a:xfrm>
            <a:off x="6350" y="3398610"/>
            <a:ext cx="6107491" cy="181732"/>
          </a:xfrm>
          <a:prstGeom prst="rect">
            <a:avLst/>
          </a:prstGeom>
        </p:spPr>
      </p:pic>
      <p:pic>
        <p:nvPicPr>
          <p:cNvPr id="31" name="Picture 30">
            <a:extLst>
              <a:ext uri="{FF2B5EF4-FFF2-40B4-BE49-F238E27FC236}">
                <a16:creationId xmlns:a16="http://schemas.microsoft.com/office/drawing/2014/main" id="{34E9B8E3-0A21-9032-56DC-75E6CF0834AD}"/>
              </a:ext>
            </a:extLst>
          </p:cNvPr>
          <p:cNvPicPr>
            <a:picLocks noChangeAspect="1"/>
          </p:cNvPicPr>
          <p:nvPr/>
        </p:nvPicPr>
        <p:blipFill>
          <a:blip r:embed="rId7"/>
          <a:stretch>
            <a:fillRect/>
          </a:stretch>
        </p:blipFill>
        <p:spPr>
          <a:xfrm>
            <a:off x="6356349" y="3338135"/>
            <a:ext cx="5647872" cy="157540"/>
          </a:xfrm>
          <a:prstGeom prst="rect">
            <a:avLst/>
          </a:prstGeom>
        </p:spPr>
      </p:pic>
      <p:sp>
        <p:nvSpPr>
          <p:cNvPr id="9" name="TextBox 8">
            <a:extLst>
              <a:ext uri="{FF2B5EF4-FFF2-40B4-BE49-F238E27FC236}">
                <a16:creationId xmlns:a16="http://schemas.microsoft.com/office/drawing/2014/main" id="{0599E0C7-53BA-B408-9358-0CC1D207A800}"/>
              </a:ext>
            </a:extLst>
          </p:cNvPr>
          <p:cNvSpPr txBox="1"/>
          <p:nvPr/>
        </p:nvSpPr>
        <p:spPr>
          <a:xfrm>
            <a:off x="9833428" y="-6047"/>
            <a:ext cx="3144761" cy="73866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a:solidFill>
                  <a:schemeClr val="bg1"/>
                </a:solidFill>
                <a:latin typeface="Calibri"/>
              </a:rPr>
              <a:t>Ramona Solomon</a:t>
            </a:r>
            <a:endParaRPr lang="en-US" sz="2400">
              <a:solidFill>
                <a:schemeClr val="bg1"/>
              </a:solidFill>
              <a:latin typeface="Calibri"/>
              <a:ea typeface="Calibri"/>
              <a:cs typeface="Calibri"/>
            </a:endParaRPr>
          </a:p>
          <a:p>
            <a:pPr algn="ctr"/>
            <a:endParaRPr lang="en-GB"/>
          </a:p>
        </p:txBody>
      </p:sp>
      <p:pic>
        <p:nvPicPr>
          <p:cNvPr id="10" name="Picture 9" descr="A group of people standing next to a brick wall&#10;&#10;AI-generated content may be incorrect.">
            <a:extLst>
              <a:ext uri="{FF2B5EF4-FFF2-40B4-BE49-F238E27FC236}">
                <a16:creationId xmlns:a16="http://schemas.microsoft.com/office/drawing/2014/main" id="{A129BB19-8B7B-FE95-6C10-E628714BCB65}"/>
              </a:ext>
            </a:extLst>
          </p:cNvPr>
          <p:cNvPicPr>
            <a:picLocks noChangeAspect="1"/>
          </p:cNvPicPr>
          <p:nvPr/>
        </p:nvPicPr>
        <p:blipFill>
          <a:blip r:embed="rId8"/>
          <a:stretch>
            <a:fillRect/>
          </a:stretch>
        </p:blipFill>
        <p:spPr>
          <a:xfrm>
            <a:off x="10369454" y="387397"/>
            <a:ext cx="1632046" cy="1101774"/>
          </a:xfrm>
          <a:prstGeom prst="rect">
            <a:avLst/>
          </a:prstGeom>
        </p:spPr>
      </p:pic>
    </p:spTree>
    <p:extLst>
      <p:ext uri="{BB962C8B-B14F-4D97-AF65-F5344CB8AC3E}">
        <p14:creationId xmlns:p14="http://schemas.microsoft.com/office/powerpoint/2010/main" val="1458146342"/>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81B1F340-E0FA-36C1-35F4-E28CAA3507C9}"/>
              </a:ext>
            </a:extLst>
          </p:cNvPr>
          <p:cNvSpPr>
            <a:spLocks noGrp="1"/>
          </p:cNvSpPr>
          <p:nvPr>
            <p:ph type="dt" sz="half" idx="10"/>
          </p:nvPr>
        </p:nvSpPr>
        <p:spPr/>
        <p:txBody>
          <a:bodyPr/>
          <a:lstStyle/>
          <a:p>
            <a:fld id="{91AF1D09-6B76-4716-AD3D-9F53166D3BF5}" type="datetime1">
              <a:rPr lang="en-US" smtClean="0"/>
              <a:t>4/19/2026</a:t>
            </a:fld>
            <a:endParaRPr lang="en-US"/>
          </a:p>
        </p:txBody>
      </p:sp>
      <p:pic>
        <p:nvPicPr>
          <p:cNvPr id="8" name="Picture 7" descr="A blue square with white lines&#10;&#10;AI-generated content may be incorrect.">
            <a:extLst>
              <a:ext uri="{FF2B5EF4-FFF2-40B4-BE49-F238E27FC236}">
                <a16:creationId xmlns:a16="http://schemas.microsoft.com/office/drawing/2014/main" id="{4B35C93B-CC1D-888A-1C62-6F13D027D91C}"/>
              </a:ext>
            </a:extLst>
          </p:cNvPr>
          <p:cNvPicPr>
            <a:picLocks noChangeAspect="1"/>
          </p:cNvPicPr>
          <p:nvPr/>
        </p:nvPicPr>
        <p:blipFill>
          <a:blip r:embed="rId2"/>
          <a:stretch>
            <a:fillRect/>
          </a:stretch>
        </p:blipFill>
        <p:spPr>
          <a:xfrm>
            <a:off x="4179" y="-1474"/>
            <a:ext cx="12228285" cy="1067328"/>
          </a:xfrm>
          <a:prstGeom prst="rect">
            <a:avLst/>
          </a:prstGeom>
        </p:spPr>
      </p:pic>
      <p:sp>
        <p:nvSpPr>
          <p:cNvPr id="10" name="Footer Placeholder 4">
            <a:extLst>
              <a:ext uri="{FF2B5EF4-FFF2-40B4-BE49-F238E27FC236}">
                <a16:creationId xmlns:a16="http://schemas.microsoft.com/office/drawing/2014/main" id="{789FF9E4-DFA6-1087-696C-0940C2E5302A}"/>
              </a:ext>
            </a:extLst>
          </p:cNvPr>
          <p:cNvSpPr txBox="1">
            <a:spLocks/>
          </p:cNvSpPr>
          <p:nvPr/>
        </p:nvSpPr>
        <p:spPr>
          <a:xfrm>
            <a:off x="9012738" y="86252"/>
            <a:ext cx="2662834" cy="336141"/>
          </a:xfrm>
          <a:prstGeom prst="rect">
            <a:avLst/>
          </a:prstGeom>
        </p:spPr>
        <p:txBody>
          <a:bodyPr vert="horz" lIns="91440" tIns="45720" rIns="91440" bIns="45720" rtlCol="0" anchor="ct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2000" dirty="0">
                <a:solidFill>
                  <a:schemeClr val="bg1"/>
                </a:solidFill>
                <a:latin typeface="Calibri"/>
                <a:ea typeface="Calibri"/>
                <a:cs typeface="Calibri"/>
              </a:rPr>
              <a:t>Desislava </a:t>
            </a:r>
            <a:r>
              <a:rPr lang="en-US" sz="2000" dirty="0" err="1">
                <a:solidFill>
                  <a:schemeClr val="bg1"/>
                </a:solidFill>
                <a:latin typeface="Calibri"/>
                <a:ea typeface="Calibri"/>
                <a:cs typeface="Calibri"/>
              </a:rPr>
              <a:t>Terziyska</a:t>
            </a:r>
            <a:r>
              <a:rPr lang="en-US" sz="2000" dirty="0">
                <a:solidFill>
                  <a:schemeClr val="bg1"/>
                </a:solidFill>
                <a:latin typeface="Calibri"/>
                <a:ea typeface="Calibri"/>
                <a:cs typeface="Calibri"/>
              </a:rPr>
              <a:t> </a:t>
            </a:r>
          </a:p>
        </p:txBody>
      </p:sp>
      <p:sp>
        <p:nvSpPr>
          <p:cNvPr id="12" name="TextBox 11">
            <a:extLst>
              <a:ext uri="{FF2B5EF4-FFF2-40B4-BE49-F238E27FC236}">
                <a16:creationId xmlns:a16="http://schemas.microsoft.com/office/drawing/2014/main" id="{EC5D7191-7EC4-70D4-F9B9-252CE69FB6DA}"/>
              </a:ext>
            </a:extLst>
          </p:cNvPr>
          <p:cNvSpPr txBox="1"/>
          <p:nvPr/>
        </p:nvSpPr>
        <p:spPr>
          <a:xfrm>
            <a:off x="1487864" y="250471"/>
            <a:ext cx="9942084" cy="55399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000" b="1">
                <a:solidFill>
                  <a:schemeClr val="bg1"/>
                </a:solidFill>
                <a:latin typeface="Calibri"/>
                <a:ea typeface="Calibri"/>
                <a:cs typeface="Calibri"/>
              </a:rPr>
              <a:t>Barrier 4 :  Age/Generational Barrier </a:t>
            </a:r>
            <a:endParaRPr lang="en-US" sz="3000">
              <a:solidFill>
                <a:schemeClr val="bg1"/>
              </a:solidFill>
              <a:latin typeface="Calibri"/>
              <a:ea typeface="Calibri"/>
              <a:cs typeface="Calibri"/>
            </a:endParaRPr>
          </a:p>
        </p:txBody>
      </p:sp>
      <p:sp>
        <p:nvSpPr>
          <p:cNvPr id="14" name="TextBox 13">
            <a:extLst>
              <a:ext uri="{FF2B5EF4-FFF2-40B4-BE49-F238E27FC236}">
                <a16:creationId xmlns:a16="http://schemas.microsoft.com/office/drawing/2014/main" id="{1C4C811B-B99A-D872-8F18-536E40A0DF6B}"/>
              </a:ext>
            </a:extLst>
          </p:cNvPr>
          <p:cNvSpPr txBox="1"/>
          <p:nvPr/>
        </p:nvSpPr>
        <p:spPr>
          <a:xfrm>
            <a:off x="1705428" y="4481286"/>
            <a:ext cx="3193143" cy="5693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300" b="1" kern="1200">
                <a:solidFill>
                  <a:srgbClr val="1B2A4A"/>
                </a:solidFill>
                <a:latin typeface="Calibri"/>
                <a:ea typeface="Calibri"/>
                <a:cs typeface="Calibri"/>
              </a:rPr>
              <a:t> </a:t>
            </a:r>
            <a:endParaRPr lang="en-US" b="1" kern="1200">
              <a:solidFill>
                <a:srgbClr val="1B2A4A"/>
              </a:solidFill>
              <a:latin typeface="Calibri"/>
              <a:ea typeface="Calibri"/>
              <a:cs typeface="Calibri"/>
            </a:endParaRPr>
          </a:p>
          <a:p>
            <a:pPr algn="ctr"/>
            <a:endParaRPr lang="en-GB"/>
          </a:p>
        </p:txBody>
      </p:sp>
      <p:pic>
        <p:nvPicPr>
          <p:cNvPr id="16" name="Picture 15" descr="A black and white rectangular frame&#10;&#10;AI-generated content may be incorrect.">
            <a:extLst>
              <a:ext uri="{FF2B5EF4-FFF2-40B4-BE49-F238E27FC236}">
                <a16:creationId xmlns:a16="http://schemas.microsoft.com/office/drawing/2014/main" id="{6186923E-663D-1471-B85D-CC2227139F07}"/>
              </a:ext>
            </a:extLst>
          </p:cNvPr>
          <p:cNvPicPr>
            <a:picLocks noChangeAspect="1"/>
          </p:cNvPicPr>
          <p:nvPr/>
        </p:nvPicPr>
        <p:blipFill>
          <a:blip r:embed="rId3"/>
          <a:stretch>
            <a:fillRect/>
          </a:stretch>
        </p:blipFill>
        <p:spPr>
          <a:xfrm>
            <a:off x="-24190" y="1187386"/>
            <a:ext cx="12192000" cy="1861958"/>
          </a:xfrm>
          <a:prstGeom prst="rect">
            <a:avLst/>
          </a:prstGeom>
        </p:spPr>
      </p:pic>
      <p:pic>
        <p:nvPicPr>
          <p:cNvPr id="18" name="Picture 17">
            <a:extLst>
              <a:ext uri="{FF2B5EF4-FFF2-40B4-BE49-F238E27FC236}">
                <a16:creationId xmlns:a16="http://schemas.microsoft.com/office/drawing/2014/main" id="{A5C68D5A-B86D-DDC0-08B2-1708BFA28706}"/>
              </a:ext>
            </a:extLst>
          </p:cNvPr>
          <p:cNvPicPr>
            <a:picLocks noChangeAspect="1"/>
          </p:cNvPicPr>
          <p:nvPr/>
        </p:nvPicPr>
        <p:blipFill>
          <a:blip r:embed="rId4"/>
          <a:stretch>
            <a:fillRect/>
          </a:stretch>
        </p:blipFill>
        <p:spPr>
          <a:xfrm>
            <a:off x="92706" y="1255389"/>
            <a:ext cx="121255" cy="1731283"/>
          </a:xfrm>
          <a:prstGeom prst="rect">
            <a:avLst/>
          </a:prstGeom>
        </p:spPr>
      </p:pic>
      <p:sp>
        <p:nvSpPr>
          <p:cNvPr id="20" name="TextBox 19">
            <a:extLst>
              <a:ext uri="{FF2B5EF4-FFF2-40B4-BE49-F238E27FC236}">
                <a16:creationId xmlns:a16="http://schemas.microsoft.com/office/drawing/2014/main" id="{E3A62226-8D85-7547-5E63-96AD104F486F}"/>
              </a:ext>
            </a:extLst>
          </p:cNvPr>
          <p:cNvSpPr txBox="1"/>
          <p:nvPr/>
        </p:nvSpPr>
        <p:spPr>
          <a:xfrm>
            <a:off x="208229" y="1371372"/>
            <a:ext cx="11647714" cy="17697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rgbClr val="131313"/>
                </a:solidFill>
                <a:latin typeface="Calibri"/>
                <a:ea typeface="Calibri"/>
                <a:cs typeface="Calibri"/>
              </a:rPr>
              <a:t>Gary manages a workers aged 16 to 60 years old – different generations </a:t>
            </a:r>
            <a:endParaRPr lang="en-US">
              <a:solidFill>
                <a:srgbClr val="131313"/>
              </a:solidFill>
              <a:latin typeface="Calibri"/>
              <a:ea typeface="Calibri"/>
              <a:cs typeface="Calibri"/>
            </a:endParaRPr>
          </a:p>
          <a:p>
            <a:r>
              <a:rPr lang="en-GB">
                <a:solidFill>
                  <a:srgbClr val="131313"/>
                </a:solidFill>
                <a:latin typeface="Calibri"/>
                <a:ea typeface="Calibri"/>
                <a:cs typeface="Calibri"/>
              </a:rPr>
              <a:t>He uses authority-— telling people what to do and expecting it to be done</a:t>
            </a:r>
            <a:endParaRPr lang="en-US">
              <a:solidFill>
                <a:srgbClr val="131313"/>
              </a:solidFill>
              <a:latin typeface="Calibri"/>
              <a:ea typeface="Calibri"/>
              <a:cs typeface="Calibri"/>
            </a:endParaRPr>
          </a:p>
          <a:p>
            <a:r>
              <a:rPr lang="en-GB">
                <a:solidFill>
                  <a:srgbClr val="131313"/>
                </a:solidFill>
                <a:latin typeface="Calibri"/>
                <a:ea typeface="Calibri"/>
                <a:cs typeface="Calibri"/>
              </a:rPr>
              <a:t>Older workers respond to this approach- the younger ones seem to ignore him.</a:t>
            </a:r>
            <a:endParaRPr lang="en-US">
              <a:solidFill>
                <a:srgbClr val="131313"/>
              </a:solidFill>
              <a:latin typeface="Calibri"/>
              <a:ea typeface="Calibri"/>
              <a:cs typeface="Calibri"/>
            </a:endParaRPr>
          </a:p>
          <a:p>
            <a:r>
              <a:rPr lang="en-GB">
                <a:solidFill>
                  <a:srgbClr val="131313"/>
                </a:solidFill>
                <a:latin typeface="Calibri"/>
                <a:ea typeface="Calibri"/>
                <a:cs typeface="Calibri"/>
              </a:rPr>
              <a:t>Generational gap: younger workers need context and reasons, not just commands.</a:t>
            </a:r>
            <a:endParaRPr lang="en-GB">
              <a:solidFill>
                <a:srgbClr val="1A1A1A"/>
              </a:solidFill>
              <a:latin typeface="Calibri"/>
              <a:ea typeface="Calibri"/>
              <a:cs typeface="Calibri"/>
            </a:endParaRPr>
          </a:p>
          <a:p>
            <a:r>
              <a:rPr lang="en-GB">
                <a:solidFill>
                  <a:srgbClr val="131313"/>
                </a:solidFill>
                <a:latin typeface="Calibri"/>
                <a:ea typeface="Calibri"/>
                <a:cs typeface="Calibri"/>
              </a:rPr>
              <a:t>''The younger ones appear to do something else''</a:t>
            </a:r>
            <a:br>
              <a:rPr lang="en-GB" sz="1900" dirty="0">
                <a:latin typeface="Calibri"/>
                <a:ea typeface="Calibri"/>
                <a:cs typeface="Calibri"/>
              </a:rPr>
            </a:br>
            <a:endParaRPr lang="en-GB" sz="1900">
              <a:solidFill>
                <a:srgbClr val="1A1A1A"/>
              </a:solidFill>
              <a:latin typeface="Calibri"/>
              <a:ea typeface="Calibri"/>
              <a:cs typeface="Calibri"/>
            </a:endParaRPr>
          </a:p>
        </p:txBody>
      </p:sp>
      <p:pic>
        <p:nvPicPr>
          <p:cNvPr id="22" name="Picture 21" descr="A black and white rectangle with a black border&#10;&#10;AI-generated content may be incorrect.">
            <a:extLst>
              <a:ext uri="{FF2B5EF4-FFF2-40B4-BE49-F238E27FC236}">
                <a16:creationId xmlns:a16="http://schemas.microsoft.com/office/drawing/2014/main" id="{E07448FB-0C74-1193-E615-03B41BC380B9}"/>
              </a:ext>
            </a:extLst>
          </p:cNvPr>
          <p:cNvPicPr>
            <a:picLocks noChangeAspect="1"/>
          </p:cNvPicPr>
          <p:nvPr/>
        </p:nvPicPr>
        <p:blipFill>
          <a:blip r:embed="rId5"/>
          <a:stretch>
            <a:fillRect/>
          </a:stretch>
        </p:blipFill>
        <p:spPr>
          <a:xfrm>
            <a:off x="-26366" y="3404734"/>
            <a:ext cx="6249727" cy="3223181"/>
          </a:xfrm>
          <a:prstGeom prst="rect">
            <a:avLst/>
          </a:prstGeom>
        </p:spPr>
      </p:pic>
      <p:pic>
        <p:nvPicPr>
          <p:cNvPr id="24" name="Picture 23" descr="A black and white rectangle with a black border&#10;&#10;AI-generated content may be incorrect.">
            <a:extLst>
              <a:ext uri="{FF2B5EF4-FFF2-40B4-BE49-F238E27FC236}">
                <a16:creationId xmlns:a16="http://schemas.microsoft.com/office/drawing/2014/main" id="{D8691167-FD03-2780-50A5-09E084838E06}"/>
              </a:ext>
            </a:extLst>
          </p:cNvPr>
          <p:cNvPicPr>
            <a:picLocks noChangeAspect="1"/>
          </p:cNvPicPr>
          <p:nvPr/>
        </p:nvPicPr>
        <p:blipFill>
          <a:blip r:embed="rId5"/>
          <a:srcRect l="-63" t="-117" r="235" b="-15868"/>
          <a:stretch>
            <a:fillRect/>
          </a:stretch>
        </p:blipFill>
        <p:spPr>
          <a:xfrm>
            <a:off x="6266304" y="3375543"/>
            <a:ext cx="5767169" cy="3848714"/>
          </a:xfrm>
          <a:prstGeom prst="rect">
            <a:avLst/>
          </a:prstGeom>
        </p:spPr>
      </p:pic>
      <p:sp>
        <p:nvSpPr>
          <p:cNvPr id="26" name="TextBox 25">
            <a:extLst>
              <a:ext uri="{FF2B5EF4-FFF2-40B4-BE49-F238E27FC236}">
                <a16:creationId xmlns:a16="http://schemas.microsoft.com/office/drawing/2014/main" id="{9A4B755C-E117-219D-B0FB-9B32B89F6C6A}"/>
              </a:ext>
            </a:extLst>
          </p:cNvPr>
          <p:cNvSpPr txBox="1"/>
          <p:nvPr/>
        </p:nvSpPr>
        <p:spPr>
          <a:xfrm>
            <a:off x="162684" y="3897677"/>
            <a:ext cx="6096000" cy="280076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solidFill>
                  <a:srgbClr val="1A1A1A"/>
                </a:solidFill>
                <a:latin typeface="Calibri"/>
                <a:ea typeface="Calibri"/>
                <a:cs typeface="Calibri"/>
              </a:rPr>
              <a:t>Berlo's SMRC Model (1960):</a:t>
            </a:r>
            <a:r>
              <a:rPr lang="en-GB" sz="1600">
                <a:solidFill>
                  <a:srgbClr val="1A1A1A"/>
                </a:solidFill>
                <a:latin typeface="Calibri"/>
                <a:ea typeface="Calibri"/>
                <a:cs typeface="Calibri"/>
              </a:rPr>
              <a:t> Communication depends on sender message, channel, receiver</a:t>
            </a:r>
            <a:endParaRPr lang="en-GB" sz="1600" dirty="0">
              <a:solidFill>
                <a:srgbClr val="1A1A1A"/>
              </a:solidFill>
              <a:latin typeface="Calibri"/>
              <a:ea typeface="Calibri"/>
              <a:cs typeface="Calibri"/>
            </a:endParaRPr>
          </a:p>
          <a:p>
            <a:r>
              <a:rPr lang="en-GB" sz="1600" dirty="0">
                <a:solidFill>
                  <a:srgbClr val="1A1A1A"/>
                </a:solidFill>
                <a:latin typeface="Calibri"/>
                <a:ea typeface="Calibri"/>
                <a:cs typeface="Calibri"/>
              </a:rPr>
              <a:t>Effectiveness is based on the age, experience and communication skills</a:t>
            </a:r>
          </a:p>
          <a:p>
            <a:r>
              <a:rPr lang="en-GB" sz="1600">
                <a:solidFill>
                  <a:srgbClr val="1A1A1A"/>
                </a:solidFill>
                <a:latin typeface="Calibri"/>
                <a:ea typeface="Calibri"/>
                <a:cs typeface="Calibri"/>
              </a:rPr>
              <a:t>Gary's message is not understood because younger workers have a different interpretation</a:t>
            </a:r>
            <a:endParaRPr lang="en-GB" sz="1600" dirty="0">
              <a:solidFill>
                <a:srgbClr val="1A1A1A"/>
              </a:solidFill>
              <a:latin typeface="Calibri"/>
              <a:ea typeface="Calibri"/>
              <a:cs typeface="Calibri"/>
            </a:endParaRPr>
          </a:p>
          <a:p>
            <a:endParaRPr lang="en-GB" sz="1600" dirty="0">
              <a:solidFill>
                <a:srgbClr val="1A1A1A"/>
              </a:solidFill>
              <a:latin typeface="Calibri"/>
              <a:ea typeface="Calibri"/>
              <a:cs typeface="Calibri"/>
            </a:endParaRPr>
          </a:p>
          <a:p>
            <a:r>
              <a:rPr lang="en-GB" sz="1600" dirty="0">
                <a:solidFill>
                  <a:srgbClr val="1A1A1A"/>
                </a:solidFill>
                <a:latin typeface="Calibri"/>
                <a:ea typeface="Calibri"/>
                <a:cs typeface="Calibri"/>
              </a:rPr>
              <a:t> </a:t>
            </a:r>
            <a:r>
              <a:rPr lang="en-GB" sz="1600" b="1">
                <a:solidFill>
                  <a:srgbClr val="1A1A1A"/>
                </a:solidFill>
                <a:latin typeface="Calibri"/>
                <a:ea typeface="Calibri"/>
                <a:cs typeface="Calibri"/>
              </a:rPr>
              <a:t>Mannheim (1929):</a:t>
            </a:r>
            <a:r>
              <a:rPr lang="en-GB" sz="1600">
                <a:solidFill>
                  <a:srgbClr val="1A1A1A"/>
                </a:solidFill>
                <a:latin typeface="Calibri"/>
                <a:ea typeface="Calibri"/>
                <a:cs typeface="Calibri"/>
              </a:rPr>
              <a:t> Generations are shaped by different experiences </a:t>
            </a:r>
            <a:endParaRPr lang="en-GB" sz="1600">
              <a:solidFill>
                <a:srgbClr val="131313"/>
              </a:solidFill>
              <a:latin typeface="Calibri"/>
              <a:ea typeface="Calibri"/>
              <a:cs typeface="Calibri"/>
            </a:endParaRPr>
          </a:p>
          <a:p>
            <a:r>
              <a:rPr lang="en-GB" sz="1600">
                <a:solidFill>
                  <a:srgbClr val="1A1A1A"/>
                </a:solidFill>
                <a:latin typeface="Calibri"/>
                <a:ea typeface="Calibri"/>
                <a:cs typeface="Calibri"/>
              </a:rPr>
              <a:t> Gary and his youngest workers grew up in entirely different worlds — </a:t>
            </a:r>
            <a:endParaRPr lang="en-GB" sz="1600" dirty="0">
              <a:solidFill>
                <a:srgbClr val="1A1A1A"/>
              </a:solidFill>
              <a:latin typeface="Calibri"/>
              <a:ea typeface="Calibri"/>
              <a:cs typeface="Calibri"/>
            </a:endParaRPr>
          </a:p>
          <a:p>
            <a:r>
              <a:rPr lang="en-GB" sz="1600">
                <a:solidFill>
                  <a:srgbClr val="1A1A1A"/>
                </a:solidFill>
                <a:latin typeface="Calibri"/>
                <a:ea typeface="Calibri"/>
                <a:cs typeface="Calibri"/>
              </a:rPr>
              <a:t>Leading to different views on authority and communication </a:t>
            </a:r>
            <a:endParaRPr lang="en-GB" sz="1600" dirty="0">
              <a:solidFill>
                <a:srgbClr val="1A1A1A"/>
              </a:solidFill>
              <a:latin typeface="Calibri"/>
              <a:ea typeface="Calibri"/>
              <a:cs typeface="Calibri"/>
            </a:endParaRPr>
          </a:p>
          <a:p>
            <a:endParaRPr lang="en-GB" sz="1600" dirty="0">
              <a:solidFill>
                <a:srgbClr val="1A1A1A"/>
              </a:solidFill>
              <a:latin typeface="Calibri"/>
              <a:ea typeface="Calibri"/>
              <a:cs typeface="Calibri"/>
            </a:endParaRPr>
          </a:p>
          <a:p>
            <a:endParaRPr lang="en-GB" sz="1600">
              <a:solidFill>
                <a:srgbClr val="1A1A1A"/>
              </a:solidFill>
              <a:latin typeface="Calibri"/>
              <a:ea typeface="Calibri"/>
              <a:cs typeface="Calibri"/>
            </a:endParaRPr>
          </a:p>
        </p:txBody>
      </p:sp>
      <p:sp>
        <p:nvSpPr>
          <p:cNvPr id="28" name="TextBox 27">
            <a:extLst>
              <a:ext uri="{FF2B5EF4-FFF2-40B4-BE49-F238E27FC236}">
                <a16:creationId xmlns:a16="http://schemas.microsoft.com/office/drawing/2014/main" id="{A8CACE0D-726D-EC69-4C4C-17BD2C0147CF}"/>
              </a:ext>
            </a:extLst>
          </p:cNvPr>
          <p:cNvSpPr txBox="1"/>
          <p:nvPr/>
        </p:nvSpPr>
        <p:spPr>
          <a:xfrm>
            <a:off x="246812" y="3564672"/>
            <a:ext cx="1657049"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600" b="1" spc="200">
                <a:solidFill>
                  <a:srgbClr val="1B2A4A"/>
                </a:solidFill>
                <a:latin typeface="Calibri"/>
                <a:ea typeface="Calibri"/>
                <a:cs typeface="Calibri"/>
              </a:rPr>
              <a:t>THEORY</a:t>
            </a:r>
          </a:p>
          <a:p>
            <a:pPr algn="ctr"/>
            <a:endParaRPr lang="en-GB"/>
          </a:p>
        </p:txBody>
      </p:sp>
      <p:sp>
        <p:nvSpPr>
          <p:cNvPr id="30" name="TextBox 29">
            <a:extLst>
              <a:ext uri="{FF2B5EF4-FFF2-40B4-BE49-F238E27FC236}">
                <a16:creationId xmlns:a16="http://schemas.microsoft.com/office/drawing/2014/main" id="{7A1025DF-48B5-CF15-936D-E3A6287614FD}"/>
              </a:ext>
            </a:extLst>
          </p:cNvPr>
          <p:cNvSpPr txBox="1"/>
          <p:nvPr/>
        </p:nvSpPr>
        <p:spPr>
          <a:xfrm>
            <a:off x="6458857" y="3551425"/>
            <a:ext cx="2387298"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600" b="1" spc="200">
                <a:solidFill>
                  <a:srgbClr val="C9972B"/>
                </a:solidFill>
                <a:latin typeface="Calibri"/>
                <a:ea typeface="Calibri"/>
                <a:cs typeface="Calibri"/>
              </a:rPr>
              <a:t>SOLUTION</a:t>
            </a:r>
          </a:p>
          <a:p>
            <a:pPr algn="ctr"/>
            <a:endParaRPr lang="en-GB"/>
          </a:p>
        </p:txBody>
      </p:sp>
      <p:pic>
        <p:nvPicPr>
          <p:cNvPr id="32" name="Picture 31">
            <a:extLst>
              <a:ext uri="{FF2B5EF4-FFF2-40B4-BE49-F238E27FC236}">
                <a16:creationId xmlns:a16="http://schemas.microsoft.com/office/drawing/2014/main" id="{4A4B3A3B-7402-95BF-7382-3FDA39DA072C}"/>
              </a:ext>
            </a:extLst>
          </p:cNvPr>
          <p:cNvPicPr>
            <a:picLocks noChangeAspect="1"/>
          </p:cNvPicPr>
          <p:nvPr/>
        </p:nvPicPr>
        <p:blipFill>
          <a:blip r:embed="rId6"/>
          <a:stretch>
            <a:fillRect/>
          </a:stretch>
        </p:blipFill>
        <p:spPr>
          <a:xfrm>
            <a:off x="6350" y="3398610"/>
            <a:ext cx="6107491" cy="181732"/>
          </a:xfrm>
          <a:prstGeom prst="rect">
            <a:avLst/>
          </a:prstGeom>
        </p:spPr>
      </p:pic>
      <p:pic>
        <p:nvPicPr>
          <p:cNvPr id="34" name="Picture 33">
            <a:extLst>
              <a:ext uri="{FF2B5EF4-FFF2-40B4-BE49-F238E27FC236}">
                <a16:creationId xmlns:a16="http://schemas.microsoft.com/office/drawing/2014/main" id="{2E4E5E12-DE9C-F4DE-0EC8-395F0FB75E6B}"/>
              </a:ext>
            </a:extLst>
          </p:cNvPr>
          <p:cNvPicPr>
            <a:picLocks noChangeAspect="1"/>
          </p:cNvPicPr>
          <p:nvPr/>
        </p:nvPicPr>
        <p:blipFill>
          <a:blip r:embed="rId7"/>
          <a:srcRect l="2191" t="-2694" r="17065" b="-59259"/>
          <a:stretch>
            <a:fillRect/>
          </a:stretch>
        </p:blipFill>
        <p:spPr>
          <a:xfrm>
            <a:off x="6352744" y="3401140"/>
            <a:ext cx="5591544" cy="340486"/>
          </a:xfrm>
          <a:prstGeom prst="rect">
            <a:avLst/>
          </a:prstGeom>
        </p:spPr>
      </p:pic>
      <p:sp>
        <p:nvSpPr>
          <p:cNvPr id="36" name="TextBox 35">
            <a:extLst>
              <a:ext uri="{FF2B5EF4-FFF2-40B4-BE49-F238E27FC236}">
                <a16:creationId xmlns:a16="http://schemas.microsoft.com/office/drawing/2014/main" id="{7BB22279-AC3B-782D-9B11-A84FC875E58D}"/>
              </a:ext>
            </a:extLst>
          </p:cNvPr>
          <p:cNvSpPr txBox="1"/>
          <p:nvPr/>
        </p:nvSpPr>
        <p:spPr>
          <a:xfrm>
            <a:off x="6461275" y="3741933"/>
            <a:ext cx="6085974" cy="28315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latin typeface="Calibri"/>
                <a:ea typeface="Calibri"/>
                <a:cs typeface="Calibri"/>
              </a:rPr>
              <a:t>Explanation-led communication:</a:t>
            </a:r>
            <a:r>
              <a:rPr lang="en-US" sz="1600">
                <a:latin typeface="Calibri"/>
                <a:ea typeface="Calibri"/>
                <a:cs typeface="Calibri"/>
              </a:rPr>
              <a:t> Gary should move from 'do this'</a:t>
            </a:r>
            <a:endParaRPr lang="en-US">
              <a:latin typeface="Calibri"/>
              <a:ea typeface="Calibri"/>
              <a:cs typeface="Calibri"/>
            </a:endParaRPr>
          </a:p>
          <a:p>
            <a:r>
              <a:rPr lang="en-US" sz="1600">
                <a:latin typeface="Calibri"/>
                <a:ea typeface="Calibri"/>
                <a:cs typeface="Calibri"/>
              </a:rPr>
              <a:t>to 'do this because' — linking every hygiene rule to a real</a:t>
            </a:r>
            <a:endParaRPr lang="en-US">
              <a:latin typeface="Calibri"/>
              <a:ea typeface="Calibri"/>
              <a:cs typeface="Calibri"/>
            </a:endParaRPr>
          </a:p>
          <a:p>
            <a:r>
              <a:rPr lang="en-US" sz="1600">
                <a:latin typeface="Calibri"/>
                <a:ea typeface="Calibri"/>
                <a:cs typeface="Calibri"/>
              </a:rPr>
              <a:t>consequence, such as a sick passenger or a lost airline contract.</a:t>
            </a:r>
            <a:endParaRPr lang="en-US">
              <a:latin typeface="Calibri"/>
              <a:ea typeface="Calibri"/>
              <a:cs typeface="Calibri"/>
            </a:endParaRPr>
          </a:p>
          <a:p>
            <a:endParaRPr lang="en-US" sz="1600" b="1">
              <a:latin typeface="Calibri"/>
              <a:ea typeface="Calibri"/>
              <a:cs typeface="Calibri"/>
            </a:endParaRPr>
          </a:p>
          <a:p>
            <a:r>
              <a:rPr lang="en-US" sz="1600" b="1">
                <a:latin typeface="Calibri"/>
                <a:ea typeface="Calibri"/>
                <a:cs typeface="Calibri"/>
              </a:rPr>
              <a:t>Pair mentoring:</a:t>
            </a:r>
            <a:r>
              <a:rPr lang="en-US" sz="1600">
                <a:latin typeface="Calibri"/>
                <a:ea typeface="Calibri"/>
                <a:cs typeface="Calibri"/>
              </a:rPr>
              <a:t> Pair older, experienced workers with</a:t>
            </a:r>
            <a:endParaRPr lang="en-US">
              <a:latin typeface="Calibri"/>
              <a:ea typeface="Calibri"/>
              <a:cs typeface="Calibri"/>
            </a:endParaRPr>
          </a:p>
          <a:p>
            <a:r>
              <a:rPr lang="en-US" sz="1600">
                <a:latin typeface="Calibri"/>
                <a:ea typeface="Calibri"/>
                <a:cs typeface="Calibri"/>
              </a:rPr>
              <a:t>younger ones to create learning that authority-led</a:t>
            </a:r>
            <a:endParaRPr lang="en-US">
              <a:latin typeface="Calibri"/>
              <a:ea typeface="Calibri"/>
              <a:cs typeface="Calibri"/>
            </a:endParaRPr>
          </a:p>
          <a:p>
            <a:r>
              <a:rPr lang="en-US" sz="1600">
                <a:latin typeface="Calibri"/>
                <a:ea typeface="Calibri"/>
                <a:cs typeface="Calibri"/>
              </a:rPr>
              <a:t>instruction cannot achieve.</a:t>
            </a:r>
            <a:endParaRPr lang="en-US">
              <a:latin typeface="Calibri"/>
              <a:ea typeface="Calibri"/>
              <a:cs typeface="Calibri"/>
            </a:endParaRPr>
          </a:p>
          <a:p>
            <a:endParaRPr lang="en-US">
              <a:latin typeface="Calibri"/>
              <a:ea typeface="Calibri"/>
              <a:cs typeface="Calibri"/>
            </a:endParaRPr>
          </a:p>
          <a:p>
            <a:r>
              <a:rPr lang="en-US" sz="1600" b="1">
                <a:latin typeface="Calibri"/>
                <a:ea typeface="Calibri"/>
                <a:cs typeface="Calibri"/>
              </a:rPr>
              <a:t>Specific briefings:</a:t>
            </a:r>
            <a:r>
              <a:rPr lang="en-US" sz="1600">
                <a:latin typeface="Calibri"/>
                <a:ea typeface="Calibri"/>
                <a:cs typeface="Calibri"/>
              </a:rPr>
              <a:t> short, visual briefings for younger workers</a:t>
            </a:r>
            <a:endParaRPr lang="en-US">
              <a:latin typeface="Calibri"/>
              <a:ea typeface="Calibri"/>
              <a:cs typeface="Calibri"/>
            </a:endParaRPr>
          </a:p>
          <a:p>
            <a:r>
              <a:rPr lang="en-US" sz="1600">
                <a:latin typeface="Calibri"/>
                <a:ea typeface="Calibri"/>
                <a:cs typeface="Calibri"/>
              </a:rPr>
              <a:t>and structured verbal instructions for older ones — Gary must</a:t>
            </a:r>
            <a:endParaRPr lang="en-US">
              <a:latin typeface="Calibri"/>
              <a:ea typeface="Calibri"/>
              <a:cs typeface="Calibri"/>
            </a:endParaRPr>
          </a:p>
          <a:p>
            <a:r>
              <a:rPr lang="en-US" sz="1600">
                <a:latin typeface="Calibri"/>
                <a:ea typeface="Calibri"/>
                <a:cs typeface="Calibri"/>
              </a:rPr>
              <a:t>learn to move between both.</a:t>
            </a:r>
            <a:endParaRPr lang="en-US">
              <a:latin typeface="Calibri"/>
              <a:ea typeface="Calibri"/>
              <a:cs typeface="Calibri"/>
            </a:endParaRPr>
          </a:p>
        </p:txBody>
      </p:sp>
      <p:pic>
        <p:nvPicPr>
          <p:cNvPr id="5" name="Picture 4" descr="Marketing to Millennials vs. Gen Z | PGM Solutions">
            <a:extLst>
              <a:ext uri="{FF2B5EF4-FFF2-40B4-BE49-F238E27FC236}">
                <a16:creationId xmlns:a16="http://schemas.microsoft.com/office/drawing/2014/main" id="{552B0D3B-7304-968B-EAE7-57F6D0DBB07E}"/>
              </a:ext>
            </a:extLst>
          </p:cNvPr>
          <p:cNvPicPr>
            <a:picLocks noChangeAspect="1"/>
          </p:cNvPicPr>
          <p:nvPr/>
        </p:nvPicPr>
        <p:blipFill>
          <a:blip r:embed="rId8"/>
          <a:srcRect l="5280" t="55" r="-5280" b="-692"/>
          <a:stretch>
            <a:fillRect/>
          </a:stretch>
        </p:blipFill>
        <p:spPr>
          <a:xfrm>
            <a:off x="10347245" y="571638"/>
            <a:ext cx="1759139" cy="1591148"/>
          </a:xfrm>
          <a:prstGeom prst="rect">
            <a:avLst/>
          </a:prstGeom>
        </p:spPr>
      </p:pic>
    </p:spTree>
    <p:extLst>
      <p:ext uri="{BB962C8B-B14F-4D97-AF65-F5344CB8AC3E}">
        <p14:creationId xmlns:p14="http://schemas.microsoft.com/office/powerpoint/2010/main" val="2744804426"/>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95163C6C-9F86-7C05-2036-5B6768353C89}"/>
              </a:ext>
            </a:extLst>
          </p:cNvPr>
          <p:cNvSpPr>
            <a:spLocks noGrp="1"/>
          </p:cNvSpPr>
          <p:nvPr>
            <p:ph type="dt" sz="half" idx="10"/>
          </p:nvPr>
        </p:nvSpPr>
        <p:spPr/>
        <p:txBody>
          <a:bodyPr/>
          <a:lstStyle/>
          <a:p>
            <a:fld id="{91AF1D09-6B76-4716-AD3D-9F53166D3BF5}" type="datetime1">
              <a:rPr lang="en-US" smtClean="0"/>
              <a:t>4/19/2026</a:t>
            </a:fld>
            <a:endParaRPr lang="en-US"/>
          </a:p>
        </p:txBody>
      </p:sp>
      <p:pic>
        <p:nvPicPr>
          <p:cNvPr id="8" name="Picture 7" descr="A blue square with white lines&#10;&#10;AI-generated content may be incorrect.">
            <a:extLst>
              <a:ext uri="{FF2B5EF4-FFF2-40B4-BE49-F238E27FC236}">
                <a16:creationId xmlns:a16="http://schemas.microsoft.com/office/drawing/2014/main" id="{95875B00-499E-D7E2-741D-142F8219A1CE}"/>
              </a:ext>
            </a:extLst>
          </p:cNvPr>
          <p:cNvPicPr>
            <a:picLocks noChangeAspect="1"/>
          </p:cNvPicPr>
          <p:nvPr/>
        </p:nvPicPr>
        <p:blipFill>
          <a:blip r:embed="rId2"/>
          <a:stretch>
            <a:fillRect/>
          </a:stretch>
        </p:blipFill>
        <p:spPr>
          <a:xfrm>
            <a:off x="5168" y="-1474"/>
            <a:ext cx="12228285" cy="1067328"/>
          </a:xfrm>
          <a:prstGeom prst="rect">
            <a:avLst/>
          </a:prstGeom>
        </p:spPr>
      </p:pic>
      <p:sp>
        <p:nvSpPr>
          <p:cNvPr id="10" name="TextBox 9">
            <a:extLst>
              <a:ext uri="{FF2B5EF4-FFF2-40B4-BE49-F238E27FC236}">
                <a16:creationId xmlns:a16="http://schemas.microsoft.com/office/drawing/2014/main" id="{C2A9A1DF-34E9-A9DA-D927-AE43B2797648}"/>
              </a:ext>
            </a:extLst>
          </p:cNvPr>
          <p:cNvSpPr txBox="1"/>
          <p:nvPr/>
        </p:nvSpPr>
        <p:spPr>
          <a:xfrm>
            <a:off x="131070" y="211227"/>
            <a:ext cx="11514665"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rgbClr val="FFFFFF"/>
                </a:solidFill>
                <a:latin typeface="Calibri"/>
                <a:ea typeface="Calibri"/>
                <a:cs typeface="Calibri"/>
              </a:rPr>
              <a:t> Barrier 5 : Attitudinal Barrier</a:t>
            </a:r>
            <a:endParaRPr lang="en-US" sz="2800"/>
          </a:p>
          <a:p>
            <a:pPr marL="0" indent="0" algn="l"/>
            <a:endParaRPr lang="en-US" sz="2800" b="1" kern="1200">
              <a:solidFill>
                <a:srgbClr val="FFFFFF"/>
              </a:solidFill>
              <a:latin typeface="Calibri"/>
              <a:ea typeface="Calibri"/>
              <a:cs typeface="Calibri"/>
            </a:endParaRPr>
          </a:p>
          <a:p>
            <a:pPr algn="ctr"/>
            <a:endParaRPr lang="en-GB"/>
          </a:p>
        </p:txBody>
      </p:sp>
      <p:pic>
        <p:nvPicPr>
          <p:cNvPr id="12" name="Picture 11" descr="A black and white rectangle with a black border&#10;&#10;AI-generated content may be incorrect.">
            <a:extLst>
              <a:ext uri="{FF2B5EF4-FFF2-40B4-BE49-F238E27FC236}">
                <a16:creationId xmlns:a16="http://schemas.microsoft.com/office/drawing/2014/main" id="{FD30D22A-E794-C31A-F439-15AFB5180B74}"/>
              </a:ext>
            </a:extLst>
          </p:cNvPr>
          <p:cNvPicPr>
            <a:picLocks noChangeAspect="1"/>
          </p:cNvPicPr>
          <p:nvPr/>
        </p:nvPicPr>
        <p:blipFill>
          <a:blip r:embed="rId3"/>
          <a:stretch>
            <a:fillRect/>
          </a:stretch>
        </p:blipFill>
        <p:spPr>
          <a:xfrm>
            <a:off x="58177" y="3706973"/>
            <a:ext cx="6280756" cy="2697389"/>
          </a:xfrm>
          <a:prstGeom prst="rect">
            <a:avLst/>
          </a:prstGeom>
        </p:spPr>
      </p:pic>
      <p:pic>
        <p:nvPicPr>
          <p:cNvPr id="14" name="Picture 13" descr="A black and white rectangular frame&#10;&#10;AI-generated content may be incorrect.">
            <a:extLst>
              <a:ext uri="{FF2B5EF4-FFF2-40B4-BE49-F238E27FC236}">
                <a16:creationId xmlns:a16="http://schemas.microsoft.com/office/drawing/2014/main" id="{3F01A0D5-5847-2057-5411-533421F20AC3}"/>
              </a:ext>
            </a:extLst>
          </p:cNvPr>
          <p:cNvPicPr>
            <a:picLocks noChangeAspect="1"/>
          </p:cNvPicPr>
          <p:nvPr/>
        </p:nvPicPr>
        <p:blipFill>
          <a:blip r:embed="rId4"/>
          <a:stretch>
            <a:fillRect/>
          </a:stretch>
        </p:blipFill>
        <p:spPr>
          <a:xfrm>
            <a:off x="66523" y="1570066"/>
            <a:ext cx="12192000" cy="1861958"/>
          </a:xfrm>
          <a:prstGeom prst="rect">
            <a:avLst/>
          </a:prstGeom>
        </p:spPr>
      </p:pic>
      <p:pic>
        <p:nvPicPr>
          <p:cNvPr id="16" name="Picture 15">
            <a:extLst>
              <a:ext uri="{FF2B5EF4-FFF2-40B4-BE49-F238E27FC236}">
                <a16:creationId xmlns:a16="http://schemas.microsoft.com/office/drawing/2014/main" id="{095C638A-24CE-AF04-3FD9-8CC293871531}"/>
              </a:ext>
            </a:extLst>
          </p:cNvPr>
          <p:cNvPicPr>
            <a:picLocks noChangeAspect="1"/>
          </p:cNvPicPr>
          <p:nvPr/>
        </p:nvPicPr>
        <p:blipFill>
          <a:blip r:embed="rId5"/>
          <a:stretch>
            <a:fillRect/>
          </a:stretch>
        </p:blipFill>
        <p:spPr>
          <a:xfrm>
            <a:off x="71896" y="1631835"/>
            <a:ext cx="121255" cy="1731283"/>
          </a:xfrm>
          <a:prstGeom prst="rect">
            <a:avLst/>
          </a:prstGeom>
        </p:spPr>
      </p:pic>
      <p:pic>
        <p:nvPicPr>
          <p:cNvPr id="18" name="Picture 17" descr="A black and white rectangle with a black border&#10;&#10;AI-generated content may be incorrect.">
            <a:extLst>
              <a:ext uri="{FF2B5EF4-FFF2-40B4-BE49-F238E27FC236}">
                <a16:creationId xmlns:a16="http://schemas.microsoft.com/office/drawing/2014/main" id="{B1B7B8D7-B3F9-32AC-3A9B-8932DF61D616}"/>
              </a:ext>
            </a:extLst>
          </p:cNvPr>
          <p:cNvPicPr>
            <a:picLocks noChangeAspect="1"/>
          </p:cNvPicPr>
          <p:nvPr/>
        </p:nvPicPr>
        <p:blipFill>
          <a:blip r:embed="rId3"/>
          <a:stretch>
            <a:fillRect/>
          </a:stretch>
        </p:blipFill>
        <p:spPr>
          <a:xfrm>
            <a:off x="6196870" y="3705708"/>
            <a:ext cx="6057859" cy="2694823"/>
          </a:xfrm>
          <a:prstGeom prst="rect">
            <a:avLst/>
          </a:prstGeom>
        </p:spPr>
      </p:pic>
      <p:sp>
        <p:nvSpPr>
          <p:cNvPr id="20" name="TextBox 19">
            <a:extLst>
              <a:ext uri="{FF2B5EF4-FFF2-40B4-BE49-F238E27FC236}">
                <a16:creationId xmlns:a16="http://schemas.microsoft.com/office/drawing/2014/main" id="{BBAD6A01-754A-9D46-1637-DFA0421946DD}"/>
              </a:ext>
            </a:extLst>
          </p:cNvPr>
          <p:cNvSpPr txBox="1"/>
          <p:nvPr/>
        </p:nvSpPr>
        <p:spPr>
          <a:xfrm>
            <a:off x="338667" y="3791857"/>
            <a:ext cx="1657049"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600" b="1" spc="200">
                <a:solidFill>
                  <a:srgbClr val="1B2A4A"/>
                </a:solidFill>
                <a:latin typeface="Calibri"/>
                <a:ea typeface="Calibri"/>
                <a:cs typeface="Calibri"/>
              </a:rPr>
              <a:t>THEORY</a:t>
            </a:r>
          </a:p>
          <a:p>
            <a:pPr algn="ctr"/>
            <a:endParaRPr lang="en-GB"/>
          </a:p>
        </p:txBody>
      </p:sp>
      <p:sp>
        <p:nvSpPr>
          <p:cNvPr id="22" name="TextBox 21">
            <a:extLst>
              <a:ext uri="{FF2B5EF4-FFF2-40B4-BE49-F238E27FC236}">
                <a16:creationId xmlns:a16="http://schemas.microsoft.com/office/drawing/2014/main" id="{4AA79051-C019-B971-3896-A5BC60AB918C}"/>
              </a:ext>
            </a:extLst>
          </p:cNvPr>
          <p:cNvSpPr txBox="1"/>
          <p:nvPr/>
        </p:nvSpPr>
        <p:spPr>
          <a:xfrm>
            <a:off x="6491262" y="3867737"/>
            <a:ext cx="234647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400" b="1" spc="200">
                <a:solidFill>
                  <a:srgbClr val="C9972B"/>
                </a:solidFill>
                <a:latin typeface="Calibri"/>
                <a:ea typeface="Calibri"/>
                <a:cs typeface="Calibri"/>
              </a:rPr>
              <a:t>SOLUTION</a:t>
            </a:r>
          </a:p>
          <a:p>
            <a:pPr algn="ctr"/>
            <a:endParaRPr lang="en-GB"/>
          </a:p>
        </p:txBody>
      </p:sp>
      <p:pic>
        <p:nvPicPr>
          <p:cNvPr id="24" name="Picture 23">
            <a:extLst>
              <a:ext uri="{FF2B5EF4-FFF2-40B4-BE49-F238E27FC236}">
                <a16:creationId xmlns:a16="http://schemas.microsoft.com/office/drawing/2014/main" id="{791ADEC7-2CA4-D0D8-F15A-7777BFD9E8D2}"/>
              </a:ext>
            </a:extLst>
          </p:cNvPr>
          <p:cNvPicPr>
            <a:picLocks noChangeAspect="1"/>
          </p:cNvPicPr>
          <p:nvPr/>
        </p:nvPicPr>
        <p:blipFill>
          <a:blip r:embed="rId6"/>
          <a:stretch>
            <a:fillRect/>
          </a:stretch>
        </p:blipFill>
        <p:spPr>
          <a:xfrm>
            <a:off x="175683" y="3616324"/>
            <a:ext cx="6107491" cy="181732"/>
          </a:xfrm>
          <a:prstGeom prst="rect">
            <a:avLst/>
          </a:prstGeom>
        </p:spPr>
      </p:pic>
      <p:pic>
        <p:nvPicPr>
          <p:cNvPr id="26" name="Picture 25">
            <a:extLst>
              <a:ext uri="{FF2B5EF4-FFF2-40B4-BE49-F238E27FC236}">
                <a16:creationId xmlns:a16="http://schemas.microsoft.com/office/drawing/2014/main" id="{491FEACD-1D28-926D-66A1-5199E87490F8}"/>
              </a:ext>
            </a:extLst>
          </p:cNvPr>
          <p:cNvPicPr>
            <a:picLocks noChangeAspect="1"/>
          </p:cNvPicPr>
          <p:nvPr/>
        </p:nvPicPr>
        <p:blipFill>
          <a:blip r:embed="rId7"/>
          <a:srcRect l="27" t="8567" r="3472" b="-27994"/>
          <a:stretch>
            <a:fillRect/>
          </a:stretch>
        </p:blipFill>
        <p:spPr>
          <a:xfrm>
            <a:off x="6326624" y="3591581"/>
            <a:ext cx="5859508" cy="205313"/>
          </a:xfrm>
          <a:prstGeom prst="rect">
            <a:avLst/>
          </a:prstGeom>
        </p:spPr>
      </p:pic>
      <p:sp>
        <p:nvSpPr>
          <p:cNvPr id="31" name="TextBox 30">
            <a:extLst>
              <a:ext uri="{FF2B5EF4-FFF2-40B4-BE49-F238E27FC236}">
                <a16:creationId xmlns:a16="http://schemas.microsoft.com/office/drawing/2014/main" id="{622F586D-D143-F470-6EAA-BFF619C019A5}"/>
              </a:ext>
            </a:extLst>
          </p:cNvPr>
          <p:cNvSpPr txBox="1"/>
          <p:nvPr/>
        </p:nvSpPr>
        <p:spPr>
          <a:xfrm>
            <a:off x="340178" y="1839988"/>
            <a:ext cx="11430000" cy="126188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900" i="1">
                <a:solidFill>
                  <a:srgbClr val="000000"/>
                </a:solidFill>
                <a:latin typeface="Calibri"/>
                <a:ea typeface="Calibri"/>
                <a:cs typeface="Calibri"/>
              </a:rPr>
              <a:t>Gary manages a workforce where attitudes on both sides create a breakdown in communication. Gary's frustration leads him to call his workers "idiots," while younger workers appear dismissive of instructions. Neither side is fully engaging with the other, making effective communication impossible.</a:t>
            </a:r>
            <a:endParaRPr lang="en-US" sz="1900">
              <a:latin typeface="Calibri"/>
              <a:ea typeface="Calibri"/>
              <a:cs typeface="Calibri"/>
            </a:endParaRPr>
          </a:p>
          <a:p>
            <a:endParaRPr lang="en-GB" sz="1900" dirty="0">
              <a:latin typeface="Calibri"/>
              <a:ea typeface="Calibri"/>
              <a:cs typeface="Calibri"/>
            </a:endParaRPr>
          </a:p>
        </p:txBody>
      </p:sp>
      <p:sp>
        <p:nvSpPr>
          <p:cNvPr id="32" name="TextBox 31">
            <a:extLst>
              <a:ext uri="{FF2B5EF4-FFF2-40B4-BE49-F238E27FC236}">
                <a16:creationId xmlns:a16="http://schemas.microsoft.com/office/drawing/2014/main" id="{200E6193-3820-F1C4-3675-B4618B1FF26C}"/>
              </a:ext>
            </a:extLst>
          </p:cNvPr>
          <p:cNvSpPr txBox="1"/>
          <p:nvPr/>
        </p:nvSpPr>
        <p:spPr>
          <a:xfrm>
            <a:off x="380999" y="3864428"/>
            <a:ext cx="5402035" cy="17145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15" name="TextBox 14">
            <a:extLst>
              <a:ext uri="{FF2B5EF4-FFF2-40B4-BE49-F238E27FC236}">
                <a16:creationId xmlns:a16="http://schemas.microsoft.com/office/drawing/2014/main" id="{EA027DC8-1039-B47C-A3F3-9A75E004C851}"/>
              </a:ext>
            </a:extLst>
          </p:cNvPr>
          <p:cNvSpPr txBox="1"/>
          <p:nvPr/>
        </p:nvSpPr>
        <p:spPr>
          <a:xfrm>
            <a:off x="285669" y="4101320"/>
            <a:ext cx="5755821" cy="204671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a:solidFill>
                  <a:srgbClr val="000000"/>
                </a:solidFill>
                <a:latin typeface="Calibri"/>
                <a:ea typeface="Calibri"/>
                <a:cs typeface="Calibri"/>
              </a:rPr>
              <a:t>Berlo's SMCR Model (1960):</a:t>
            </a:r>
            <a:r>
              <a:rPr lang="en-GB" sz="1600">
                <a:solidFill>
                  <a:srgbClr val="000000"/>
                </a:solidFill>
                <a:latin typeface="Calibri"/>
                <a:ea typeface="Calibri"/>
                <a:cs typeface="Calibri"/>
              </a:rPr>
              <a:t> The attitude of both sender and receiver directly affects how a message is encoded and decoded. Gary's attitude affects how his message is delivered and received. </a:t>
            </a:r>
          </a:p>
          <a:p>
            <a:r>
              <a:rPr lang="en-GB" sz="1600" b="1">
                <a:solidFill>
                  <a:srgbClr val="000000"/>
                </a:solidFill>
                <a:latin typeface="Calibri"/>
                <a:ea typeface="Calibri"/>
                <a:cs typeface="Calibri"/>
              </a:rPr>
              <a:t>Schramm (1954): </a:t>
            </a:r>
            <a:r>
              <a:rPr lang="en-GB" sz="1600">
                <a:solidFill>
                  <a:srgbClr val="000000"/>
                </a:solidFill>
                <a:latin typeface="Calibri"/>
                <a:ea typeface="Calibri"/>
                <a:cs typeface="Calibri"/>
              </a:rPr>
              <a:t>There is no communication where there is no mutual willingness to engage. Gary has different attitudes –dismissing his workers and they disengage in return;  the feedback loop collapses entirely.</a:t>
            </a:r>
            <a:endParaRPr lang="en-GB" sz="1600"/>
          </a:p>
          <a:p>
            <a:pPr algn="l"/>
            <a:endParaRPr lang="en-GB" sz="1500"/>
          </a:p>
        </p:txBody>
      </p:sp>
      <p:sp>
        <p:nvSpPr>
          <p:cNvPr id="2" name="TextBox 1">
            <a:extLst>
              <a:ext uri="{FF2B5EF4-FFF2-40B4-BE49-F238E27FC236}">
                <a16:creationId xmlns:a16="http://schemas.microsoft.com/office/drawing/2014/main" id="{26AAC806-A1B4-A395-66CC-C0A8CBD5FF30}"/>
              </a:ext>
            </a:extLst>
          </p:cNvPr>
          <p:cNvSpPr txBox="1"/>
          <p:nvPr/>
        </p:nvSpPr>
        <p:spPr>
          <a:xfrm>
            <a:off x="6490607" y="4135334"/>
            <a:ext cx="5741224"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latin typeface="Calibri"/>
                <a:ea typeface="Calibri"/>
                <a:cs typeface="Calibri"/>
              </a:rPr>
              <a:t>Improve emotional control</a:t>
            </a:r>
            <a:r>
              <a:rPr lang="en-GB" sz="1600" dirty="0">
                <a:latin typeface="Calibri"/>
                <a:ea typeface="Calibri"/>
                <a:cs typeface="Calibri"/>
              </a:rPr>
              <a:t>- Gary has to manage frustration and communicate with patience and respect.</a:t>
            </a:r>
          </a:p>
          <a:p>
            <a:endParaRPr lang="en-GB" sz="1600" dirty="0">
              <a:latin typeface="Calibri"/>
              <a:ea typeface="Calibri"/>
              <a:cs typeface="Calibri"/>
            </a:endParaRPr>
          </a:p>
          <a:p>
            <a:r>
              <a:rPr lang="en-GB" sz="1600" b="1">
                <a:latin typeface="Calibri"/>
                <a:ea typeface="Calibri"/>
                <a:cs typeface="Calibri"/>
              </a:rPr>
              <a:t>Two-way feedback sessions -</a:t>
            </a:r>
            <a:r>
              <a:rPr lang="en-GB" sz="1600">
                <a:latin typeface="Calibri"/>
                <a:ea typeface="Calibri"/>
                <a:cs typeface="Calibri"/>
              </a:rPr>
              <a:t> Workers feel heard and valued, improving their willingness to engage</a:t>
            </a:r>
          </a:p>
          <a:p>
            <a:endParaRPr lang="en-GB" sz="1600" dirty="0">
              <a:latin typeface="Calibri"/>
              <a:ea typeface="Calibri"/>
              <a:cs typeface="Calibri"/>
            </a:endParaRPr>
          </a:p>
          <a:p>
            <a:r>
              <a:rPr lang="en-GB" sz="1600" b="1">
                <a:latin typeface="Calibri"/>
                <a:ea typeface="Calibri"/>
                <a:cs typeface="Calibri"/>
              </a:rPr>
              <a:t>Positive reinforcement</a:t>
            </a:r>
            <a:r>
              <a:rPr lang="en-GB" sz="1600">
                <a:latin typeface="Calibri"/>
                <a:ea typeface="Calibri"/>
                <a:cs typeface="Calibri"/>
              </a:rPr>
              <a:t> replacing blame — recognising good practice rather than only reacting to mistakes.</a:t>
            </a:r>
            <a:endParaRPr lang="en-GB" sz="1600"/>
          </a:p>
        </p:txBody>
      </p:sp>
      <p:pic>
        <p:nvPicPr>
          <p:cNvPr id="3" name="Picture 2" descr="A cartoon of two people looking at a road sign&#10;&#10;AI-generated content may be incorrect.">
            <a:extLst>
              <a:ext uri="{FF2B5EF4-FFF2-40B4-BE49-F238E27FC236}">
                <a16:creationId xmlns:a16="http://schemas.microsoft.com/office/drawing/2014/main" id="{207D9F5D-55C0-CFCA-F8C8-20ABC513C44A}"/>
              </a:ext>
            </a:extLst>
          </p:cNvPr>
          <p:cNvPicPr>
            <a:picLocks noChangeAspect="1"/>
          </p:cNvPicPr>
          <p:nvPr/>
        </p:nvPicPr>
        <p:blipFill>
          <a:blip r:embed="rId8"/>
          <a:stretch>
            <a:fillRect/>
          </a:stretch>
        </p:blipFill>
        <p:spPr>
          <a:xfrm>
            <a:off x="10101033" y="601056"/>
            <a:ext cx="1799169" cy="1241126"/>
          </a:xfrm>
          <a:prstGeom prst="rect">
            <a:avLst/>
          </a:prstGeom>
        </p:spPr>
      </p:pic>
      <p:sp>
        <p:nvSpPr>
          <p:cNvPr id="6" name="TextBox 5">
            <a:extLst>
              <a:ext uri="{FF2B5EF4-FFF2-40B4-BE49-F238E27FC236}">
                <a16:creationId xmlns:a16="http://schemas.microsoft.com/office/drawing/2014/main" id="{1C560311-E8DC-F6E4-C8BF-E621B3C8DFD3}"/>
              </a:ext>
            </a:extLst>
          </p:cNvPr>
          <p:cNvSpPr txBox="1"/>
          <p:nvPr/>
        </p:nvSpPr>
        <p:spPr>
          <a:xfrm>
            <a:off x="9098119" y="-3663"/>
            <a:ext cx="3481802"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dirty="0">
                <a:solidFill>
                  <a:schemeClr val="bg1"/>
                </a:solidFill>
                <a:latin typeface="Calibri"/>
                <a:ea typeface="Calibri"/>
                <a:cs typeface="Calibri"/>
              </a:rPr>
              <a:t>Desislava </a:t>
            </a:r>
            <a:r>
              <a:rPr lang="en-GB" sz="2000" dirty="0" err="1">
                <a:solidFill>
                  <a:schemeClr val="bg1"/>
                </a:solidFill>
                <a:latin typeface="Calibri"/>
                <a:ea typeface="Calibri"/>
                <a:cs typeface="Calibri"/>
              </a:rPr>
              <a:t>Terziyska</a:t>
            </a:r>
            <a:r>
              <a:rPr lang="en-GB" sz="2000" dirty="0">
                <a:solidFill>
                  <a:schemeClr val="bg1"/>
                </a:solidFill>
                <a:latin typeface="Calibri"/>
                <a:ea typeface="Calibri"/>
                <a:cs typeface="Calibri"/>
              </a:rPr>
              <a:t> </a:t>
            </a:r>
          </a:p>
        </p:txBody>
      </p:sp>
    </p:spTree>
    <p:extLst>
      <p:ext uri="{BB962C8B-B14F-4D97-AF65-F5344CB8AC3E}">
        <p14:creationId xmlns:p14="http://schemas.microsoft.com/office/powerpoint/2010/main" val="3502105565"/>
      </p:ext>
    </p:extLst>
  </p:cSld>
  <p:clrMapOvr>
    <a:masterClrMapping/>
  </p:clrMapOvr>
  <p:transition spd="med">
    <p:pull/>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BFEC19-8A3B-E894-A5C5-E15829F6ED57}"/>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A513FE7A-34D0-3D14-D89A-8FCE6751DA44}"/>
              </a:ext>
            </a:extLst>
          </p:cNvPr>
          <p:cNvSpPr>
            <a:spLocks noGrp="1"/>
          </p:cNvSpPr>
          <p:nvPr>
            <p:ph type="dt" sz="half" idx="10"/>
          </p:nvPr>
        </p:nvSpPr>
        <p:spPr/>
        <p:txBody>
          <a:bodyPr/>
          <a:lstStyle/>
          <a:p>
            <a:fld id="{E244D5D5-F2FF-4BCB-BACC-FA9A736697CB}" type="datetime1">
              <a:rPr lang="en-US" smtClean="0"/>
              <a:t>4/19/2026</a:t>
            </a:fld>
            <a:endParaRPr lang="en-US"/>
          </a:p>
        </p:txBody>
      </p:sp>
      <p:pic>
        <p:nvPicPr>
          <p:cNvPr id="7" name="Picture 6" descr="A blue square with white lines&#10;&#10;AI-generated content may be incorrect.">
            <a:extLst>
              <a:ext uri="{FF2B5EF4-FFF2-40B4-BE49-F238E27FC236}">
                <a16:creationId xmlns:a16="http://schemas.microsoft.com/office/drawing/2014/main" id="{83A294FB-C953-0F73-78C4-6E38C5E9A9C9}"/>
              </a:ext>
            </a:extLst>
          </p:cNvPr>
          <p:cNvPicPr>
            <a:picLocks noChangeAspect="1"/>
          </p:cNvPicPr>
          <p:nvPr/>
        </p:nvPicPr>
        <p:blipFill>
          <a:blip r:embed="rId2"/>
          <a:stretch>
            <a:fillRect/>
          </a:stretch>
        </p:blipFill>
        <p:spPr>
          <a:xfrm>
            <a:off x="-24191" y="-1474"/>
            <a:ext cx="12228285" cy="1067328"/>
          </a:xfrm>
          <a:prstGeom prst="rect">
            <a:avLst/>
          </a:prstGeom>
        </p:spPr>
      </p:pic>
      <p:sp>
        <p:nvSpPr>
          <p:cNvPr id="8" name="TextBox 7">
            <a:extLst>
              <a:ext uri="{FF2B5EF4-FFF2-40B4-BE49-F238E27FC236}">
                <a16:creationId xmlns:a16="http://schemas.microsoft.com/office/drawing/2014/main" id="{5DE49761-1F49-BCB1-FC79-6279D2BC442E}"/>
              </a:ext>
            </a:extLst>
          </p:cNvPr>
          <p:cNvSpPr txBox="1"/>
          <p:nvPr/>
        </p:nvSpPr>
        <p:spPr>
          <a:xfrm>
            <a:off x="131070" y="211227"/>
            <a:ext cx="11514665"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rgbClr val="FFFFFF"/>
                </a:solidFill>
                <a:latin typeface="Calibri"/>
                <a:ea typeface="Calibri"/>
                <a:cs typeface="Calibri"/>
              </a:rPr>
              <a:t> Barrier 5 — Educational &amp; Knowledge Barrier</a:t>
            </a:r>
            <a:endParaRPr lang="en-US" sz="2800"/>
          </a:p>
          <a:p>
            <a:pPr marL="0" indent="0" algn="l"/>
            <a:endParaRPr lang="en-US" sz="2800" b="1" kern="1200">
              <a:solidFill>
                <a:srgbClr val="FFFFFF"/>
              </a:solidFill>
              <a:latin typeface="Calibri"/>
              <a:ea typeface="Calibri"/>
              <a:cs typeface="Calibri"/>
            </a:endParaRPr>
          </a:p>
          <a:p>
            <a:pPr algn="ctr"/>
            <a:endParaRPr lang="en-GB"/>
          </a:p>
        </p:txBody>
      </p:sp>
      <p:pic>
        <p:nvPicPr>
          <p:cNvPr id="23" name="Picture 22" descr="A black and white rectangle with a black border&#10;&#10;AI-generated content may be incorrect.">
            <a:extLst>
              <a:ext uri="{FF2B5EF4-FFF2-40B4-BE49-F238E27FC236}">
                <a16:creationId xmlns:a16="http://schemas.microsoft.com/office/drawing/2014/main" id="{0FC2C011-4BAE-1D4D-4DFE-A043B2E4D122}"/>
              </a:ext>
            </a:extLst>
          </p:cNvPr>
          <p:cNvPicPr>
            <a:picLocks noChangeAspect="1"/>
          </p:cNvPicPr>
          <p:nvPr/>
        </p:nvPicPr>
        <p:blipFill>
          <a:blip r:embed="rId3"/>
          <a:stretch>
            <a:fillRect/>
          </a:stretch>
        </p:blipFill>
        <p:spPr>
          <a:xfrm>
            <a:off x="-111156" y="3501352"/>
            <a:ext cx="6280756" cy="2515962"/>
          </a:xfrm>
          <a:prstGeom prst="rect">
            <a:avLst/>
          </a:prstGeom>
        </p:spPr>
      </p:pic>
      <p:pic>
        <p:nvPicPr>
          <p:cNvPr id="2" name="Picture 1" descr="A black and white rectangular frame&#10;&#10;AI-generated content may be incorrect.">
            <a:extLst>
              <a:ext uri="{FF2B5EF4-FFF2-40B4-BE49-F238E27FC236}">
                <a16:creationId xmlns:a16="http://schemas.microsoft.com/office/drawing/2014/main" id="{83A4DE0A-5878-0D1E-E436-CF49FCF964F9}"/>
              </a:ext>
            </a:extLst>
          </p:cNvPr>
          <p:cNvPicPr>
            <a:picLocks noChangeAspect="1"/>
          </p:cNvPicPr>
          <p:nvPr/>
        </p:nvPicPr>
        <p:blipFill>
          <a:blip r:embed="rId4"/>
          <a:stretch>
            <a:fillRect/>
          </a:stretch>
        </p:blipFill>
        <p:spPr>
          <a:xfrm>
            <a:off x="66523" y="1509590"/>
            <a:ext cx="12192000" cy="1861958"/>
          </a:xfrm>
          <a:prstGeom prst="rect">
            <a:avLst/>
          </a:prstGeom>
        </p:spPr>
      </p:pic>
      <p:pic>
        <p:nvPicPr>
          <p:cNvPr id="5" name="Picture 4">
            <a:extLst>
              <a:ext uri="{FF2B5EF4-FFF2-40B4-BE49-F238E27FC236}">
                <a16:creationId xmlns:a16="http://schemas.microsoft.com/office/drawing/2014/main" id="{E77C805C-F977-ADD3-3167-633FF32C6E93}"/>
              </a:ext>
            </a:extLst>
          </p:cNvPr>
          <p:cNvPicPr>
            <a:picLocks noChangeAspect="1"/>
          </p:cNvPicPr>
          <p:nvPr/>
        </p:nvPicPr>
        <p:blipFill>
          <a:blip r:embed="rId5"/>
          <a:stretch>
            <a:fillRect/>
          </a:stretch>
        </p:blipFill>
        <p:spPr>
          <a:xfrm>
            <a:off x="71896" y="1510883"/>
            <a:ext cx="121255" cy="1731283"/>
          </a:xfrm>
          <a:prstGeom prst="rect">
            <a:avLst/>
          </a:prstGeom>
        </p:spPr>
      </p:pic>
      <p:pic>
        <p:nvPicPr>
          <p:cNvPr id="24" name="Picture 23" descr="A black and white rectangle with a black border&#10;&#10;AI-generated content may be incorrect.">
            <a:extLst>
              <a:ext uri="{FF2B5EF4-FFF2-40B4-BE49-F238E27FC236}">
                <a16:creationId xmlns:a16="http://schemas.microsoft.com/office/drawing/2014/main" id="{D2447C61-EC72-8FE8-BD40-DBBBD9E2C181}"/>
              </a:ext>
            </a:extLst>
          </p:cNvPr>
          <p:cNvPicPr>
            <a:picLocks noChangeAspect="1"/>
          </p:cNvPicPr>
          <p:nvPr/>
        </p:nvPicPr>
        <p:blipFill>
          <a:blip r:embed="rId3"/>
          <a:stretch>
            <a:fillRect/>
          </a:stretch>
        </p:blipFill>
        <p:spPr>
          <a:xfrm>
            <a:off x="6196870" y="3342851"/>
            <a:ext cx="6057859" cy="2694823"/>
          </a:xfrm>
          <a:prstGeom prst="rect">
            <a:avLst/>
          </a:prstGeom>
        </p:spPr>
      </p:pic>
      <p:sp>
        <p:nvSpPr>
          <p:cNvPr id="27" name="TextBox 26">
            <a:extLst>
              <a:ext uri="{FF2B5EF4-FFF2-40B4-BE49-F238E27FC236}">
                <a16:creationId xmlns:a16="http://schemas.microsoft.com/office/drawing/2014/main" id="{ACCE0FC3-1497-B51A-E705-8F6BB76D8CE0}"/>
              </a:ext>
            </a:extLst>
          </p:cNvPr>
          <p:cNvSpPr txBox="1"/>
          <p:nvPr/>
        </p:nvSpPr>
        <p:spPr>
          <a:xfrm>
            <a:off x="254000" y="3586238"/>
            <a:ext cx="1657049"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600" b="1" spc="200">
                <a:solidFill>
                  <a:srgbClr val="1B2A4A"/>
                </a:solidFill>
                <a:latin typeface="Calibri"/>
                <a:ea typeface="Calibri"/>
                <a:cs typeface="Calibri"/>
              </a:rPr>
              <a:t>THEORY</a:t>
            </a:r>
          </a:p>
          <a:p>
            <a:pPr algn="ctr"/>
            <a:endParaRPr lang="en-GB"/>
          </a:p>
        </p:txBody>
      </p:sp>
      <p:sp>
        <p:nvSpPr>
          <p:cNvPr id="29" name="TextBox 28">
            <a:extLst>
              <a:ext uri="{FF2B5EF4-FFF2-40B4-BE49-F238E27FC236}">
                <a16:creationId xmlns:a16="http://schemas.microsoft.com/office/drawing/2014/main" id="{872FA74A-4779-993F-18AE-9AA3ADA53A34}"/>
              </a:ext>
            </a:extLst>
          </p:cNvPr>
          <p:cNvSpPr txBox="1"/>
          <p:nvPr/>
        </p:nvSpPr>
        <p:spPr>
          <a:xfrm>
            <a:off x="6358215" y="3504880"/>
            <a:ext cx="234647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400" b="1" spc="200">
                <a:solidFill>
                  <a:srgbClr val="C9972B"/>
                </a:solidFill>
                <a:latin typeface="Calibri"/>
                <a:ea typeface="Calibri"/>
                <a:cs typeface="Calibri"/>
              </a:rPr>
              <a:t>SOLUTION</a:t>
            </a:r>
          </a:p>
          <a:p>
            <a:pPr algn="ctr"/>
            <a:endParaRPr lang="en-GB"/>
          </a:p>
        </p:txBody>
      </p:sp>
      <p:pic>
        <p:nvPicPr>
          <p:cNvPr id="30" name="Picture 29">
            <a:extLst>
              <a:ext uri="{FF2B5EF4-FFF2-40B4-BE49-F238E27FC236}">
                <a16:creationId xmlns:a16="http://schemas.microsoft.com/office/drawing/2014/main" id="{0963F170-6BC1-8C67-A2D8-AE3D0EDB4DEF}"/>
              </a:ext>
            </a:extLst>
          </p:cNvPr>
          <p:cNvPicPr>
            <a:picLocks noChangeAspect="1"/>
          </p:cNvPicPr>
          <p:nvPr/>
        </p:nvPicPr>
        <p:blipFill>
          <a:blip r:embed="rId6"/>
          <a:stretch>
            <a:fillRect/>
          </a:stretch>
        </p:blipFill>
        <p:spPr>
          <a:xfrm>
            <a:off x="6350" y="3398610"/>
            <a:ext cx="6107491" cy="181732"/>
          </a:xfrm>
          <a:prstGeom prst="rect">
            <a:avLst/>
          </a:prstGeom>
        </p:spPr>
      </p:pic>
      <p:pic>
        <p:nvPicPr>
          <p:cNvPr id="31" name="Picture 30">
            <a:extLst>
              <a:ext uri="{FF2B5EF4-FFF2-40B4-BE49-F238E27FC236}">
                <a16:creationId xmlns:a16="http://schemas.microsoft.com/office/drawing/2014/main" id="{FDEFD9DF-4EBC-DEEB-BE89-77A4BA5626CA}"/>
              </a:ext>
            </a:extLst>
          </p:cNvPr>
          <p:cNvPicPr>
            <a:picLocks noChangeAspect="1"/>
          </p:cNvPicPr>
          <p:nvPr/>
        </p:nvPicPr>
        <p:blipFill>
          <a:blip r:embed="rId7"/>
          <a:srcRect l="27" t="8567" r="3472" b="-27994"/>
          <a:stretch>
            <a:fillRect/>
          </a:stretch>
        </p:blipFill>
        <p:spPr>
          <a:xfrm>
            <a:off x="6350815" y="3385962"/>
            <a:ext cx="5859508" cy="205313"/>
          </a:xfrm>
          <a:prstGeom prst="rect">
            <a:avLst/>
          </a:prstGeom>
        </p:spPr>
      </p:pic>
      <p:sp>
        <p:nvSpPr>
          <p:cNvPr id="3" name="TextBox 2">
            <a:extLst>
              <a:ext uri="{FF2B5EF4-FFF2-40B4-BE49-F238E27FC236}">
                <a16:creationId xmlns:a16="http://schemas.microsoft.com/office/drawing/2014/main" id="{3F635AE9-DC1F-52CA-ED3C-AE150915318C}"/>
              </a:ext>
            </a:extLst>
          </p:cNvPr>
          <p:cNvSpPr txBox="1"/>
          <p:nvPr/>
        </p:nvSpPr>
        <p:spPr>
          <a:xfrm>
            <a:off x="7531924" y="197921"/>
            <a:ext cx="330826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1"/>
                </a:solidFill>
              </a:rPr>
              <a:t>Florencia Joyce </a:t>
            </a:r>
            <a:r>
              <a:rPr lang="en-US" err="1">
                <a:solidFill>
                  <a:schemeClr val="bg1"/>
                </a:solidFill>
              </a:rPr>
              <a:t>Elpedes</a:t>
            </a:r>
            <a:endParaRPr lang="en-US">
              <a:solidFill>
                <a:schemeClr val="bg1"/>
              </a:solidFill>
            </a:endParaRPr>
          </a:p>
        </p:txBody>
      </p:sp>
      <p:sp>
        <p:nvSpPr>
          <p:cNvPr id="6" name="TextBox 5">
            <a:extLst>
              <a:ext uri="{FF2B5EF4-FFF2-40B4-BE49-F238E27FC236}">
                <a16:creationId xmlns:a16="http://schemas.microsoft.com/office/drawing/2014/main" id="{60F6E041-73FB-F4D0-37F3-DF7C729E83BD}"/>
              </a:ext>
            </a:extLst>
          </p:cNvPr>
          <p:cNvSpPr txBox="1"/>
          <p:nvPr/>
        </p:nvSpPr>
        <p:spPr>
          <a:xfrm>
            <a:off x="513401" y="1714500"/>
            <a:ext cx="11680511" cy="153888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900" i="1">
                <a:solidFill>
                  <a:srgbClr val="1A1A1A"/>
                </a:solidFill>
                <a:latin typeface="Calibri"/>
                <a:ea typeface="Calibri"/>
                <a:cs typeface="Calibri"/>
              </a:rPr>
              <a:t>Gary is qualified in Food Hygiene and Safety — he has the knowledge. The problem is that he has no training in how to teach it. He runs around a noisy factory floor trying to explain things verbally to workers who speak limited English, relying entirely on improvised on-the-job instruction and English wall signs. Knowing something and being able to communicate it effectively are two completely different skills, and Flight Foods has invested in only one of them.</a:t>
            </a:r>
            <a:endParaRPr lang="en-US" sz="1900"/>
          </a:p>
          <a:p>
            <a:endParaRPr lang="en-US"/>
          </a:p>
        </p:txBody>
      </p:sp>
      <p:sp>
        <p:nvSpPr>
          <p:cNvPr id="9" name="TextBox 8">
            <a:extLst>
              <a:ext uri="{FF2B5EF4-FFF2-40B4-BE49-F238E27FC236}">
                <a16:creationId xmlns:a16="http://schemas.microsoft.com/office/drawing/2014/main" id="{57CB0D77-7216-5026-1D3B-75A935F13DE7}"/>
              </a:ext>
            </a:extLst>
          </p:cNvPr>
          <p:cNvSpPr txBox="1"/>
          <p:nvPr/>
        </p:nvSpPr>
        <p:spPr>
          <a:xfrm>
            <a:off x="102054" y="3898446"/>
            <a:ext cx="5891893" cy="221599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500" b="1" i="0" u="none" strike="noStrike">
                <a:solidFill>
                  <a:srgbClr val="1A1A1A"/>
                </a:solidFill>
                <a:latin typeface="Calibri"/>
                <a:ea typeface="Calibri"/>
                <a:cs typeface="Calibri"/>
              </a:rPr>
              <a:t>Vygotsky (1978): </a:t>
            </a:r>
            <a:r>
              <a:rPr lang="en-US" sz="1500" b="0" i="0" u="none" strike="noStrike">
                <a:solidFill>
                  <a:srgbClr val="1A1A1A"/>
                </a:solidFill>
                <a:latin typeface="Calibri"/>
                <a:ea typeface="Calibri"/>
                <a:cs typeface="Calibri"/>
              </a:rPr>
              <a:t>learning happens most effectively within the Zone of Proximal Development </a:t>
            </a:r>
            <a:r>
              <a:rPr lang="en-US" sz="1500">
                <a:solidFill>
                  <a:srgbClr val="1A1A1A"/>
                </a:solidFill>
                <a:latin typeface="Calibri"/>
                <a:ea typeface="Calibri"/>
                <a:cs typeface="Calibri"/>
              </a:rPr>
              <a:t>the gap</a:t>
            </a:r>
            <a:r>
              <a:rPr lang="en-US" sz="1500" b="0" i="0" u="none" strike="noStrike">
                <a:solidFill>
                  <a:srgbClr val="1A1A1A"/>
                </a:solidFill>
                <a:latin typeface="Calibri"/>
                <a:ea typeface="Calibri"/>
                <a:cs typeface="Calibri"/>
              </a:rPr>
              <a:t> between what a learner can do alone and what they can do with guidance. </a:t>
            </a:r>
          </a:p>
          <a:p>
            <a:endParaRPr lang="en-US" sz="1500" b="1">
              <a:solidFill>
                <a:srgbClr val="1A1A1A"/>
              </a:solidFill>
              <a:latin typeface="Calibri"/>
              <a:ea typeface="Calibri"/>
              <a:cs typeface="Calibri"/>
            </a:endParaRPr>
          </a:p>
          <a:p>
            <a:r>
              <a:rPr lang="en-US" sz="1500" b="1" i="0" u="none" strike="noStrike">
                <a:solidFill>
                  <a:srgbClr val="1A1A1A"/>
                </a:solidFill>
                <a:latin typeface="Calibri"/>
                <a:ea typeface="Calibri"/>
                <a:cs typeface="Calibri"/>
              </a:rPr>
              <a:t>Shannon &amp; Weaver (1949): </a:t>
            </a:r>
            <a:r>
              <a:rPr lang="en-US" sz="1500" b="0" i="0" u="none" strike="noStrike">
                <a:solidFill>
                  <a:srgbClr val="1A1A1A"/>
                </a:solidFill>
                <a:latin typeface="Calibri"/>
                <a:ea typeface="Calibri"/>
                <a:cs typeface="Calibri"/>
              </a:rPr>
              <a:t>effective communication requires a clear channel between sender and receiver. In a loud factory, with no shared language and no structured teaching method, the channel is so full of noise that almost nothing gets through intact</a:t>
            </a:r>
            <a:endParaRPr lang="en-US" sz="1500"/>
          </a:p>
          <a:p>
            <a:pPr algn="ctr"/>
            <a:endParaRPr lang="en-GB"/>
          </a:p>
        </p:txBody>
      </p:sp>
      <p:sp>
        <p:nvSpPr>
          <p:cNvPr id="10" name="TextBox 9">
            <a:extLst>
              <a:ext uri="{FF2B5EF4-FFF2-40B4-BE49-F238E27FC236}">
                <a16:creationId xmlns:a16="http://schemas.microsoft.com/office/drawing/2014/main" id="{D659E0A2-E89D-0EC3-4FF8-23E5A60B624B}"/>
              </a:ext>
            </a:extLst>
          </p:cNvPr>
          <p:cNvSpPr txBox="1"/>
          <p:nvPr/>
        </p:nvSpPr>
        <p:spPr>
          <a:xfrm>
            <a:off x="6361339" y="3898446"/>
            <a:ext cx="5830661"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600" b="1" i="0" u="none" strike="noStrike">
                <a:solidFill>
                  <a:srgbClr val="1A1A1A"/>
                </a:solidFill>
                <a:latin typeface="Calibri"/>
                <a:ea typeface="Calibri"/>
                <a:cs typeface="Calibri"/>
              </a:rPr>
              <a:t>Train the trainer: </a:t>
            </a:r>
            <a:r>
              <a:rPr lang="en-US" sz="1600" b="0" i="0" u="none" strike="noStrike">
                <a:solidFill>
                  <a:srgbClr val="1A1A1A"/>
                </a:solidFill>
                <a:latin typeface="Calibri"/>
                <a:ea typeface="Calibri"/>
                <a:cs typeface="Calibri"/>
              </a:rPr>
              <a:t>Gary should receive training in how to teach food safety effectively to multilingual, mixed-ability teams — not just in the content itself.</a:t>
            </a:r>
          </a:p>
          <a:p>
            <a:pPr marL="0" indent="0" algn="l" rtl="0"/>
            <a:endParaRPr lang="en-US" sz="1600" b="0" i="0" u="none" strike="noStrike" dirty="0">
              <a:solidFill>
                <a:srgbClr val="000000"/>
              </a:solidFill>
            </a:endParaRPr>
          </a:p>
          <a:p>
            <a:pPr marL="0" indent="0" algn="l" rtl="0"/>
            <a:r>
              <a:rPr lang="en-US" sz="1600" b="1" i="0" u="none" strike="noStrike">
                <a:solidFill>
                  <a:srgbClr val="1A1A1A"/>
                </a:solidFill>
                <a:latin typeface="Calibri"/>
                <a:ea typeface="Calibri"/>
                <a:cs typeface="Calibri"/>
              </a:rPr>
              <a:t>Bilingual team leaders: </a:t>
            </a:r>
            <a:r>
              <a:rPr lang="en-US" sz="1600" b="0" i="0" u="none" strike="noStrike">
                <a:solidFill>
                  <a:srgbClr val="1A1A1A"/>
                </a:solidFill>
                <a:latin typeface="Calibri"/>
                <a:ea typeface="Calibri"/>
                <a:cs typeface="Calibri"/>
              </a:rPr>
              <a:t>appoint a team leader from each cultural group to relay Gary's instructions in workers' own languages, closing the knowledge transfer gap.</a:t>
            </a:r>
          </a:p>
          <a:p>
            <a:pPr algn="ctr"/>
            <a:endParaRPr lang="en-GB" sz="1400"/>
          </a:p>
        </p:txBody>
      </p:sp>
      <p:pic>
        <p:nvPicPr>
          <p:cNvPr id="11" name="Picture 10" descr="Our Aims - Barriers to Education">
            <a:extLst>
              <a:ext uri="{FF2B5EF4-FFF2-40B4-BE49-F238E27FC236}">
                <a16:creationId xmlns:a16="http://schemas.microsoft.com/office/drawing/2014/main" id="{F00248B8-0BF1-8056-C4E6-DD0CF50BF928}"/>
              </a:ext>
            </a:extLst>
          </p:cNvPr>
          <p:cNvPicPr>
            <a:picLocks noChangeAspect="1"/>
          </p:cNvPicPr>
          <p:nvPr/>
        </p:nvPicPr>
        <p:blipFill>
          <a:blip r:embed="rId8"/>
          <a:stretch>
            <a:fillRect/>
          </a:stretch>
        </p:blipFill>
        <p:spPr>
          <a:xfrm>
            <a:off x="10579769" y="162428"/>
            <a:ext cx="1469858" cy="1339516"/>
          </a:xfrm>
          <a:prstGeom prst="rect">
            <a:avLst/>
          </a:prstGeom>
        </p:spPr>
      </p:pic>
    </p:spTree>
    <p:extLst>
      <p:ext uri="{BB962C8B-B14F-4D97-AF65-F5344CB8AC3E}">
        <p14:creationId xmlns:p14="http://schemas.microsoft.com/office/powerpoint/2010/main" val="2929180162"/>
      </p:ext>
    </p:extLst>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442BC-7CCA-3046-C35C-983C84DC7B03}"/>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A65B8752-3897-969A-9681-99E602291C50}"/>
              </a:ext>
            </a:extLst>
          </p:cNvPr>
          <p:cNvSpPr>
            <a:spLocks noGrp="1"/>
          </p:cNvSpPr>
          <p:nvPr>
            <p:ph type="dt" sz="half" idx="10"/>
          </p:nvPr>
        </p:nvSpPr>
        <p:spPr/>
        <p:txBody>
          <a:bodyPr/>
          <a:lstStyle/>
          <a:p>
            <a:fld id="{E244D5D5-F2FF-4BCB-BACC-FA9A736697CB}" type="datetime1">
              <a:rPr lang="en-US" smtClean="0"/>
              <a:t>4/19/2026</a:t>
            </a:fld>
            <a:endParaRPr lang="en-US"/>
          </a:p>
        </p:txBody>
      </p:sp>
      <p:pic>
        <p:nvPicPr>
          <p:cNvPr id="7" name="Picture 6" descr="A blue square with white lines&#10;&#10;AI-generated content may be incorrect.">
            <a:extLst>
              <a:ext uri="{FF2B5EF4-FFF2-40B4-BE49-F238E27FC236}">
                <a16:creationId xmlns:a16="http://schemas.microsoft.com/office/drawing/2014/main" id="{63B69959-DB32-5EF5-69E5-C1363684C835}"/>
              </a:ext>
            </a:extLst>
          </p:cNvPr>
          <p:cNvPicPr>
            <a:picLocks noChangeAspect="1"/>
          </p:cNvPicPr>
          <p:nvPr/>
        </p:nvPicPr>
        <p:blipFill>
          <a:blip r:embed="rId2"/>
          <a:stretch>
            <a:fillRect/>
          </a:stretch>
        </p:blipFill>
        <p:spPr>
          <a:xfrm>
            <a:off x="-24191" y="-1474"/>
            <a:ext cx="12228285" cy="1067328"/>
          </a:xfrm>
          <a:prstGeom prst="rect">
            <a:avLst/>
          </a:prstGeom>
        </p:spPr>
      </p:pic>
      <p:sp>
        <p:nvSpPr>
          <p:cNvPr id="8" name="TextBox 7">
            <a:extLst>
              <a:ext uri="{FF2B5EF4-FFF2-40B4-BE49-F238E27FC236}">
                <a16:creationId xmlns:a16="http://schemas.microsoft.com/office/drawing/2014/main" id="{C569DC15-3473-DFDE-15CF-199FB0E93A07}"/>
              </a:ext>
            </a:extLst>
          </p:cNvPr>
          <p:cNvSpPr txBox="1"/>
          <p:nvPr/>
        </p:nvSpPr>
        <p:spPr>
          <a:xfrm>
            <a:off x="131070" y="211227"/>
            <a:ext cx="11514665"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rgbClr val="FFFFFF"/>
                </a:solidFill>
                <a:latin typeface="Calibri"/>
                <a:ea typeface="Calibri"/>
                <a:cs typeface="Calibri"/>
              </a:rPr>
              <a:t> Barrier 6 — Psychological Barrier</a:t>
            </a:r>
            <a:endParaRPr lang="en-US" sz="2800"/>
          </a:p>
          <a:p>
            <a:pPr marL="0" indent="0" algn="l"/>
            <a:endParaRPr lang="en-US" sz="2800" b="1" kern="1200">
              <a:solidFill>
                <a:srgbClr val="FFFFFF"/>
              </a:solidFill>
              <a:latin typeface="Calibri"/>
              <a:ea typeface="Calibri"/>
              <a:cs typeface="Calibri"/>
            </a:endParaRPr>
          </a:p>
          <a:p>
            <a:pPr algn="ctr"/>
            <a:endParaRPr lang="en-GB"/>
          </a:p>
        </p:txBody>
      </p:sp>
      <p:pic>
        <p:nvPicPr>
          <p:cNvPr id="23" name="Picture 22" descr="A black and white rectangle with a black border&#10;&#10;AI-generated content may be incorrect.">
            <a:extLst>
              <a:ext uri="{FF2B5EF4-FFF2-40B4-BE49-F238E27FC236}">
                <a16:creationId xmlns:a16="http://schemas.microsoft.com/office/drawing/2014/main" id="{EEA14E85-9117-C01E-608B-1CE657F8C7E4}"/>
              </a:ext>
            </a:extLst>
          </p:cNvPr>
          <p:cNvPicPr>
            <a:picLocks noChangeAspect="1"/>
          </p:cNvPicPr>
          <p:nvPr/>
        </p:nvPicPr>
        <p:blipFill>
          <a:blip r:embed="rId3"/>
          <a:stretch>
            <a:fillRect/>
          </a:stretch>
        </p:blipFill>
        <p:spPr>
          <a:xfrm>
            <a:off x="-53368" y="3600887"/>
            <a:ext cx="6266901" cy="2834615"/>
          </a:xfrm>
          <a:prstGeom prst="rect">
            <a:avLst/>
          </a:prstGeom>
        </p:spPr>
      </p:pic>
      <p:pic>
        <p:nvPicPr>
          <p:cNvPr id="2" name="Picture 1" descr="A black and white rectangular frame&#10;&#10;AI-generated content may be incorrect.">
            <a:extLst>
              <a:ext uri="{FF2B5EF4-FFF2-40B4-BE49-F238E27FC236}">
                <a16:creationId xmlns:a16="http://schemas.microsoft.com/office/drawing/2014/main" id="{54ACACA6-CB27-D98B-B87A-C7229A1CEDE2}"/>
              </a:ext>
            </a:extLst>
          </p:cNvPr>
          <p:cNvPicPr>
            <a:picLocks noChangeAspect="1"/>
          </p:cNvPicPr>
          <p:nvPr/>
        </p:nvPicPr>
        <p:blipFill>
          <a:blip r:embed="rId4"/>
          <a:stretch>
            <a:fillRect/>
          </a:stretch>
        </p:blipFill>
        <p:spPr>
          <a:xfrm>
            <a:off x="19614" y="1625967"/>
            <a:ext cx="12192000" cy="1861958"/>
          </a:xfrm>
          <a:prstGeom prst="rect">
            <a:avLst/>
          </a:prstGeom>
        </p:spPr>
      </p:pic>
      <p:pic>
        <p:nvPicPr>
          <p:cNvPr id="5" name="Picture 4">
            <a:extLst>
              <a:ext uri="{FF2B5EF4-FFF2-40B4-BE49-F238E27FC236}">
                <a16:creationId xmlns:a16="http://schemas.microsoft.com/office/drawing/2014/main" id="{00E4DBBA-7F0D-F6F6-C39C-5ADF18D10C73}"/>
              </a:ext>
            </a:extLst>
          </p:cNvPr>
          <p:cNvPicPr>
            <a:picLocks noChangeAspect="1"/>
          </p:cNvPicPr>
          <p:nvPr/>
        </p:nvPicPr>
        <p:blipFill>
          <a:blip r:embed="rId5"/>
          <a:stretch>
            <a:fillRect/>
          </a:stretch>
        </p:blipFill>
        <p:spPr>
          <a:xfrm>
            <a:off x="132054" y="1681251"/>
            <a:ext cx="121255" cy="1731283"/>
          </a:xfrm>
          <a:prstGeom prst="rect">
            <a:avLst/>
          </a:prstGeom>
        </p:spPr>
      </p:pic>
      <p:pic>
        <p:nvPicPr>
          <p:cNvPr id="24" name="Picture 23" descr="A black and white rectangle with a black border&#10;&#10;AI-generated content may be incorrect.">
            <a:extLst>
              <a:ext uri="{FF2B5EF4-FFF2-40B4-BE49-F238E27FC236}">
                <a16:creationId xmlns:a16="http://schemas.microsoft.com/office/drawing/2014/main" id="{EFAE9798-C838-9293-93BE-1C6CA27AACFF}"/>
              </a:ext>
            </a:extLst>
          </p:cNvPr>
          <p:cNvPicPr>
            <a:picLocks noChangeAspect="1"/>
          </p:cNvPicPr>
          <p:nvPr/>
        </p:nvPicPr>
        <p:blipFill>
          <a:blip r:embed="rId3"/>
          <a:stretch>
            <a:fillRect/>
          </a:stretch>
        </p:blipFill>
        <p:spPr>
          <a:xfrm>
            <a:off x="6119760" y="3609734"/>
            <a:ext cx="6084838" cy="2808393"/>
          </a:xfrm>
          <a:prstGeom prst="rect">
            <a:avLst/>
          </a:prstGeom>
        </p:spPr>
      </p:pic>
      <p:sp>
        <p:nvSpPr>
          <p:cNvPr id="27" name="TextBox 26">
            <a:extLst>
              <a:ext uri="{FF2B5EF4-FFF2-40B4-BE49-F238E27FC236}">
                <a16:creationId xmlns:a16="http://schemas.microsoft.com/office/drawing/2014/main" id="{AC0023EE-EFD7-BF0C-E83E-85EE701384E4}"/>
              </a:ext>
            </a:extLst>
          </p:cNvPr>
          <p:cNvSpPr txBox="1"/>
          <p:nvPr/>
        </p:nvSpPr>
        <p:spPr>
          <a:xfrm>
            <a:off x="133684" y="3776738"/>
            <a:ext cx="1657049"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600" b="1" spc="200">
                <a:solidFill>
                  <a:srgbClr val="1B2A4A"/>
                </a:solidFill>
                <a:latin typeface="Calibri"/>
                <a:ea typeface="Calibri"/>
                <a:cs typeface="Calibri"/>
              </a:rPr>
              <a:t>THEORY</a:t>
            </a:r>
          </a:p>
          <a:p>
            <a:pPr algn="ctr"/>
            <a:endParaRPr lang="en-GB"/>
          </a:p>
        </p:txBody>
      </p:sp>
      <p:sp>
        <p:nvSpPr>
          <p:cNvPr id="29" name="TextBox 28">
            <a:extLst>
              <a:ext uri="{FF2B5EF4-FFF2-40B4-BE49-F238E27FC236}">
                <a16:creationId xmlns:a16="http://schemas.microsoft.com/office/drawing/2014/main" id="{D727C314-0172-04FB-CA2D-6CCC9A479279}"/>
              </a:ext>
            </a:extLst>
          </p:cNvPr>
          <p:cNvSpPr txBox="1"/>
          <p:nvPr/>
        </p:nvSpPr>
        <p:spPr>
          <a:xfrm>
            <a:off x="6358215" y="3705406"/>
            <a:ext cx="234647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400" b="1" spc="200">
                <a:solidFill>
                  <a:srgbClr val="C9972B"/>
                </a:solidFill>
                <a:latin typeface="Calibri"/>
                <a:ea typeface="Calibri"/>
                <a:cs typeface="Calibri"/>
              </a:rPr>
              <a:t>SOLUTION</a:t>
            </a:r>
          </a:p>
          <a:p>
            <a:pPr algn="ctr"/>
            <a:endParaRPr lang="en-GB"/>
          </a:p>
        </p:txBody>
      </p:sp>
      <p:pic>
        <p:nvPicPr>
          <p:cNvPr id="30" name="Picture 29">
            <a:extLst>
              <a:ext uri="{FF2B5EF4-FFF2-40B4-BE49-F238E27FC236}">
                <a16:creationId xmlns:a16="http://schemas.microsoft.com/office/drawing/2014/main" id="{D2E0A3AA-D8E0-D4F7-8E55-8BB9E63FCBF4}"/>
              </a:ext>
            </a:extLst>
          </p:cNvPr>
          <p:cNvPicPr>
            <a:picLocks noChangeAspect="1"/>
          </p:cNvPicPr>
          <p:nvPr/>
        </p:nvPicPr>
        <p:blipFill>
          <a:blip r:embed="rId6"/>
          <a:stretch>
            <a:fillRect/>
          </a:stretch>
        </p:blipFill>
        <p:spPr>
          <a:xfrm>
            <a:off x="16376" y="3528952"/>
            <a:ext cx="6107491" cy="181732"/>
          </a:xfrm>
          <a:prstGeom prst="rect">
            <a:avLst/>
          </a:prstGeom>
        </p:spPr>
      </p:pic>
      <p:pic>
        <p:nvPicPr>
          <p:cNvPr id="31" name="Picture 30">
            <a:extLst>
              <a:ext uri="{FF2B5EF4-FFF2-40B4-BE49-F238E27FC236}">
                <a16:creationId xmlns:a16="http://schemas.microsoft.com/office/drawing/2014/main" id="{1870FC79-1D2D-62F3-CCB5-5946F612AB32}"/>
              </a:ext>
            </a:extLst>
          </p:cNvPr>
          <p:cNvPicPr>
            <a:picLocks noChangeAspect="1"/>
          </p:cNvPicPr>
          <p:nvPr/>
        </p:nvPicPr>
        <p:blipFill>
          <a:blip r:embed="rId7"/>
          <a:srcRect l="27" t="8567" r="3472" b="-27994"/>
          <a:stretch>
            <a:fillRect/>
          </a:stretch>
        </p:blipFill>
        <p:spPr>
          <a:xfrm>
            <a:off x="6223339" y="3586488"/>
            <a:ext cx="5879560" cy="195287"/>
          </a:xfrm>
          <a:prstGeom prst="rect">
            <a:avLst/>
          </a:prstGeom>
        </p:spPr>
      </p:pic>
      <p:sp>
        <p:nvSpPr>
          <p:cNvPr id="3" name="TextBox 2">
            <a:extLst>
              <a:ext uri="{FF2B5EF4-FFF2-40B4-BE49-F238E27FC236}">
                <a16:creationId xmlns:a16="http://schemas.microsoft.com/office/drawing/2014/main" id="{9646FEAB-2E05-1A94-AEA0-925CA73785EE}"/>
              </a:ext>
            </a:extLst>
          </p:cNvPr>
          <p:cNvSpPr txBox="1"/>
          <p:nvPr/>
        </p:nvSpPr>
        <p:spPr>
          <a:xfrm>
            <a:off x="7665912" y="168982"/>
            <a:ext cx="3004826"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chemeClr val="bg1"/>
                </a:solidFill>
              </a:rPr>
              <a:t>Florencia Joyce </a:t>
            </a:r>
            <a:r>
              <a:rPr lang="en-US" err="1">
                <a:solidFill>
                  <a:schemeClr val="bg1"/>
                </a:solidFill>
              </a:rPr>
              <a:t>Elpedes</a:t>
            </a:r>
            <a:endParaRPr lang="en-US">
              <a:solidFill>
                <a:schemeClr val="bg1"/>
              </a:solidFill>
            </a:endParaRPr>
          </a:p>
        </p:txBody>
      </p:sp>
      <p:sp>
        <p:nvSpPr>
          <p:cNvPr id="6" name="TextBox 5">
            <a:extLst>
              <a:ext uri="{FF2B5EF4-FFF2-40B4-BE49-F238E27FC236}">
                <a16:creationId xmlns:a16="http://schemas.microsoft.com/office/drawing/2014/main" id="{0F706040-2522-8507-638C-FF09062B0657}"/>
              </a:ext>
            </a:extLst>
          </p:cNvPr>
          <p:cNvSpPr txBox="1"/>
          <p:nvPr/>
        </p:nvSpPr>
        <p:spPr>
          <a:xfrm>
            <a:off x="253969" y="1803631"/>
            <a:ext cx="1205040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solidFill>
                  <a:srgbClr val="1A1A1A"/>
                </a:solidFill>
                <a:ea typeface="+mn-lt"/>
                <a:cs typeface="+mn-lt"/>
              </a:rPr>
              <a:t>Gary came to work sleepless, in a hurry with his dirty uniform and grease under his nails after having worked on his car until 2am. He was already a weak leader in mind before uttering a single word on the factory floor. When he had left the chicken out overnight he had not judged, justified or reformed--he shouted at the team that they were idiots. His emotional dysregulation was the sole message anyone got that morning.</a:t>
            </a:r>
            <a:endParaRPr lang="en-US"/>
          </a:p>
        </p:txBody>
      </p:sp>
      <p:sp>
        <p:nvSpPr>
          <p:cNvPr id="9" name="TextBox 8">
            <a:extLst>
              <a:ext uri="{FF2B5EF4-FFF2-40B4-BE49-F238E27FC236}">
                <a16:creationId xmlns:a16="http://schemas.microsoft.com/office/drawing/2014/main" id="{9ED25AC7-CCE9-C5B4-D003-9FB8A96FC8B9}"/>
              </a:ext>
            </a:extLst>
          </p:cNvPr>
          <p:cNvSpPr txBox="1"/>
          <p:nvPr/>
        </p:nvSpPr>
        <p:spPr>
          <a:xfrm>
            <a:off x="91793" y="4059993"/>
            <a:ext cx="5796643" cy="253915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err="1">
                <a:solidFill>
                  <a:srgbClr val="1A1A1A"/>
                </a:solidFill>
                <a:latin typeface="Calibri"/>
                <a:ea typeface="Calibri"/>
                <a:cs typeface="Calibri"/>
              </a:rPr>
              <a:t>Gole</a:t>
            </a:r>
            <a:r>
              <a:rPr lang="en-US" sz="1600" b="1" dirty="0">
                <a:solidFill>
                  <a:srgbClr val="1A1A1A"/>
                </a:solidFill>
                <a:latin typeface="Calibri"/>
                <a:ea typeface="Calibri"/>
                <a:cs typeface="Calibri"/>
              </a:rPr>
              <a:t>man (1995): </a:t>
            </a:r>
            <a:r>
              <a:rPr lang="en-US" sz="1600" dirty="0">
                <a:solidFill>
                  <a:srgbClr val="1A1A1A"/>
                </a:solidFill>
                <a:latin typeface="Calibri"/>
                <a:ea typeface="Calibri"/>
                <a:cs typeface="Calibri"/>
              </a:rPr>
              <a:t>emotional intelligence is the ability to </a:t>
            </a:r>
            <a:r>
              <a:rPr lang="en-US" sz="1600" dirty="0" err="1">
                <a:solidFill>
                  <a:srgbClr val="1A1A1A"/>
                </a:solidFill>
                <a:latin typeface="Calibri"/>
                <a:ea typeface="Calibri"/>
                <a:cs typeface="Calibri"/>
              </a:rPr>
              <a:t>recognise</a:t>
            </a:r>
            <a:r>
              <a:rPr lang="en-US" sz="1600" dirty="0">
                <a:solidFill>
                  <a:srgbClr val="1A1A1A"/>
                </a:solidFill>
                <a:latin typeface="Calibri"/>
                <a:ea typeface="Calibri"/>
                <a:cs typeface="Calibri"/>
              </a:rPr>
              <a:t> one's emotions is fundamental to effective communication and leadership. </a:t>
            </a:r>
            <a:endParaRPr lang="en-US" sz="1600" dirty="0"/>
          </a:p>
          <a:p>
            <a:endParaRPr lang="en-US" sz="1600" b="1" dirty="0">
              <a:solidFill>
                <a:srgbClr val="1A1A1A"/>
              </a:solidFill>
              <a:latin typeface="Calibri"/>
              <a:ea typeface="Calibri"/>
              <a:cs typeface="Calibri"/>
            </a:endParaRPr>
          </a:p>
          <a:p>
            <a:r>
              <a:rPr lang="en-US" sz="1600" b="1">
                <a:solidFill>
                  <a:srgbClr val="1A1A1A"/>
                </a:solidFill>
                <a:latin typeface="Calibri"/>
                <a:ea typeface="Calibri"/>
                <a:cs typeface="Calibri"/>
              </a:rPr>
              <a:t>Lazarus &amp; Folkman (1984):</a:t>
            </a:r>
            <a:r>
              <a:rPr lang="en-US" sz="1600">
                <a:solidFill>
                  <a:srgbClr val="1A1A1A"/>
                </a:solidFill>
                <a:latin typeface="Calibri"/>
                <a:ea typeface="Calibri"/>
                <a:cs typeface="Calibri"/>
              </a:rPr>
              <a:t> people shift from rational problem solving to reactive coping because of stress. Gary's morning was a full of stressors, sleep deprivation, a broken-down car, a late arrival, that primed him for exactly the kind of reactive outburst that followed.</a:t>
            </a:r>
            <a:endParaRPr lang="en-US" sz="1600"/>
          </a:p>
          <a:p>
            <a:pPr algn="ctr"/>
            <a:endParaRPr lang="en-GB" sz="1500">
              <a:solidFill>
                <a:srgbClr val="131313"/>
              </a:solidFill>
              <a:latin typeface="Neue Haas Grotesk Text Pro"/>
              <a:ea typeface="Calibri"/>
              <a:cs typeface="Calibri"/>
            </a:endParaRPr>
          </a:p>
        </p:txBody>
      </p:sp>
      <p:sp>
        <p:nvSpPr>
          <p:cNvPr id="10" name="TextBox 9">
            <a:extLst>
              <a:ext uri="{FF2B5EF4-FFF2-40B4-BE49-F238E27FC236}">
                <a16:creationId xmlns:a16="http://schemas.microsoft.com/office/drawing/2014/main" id="{8FC4152E-CC6E-5BD3-ED72-F678CC103548}"/>
              </a:ext>
            </a:extLst>
          </p:cNvPr>
          <p:cNvSpPr txBox="1"/>
          <p:nvPr/>
        </p:nvSpPr>
        <p:spPr>
          <a:xfrm>
            <a:off x="6312132" y="3994731"/>
            <a:ext cx="5715000"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dirty="0">
                <a:solidFill>
                  <a:srgbClr val="1A1A1A"/>
                </a:solidFill>
                <a:latin typeface="Calibri"/>
                <a:ea typeface="Calibri"/>
                <a:cs typeface="Calibri"/>
              </a:rPr>
              <a:t>Emotional self-regulation training: </a:t>
            </a:r>
            <a:r>
              <a:rPr lang="en-US" sz="1600" dirty="0">
                <a:solidFill>
                  <a:srgbClr val="1A1A1A"/>
                </a:solidFill>
                <a:latin typeface="Calibri"/>
                <a:ea typeface="Calibri"/>
                <a:cs typeface="Calibri"/>
              </a:rPr>
              <a:t>Gary should receive coaching in </a:t>
            </a:r>
            <a:r>
              <a:rPr lang="en-US" sz="1600" dirty="0" err="1">
                <a:solidFill>
                  <a:srgbClr val="1A1A1A"/>
                </a:solidFill>
                <a:latin typeface="Calibri"/>
                <a:ea typeface="Calibri"/>
                <a:cs typeface="Calibri"/>
              </a:rPr>
              <a:t>recognising</a:t>
            </a:r>
            <a:r>
              <a:rPr lang="en-US" sz="1600" dirty="0">
                <a:solidFill>
                  <a:srgbClr val="1A1A1A"/>
                </a:solidFill>
                <a:latin typeface="Calibri"/>
                <a:ea typeface="Calibri"/>
                <a:cs typeface="Calibri"/>
              </a:rPr>
              <a:t> when his emotional state is affecting his judgement, and techniques for pausing before reacting to problems on the floor.</a:t>
            </a:r>
            <a:endParaRPr lang="en-US" sz="1600" dirty="0">
              <a:solidFill>
                <a:srgbClr val="131313"/>
              </a:solidFill>
              <a:latin typeface="Neue Haas Grotesk Text Pro"/>
              <a:ea typeface="Calibri"/>
              <a:cs typeface="Calibri"/>
            </a:endParaRPr>
          </a:p>
          <a:p>
            <a:endParaRPr lang="en-US" sz="1600" dirty="0">
              <a:solidFill>
                <a:srgbClr val="000000"/>
              </a:solidFill>
              <a:latin typeface="Neue Haas Grotesk Text Pro"/>
              <a:ea typeface="Calibri"/>
              <a:cs typeface="Calibri"/>
            </a:endParaRPr>
          </a:p>
          <a:p>
            <a:r>
              <a:rPr lang="en-US" sz="1600" b="1">
                <a:solidFill>
                  <a:srgbClr val="1A1A1A"/>
                </a:solidFill>
                <a:latin typeface="Calibri"/>
                <a:ea typeface="Calibri"/>
                <a:cs typeface="Calibri"/>
              </a:rPr>
              <a:t>Pre-shift manager protocol: </a:t>
            </a:r>
            <a:r>
              <a:rPr lang="en-US" sz="1600">
                <a:solidFill>
                  <a:srgbClr val="1A1A1A"/>
                </a:solidFill>
                <a:latin typeface="Calibri"/>
                <a:ea typeface="Calibri"/>
                <a:cs typeface="Calibri"/>
              </a:rPr>
              <a:t>a mandatory checklist before entering the factory  uniform, hygiene, and a structured briefing removes the conditions that allow emotion to take hold.</a:t>
            </a:r>
            <a:endParaRPr lang="en-US" sz="1600" dirty="0">
              <a:solidFill>
                <a:srgbClr val="1A1A1A"/>
              </a:solidFill>
              <a:latin typeface="Calibri"/>
              <a:ea typeface="Calibri"/>
              <a:cs typeface="Calibri"/>
            </a:endParaRPr>
          </a:p>
          <a:p>
            <a:pPr algn="ctr"/>
            <a:endParaRPr lang="en-GB" sz="1600" dirty="0"/>
          </a:p>
        </p:txBody>
      </p:sp>
      <p:pic>
        <p:nvPicPr>
          <p:cNvPr id="11" name="Picture 10" descr="Psychological Barriers to Communication: Examples &amp; How to Overcome">
            <a:extLst>
              <a:ext uri="{FF2B5EF4-FFF2-40B4-BE49-F238E27FC236}">
                <a16:creationId xmlns:a16="http://schemas.microsoft.com/office/drawing/2014/main" id="{5B9263A4-C8B3-0B96-43FB-A33A69A41633}"/>
              </a:ext>
            </a:extLst>
          </p:cNvPr>
          <p:cNvPicPr>
            <a:picLocks noChangeAspect="1"/>
          </p:cNvPicPr>
          <p:nvPr/>
        </p:nvPicPr>
        <p:blipFill>
          <a:blip r:embed="rId8"/>
          <a:srcRect l="775" t="-2695" r="-366" b="5942"/>
          <a:stretch>
            <a:fillRect/>
          </a:stretch>
        </p:blipFill>
        <p:spPr>
          <a:xfrm>
            <a:off x="10320249" y="441280"/>
            <a:ext cx="1849671" cy="1244453"/>
          </a:xfrm>
          <a:prstGeom prst="rect">
            <a:avLst/>
          </a:prstGeom>
        </p:spPr>
      </p:pic>
    </p:spTree>
    <p:extLst>
      <p:ext uri="{BB962C8B-B14F-4D97-AF65-F5344CB8AC3E}">
        <p14:creationId xmlns:p14="http://schemas.microsoft.com/office/powerpoint/2010/main" val="4019866324"/>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D12FC-3338-7FBF-737D-2FA0C598AF3B}"/>
            </a:ext>
          </a:extLst>
        </p:cNvPr>
        <p:cNvGrpSpPr/>
        <p:nvPr/>
      </p:nvGrpSpPr>
      <p:grpSpPr>
        <a:xfrm>
          <a:off x="0" y="0"/>
          <a:ext cx="0" cy="0"/>
          <a:chOff x="0" y="0"/>
          <a:chExt cx="0" cy="0"/>
        </a:xfrm>
      </p:grpSpPr>
      <p:sp>
        <p:nvSpPr>
          <p:cNvPr id="4" name="Date Placeholder 3">
            <a:extLst>
              <a:ext uri="{FF2B5EF4-FFF2-40B4-BE49-F238E27FC236}">
                <a16:creationId xmlns:a16="http://schemas.microsoft.com/office/drawing/2014/main" id="{9C8F19E6-38E6-EF02-AF89-E78917FA4A27}"/>
              </a:ext>
            </a:extLst>
          </p:cNvPr>
          <p:cNvSpPr>
            <a:spLocks noGrp="1"/>
          </p:cNvSpPr>
          <p:nvPr>
            <p:ph type="dt" sz="half" idx="10"/>
          </p:nvPr>
        </p:nvSpPr>
        <p:spPr/>
        <p:txBody>
          <a:bodyPr/>
          <a:lstStyle/>
          <a:p>
            <a:fld id="{E244D5D5-F2FF-4BCB-BACC-FA9A736697CB}" type="datetime1">
              <a:rPr lang="en-US" smtClean="0"/>
              <a:t>4/19/2026</a:t>
            </a:fld>
            <a:endParaRPr lang="en-US"/>
          </a:p>
        </p:txBody>
      </p:sp>
      <p:pic>
        <p:nvPicPr>
          <p:cNvPr id="7" name="Picture 6" descr="A blue square with white lines&#10;&#10;AI-generated content may be incorrect.">
            <a:extLst>
              <a:ext uri="{FF2B5EF4-FFF2-40B4-BE49-F238E27FC236}">
                <a16:creationId xmlns:a16="http://schemas.microsoft.com/office/drawing/2014/main" id="{933BD6F1-046E-424A-1FCA-4BC3B72BA127}"/>
              </a:ext>
            </a:extLst>
          </p:cNvPr>
          <p:cNvPicPr>
            <a:picLocks noChangeAspect="1"/>
          </p:cNvPicPr>
          <p:nvPr/>
        </p:nvPicPr>
        <p:blipFill>
          <a:blip r:embed="rId2"/>
          <a:stretch>
            <a:fillRect/>
          </a:stretch>
        </p:blipFill>
        <p:spPr>
          <a:xfrm>
            <a:off x="-24191" y="-1474"/>
            <a:ext cx="12228285" cy="1067328"/>
          </a:xfrm>
          <a:prstGeom prst="rect">
            <a:avLst/>
          </a:prstGeom>
        </p:spPr>
      </p:pic>
      <p:sp>
        <p:nvSpPr>
          <p:cNvPr id="8" name="TextBox 7">
            <a:extLst>
              <a:ext uri="{FF2B5EF4-FFF2-40B4-BE49-F238E27FC236}">
                <a16:creationId xmlns:a16="http://schemas.microsoft.com/office/drawing/2014/main" id="{0065C081-A5AC-1492-7534-78FD80EDA5FE}"/>
              </a:ext>
            </a:extLst>
          </p:cNvPr>
          <p:cNvSpPr txBox="1"/>
          <p:nvPr/>
        </p:nvSpPr>
        <p:spPr>
          <a:xfrm>
            <a:off x="181539" y="132058"/>
            <a:ext cx="7813523" cy="12311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rgbClr val="FFFFFF"/>
                </a:solidFill>
                <a:latin typeface="Calibri"/>
                <a:ea typeface="Calibri"/>
                <a:cs typeface="Calibri"/>
              </a:rPr>
              <a:t> Barrier 7 — Emotional Barrier</a:t>
            </a:r>
            <a:endParaRPr lang="en-US" sz="2800"/>
          </a:p>
          <a:p>
            <a:pPr marL="0" indent="0" algn="l"/>
            <a:endParaRPr lang="en-US" sz="2800" b="1" kern="1200">
              <a:solidFill>
                <a:srgbClr val="FFFFFF"/>
              </a:solidFill>
              <a:latin typeface="Calibri"/>
              <a:ea typeface="Calibri"/>
              <a:cs typeface="Calibri"/>
            </a:endParaRPr>
          </a:p>
          <a:p>
            <a:pPr algn="ctr"/>
            <a:endParaRPr lang="en-GB"/>
          </a:p>
        </p:txBody>
      </p:sp>
      <p:pic>
        <p:nvPicPr>
          <p:cNvPr id="23" name="Picture 22" descr="A black and white rectangle with a black border&#10;&#10;AI-generated content may be incorrect.">
            <a:extLst>
              <a:ext uri="{FF2B5EF4-FFF2-40B4-BE49-F238E27FC236}">
                <a16:creationId xmlns:a16="http://schemas.microsoft.com/office/drawing/2014/main" id="{B21939F4-069F-BC77-2A0B-1CA857AF43FF}"/>
              </a:ext>
            </a:extLst>
          </p:cNvPr>
          <p:cNvPicPr>
            <a:picLocks noChangeAspect="1"/>
          </p:cNvPicPr>
          <p:nvPr/>
        </p:nvPicPr>
        <p:blipFill>
          <a:blip r:embed="rId3"/>
          <a:stretch>
            <a:fillRect/>
          </a:stretch>
        </p:blipFill>
        <p:spPr>
          <a:xfrm>
            <a:off x="-69593" y="3501352"/>
            <a:ext cx="6240120" cy="3085198"/>
          </a:xfrm>
          <a:prstGeom prst="rect">
            <a:avLst/>
          </a:prstGeom>
        </p:spPr>
      </p:pic>
      <p:sp>
        <p:nvSpPr>
          <p:cNvPr id="18" name="TextBox 17">
            <a:extLst>
              <a:ext uri="{FF2B5EF4-FFF2-40B4-BE49-F238E27FC236}">
                <a16:creationId xmlns:a16="http://schemas.microsoft.com/office/drawing/2014/main" id="{0FE4BF09-23AB-670A-AFED-49D419FEB7ED}"/>
              </a:ext>
            </a:extLst>
          </p:cNvPr>
          <p:cNvSpPr txBox="1"/>
          <p:nvPr/>
        </p:nvSpPr>
        <p:spPr>
          <a:xfrm>
            <a:off x="96507" y="3746771"/>
            <a:ext cx="5853884" cy="27238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300" b="1" kern="1200" dirty="0">
                <a:solidFill>
                  <a:srgbClr val="1B2A4A"/>
                </a:solidFill>
                <a:latin typeface="Calibri"/>
                <a:ea typeface="Calibri"/>
                <a:cs typeface="Calibri"/>
              </a:rPr>
              <a:t> </a:t>
            </a:r>
            <a:endParaRPr lang="en-US" b="1" kern="1200" dirty="0">
              <a:solidFill>
                <a:srgbClr val="1B2A4A"/>
              </a:solidFill>
              <a:latin typeface="Calibri"/>
              <a:ea typeface="Calibri"/>
              <a:cs typeface="Calibri"/>
            </a:endParaRPr>
          </a:p>
          <a:p>
            <a:r>
              <a:rPr lang="en-GB" sz="1600" b="1">
                <a:latin typeface="Calibri"/>
                <a:ea typeface="Calibri"/>
                <a:cs typeface="Calibri"/>
              </a:rPr>
              <a:t>Maslow (1943): </a:t>
            </a:r>
            <a:r>
              <a:rPr lang="en-GB" sz="1600">
                <a:latin typeface="Calibri"/>
                <a:ea typeface="Calibri"/>
                <a:cs typeface="Calibri"/>
              </a:rPr>
              <a:t>Employees need a supportive and stable environment to feel secure. Gary’s stress creates an unsafe and uncomfortable atmosphere, preventing workers from feeling motivated.</a:t>
            </a:r>
          </a:p>
          <a:p>
            <a:br>
              <a:rPr lang="en-GB" sz="1600" dirty="0">
                <a:latin typeface="Calibri"/>
                <a:ea typeface="Calibri"/>
                <a:cs typeface="Calibri"/>
              </a:rPr>
            </a:br>
            <a:r>
              <a:rPr lang="en-GB" sz="1600" b="1">
                <a:latin typeface="Calibri"/>
                <a:ea typeface="Calibri"/>
                <a:cs typeface="Calibri"/>
              </a:rPr>
              <a:t>Goleman (1995) </a:t>
            </a:r>
            <a:r>
              <a:rPr lang="en-GB" sz="1600">
                <a:latin typeface="Calibri"/>
                <a:ea typeface="Calibri"/>
                <a:cs typeface="Calibri"/>
              </a:rPr>
              <a:t>– Emotional Intelligence: Effective leaders must control their emotions. Gary’s frustration and anger show low emotional intelligence, which negatively affects communication and leadership.</a:t>
            </a:r>
            <a:endParaRPr lang="en-GB" sz="1600" b="1">
              <a:latin typeface="Calibri"/>
              <a:ea typeface="Calibri"/>
              <a:cs typeface="Calibri"/>
            </a:endParaRPr>
          </a:p>
          <a:p>
            <a:pPr algn="ctr"/>
            <a:endParaRPr lang="en-GB" sz="1400"/>
          </a:p>
        </p:txBody>
      </p:sp>
      <p:pic>
        <p:nvPicPr>
          <p:cNvPr id="2" name="Picture 1" descr="A black and white rectangular frame&#10;&#10;AI-generated content may be incorrect.">
            <a:extLst>
              <a:ext uri="{FF2B5EF4-FFF2-40B4-BE49-F238E27FC236}">
                <a16:creationId xmlns:a16="http://schemas.microsoft.com/office/drawing/2014/main" id="{AAA66DEF-3932-A578-C47B-DEC2DE44EFA2}"/>
              </a:ext>
            </a:extLst>
          </p:cNvPr>
          <p:cNvPicPr>
            <a:picLocks noChangeAspect="1"/>
          </p:cNvPicPr>
          <p:nvPr/>
        </p:nvPicPr>
        <p:blipFill>
          <a:blip r:embed="rId4"/>
          <a:stretch>
            <a:fillRect/>
          </a:stretch>
        </p:blipFill>
        <p:spPr>
          <a:xfrm>
            <a:off x="66523" y="1509590"/>
            <a:ext cx="12192000" cy="1861958"/>
          </a:xfrm>
          <a:prstGeom prst="rect">
            <a:avLst/>
          </a:prstGeom>
        </p:spPr>
      </p:pic>
      <p:pic>
        <p:nvPicPr>
          <p:cNvPr id="5" name="Picture 4">
            <a:extLst>
              <a:ext uri="{FF2B5EF4-FFF2-40B4-BE49-F238E27FC236}">
                <a16:creationId xmlns:a16="http://schemas.microsoft.com/office/drawing/2014/main" id="{F5F2FD48-A7E9-1224-7412-6E5049278AB7}"/>
              </a:ext>
            </a:extLst>
          </p:cNvPr>
          <p:cNvPicPr>
            <a:picLocks noChangeAspect="1"/>
          </p:cNvPicPr>
          <p:nvPr/>
        </p:nvPicPr>
        <p:blipFill>
          <a:blip r:embed="rId5"/>
          <a:stretch>
            <a:fillRect/>
          </a:stretch>
        </p:blipFill>
        <p:spPr>
          <a:xfrm>
            <a:off x="119896" y="1510883"/>
            <a:ext cx="121255" cy="1731283"/>
          </a:xfrm>
          <a:prstGeom prst="rect">
            <a:avLst/>
          </a:prstGeom>
        </p:spPr>
      </p:pic>
      <p:sp>
        <p:nvSpPr>
          <p:cNvPr id="22" name="TextBox 21">
            <a:extLst>
              <a:ext uri="{FF2B5EF4-FFF2-40B4-BE49-F238E27FC236}">
                <a16:creationId xmlns:a16="http://schemas.microsoft.com/office/drawing/2014/main" id="{F1FEA684-3D41-081D-EB79-6E62742FCC25}"/>
              </a:ext>
            </a:extLst>
          </p:cNvPr>
          <p:cNvSpPr txBox="1"/>
          <p:nvPr/>
        </p:nvSpPr>
        <p:spPr>
          <a:xfrm>
            <a:off x="254000" y="1711476"/>
            <a:ext cx="11647714" cy="18312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900" dirty="0">
                <a:latin typeface="Calibri"/>
                <a:ea typeface="Calibri"/>
                <a:cs typeface="Calibri"/>
              </a:rPr>
              <a:t>Gary is experiencing high levels of stress and frustration due to the pressure of managing a large workforce with little support. He describes the workplace as a “madhouse” and shows emotional reactions such as shouting “Idiots!”, indicating a loss of control and patience. His fatigue and lack of preparation further worsen the situation, leading to poor decision-making and negative interactions with workers. As a result, emotional tension builds within the workplace, reducing overall effectiveness and performance</a:t>
            </a:r>
            <a:r>
              <a:rPr lang="en-GB" dirty="0"/>
              <a:t>.</a:t>
            </a:r>
          </a:p>
          <a:p>
            <a:endParaRPr lang="en-GB"/>
          </a:p>
        </p:txBody>
      </p:sp>
      <p:pic>
        <p:nvPicPr>
          <p:cNvPr id="24" name="Picture 23" descr="A black and white rectangle with a black border&#10;&#10;AI-generated content may be incorrect.">
            <a:extLst>
              <a:ext uri="{FF2B5EF4-FFF2-40B4-BE49-F238E27FC236}">
                <a16:creationId xmlns:a16="http://schemas.microsoft.com/office/drawing/2014/main" id="{6CA11BCF-8D7C-EA6D-5922-38B22404F68D}"/>
              </a:ext>
            </a:extLst>
          </p:cNvPr>
          <p:cNvPicPr>
            <a:picLocks noChangeAspect="1"/>
          </p:cNvPicPr>
          <p:nvPr/>
        </p:nvPicPr>
        <p:blipFill>
          <a:blip r:embed="rId3"/>
          <a:stretch>
            <a:fillRect/>
          </a:stretch>
        </p:blipFill>
        <p:spPr>
          <a:xfrm>
            <a:off x="6171943" y="3361778"/>
            <a:ext cx="6061077" cy="3240986"/>
          </a:xfrm>
          <a:prstGeom prst="rect">
            <a:avLst/>
          </a:prstGeom>
        </p:spPr>
      </p:pic>
      <p:sp>
        <p:nvSpPr>
          <p:cNvPr id="27" name="TextBox 26">
            <a:extLst>
              <a:ext uri="{FF2B5EF4-FFF2-40B4-BE49-F238E27FC236}">
                <a16:creationId xmlns:a16="http://schemas.microsoft.com/office/drawing/2014/main" id="{2B3E7E51-69C8-CAF6-BCC4-C1755F614863}"/>
              </a:ext>
            </a:extLst>
          </p:cNvPr>
          <p:cNvSpPr txBox="1"/>
          <p:nvPr/>
        </p:nvSpPr>
        <p:spPr>
          <a:xfrm>
            <a:off x="254000" y="3586238"/>
            <a:ext cx="1657049" cy="61555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600" b="1" spc="200">
                <a:solidFill>
                  <a:srgbClr val="1B2A4A"/>
                </a:solidFill>
                <a:latin typeface="Calibri"/>
                <a:ea typeface="Calibri"/>
                <a:cs typeface="Calibri"/>
              </a:rPr>
              <a:t>THEORY</a:t>
            </a:r>
          </a:p>
          <a:p>
            <a:pPr algn="ctr"/>
            <a:endParaRPr lang="en-GB"/>
          </a:p>
        </p:txBody>
      </p:sp>
      <p:sp>
        <p:nvSpPr>
          <p:cNvPr id="28" name="TextBox 27">
            <a:extLst>
              <a:ext uri="{FF2B5EF4-FFF2-40B4-BE49-F238E27FC236}">
                <a16:creationId xmlns:a16="http://schemas.microsoft.com/office/drawing/2014/main" id="{06CDCD30-60C5-958C-EFC8-8E15173E3517}"/>
              </a:ext>
            </a:extLst>
          </p:cNvPr>
          <p:cNvSpPr txBox="1"/>
          <p:nvPr/>
        </p:nvSpPr>
        <p:spPr>
          <a:xfrm>
            <a:off x="6352293" y="3889407"/>
            <a:ext cx="5624946" cy="276998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dirty="0">
                <a:latin typeface="Calibri"/>
                <a:ea typeface="Calibri"/>
                <a:cs typeface="Calibri"/>
              </a:rPr>
              <a:t>Stress management and support:</a:t>
            </a:r>
            <a:r>
              <a:rPr lang="en-GB" sz="1600" dirty="0">
                <a:latin typeface="Calibri"/>
                <a:ea typeface="Calibri"/>
                <a:cs typeface="Calibri"/>
              </a:rPr>
              <a:t> Provide Gary with additional managerial support and training to reduce workload and pressure.</a:t>
            </a:r>
          </a:p>
          <a:p>
            <a:br>
              <a:rPr lang="en-GB" sz="1600" dirty="0">
                <a:latin typeface="Calibri"/>
                <a:ea typeface="Calibri"/>
                <a:cs typeface="Calibri"/>
              </a:rPr>
            </a:br>
            <a:r>
              <a:rPr lang="en-GB" sz="1600" b="1">
                <a:latin typeface="Calibri"/>
                <a:ea typeface="Calibri"/>
                <a:cs typeface="Calibri"/>
              </a:rPr>
              <a:t>Emotional awareness training</a:t>
            </a:r>
            <a:r>
              <a:rPr lang="en-GB" sz="1600">
                <a:latin typeface="Calibri"/>
                <a:ea typeface="Calibri"/>
                <a:cs typeface="Calibri"/>
              </a:rPr>
              <a:t>: Improve Gary’s emotional intelligence so he can manage frustration and respond calmly.</a:t>
            </a:r>
            <a:endParaRPr lang="en-GB" sz="1600" dirty="0">
              <a:latin typeface="Calibri"/>
              <a:ea typeface="Calibri"/>
              <a:cs typeface="Calibri"/>
            </a:endParaRPr>
          </a:p>
          <a:p>
            <a:br>
              <a:rPr lang="en-GB" sz="1600" dirty="0">
                <a:latin typeface="Calibri"/>
                <a:ea typeface="Calibri"/>
                <a:cs typeface="Calibri"/>
              </a:rPr>
            </a:br>
            <a:r>
              <a:rPr lang="en-GB" sz="1600" b="1">
                <a:latin typeface="Calibri"/>
                <a:ea typeface="Calibri"/>
                <a:cs typeface="Calibri"/>
              </a:rPr>
              <a:t>Positive work environment</a:t>
            </a:r>
            <a:r>
              <a:rPr lang="en-GB" sz="1600">
                <a:latin typeface="Calibri"/>
                <a:ea typeface="Calibri"/>
                <a:cs typeface="Calibri"/>
              </a:rPr>
              <a:t>: Encourage respectful communication and reduce negative reactions to create a more supportive atmosphere.</a:t>
            </a:r>
            <a:endParaRPr lang="en-GB" sz="1600" dirty="0">
              <a:latin typeface="Calibri"/>
              <a:ea typeface="Calibri"/>
              <a:cs typeface="Calibri"/>
            </a:endParaRPr>
          </a:p>
          <a:p>
            <a:pPr algn="ctr"/>
            <a:endParaRPr lang="en-GB" sz="1400"/>
          </a:p>
        </p:txBody>
      </p:sp>
      <p:sp>
        <p:nvSpPr>
          <p:cNvPr id="29" name="TextBox 28">
            <a:extLst>
              <a:ext uri="{FF2B5EF4-FFF2-40B4-BE49-F238E27FC236}">
                <a16:creationId xmlns:a16="http://schemas.microsoft.com/office/drawing/2014/main" id="{D4028EB8-0A47-5A22-32FD-C78B6D5A8C70}"/>
              </a:ext>
            </a:extLst>
          </p:cNvPr>
          <p:cNvSpPr txBox="1"/>
          <p:nvPr/>
        </p:nvSpPr>
        <p:spPr>
          <a:xfrm>
            <a:off x="6358215" y="3504880"/>
            <a:ext cx="2346477"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0" algn="l" rtl="0"/>
            <a:r>
              <a:rPr lang="en-US" sz="1400" b="1" spc="200">
                <a:solidFill>
                  <a:srgbClr val="C9972B"/>
                </a:solidFill>
                <a:latin typeface="Calibri"/>
                <a:ea typeface="Calibri"/>
                <a:cs typeface="Calibri"/>
              </a:rPr>
              <a:t>SOLUTION</a:t>
            </a:r>
          </a:p>
          <a:p>
            <a:pPr algn="ctr"/>
            <a:endParaRPr lang="en-GB"/>
          </a:p>
        </p:txBody>
      </p:sp>
      <p:pic>
        <p:nvPicPr>
          <p:cNvPr id="30" name="Picture 29">
            <a:extLst>
              <a:ext uri="{FF2B5EF4-FFF2-40B4-BE49-F238E27FC236}">
                <a16:creationId xmlns:a16="http://schemas.microsoft.com/office/drawing/2014/main" id="{6DBEBFDC-3C8C-8E67-3BB9-5663E006415A}"/>
              </a:ext>
            </a:extLst>
          </p:cNvPr>
          <p:cNvPicPr>
            <a:picLocks noChangeAspect="1"/>
          </p:cNvPicPr>
          <p:nvPr/>
        </p:nvPicPr>
        <p:blipFill>
          <a:blip r:embed="rId6"/>
          <a:stretch>
            <a:fillRect/>
          </a:stretch>
        </p:blipFill>
        <p:spPr>
          <a:xfrm>
            <a:off x="6350" y="3398610"/>
            <a:ext cx="6107491" cy="181732"/>
          </a:xfrm>
          <a:prstGeom prst="rect">
            <a:avLst/>
          </a:prstGeom>
        </p:spPr>
      </p:pic>
      <p:pic>
        <p:nvPicPr>
          <p:cNvPr id="31" name="Picture 30">
            <a:extLst>
              <a:ext uri="{FF2B5EF4-FFF2-40B4-BE49-F238E27FC236}">
                <a16:creationId xmlns:a16="http://schemas.microsoft.com/office/drawing/2014/main" id="{5DDEEAD7-1157-B59F-095A-A500644D7710}"/>
              </a:ext>
            </a:extLst>
          </p:cNvPr>
          <p:cNvPicPr>
            <a:picLocks noChangeAspect="1"/>
          </p:cNvPicPr>
          <p:nvPr/>
        </p:nvPicPr>
        <p:blipFill>
          <a:blip r:embed="rId7"/>
          <a:srcRect l="27" t="8567" r="3472" b="-27994"/>
          <a:stretch>
            <a:fillRect/>
          </a:stretch>
        </p:blipFill>
        <p:spPr>
          <a:xfrm>
            <a:off x="6284815" y="3397962"/>
            <a:ext cx="5859508" cy="205313"/>
          </a:xfrm>
          <a:prstGeom prst="rect">
            <a:avLst/>
          </a:prstGeom>
        </p:spPr>
      </p:pic>
      <p:sp>
        <p:nvSpPr>
          <p:cNvPr id="3" name="TextBox 2">
            <a:extLst>
              <a:ext uri="{FF2B5EF4-FFF2-40B4-BE49-F238E27FC236}">
                <a16:creationId xmlns:a16="http://schemas.microsoft.com/office/drawing/2014/main" id="{FEB920AB-0AD0-C75F-F45D-C33059CB00D7}"/>
              </a:ext>
            </a:extLst>
          </p:cNvPr>
          <p:cNvSpPr txBox="1"/>
          <p:nvPr/>
        </p:nvSpPr>
        <p:spPr>
          <a:xfrm>
            <a:off x="8676799" y="130485"/>
            <a:ext cx="2317667"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a:solidFill>
                  <a:schemeClr val="bg1"/>
                </a:solidFill>
                <a:latin typeface="Calibri"/>
                <a:ea typeface="Calibri"/>
                <a:cs typeface="Calibri"/>
              </a:rPr>
              <a:t>Isabella Guthier</a:t>
            </a:r>
          </a:p>
        </p:txBody>
      </p:sp>
      <p:pic>
        <p:nvPicPr>
          <p:cNvPr id="6" name="Picture 5" descr="Emotional Suppression, Icon in Line Design. Emotional Suppression, Bottled  Feelings, Inner Conflict, Emotional Barrier, Stress on Stock Vector -  Illustration of design, selfrestraint: 380412300">
            <a:extLst>
              <a:ext uri="{FF2B5EF4-FFF2-40B4-BE49-F238E27FC236}">
                <a16:creationId xmlns:a16="http://schemas.microsoft.com/office/drawing/2014/main" id="{42A99EE6-634B-B9FE-E5F5-66B7171E2652}"/>
              </a:ext>
            </a:extLst>
          </p:cNvPr>
          <p:cNvPicPr>
            <a:picLocks noChangeAspect="1"/>
          </p:cNvPicPr>
          <p:nvPr/>
        </p:nvPicPr>
        <p:blipFill>
          <a:blip r:embed="rId8"/>
          <a:stretch>
            <a:fillRect/>
          </a:stretch>
        </p:blipFill>
        <p:spPr>
          <a:xfrm>
            <a:off x="10557708" y="280738"/>
            <a:ext cx="1423739" cy="1233237"/>
          </a:xfrm>
          <a:prstGeom prst="rect">
            <a:avLst/>
          </a:prstGeom>
        </p:spPr>
      </p:pic>
    </p:spTree>
    <p:extLst>
      <p:ext uri="{BB962C8B-B14F-4D97-AF65-F5344CB8AC3E}">
        <p14:creationId xmlns:p14="http://schemas.microsoft.com/office/powerpoint/2010/main" val="912765980"/>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4857E7B1-CBD1-425F-9739-D44D03357BFC}"/>
              </a:ext>
            </a:extLst>
          </p:cNvPr>
          <p:cNvSpPr>
            <a:spLocks noGrp="1"/>
          </p:cNvSpPr>
          <p:nvPr>
            <p:ph type="dt" sz="half" idx="10"/>
          </p:nvPr>
        </p:nvSpPr>
        <p:spPr/>
        <p:txBody>
          <a:bodyPr/>
          <a:lstStyle/>
          <a:p>
            <a:fld id="{E023AFB7-90A6-428C-A019-BBE6272496B8}" type="datetime1">
              <a:rPr lang="en-US" smtClean="0"/>
              <a:t>4/19/2026</a:t>
            </a:fld>
            <a:endParaRPr lang="en-US"/>
          </a:p>
        </p:txBody>
      </p:sp>
      <p:sp>
        <p:nvSpPr>
          <p:cNvPr id="4" name="Footer Placeholder 3">
            <a:extLst>
              <a:ext uri="{FF2B5EF4-FFF2-40B4-BE49-F238E27FC236}">
                <a16:creationId xmlns:a16="http://schemas.microsoft.com/office/drawing/2014/main" id="{E66F97A2-3FA0-71CC-E50F-51E9AA39F16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F91C7F66-3D06-A5A2-8CBA-E61976CF32A6}"/>
              </a:ext>
            </a:extLst>
          </p:cNvPr>
          <p:cNvSpPr>
            <a:spLocks noGrp="1"/>
          </p:cNvSpPr>
          <p:nvPr>
            <p:ph type="sldNum" sz="quarter" idx="12"/>
          </p:nvPr>
        </p:nvSpPr>
        <p:spPr/>
        <p:txBody>
          <a:bodyPr/>
          <a:lstStyle/>
          <a:p>
            <a:fld id="{CC057153-B650-4DEB-B370-79DDCFDCE934}" type="slidenum">
              <a:rPr lang="en-US" smtClean="0"/>
              <a:pPr/>
              <a:t>11</a:t>
            </a:fld>
            <a:endParaRPr lang="en-US"/>
          </a:p>
        </p:txBody>
      </p:sp>
      <p:sp>
        <p:nvSpPr>
          <p:cNvPr id="9" name="Footer Placeholder 3">
            <a:extLst>
              <a:ext uri="{FF2B5EF4-FFF2-40B4-BE49-F238E27FC236}">
                <a16:creationId xmlns:a16="http://schemas.microsoft.com/office/drawing/2014/main" id="{46847FE6-2D23-BF66-DD14-B612D3940AB0}"/>
              </a:ext>
            </a:extLst>
          </p:cNvPr>
          <p:cNvSpPr txBox="1">
            <a:spLocks/>
          </p:cNvSpPr>
          <p:nvPr/>
        </p:nvSpPr>
        <p:spPr>
          <a:xfrm>
            <a:off x="9045770" y="6642924"/>
            <a:ext cx="2662834" cy="336141"/>
          </a:xfrm>
          <a:prstGeom prst="rect">
            <a:avLst/>
          </a:prstGeom>
        </p:spPr>
        <p:txBody>
          <a:bodyPr vert="horz" lIns="91440" tIns="45720" rIns="91440" bIns="45720" rtlCol="0" anchor="ct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Sample Footer Text</a:t>
            </a:r>
          </a:p>
        </p:txBody>
      </p:sp>
      <p:sp>
        <p:nvSpPr>
          <p:cNvPr id="11" name="Slide Number Placeholder 4">
            <a:extLst>
              <a:ext uri="{FF2B5EF4-FFF2-40B4-BE49-F238E27FC236}">
                <a16:creationId xmlns:a16="http://schemas.microsoft.com/office/drawing/2014/main" id="{0698DC46-F2FE-679C-777D-C0AD6DCCC627}"/>
              </a:ext>
            </a:extLst>
          </p:cNvPr>
          <p:cNvSpPr txBox="1">
            <a:spLocks/>
          </p:cNvSpPr>
          <p:nvPr/>
        </p:nvSpPr>
        <p:spPr>
          <a:xfrm>
            <a:off x="11800831" y="6642924"/>
            <a:ext cx="457200" cy="336141"/>
          </a:xfrm>
          <a:prstGeom prst="rect">
            <a:avLst/>
          </a:prstGeom>
        </p:spPr>
        <p:txBody>
          <a:bodyPr vert="horz" lIns="91440" tIns="45720" rIns="91440" bIns="45720" rtlCol="0" anchor="ct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C057153-B650-4DEB-B370-79DDCFDCE934}" type="slidenum">
              <a:rPr lang="en-US" smtClean="0"/>
              <a:pPr/>
              <a:t>11</a:t>
            </a:fld>
            <a:endParaRPr lang="en-US"/>
          </a:p>
        </p:txBody>
      </p:sp>
      <p:pic>
        <p:nvPicPr>
          <p:cNvPr id="13" name="Picture 12" descr="A blue square with white lines&#10;&#10;AI-generated content may be incorrect.">
            <a:extLst>
              <a:ext uri="{FF2B5EF4-FFF2-40B4-BE49-F238E27FC236}">
                <a16:creationId xmlns:a16="http://schemas.microsoft.com/office/drawing/2014/main" id="{B31613A7-3F0F-44D2-C073-097E550460BC}"/>
              </a:ext>
            </a:extLst>
          </p:cNvPr>
          <p:cNvPicPr>
            <a:picLocks noChangeAspect="1"/>
          </p:cNvPicPr>
          <p:nvPr/>
        </p:nvPicPr>
        <p:blipFill>
          <a:blip r:embed="rId2"/>
          <a:srcRect l="115" t="-147" r="-195"/>
          <a:stretch>
            <a:fillRect/>
          </a:stretch>
        </p:blipFill>
        <p:spPr>
          <a:xfrm>
            <a:off x="-206415" y="0"/>
            <a:ext cx="12500433" cy="6868047"/>
          </a:xfrm>
          <a:prstGeom prst="rect">
            <a:avLst/>
          </a:prstGeom>
        </p:spPr>
      </p:pic>
      <p:pic>
        <p:nvPicPr>
          <p:cNvPr id="15" name="Picture 14" descr="A blue square with white lines&#10;&#10;AI-generated content may be incorrect.">
            <a:extLst>
              <a:ext uri="{FF2B5EF4-FFF2-40B4-BE49-F238E27FC236}">
                <a16:creationId xmlns:a16="http://schemas.microsoft.com/office/drawing/2014/main" id="{DC0E89DE-AABE-63FF-3029-3DE04D8CD705}"/>
              </a:ext>
            </a:extLst>
          </p:cNvPr>
          <p:cNvPicPr>
            <a:picLocks noChangeAspect="1"/>
          </p:cNvPicPr>
          <p:nvPr/>
        </p:nvPicPr>
        <p:blipFill>
          <a:blip r:embed="rId3"/>
          <a:stretch>
            <a:fillRect/>
          </a:stretch>
        </p:blipFill>
        <p:spPr>
          <a:xfrm>
            <a:off x="-205626" y="7398"/>
            <a:ext cx="283723" cy="6858000"/>
          </a:xfrm>
          <a:prstGeom prst="rect">
            <a:avLst/>
          </a:prstGeom>
        </p:spPr>
      </p:pic>
      <p:sp>
        <p:nvSpPr>
          <p:cNvPr id="17" name="TextBox 16">
            <a:extLst>
              <a:ext uri="{FF2B5EF4-FFF2-40B4-BE49-F238E27FC236}">
                <a16:creationId xmlns:a16="http://schemas.microsoft.com/office/drawing/2014/main" id="{39EDC9E0-DB81-9F23-F1F1-39E86C493AA4}"/>
              </a:ext>
            </a:extLst>
          </p:cNvPr>
          <p:cNvSpPr txBox="1"/>
          <p:nvPr/>
        </p:nvSpPr>
        <p:spPr>
          <a:xfrm>
            <a:off x="-147686" y="166150"/>
            <a:ext cx="9578611"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b="1">
                <a:solidFill>
                  <a:srgbClr val="FFFFFF"/>
                </a:solidFill>
                <a:latin typeface="Calibri"/>
                <a:ea typeface="Calibri"/>
                <a:cs typeface="Calibri"/>
              </a:rPr>
              <a:t>                                   Conclusion </a:t>
            </a:r>
            <a:endParaRPr lang="de-DE" sz="4400" b="1">
              <a:solidFill>
                <a:srgbClr val="FFFFFF"/>
              </a:solidFill>
              <a:latin typeface="Calibri"/>
              <a:ea typeface="Calibri"/>
              <a:cs typeface="Calibri"/>
            </a:endParaRPr>
          </a:p>
          <a:p>
            <a:pPr algn="ctr"/>
            <a:endParaRPr lang="en-GB"/>
          </a:p>
        </p:txBody>
      </p:sp>
      <p:pic>
        <p:nvPicPr>
          <p:cNvPr id="23" name="Picture 22">
            <a:extLst>
              <a:ext uri="{FF2B5EF4-FFF2-40B4-BE49-F238E27FC236}">
                <a16:creationId xmlns:a16="http://schemas.microsoft.com/office/drawing/2014/main" id="{CB9E95A4-0C62-4713-7F77-5A6049A1D969}"/>
              </a:ext>
            </a:extLst>
          </p:cNvPr>
          <p:cNvPicPr>
            <a:picLocks noChangeAspect="1"/>
          </p:cNvPicPr>
          <p:nvPr/>
        </p:nvPicPr>
        <p:blipFill>
          <a:blip r:embed="rId3"/>
          <a:stretch>
            <a:fillRect/>
          </a:stretch>
        </p:blipFill>
        <p:spPr>
          <a:xfrm>
            <a:off x="11972165" y="-1"/>
            <a:ext cx="283723" cy="6858000"/>
          </a:xfrm>
          <a:prstGeom prst="rect">
            <a:avLst/>
          </a:prstGeom>
        </p:spPr>
      </p:pic>
      <p:sp>
        <p:nvSpPr>
          <p:cNvPr id="24" name="Rectangle 23">
            <a:extLst>
              <a:ext uri="{FF2B5EF4-FFF2-40B4-BE49-F238E27FC236}">
                <a16:creationId xmlns:a16="http://schemas.microsoft.com/office/drawing/2014/main" id="{23661C38-428A-145A-A904-510B5C871958}"/>
              </a:ext>
            </a:extLst>
          </p:cNvPr>
          <p:cNvSpPr/>
          <p:nvPr/>
        </p:nvSpPr>
        <p:spPr>
          <a:xfrm>
            <a:off x="668828" y="1214233"/>
            <a:ext cx="10499550" cy="4977274"/>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TextBox 24">
            <a:extLst>
              <a:ext uri="{FF2B5EF4-FFF2-40B4-BE49-F238E27FC236}">
                <a16:creationId xmlns:a16="http://schemas.microsoft.com/office/drawing/2014/main" id="{D17B0E41-9873-6172-EDE6-1BA9E2870259}"/>
              </a:ext>
            </a:extLst>
          </p:cNvPr>
          <p:cNvSpPr txBox="1"/>
          <p:nvPr/>
        </p:nvSpPr>
        <p:spPr>
          <a:xfrm>
            <a:off x="1224908" y="1986582"/>
            <a:ext cx="8368166"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Calibri"/>
                <a:ea typeface="Calibri"/>
                <a:cs typeface="Calibri"/>
              </a:rPr>
              <a:t>Flight Food faces multiple communication barriers that lead to the miscommunication, poor hygiene standards  as well reduced performance and business loss </a:t>
            </a:r>
          </a:p>
          <a:p>
            <a:endParaRPr lang="en-GB" sz="2400">
              <a:latin typeface="Calibri"/>
              <a:ea typeface="Calibri"/>
              <a:cs typeface="Calibri"/>
            </a:endParaRPr>
          </a:p>
          <a:p>
            <a:r>
              <a:rPr lang="en-GB" sz="2400">
                <a:latin typeface="Calibri"/>
                <a:ea typeface="Calibri"/>
                <a:cs typeface="Calibri"/>
              </a:rPr>
              <a:t>The communication theories highlight the importance of clear message transmission and the need to consider receiver understanding . </a:t>
            </a:r>
          </a:p>
          <a:p>
            <a:endParaRPr lang="en-GB" sz="2400">
              <a:latin typeface="Calibri"/>
              <a:ea typeface="Calibri"/>
              <a:cs typeface="Calibri"/>
            </a:endParaRPr>
          </a:p>
          <a:p>
            <a:r>
              <a:rPr lang="en-GB" sz="2400">
                <a:latin typeface="Calibri"/>
                <a:ea typeface="Calibri"/>
                <a:cs typeface="Calibri"/>
              </a:rPr>
              <a:t>Effective communication is essential for quality and safety </a:t>
            </a:r>
          </a:p>
        </p:txBody>
      </p:sp>
    </p:spTree>
    <p:extLst>
      <p:ext uri="{BB962C8B-B14F-4D97-AF65-F5344CB8AC3E}">
        <p14:creationId xmlns:p14="http://schemas.microsoft.com/office/powerpoint/2010/main" val="1439010678"/>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6DE972B0-2BE9-08FF-471E-B659B080C4BE}"/>
              </a:ext>
            </a:extLst>
          </p:cNvPr>
          <p:cNvSpPr>
            <a:spLocks noGrp="1"/>
          </p:cNvSpPr>
          <p:nvPr>
            <p:ph type="dt" sz="half" idx="10"/>
          </p:nvPr>
        </p:nvSpPr>
        <p:spPr/>
        <p:txBody>
          <a:bodyPr/>
          <a:lstStyle/>
          <a:p>
            <a:fld id="{E023AFB7-90A6-428C-A019-BBE6272496B8}" type="datetime1">
              <a:rPr lang="en-US" smtClean="0"/>
              <a:t>4/19/2026</a:t>
            </a:fld>
            <a:endParaRPr lang="en-US"/>
          </a:p>
        </p:txBody>
      </p:sp>
      <p:sp>
        <p:nvSpPr>
          <p:cNvPr id="4" name="Footer Placeholder 3">
            <a:extLst>
              <a:ext uri="{FF2B5EF4-FFF2-40B4-BE49-F238E27FC236}">
                <a16:creationId xmlns:a16="http://schemas.microsoft.com/office/drawing/2014/main" id="{88E7C769-C5F0-BD60-DC4A-F2E1D7460C43}"/>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3A5F2160-7CFC-1E99-820C-767FB27BAF89}"/>
              </a:ext>
            </a:extLst>
          </p:cNvPr>
          <p:cNvSpPr>
            <a:spLocks noGrp="1"/>
          </p:cNvSpPr>
          <p:nvPr>
            <p:ph type="sldNum" sz="quarter" idx="12"/>
          </p:nvPr>
        </p:nvSpPr>
        <p:spPr/>
        <p:txBody>
          <a:bodyPr/>
          <a:lstStyle/>
          <a:p>
            <a:fld id="{CC057153-B650-4DEB-B370-79DDCFDCE934}" type="slidenum">
              <a:rPr lang="en-US" smtClean="0"/>
              <a:pPr/>
              <a:t>12</a:t>
            </a:fld>
            <a:endParaRPr lang="en-US"/>
          </a:p>
        </p:txBody>
      </p:sp>
      <p:pic>
        <p:nvPicPr>
          <p:cNvPr id="8" name="Picture 7" descr="A blue square with white lines&#10;&#10;AI-generated content may be incorrect.">
            <a:extLst>
              <a:ext uri="{FF2B5EF4-FFF2-40B4-BE49-F238E27FC236}">
                <a16:creationId xmlns:a16="http://schemas.microsoft.com/office/drawing/2014/main" id="{495D6B25-B46C-C03D-F04D-47965EC2281F}"/>
              </a:ext>
            </a:extLst>
          </p:cNvPr>
          <p:cNvPicPr>
            <a:picLocks noChangeAspect="1"/>
          </p:cNvPicPr>
          <p:nvPr/>
        </p:nvPicPr>
        <p:blipFill>
          <a:blip r:embed="rId2"/>
          <a:srcRect l="115" t="-147" r="-195"/>
          <a:stretch>
            <a:fillRect/>
          </a:stretch>
        </p:blipFill>
        <p:spPr>
          <a:xfrm>
            <a:off x="-206415" y="0"/>
            <a:ext cx="12500433" cy="6868047"/>
          </a:xfrm>
          <a:prstGeom prst="rect">
            <a:avLst/>
          </a:prstGeom>
        </p:spPr>
      </p:pic>
      <p:sp>
        <p:nvSpPr>
          <p:cNvPr id="9" name="TextBox 8">
            <a:extLst>
              <a:ext uri="{FF2B5EF4-FFF2-40B4-BE49-F238E27FC236}">
                <a16:creationId xmlns:a16="http://schemas.microsoft.com/office/drawing/2014/main" id="{3C8D4947-AD3E-B207-C175-73607552BA06}"/>
              </a:ext>
            </a:extLst>
          </p:cNvPr>
          <p:cNvSpPr txBox="1"/>
          <p:nvPr/>
        </p:nvSpPr>
        <p:spPr>
          <a:xfrm>
            <a:off x="4344537" y="5686"/>
            <a:ext cx="6096000" cy="104644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400" b="1" baseline="0">
                <a:solidFill>
                  <a:srgbClr val="FFFFFF"/>
                </a:solidFill>
                <a:latin typeface="Calibri"/>
              </a:rPr>
              <a:t>  </a:t>
            </a:r>
            <a:r>
              <a:rPr lang="en-US" sz="4400" b="1">
                <a:solidFill>
                  <a:srgbClr val="FFFFFF"/>
                </a:solidFill>
                <a:latin typeface="Calibri"/>
              </a:rPr>
              <a:t>References </a:t>
            </a:r>
            <a:r>
              <a:rPr lang="en-US" sz="4400" b="1" baseline="0">
                <a:solidFill>
                  <a:srgbClr val="FFFFFF"/>
                </a:solidFill>
                <a:latin typeface="Calibri"/>
              </a:rPr>
              <a:t> </a:t>
            </a:r>
            <a:endParaRPr lang="en-GB"/>
          </a:p>
          <a:p>
            <a:pPr algn="ctr"/>
            <a:endParaRPr lang="en-GB"/>
          </a:p>
        </p:txBody>
      </p:sp>
      <p:pic>
        <p:nvPicPr>
          <p:cNvPr id="11" name="Picture 10" descr="A black and white rectangle with a black border&#10;&#10;AI-generated content may be incorrect.">
            <a:extLst>
              <a:ext uri="{FF2B5EF4-FFF2-40B4-BE49-F238E27FC236}">
                <a16:creationId xmlns:a16="http://schemas.microsoft.com/office/drawing/2014/main" id="{0CEE5101-879B-F1E5-8683-E67EB02A21EB}"/>
              </a:ext>
            </a:extLst>
          </p:cNvPr>
          <p:cNvPicPr>
            <a:picLocks noChangeAspect="1"/>
          </p:cNvPicPr>
          <p:nvPr/>
        </p:nvPicPr>
        <p:blipFill>
          <a:blip r:embed="rId3"/>
          <a:stretch>
            <a:fillRect/>
          </a:stretch>
        </p:blipFill>
        <p:spPr>
          <a:xfrm>
            <a:off x="-206864" y="684126"/>
            <a:ext cx="12407736" cy="5768778"/>
          </a:xfrm>
          <a:prstGeom prst="rect">
            <a:avLst/>
          </a:prstGeom>
        </p:spPr>
      </p:pic>
      <p:sp>
        <p:nvSpPr>
          <p:cNvPr id="14" name="TextBox 13">
            <a:extLst>
              <a:ext uri="{FF2B5EF4-FFF2-40B4-BE49-F238E27FC236}">
                <a16:creationId xmlns:a16="http://schemas.microsoft.com/office/drawing/2014/main" id="{864CB246-174F-171E-3A2E-05ABC60DDDAF}"/>
              </a:ext>
            </a:extLst>
          </p:cNvPr>
          <p:cNvSpPr txBox="1"/>
          <p:nvPr/>
        </p:nvSpPr>
        <p:spPr>
          <a:xfrm>
            <a:off x="125105" y="1063388"/>
            <a:ext cx="11748446" cy="65864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i="1">
                <a:latin typeface="Calibri"/>
                <a:ea typeface="Calibri"/>
                <a:cs typeface="Calibri"/>
              </a:rPr>
              <a:t>Shannon, C.E. and Weaver, W. (1949) The Mathematical Theory of Communication. Urbana</a:t>
            </a:r>
            <a:r>
              <a:rPr lang="en-US" sz="1600" i="1" baseline="0">
                <a:latin typeface="Calibri"/>
                <a:ea typeface="Calibri"/>
                <a:cs typeface="Calibri"/>
              </a:rPr>
              <a:t>: </a:t>
            </a:r>
            <a:r>
              <a:rPr lang="en-US" sz="1600" i="1">
                <a:latin typeface="Calibri"/>
                <a:ea typeface="Calibri"/>
                <a:cs typeface="Calibri"/>
              </a:rPr>
              <a:t>University of Illinois Press.   |   </a:t>
            </a:r>
            <a:r>
              <a:rPr lang="en-US" sz="1600" i="1" err="1">
                <a:latin typeface="Calibri"/>
                <a:ea typeface="Calibri"/>
                <a:cs typeface="Calibri"/>
              </a:rPr>
              <a:t>Schramm</a:t>
            </a:r>
            <a:r>
              <a:rPr lang="en-US" sz="1600" i="1">
                <a:latin typeface="Calibri"/>
                <a:ea typeface="Calibri"/>
                <a:cs typeface="Calibri"/>
              </a:rPr>
              <a:t>, W. (1954) "</a:t>
            </a:r>
            <a:r>
              <a:rPr lang="en-US" sz="1600" i="1" err="1">
                <a:latin typeface="Calibri"/>
                <a:ea typeface="Calibri"/>
                <a:cs typeface="Calibri"/>
              </a:rPr>
              <a:t>HowCommunication</a:t>
            </a:r>
            <a:r>
              <a:rPr lang="en-US" sz="1600" i="1">
                <a:latin typeface="Calibri"/>
                <a:ea typeface="Calibri"/>
                <a:cs typeface="Calibri"/>
              </a:rPr>
              <a:t> Works" in W. </a:t>
            </a:r>
            <a:r>
              <a:rPr lang="en-US" sz="1600" i="1" err="1">
                <a:latin typeface="Calibri"/>
                <a:ea typeface="Calibri"/>
                <a:cs typeface="Calibri"/>
              </a:rPr>
              <a:t>Schramm</a:t>
            </a:r>
            <a:r>
              <a:rPr lang="en-US" sz="1600" i="1">
                <a:latin typeface="Calibri"/>
                <a:ea typeface="Calibri"/>
                <a:cs typeface="Calibri"/>
              </a:rPr>
              <a:t> (ed.) The Process and Effects of Mass Communication. Urbana: University of Illinois Press, pp. 3–26</a:t>
            </a:r>
            <a:endParaRPr lang="en-US" sz="1600"/>
          </a:p>
          <a:p>
            <a:endParaRPr lang="en-US" sz="1600" i="1">
              <a:latin typeface="Calibri"/>
              <a:ea typeface="Calibri"/>
              <a:cs typeface="Calibri"/>
            </a:endParaRPr>
          </a:p>
          <a:p>
            <a:r>
              <a:rPr lang="en-US" sz="1600" i="1">
                <a:latin typeface="Calibri"/>
                <a:ea typeface="Calibri"/>
                <a:cs typeface="Calibri"/>
              </a:rPr>
              <a:t>Shannon, C.E. and Weaver, W. (1949) The Mathematical Theory of Communication. Urbana: University of Illinois Press.   |   Berlo, D.K. (1960) The Process of Communication. New York: Holt, Rinehart and Winston.</a:t>
            </a:r>
          </a:p>
          <a:p>
            <a:endParaRPr lang="en-US" sz="1600" i="1">
              <a:solidFill>
                <a:srgbClr val="6B7B8D"/>
              </a:solidFill>
              <a:latin typeface="Calibri"/>
              <a:ea typeface="Calibri"/>
              <a:cs typeface="Calibri"/>
            </a:endParaRPr>
          </a:p>
          <a:p>
            <a:r>
              <a:rPr lang="en-US" sz="1600">
                <a:solidFill>
                  <a:srgbClr val="000000"/>
                </a:solidFill>
                <a:latin typeface="Calibri"/>
                <a:ea typeface="Calibri"/>
                <a:cs typeface="Calibri"/>
              </a:rPr>
              <a:t>Hofstede, G. (1980) </a:t>
            </a:r>
            <a:r>
              <a:rPr lang="en-US" sz="1600" i="1">
                <a:solidFill>
                  <a:srgbClr val="000000"/>
                </a:solidFill>
                <a:latin typeface="Calibri"/>
                <a:ea typeface="Calibri"/>
                <a:cs typeface="Calibri"/>
              </a:rPr>
              <a:t>Culture's Consequences: International Differences in Work-Related Values.</a:t>
            </a:r>
            <a:r>
              <a:rPr lang="en-US" sz="1600">
                <a:solidFill>
                  <a:srgbClr val="000000"/>
                </a:solidFill>
                <a:latin typeface="Calibri"/>
                <a:ea typeface="Calibri"/>
                <a:cs typeface="Calibri"/>
              </a:rPr>
              <a:t> Beverly Hills, CA: Sage Publications.</a:t>
            </a:r>
          </a:p>
          <a:p>
            <a:endParaRPr lang="en-US" sz="1600">
              <a:solidFill>
                <a:srgbClr val="000000"/>
              </a:solidFill>
              <a:latin typeface="Calibri"/>
              <a:ea typeface="Calibri"/>
              <a:cs typeface="Calibri"/>
            </a:endParaRPr>
          </a:p>
          <a:p>
            <a:r>
              <a:rPr lang="en-US" sz="1600">
                <a:solidFill>
                  <a:srgbClr val="1A1A1A"/>
                </a:solidFill>
                <a:latin typeface="Calibri"/>
                <a:ea typeface="Calibri"/>
                <a:cs typeface="Calibri"/>
              </a:rPr>
              <a:t>Vygotsky, L.S. (1978) Mind in Society: The Development of Higher Psychological Processes. Cambridge, MA: Harvard University Press.</a:t>
            </a:r>
          </a:p>
          <a:p>
            <a:endParaRPr lang="en-US" sz="1600">
              <a:solidFill>
                <a:srgbClr val="1A1A1A"/>
              </a:solidFill>
              <a:latin typeface="Calibri"/>
              <a:ea typeface="Calibri"/>
              <a:cs typeface="Calibri"/>
            </a:endParaRPr>
          </a:p>
          <a:p>
            <a:r>
              <a:rPr lang="en-US" sz="1600">
                <a:solidFill>
                  <a:srgbClr val="000000"/>
                </a:solidFill>
                <a:highlight>
                  <a:srgbClr val="FAFAFA"/>
                </a:highlight>
                <a:latin typeface="Calibri"/>
                <a:ea typeface="Calibri"/>
                <a:cs typeface="Calibri"/>
              </a:rPr>
              <a:t>Griffith, B.A. (2015) </a:t>
            </a:r>
            <a:r>
              <a:rPr lang="en-US" sz="1600" i="1">
                <a:solidFill>
                  <a:srgbClr val="000000"/>
                </a:solidFill>
                <a:latin typeface="Calibri"/>
                <a:ea typeface="Calibri"/>
                <a:cs typeface="Calibri"/>
              </a:rPr>
              <a:t>Working in teams : moving from high potential to high performance </a:t>
            </a:r>
            <a:r>
              <a:rPr lang="en-US" sz="1600">
                <a:solidFill>
                  <a:srgbClr val="000000"/>
                </a:solidFill>
                <a:highlight>
                  <a:srgbClr val="FAFAFA"/>
                </a:highlight>
                <a:latin typeface="Calibri"/>
                <a:ea typeface="Calibri"/>
                <a:cs typeface="Calibri"/>
              </a:rPr>
              <a:t>. Los Angeles, [California] :, SAGE.</a:t>
            </a:r>
          </a:p>
          <a:p>
            <a:endParaRPr lang="en-US" sz="1600">
              <a:solidFill>
                <a:srgbClr val="000000"/>
              </a:solidFill>
              <a:highlight>
                <a:srgbClr val="FAFAFA"/>
              </a:highlight>
              <a:latin typeface="Calibri"/>
              <a:ea typeface="Calibri"/>
              <a:cs typeface="Calibri"/>
            </a:endParaRPr>
          </a:p>
          <a:p>
            <a:r>
              <a:rPr lang="en-US" sz="1600">
                <a:solidFill>
                  <a:srgbClr val="1A1A1A"/>
                </a:solidFill>
                <a:highlight>
                  <a:srgbClr val="FAFAFA"/>
                </a:highlight>
                <a:latin typeface="Calibri"/>
                <a:ea typeface="Calibri"/>
                <a:cs typeface="Calibri"/>
              </a:rPr>
              <a:t>Goleman, D. (1995) Emotional Intelligence: Why It Can Matter More Than IQ. New York: Bantam Books.</a:t>
            </a:r>
          </a:p>
          <a:p>
            <a:endParaRPr lang="en-US" sz="1600">
              <a:solidFill>
                <a:srgbClr val="1A1A1A"/>
              </a:solidFill>
              <a:highlight>
                <a:srgbClr val="FAFAFA"/>
              </a:highlight>
              <a:latin typeface="Calibri"/>
              <a:ea typeface="Calibri"/>
              <a:cs typeface="Calibri"/>
            </a:endParaRPr>
          </a:p>
          <a:p>
            <a:r>
              <a:rPr lang="en-US" sz="1600">
                <a:solidFill>
                  <a:srgbClr val="1A1A1A"/>
                </a:solidFill>
                <a:highlight>
                  <a:srgbClr val="FAFAFA"/>
                </a:highlight>
                <a:latin typeface="Calibri"/>
                <a:ea typeface="Calibri"/>
                <a:cs typeface="Calibri"/>
              </a:rPr>
              <a:t>Maslow, A.H. (1943) 'A Theory of Human Motivation', Psychological Review, 50(4), pp. 370-396.</a:t>
            </a:r>
            <a:endParaRPr lang="en-US" sz="1600"/>
          </a:p>
          <a:p>
            <a:endParaRPr lang="en-US" sz="1600">
              <a:solidFill>
                <a:srgbClr val="1A1A1A"/>
              </a:solidFill>
              <a:highlight>
                <a:srgbClr val="FAFAFA"/>
              </a:highlight>
              <a:latin typeface="Calibri"/>
              <a:ea typeface="Calibri"/>
              <a:cs typeface="Calibri"/>
            </a:endParaRPr>
          </a:p>
          <a:p>
            <a:endParaRPr lang="en-US" sz="1600">
              <a:solidFill>
                <a:srgbClr val="1A1A1A"/>
              </a:solidFill>
              <a:highlight>
                <a:srgbClr val="FAFAFA"/>
              </a:highlight>
              <a:latin typeface="Calibri"/>
              <a:ea typeface="Calibri"/>
              <a:cs typeface="Calibri"/>
            </a:endParaRPr>
          </a:p>
          <a:p>
            <a:endParaRPr lang="en-US" sz="1600">
              <a:solidFill>
                <a:srgbClr val="000000"/>
              </a:solidFill>
              <a:highlight>
                <a:srgbClr val="FAFAFA"/>
              </a:highlight>
              <a:latin typeface="Calibri"/>
              <a:ea typeface="Calibri"/>
              <a:cs typeface="Calibri"/>
            </a:endParaRPr>
          </a:p>
          <a:p>
            <a:endParaRPr lang="en-US" sz="1400">
              <a:solidFill>
                <a:srgbClr val="000000"/>
              </a:solidFill>
              <a:highlight>
                <a:srgbClr val="FAFAFA"/>
              </a:highlight>
              <a:latin typeface="Calibri"/>
              <a:ea typeface="Calibri"/>
              <a:cs typeface="Calibri"/>
            </a:endParaRPr>
          </a:p>
          <a:p>
            <a:endParaRPr lang="de-DE"/>
          </a:p>
          <a:p>
            <a:endParaRPr lang="de-DE"/>
          </a:p>
          <a:p>
            <a:endParaRPr lang="en-GB"/>
          </a:p>
          <a:p>
            <a:br>
              <a:rPr lang="en-GB"/>
            </a:br>
            <a:endParaRPr lang="en-GB"/>
          </a:p>
          <a:p>
            <a:endParaRPr lang="en-GB" sz="1400">
              <a:latin typeface="Calibri"/>
              <a:ea typeface="Calibri"/>
              <a:cs typeface="Calibri"/>
            </a:endParaRPr>
          </a:p>
        </p:txBody>
      </p:sp>
    </p:spTree>
    <p:extLst>
      <p:ext uri="{BB962C8B-B14F-4D97-AF65-F5344CB8AC3E}">
        <p14:creationId xmlns:p14="http://schemas.microsoft.com/office/powerpoint/2010/main" val="2770625114"/>
      </p:ext>
    </p:extLst>
  </p:cSld>
  <p:clrMapOvr>
    <a:masterClrMapping/>
  </p:clrMapOvr>
  <p:transition spd="med">
    <p:pull/>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66872F20-0F6A-F2DA-E0F5-2BD05FE6D135}"/>
              </a:ext>
            </a:extLst>
          </p:cNvPr>
          <p:cNvSpPr>
            <a:spLocks noGrp="1"/>
          </p:cNvSpPr>
          <p:nvPr>
            <p:ph type="dt" sz="half" idx="10"/>
          </p:nvPr>
        </p:nvSpPr>
        <p:spPr/>
        <p:txBody>
          <a:bodyPr/>
          <a:lstStyle/>
          <a:p>
            <a:fld id="{E023AFB7-90A6-428C-A019-BBE6272496B8}" type="datetime1">
              <a:rPr lang="en-US" smtClean="0"/>
              <a:t>4/19/2026</a:t>
            </a:fld>
            <a:endParaRPr lang="en-US"/>
          </a:p>
        </p:txBody>
      </p:sp>
      <p:sp>
        <p:nvSpPr>
          <p:cNvPr id="4" name="Footer Placeholder 3">
            <a:extLst>
              <a:ext uri="{FF2B5EF4-FFF2-40B4-BE49-F238E27FC236}">
                <a16:creationId xmlns:a16="http://schemas.microsoft.com/office/drawing/2014/main" id="{5F5D17E6-B3E9-8A92-D397-AAAB11C71920}"/>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964CE4F-D8FB-CEB3-73D1-82674E4D5A29}"/>
              </a:ext>
            </a:extLst>
          </p:cNvPr>
          <p:cNvSpPr>
            <a:spLocks noGrp="1"/>
          </p:cNvSpPr>
          <p:nvPr>
            <p:ph type="sldNum" sz="quarter" idx="12"/>
          </p:nvPr>
        </p:nvSpPr>
        <p:spPr/>
        <p:txBody>
          <a:bodyPr/>
          <a:lstStyle/>
          <a:p>
            <a:fld id="{CC057153-B650-4DEB-B370-79DDCFDCE934}" type="slidenum">
              <a:rPr lang="en-US" smtClean="0"/>
              <a:pPr/>
              <a:t>13</a:t>
            </a:fld>
            <a:endParaRPr lang="en-US"/>
          </a:p>
        </p:txBody>
      </p:sp>
      <p:sp>
        <p:nvSpPr>
          <p:cNvPr id="8" name="Footer Placeholder 3">
            <a:extLst>
              <a:ext uri="{FF2B5EF4-FFF2-40B4-BE49-F238E27FC236}">
                <a16:creationId xmlns:a16="http://schemas.microsoft.com/office/drawing/2014/main" id="{0B7F5E4D-1602-D3AE-4CEF-9CD95EFB667A}"/>
              </a:ext>
            </a:extLst>
          </p:cNvPr>
          <p:cNvSpPr txBox="1">
            <a:spLocks/>
          </p:cNvSpPr>
          <p:nvPr/>
        </p:nvSpPr>
        <p:spPr>
          <a:xfrm>
            <a:off x="9045770" y="6642924"/>
            <a:ext cx="2662834" cy="336141"/>
          </a:xfrm>
          <a:prstGeom prst="rect">
            <a:avLst/>
          </a:prstGeom>
        </p:spPr>
        <p:txBody>
          <a:bodyPr vert="horz" lIns="91440" tIns="45720" rIns="91440" bIns="45720" rtlCol="0" anchor="ct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t>Sample Footer Text</a:t>
            </a:r>
          </a:p>
        </p:txBody>
      </p:sp>
      <p:sp>
        <p:nvSpPr>
          <p:cNvPr id="10" name="Slide Number Placeholder 4">
            <a:extLst>
              <a:ext uri="{FF2B5EF4-FFF2-40B4-BE49-F238E27FC236}">
                <a16:creationId xmlns:a16="http://schemas.microsoft.com/office/drawing/2014/main" id="{1BDD62FE-32AB-CC35-E511-C73A103670D9}"/>
              </a:ext>
            </a:extLst>
          </p:cNvPr>
          <p:cNvSpPr txBox="1">
            <a:spLocks/>
          </p:cNvSpPr>
          <p:nvPr/>
        </p:nvSpPr>
        <p:spPr>
          <a:xfrm>
            <a:off x="11800831" y="6642924"/>
            <a:ext cx="457200" cy="336141"/>
          </a:xfrm>
          <a:prstGeom prst="rect">
            <a:avLst/>
          </a:prstGeom>
        </p:spPr>
        <p:txBody>
          <a:bodyPr vert="horz" lIns="91440" tIns="45720" rIns="91440" bIns="45720" rtlCol="0" anchor="ct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C057153-B650-4DEB-B370-79DDCFDCE934}" type="slidenum">
              <a:rPr lang="en-US" smtClean="0"/>
              <a:pPr/>
              <a:t>13</a:t>
            </a:fld>
            <a:endParaRPr lang="en-US"/>
          </a:p>
        </p:txBody>
      </p:sp>
      <p:pic>
        <p:nvPicPr>
          <p:cNvPr id="12" name="Picture 11" descr="A blue square with white lines&#10;&#10;AI-generated content may be incorrect.">
            <a:extLst>
              <a:ext uri="{FF2B5EF4-FFF2-40B4-BE49-F238E27FC236}">
                <a16:creationId xmlns:a16="http://schemas.microsoft.com/office/drawing/2014/main" id="{9435EC7D-EB50-6BDF-ED7D-54493BAD77D8}"/>
              </a:ext>
            </a:extLst>
          </p:cNvPr>
          <p:cNvPicPr>
            <a:picLocks noChangeAspect="1"/>
          </p:cNvPicPr>
          <p:nvPr/>
        </p:nvPicPr>
        <p:blipFill>
          <a:blip r:embed="rId2"/>
          <a:stretch>
            <a:fillRect/>
          </a:stretch>
        </p:blipFill>
        <p:spPr>
          <a:xfrm>
            <a:off x="-206415" y="0"/>
            <a:ext cx="12490390" cy="6858000"/>
          </a:xfrm>
          <a:prstGeom prst="rect">
            <a:avLst/>
          </a:prstGeom>
        </p:spPr>
      </p:pic>
      <p:pic>
        <p:nvPicPr>
          <p:cNvPr id="14" name="Picture 13" descr="A blue square with white lines&#10;&#10;AI-generated content may be incorrect.">
            <a:extLst>
              <a:ext uri="{FF2B5EF4-FFF2-40B4-BE49-F238E27FC236}">
                <a16:creationId xmlns:a16="http://schemas.microsoft.com/office/drawing/2014/main" id="{4610CB59-7A89-0E99-9CC1-42C1E01AD7F2}"/>
              </a:ext>
            </a:extLst>
          </p:cNvPr>
          <p:cNvPicPr>
            <a:picLocks noChangeAspect="1"/>
          </p:cNvPicPr>
          <p:nvPr/>
        </p:nvPicPr>
        <p:blipFill>
          <a:blip r:embed="rId3"/>
          <a:stretch>
            <a:fillRect/>
          </a:stretch>
        </p:blipFill>
        <p:spPr>
          <a:xfrm>
            <a:off x="-205626" y="0"/>
            <a:ext cx="283723" cy="6858000"/>
          </a:xfrm>
          <a:prstGeom prst="rect">
            <a:avLst/>
          </a:prstGeom>
        </p:spPr>
      </p:pic>
      <p:pic>
        <p:nvPicPr>
          <p:cNvPr id="22" name="Picture 21">
            <a:extLst>
              <a:ext uri="{FF2B5EF4-FFF2-40B4-BE49-F238E27FC236}">
                <a16:creationId xmlns:a16="http://schemas.microsoft.com/office/drawing/2014/main" id="{CDD9FDC9-9F4D-8D2F-449D-AD080112110C}"/>
              </a:ext>
            </a:extLst>
          </p:cNvPr>
          <p:cNvPicPr>
            <a:picLocks noChangeAspect="1"/>
          </p:cNvPicPr>
          <p:nvPr/>
        </p:nvPicPr>
        <p:blipFill>
          <a:blip r:embed="rId3"/>
          <a:stretch>
            <a:fillRect/>
          </a:stretch>
        </p:blipFill>
        <p:spPr>
          <a:xfrm>
            <a:off x="12001757" y="-1"/>
            <a:ext cx="283723" cy="6858000"/>
          </a:xfrm>
          <a:prstGeom prst="rect">
            <a:avLst/>
          </a:prstGeom>
        </p:spPr>
      </p:pic>
      <p:sp>
        <p:nvSpPr>
          <p:cNvPr id="2" name="TextBox 1">
            <a:extLst>
              <a:ext uri="{FF2B5EF4-FFF2-40B4-BE49-F238E27FC236}">
                <a16:creationId xmlns:a16="http://schemas.microsoft.com/office/drawing/2014/main" id="{E5883A99-C0CA-39CF-A91F-B8D8A10FDCC7}"/>
              </a:ext>
            </a:extLst>
          </p:cNvPr>
          <p:cNvSpPr txBox="1"/>
          <p:nvPr/>
        </p:nvSpPr>
        <p:spPr>
          <a:xfrm>
            <a:off x="1797728" y="1908699"/>
            <a:ext cx="8596543"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7000" b="1">
                <a:solidFill>
                  <a:schemeClr val="bg1"/>
                </a:solidFill>
              </a:rPr>
              <a:t>Thank You For Listening</a:t>
            </a:r>
          </a:p>
        </p:txBody>
      </p:sp>
    </p:spTree>
    <p:extLst>
      <p:ext uri="{BB962C8B-B14F-4D97-AF65-F5344CB8AC3E}">
        <p14:creationId xmlns:p14="http://schemas.microsoft.com/office/powerpoint/2010/main" val="978716069"/>
      </p:ext>
    </p:extLst>
  </p:cSld>
  <p:clrMapOvr>
    <a:masterClrMapping/>
  </p:clrMapOvr>
  <p:transition spd="med">
    <p:pull/>
  </p:transition>
</p:sld>
</file>

<file path=ppt/theme/theme1.xml><?xml version="1.0" encoding="utf-8"?>
<a:theme xmlns:a="http://schemas.openxmlformats.org/drawingml/2006/main" name="OasisVTI">
  <a:themeElements>
    <a:clrScheme name="Oasis">
      <a:dk1>
        <a:srgbClr val="131313"/>
      </a:dk1>
      <a:lt1>
        <a:sysClr val="window" lastClr="FFFFFF"/>
      </a:lt1>
      <a:dk2>
        <a:srgbClr val="3D3C33"/>
      </a:dk2>
      <a:lt2>
        <a:srgbClr val="F0EDE6"/>
      </a:lt2>
      <a:accent1>
        <a:srgbClr val="A57361"/>
      </a:accent1>
      <a:accent2>
        <a:srgbClr val="BE8856"/>
      </a:accent2>
      <a:accent3>
        <a:srgbClr val="BD9075"/>
      </a:accent3>
      <a:accent4>
        <a:srgbClr val="939081"/>
      </a:accent4>
      <a:accent5>
        <a:srgbClr val="A16D4C"/>
      </a:accent5>
      <a:accent6>
        <a:srgbClr val="8C8662"/>
      </a:accent6>
      <a:hlink>
        <a:srgbClr val="A57361"/>
      </a:hlink>
      <a:folHlink>
        <a:srgbClr val="8C8662"/>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asis_win32_DN_V3" id="{65F5DFDA-B6D8-4F37-85B8-E95C858FA146}" vid="{998F2FB7-179B-41D4-99FF-60A4C828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30" ma:contentTypeDescription="Create a new document." ma:contentTypeScope="" ma:versionID="cec0622158e8f13124e9e8fd4de31bd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3b52f30ab005d15df08657af532e6e38"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hidden="true"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hidden="tru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hidden="true" ma:internalName="Background" ma:readOnly="false">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element name="MediaServiceBillingMetadata" ma:index="33" nillable="true" ma:displayName="MediaServiceBillingMetadata" ma:hidden="true" ma:internalName="MediaServiceBillingMetadata"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EE88E53-1348-4048-BE11-4BFB7428CF59}">
  <ds:schemaRefs>
    <ds:schemaRef ds:uri="16c05727-aa75-4e4a-9b5f-8a80a1165891"/>
    <ds:schemaRef ds:uri="230e9df3-be65-4c73-a93b-d1236ebd677e"/>
    <ds:schemaRef ds:uri="71af3243-3dd4-4a8d-8c0d-dd76da1f02a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0/xmlns/"/>
    <ds:schemaRef ds:uri="http://www.w3.org/2001/XMLSchema"/>
  </ds:schemaRefs>
</ds:datastoreItem>
</file>

<file path=customXml/itemProps2.xml><?xml version="1.0" encoding="utf-8"?>
<ds:datastoreItem xmlns:ds="http://schemas.openxmlformats.org/officeDocument/2006/customXml" ds:itemID="{D4C70EC8-9E20-414A-9F27-409BF8438796}">
  <ds:schemaRefs>
    <ds:schemaRef ds:uri="230e9df3-be65-4c73-a93b-d1236ebd677e"/>
    <ds:schemaRef ds:uri="71af3243-3dd4-4a8d-8c0d-dd76da1f02a5"/>
    <ds:schemaRef ds:uri="http://schemas.microsoft.com/office/2006/metadata/properties"/>
    <ds:schemaRef ds:uri="http://schemas.microsoft.com/office/infopath/2007/PartnerControls"/>
    <ds:schemaRef ds:uri="http://schemas.microsoft.com/sharepoint/v3"/>
    <ds:schemaRef ds:uri="http://www.w3.org/2000/xmlns/"/>
    <ds:schemaRef ds:uri="http://www.w3.org/2001/XMLSchema-instance"/>
  </ds:schemaRefs>
</ds:datastoreItem>
</file>

<file path=customXml/itemProps3.xml><?xml version="1.0" encoding="utf-8"?>
<ds:datastoreItem xmlns:ds="http://schemas.openxmlformats.org/officeDocument/2006/customXml" ds:itemID="{99038C17-BDB3-4721-A558-8B6A63F57535}">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13</Slides>
  <Notes>2</Notes>
  <HiddenSlides>0</HiddenSlide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OasisVTI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404</cp:revision>
  <dcterms:created xsi:type="dcterms:W3CDTF">2026-04-09T13:46:56Z</dcterms:created>
  <dcterms:modified xsi:type="dcterms:W3CDTF">2026-04-19T20:38:07Z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