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FFB5"/>
    <a:srgbClr val="FFA8F1"/>
    <a:srgbClr val="A7FCE7"/>
    <a:srgbClr val="96FA96"/>
    <a:srgbClr val="B3F7FF"/>
    <a:srgbClr val="E9FF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BB85D1-E472-4CDB-BC70-6FBCBA86EB7B}" v="41" dt="2025-11-13T22:33:29.4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liea Younis (2222115)" userId="bddb52d3-e404-40e8-9cd7-611130c38b4a" providerId="ADAL" clId="{DFA21E48-24D1-42DB-AA06-81F8129FB1BF}"/>
    <pc:docChg chg="custSel modSld">
      <pc:chgData name="Shaliea Younis (2222115)" userId="bddb52d3-e404-40e8-9cd7-611130c38b4a" providerId="ADAL" clId="{DFA21E48-24D1-42DB-AA06-81F8129FB1BF}" dt="2025-11-13T22:31:52.630" v="31" actId="21"/>
      <pc:docMkLst>
        <pc:docMk/>
      </pc:docMkLst>
      <pc:sldChg chg="delSp mod delAnim">
        <pc:chgData name="Shaliea Younis (2222115)" userId="bddb52d3-e404-40e8-9cd7-611130c38b4a" providerId="ADAL" clId="{DFA21E48-24D1-42DB-AA06-81F8129FB1BF}" dt="2025-11-13T21:52:35.388" v="15" actId="21"/>
        <pc:sldMkLst>
          <pc:docMk/>
          <pc:sldMk cId="109857222" sldId="256"/>
        </pc:sldMkLst>
        <pc:picChg chg="del">
          <ac:chgData name="Shaliea Younis (2222115)" userId="bddb52d3-e404-40e8-9cd7-611130c38b4a" providerId="ADAL" clId="{DFA21E48-24D1-42DB-AA06-81F8129FB1BF}" dt="2025-11-13T21:21:40.603" v="0" actId="21"/>
          <ac:picMkLst>
            <pc:docMk/>
            <pc:sldMk cId="109857222" sldId="256"/>
            <ac:picMk id="2" creationId="{2210F975-E2CA-069C-0206-46DF7E82D91B}"/>
          </ac:picMkLst>
        </pc:picChg>
        <pc:picChg chg="del">
          <ac:chgData name="Shaliea Younis (2222115)" userId="bddb52d3-e404-40e8-9cd7-611130c38b4a" providerId="ADAL" clId="{DFA21E48-24D1-42DB-AA06-81F8129FB1BF}" dt="2025-11-13T21:23:44.704" v="1" actId="21"/>
          <ac:picMkLst>
            <pc:docMk/>
            <pc:sldMk cId="109857222" sldId="256"/>
            <ac:picMk id="3" creationId="{3F047A78-99E8-8DC1-F147-6B5A29141D38}"/>
          </ac:picMkLst>
        </pc:picChg>
        <pc:picChg chg="del">
          <ac:chgData name="Shaliea Younis (2222115)" userId="bddb52d3-e404-40e8-9cd7-611130c38b4a" providerId="ADAL" clId="{DFA21E48-24D1-42DB-AA06-81F8129FB1BF}" dt="2025-11-13T21:48:39.257" v="12" actId="21"/>
          <ac:picMkLst>
            <pc:docMk/>
            <pc:sldMk cId="109857222" sldId="256"/>
            <ac:picMk id="4" creationId="{19C72BE9-3B65-DC4A-FFAF-37C26A71AC50}"/>
          </ac:picMkLst>
        </pc:picChg>
        <pc:picChg chg="del">
          <ac:chgData name="Shaliea Younis (2222115)" userId="bddb52d3-e404-40e8-9cd7-611130c38b4a" providerId="ADAL" clId="{DFA21E48-24D1-42DB-AA06-81F8129FB1BF}" dt="2025-11-13T21:51:49.956" v="14" actId="21"/>
          <ac:picMkLst>
            <pc:docMk/>
            <pc:sldMk cId="109857222" sldId="256"/>
            <ac:picMk id="7" creationId="{6EBC3762-2A03-E69E-6C37-4CC5A62D8405}"/>
          </ac:picMkLst>
        </pc:picChg>
        <pc:picChg chg="del">
          <ac:chgData name="Shaliea Younis (2222115)" userId="bddb52d3-e404-40e8-9cd7-611130c38b4a" providerId="ADAL" clId="{DFA21E48-24D1-42DB-AA06-81F8129FB1BF}" dt="2025-11-13T21:52:35.388" v="15" actId="21"/>
          <ac:picMkLst>
            <pc:docMk/>
            <pc:sldMk cId="109857222" sldId="256"/>
            <ac:picMk id="8" creationId="{74FC160C-532C-1CD9-BA39-3575F41A1913}"/>
          </ac:picMkLst>
        </pc:picChg>
      </pc:sldChg>
      <pc:sldChg chg="delSp mod delAnim">
        <pc:chgData name="Shaliea Younis (2222115)" userId="bddb52d3-e404-40e8-9cd7-611130c38b4a" providerId="ADAL" clId="{DFA21E48-24D1-42DB-AA06-81F8129FB1BF}" dt="2025-11-13T21:59:13.184" v="17" actId="21"/>
        <pc:sldMkLst>
          <pc:docMk/>
          <pc:sldMk cId="1856962967" sldId="257"/>
        </pc:sldMkLst>
        <pc:picChg chg="del">
          <ac:chgData name="Shaliea Younis (2222115)" userId="bddb52d3-e404-40e8-9cd7-611130c38b4a" providerId="ADAL" clId="{DFA21E48-24D1-42DB-AA06-81F8129FB1BF}" dt="2025-11-13T21:48:27.514" v="11" actId="21"/>
          <ac:picMkLst>
            <pc:docMk/>
            <pc:sldMk cId="1856962967" sldId="257"/>
            <ac:picMk id="4" creationId="{5084811B-44EC-9150-D521-7EF9A110FD6E}"/>
          </ac:picMkLst>
        </pc:picChg>
        <pc:picChg chg="del">
          <ac:chgData name="Shaliea Younis (2222115)" userId="bddb52d3-e404-40e8-9cd7-611130c38b4a" providerId="ADAL" clId="{DFA21E48-24D1-42DB-AA06-81F8129FB1BF}" dt="2025-11-13T21:50:59.395" v="13" actId="21"/>
          <ac:picMkLst>
            <pc:docMk/>
            <pc:sldMk cId="1856962967" sldId="257"/>
            <ac:picMk id="5" creationId="{77E3761F-B7E7-2A88-48E0-110D166BCE8B}"/>
          </ac:picMkLst>
        </pc:picChg>
        <pc:picChg chg="del">
          <ac:chgData name="Shaliea Younis (2222115)" userId="bddb52d3-e404-40e8-9cd7-611130c38b4a" providerId="ADAL" clId="{DFA21E48-24D1-42DB-AA06-81F8129FB1BF}" dt="2025-11-13T21:58:39.278" v="16" actId="21"/>
          <ac:picMkLst>
            <pc:docMk/>
            <pc:sldMk cId="1856962967" sldId="257"/>
            <ac:picMk id="8" creationId="{A82AE605-559C-D253-7CF3-564468F38FFF}"/>
          </ac:picMkLst>
        </pc:picChg>
        <pc:picChg chg="del">
          <ac:chgData name="Shaliea Younis (2222115)" userId="bddb52d3-e404-40e8-9cd7-611130c38b4a" providerId="ADAL" clId="{DFA21E48-24D1-42DB-AA06-81F8129FB1BF}" dt="2025-11-13T21:59:13.184" v="17" actId="21"/>
          <ac:picMkLst>
            <pc:docMk/>
            <pc:sldMk cId="1856962967" sldId="257"/>
            <ac:picMk id="9" creationId="{6834E037-3968-BEF8-6E47-36F8A5844FFC}"/>
          </ac:picMkLst>
        </pc:picChg>
      </pc:sldChg>
      <pc:sldChg chg="delSp modSp mod delAnim">
        <pc:chgData name="Shaliea Younis (2222115)" userId="bddb52d3-e404-40e8-9cd7-611130c38b4a" providerId="ADAL" clId="{DFA21E48-24D1-42DB-AA06-81F8129FB1BF}" dt="2025-11-13T22:03:56.488" v="25" actId="21"/>
        <pc:sldMkLst>
          <pc:docMk/>
          <pc:sldMk cId="1114479751" sldId="258"/>
        </pc:sldMkLst>
        <pc:picChg chg="del">
          <ac:chgData name="Shaliea Younis (2222115)" userId="bddb52d3-e404-40e8-9cd7-611130c38b4a" providerId="ADAL" clId="{DFA21E48-24D1-42DB-AA06-81F8129FB1BF}" dt="2025-11-13T21:27:23.528" v="2" actId="21"/>
          <ac:picMkLst>
            <pc:docMk/>
            <pc:sldMk cId="1114479751" sldId="258"/>
            <ac:picMk id="12" creationId="{8E0B5927-29AF-1F2A-DF3D-8F6EBA5D791F}"/>
          </ac:picMkLst>
        </pc:picChg>
        <pc:picChg chg="del">
          <ac:chgData name="Shaliea Younis (2222115)" userId="bddb52d3-e404-40e8-9cd7-611130c38b4a" providerId="ADAL" clId="{DFA21E48-24D1-42DB-AA06-81F8129FB1BF}" dt="2025-11-13T21:48:17.826" v="10" actId="21"/>
          <ac:picMkLst>
            <pc:docMk/>
            <pc:sldMk cId="1114479751" sldId="258"/>
            <ac:picMk id="13" creationId="{AD60A0F3-AA42-2D50-FAEA-21E21F05C9D5}"/>
          </ac:picMkLst>
        </pc:picChg>
        <pc:picChg chg="del">
          <ac:chgData name="Shaliea Younis (2222115)" userId="bddb52d3-e404-40e8-9cd7-611130c38b4a" providerId="ADAL" clId="{DFA21E48-24D1-42DB-AA06-81F8129FB1BF}" dt="2025-11-13T22:01:51.572" v="18" actId="21"/>
          <ac:picMkLst>
            <pc:docMk/>
            <pc:sldMk cId="1114479751" sldId="258"/>
            <ac:picMk id="14" creationId="{D7084696-D756-2AFB-DEF5-A5DE3ECD4952}"/>
          </ac:picMkLst>
        </pc:picChg>
        <pc:picChg chg="del">
          <ac:chgData name="Shaliea Younis (2222115)" userId="bddb52d3-e404-40e8-9cd7-611130c38b4a" providerId="ADAL" clId="{DFA21E48-24D1-42DB-AA06-81F8129FB1BF}" dt="2025-11-13T22:02:26.207" v="19" actId="21"/>
          <ac:picMkLst>
            <pc:docMk/>
            <pc:sldMk cId="1114479751" sldId="258"/>
            <ac:picMk id="15" creationId="{AD7E66EA-E506-0F2F-4087-3F97D64F07C3}"/>
          </ac:picMkLst>
        </pc:picChg>
        <pc:picChg chg="del">
          <ac:chgData name="Shaliea Younis (2222115)" userId="bddb52d3-e404-40e8-9cd7-611130c38b4a" providerId="ADAL" clId="{DFA21E48-24D1-42DB-AA06-81F8129FB1BF}" dt="2025-11-13T22:03:17.281" v="20" actId="21"/>
          <ac:picMkLst>
            <pc:docMk/>
            <pc:sldMk cId="1114479751" sldId="258"/>
            <ac:picMk id="16" creationId="{D60ABFDA-30EB-6736-4A93-E16E8707B58E}"/>
          </ac:picMkLst>
        </pc:picChg>
        <pc:picChg chg="del mod">
          <ac:chgData name="Shaliea Younis (2222115)" userId="bddb52d3-e404-40e8-9cd7-611130c38b4a" providerId="ADAL" clId="{DFA21E48-24D1-42DB-AA06-81F8129FB1BF}" dt="2025-11-13T22:03:56.488" v="25" actId="21"/>
          <ac:picMkLst>
            <pc:docMk/>
            <pc:sldMk cId="1114479751" sldId="258"/>
            <ac:picMk id="17" creationId="{C92B3F21-B391-6B97-E401-11208410A463}"/>
          </ac:picMkLst>
        </pc:picChg>
      </pc:sldChg>
      <pc:sldChg chg="delSp mod delAnim">
        <pc:chgData name="Shaliea Younis (2222115)" userId="bddb52d3-e404-40e8-9cd7-611130c38b4a" providerId="ADAL" clId="{DFA21E48-24D1-42DB-AA06-81F8129FB1BF}" dt="2025-11-13T21:48:00.694" v="9" actId="21"/>
        <pc:sldMkLst>
          <pc:docMk/>
          <pc:sldMk cId="4095915441" sldId="259"/>
        </pc:sldMkLst>
        <pc:picChg chg="del">
          <ac:chgData name="Shaliea Younis (2222115)" userId="bddb52d3-e404-40e8-9cd7-611130c38b4a" providerId="ADAL" clId="{DFA21E48-24D1-42DB-AA06-81F8129FB1BF}" dt="2025-11-13T21:33:38.348" v="3" actId="21"/>
          <ac:picMkLst>
            <pc:docMk/>
            <pc:sldMk cId="4095915441" sldId="259"/>
            <ac:picMk id="2" creationId="{E583FBE6-B21B-9853-76C5-61C11C6063AE}"/>
          </ac:picMkLst>
        </pc:picChg>
        <pc:picChg chg="del">
          <ac:chgData name="Shaliea Younis (2222115)" userId="bddb52d3-e404-40e8-9cd7-611130c38b4a" providerId="ADAL" clId="{DFA21E48-24D1-42DB-AA06-81F8129FB1BF}" dt="2025-11-13T21:48:00.694" v="9" actId="21"/>
          <ac:picMkLst>
            <pc:docMk/>
            <pc:sldMk cId="4095915441" sldId="259"/>
            <ac:picMk id="3" creationId="{4A2E2215-DAA1-8573-602A-20538C92FEB3}"/>
          </ac:picMkLst>
        </pc:picChg>
      </pc:sldChg>
      <pc:sldChg chg="delSp mod delAnim">
        <pc:chgData name="Shaliea Younis (2222115)" userId="bddb52d3-e404-40e8-9cd7-611130c38b4a" providerId="ADAL" clId="{DFA21E48-24D1-42DB-AA06-81F8129FB1BF}" dt="2025-11-13T22:10:37.575" v="27" actId="21"/>
        <pc:sldMkLst>
          <pc:docMk/>
          <pc:sldMk cId="2208120392" sldId="260"/>
        </pc:sldMkLst>
        <pc:picChg chg="del">
          <ac:chgData name="Shaliea Younis (2222115)" userId="bddb52d3-e404-40e8-9cd7-611130c38b4a" providerId="ADAL" clId="{DFA21E48-24D1-42DB-AA06-81F8129FB1BF}" dt="2025-11-13T21:36:54.841" v="4" actId="21"/>
          <ac:picMkLst>
            <pc:docMk/>
            <pc:sldMk cId="2208120392" sldId="260"/>
            <ac:picMk id="2" creationId="{39D59BEA-D6D4-BDD3-232A-B7FE81AACE8E}"/>
          </ac:picMkLst>
        </pc:picChg>
        <pc:picChg chg="del">
          <ac:chgData name="Shaliea Younis (2222115)" userId="bddb52d3-e404-40e8-9cd7-611130c38b4a" providerId="ADAL" clId="{DFA21E48-24D1-42DB-AA06-81F8129FB1BF}" dt="2025-11-13T21:46:46.175" v="8" actId="21"/>
          <ac:picMkLst>
            <pc:docMk/>
            <pc:sldMk cId="2208120392" sldId="260"/>
            <ac:picMk id="5" creationId="{B6565B58-A5DF-52CC-EF76-CD04863F221F}"/>
          </ac:picMkLst>
        </pc:picChg>
        <pc:picChg chg="del">
          <ac:chgData name="Shaliea Younis (2222115)" userId="bddb52d3-e404-40e8-9cd7-611130c38b4a" providerId="ADAL" clId="{DFA21E48-24D1-42DB-AA06-81F8129FB1BF}" dt="2025-11-13T22:09:16.541" v="26" actId="21"/>
          <ac:picMkLst>
            <pc:docMk/>
            <pc:sldMk cId="2208120392" sldId="260"/>
            <ac:picMk id="6" creationId="{8220CC4B-87EC-32E3-4974-1CB26B764F53}"/>
          </ac:picMkLst>
        </pc:picChg>
        <pc:picChg chg="del">
          <ac:chgData name="Shaliea Younis (2222115)" userId="bddb52d3-e404-40e8-9cd7-611130c38b4a" providerId="ADAL" clId="{DFA21E48-24D1-42DB-AA06-81F8129FB1BF}" dt="2025-11-13T22:10:37.575" v="27" actId="21"/>
          <ac:picMkLst>
            <pc:docMk/>
            <pc:sldMk cId="2208120392" sldId="260"/>
            <ac:picMk id="7" creationId="{D4C31F30-6FF6-6196-5094-E9674D7EC584}"/>
          </ac:picMkLst>
        </pc:picChg>
      </pc:sldChg>
      <pc:sldChg chg="delSp mod delAnim">
        <pc:chgData name="Shaliea Younis (2222115)" userId="bddb52d3-e404-40e8-9cd7-611130c38b4a" providerId="ADAL" clId="{DFA21E48-24D1-42DB-AA06-81F8129FB1BF}" dt="2025-11-13T21:41:17.639" v="7" actId="21"/>
        <pc:sldMkLst>
          <pc:docMk/>
          <pc:sldMk cId="1506171683" sldId="261"/>
        </pc:sldMkLst>
        <pc:picChg chg="del">
          <ac:chgData name="Shaliea Younis (2222115)" userId="bddb52d3-e404-40e8-9cd7-611130c38b4a" providerId="ADAL" clId="{DFA21E48-24D1-42DB-AA06-81F8129FB1BF}" dt="2025-11-13T21:39:20.618" v="5" actId="21"/>
          <ac:picMkLst>
            <pc:docMk/>
            <pc:sldMk cId="1506171683" sldId="261"/>
            <ac:picMk id="8" creationId="{A4D900C6-A76D-20CE-483F-7378B96C0C01}"/>
          </ac:picMkLst>
        </pc:picChg>
        <pc:picChg chg="del">
          <ac:chgData name="Shaliea Younis (2222115)" userId="bddb52d3-e404-40e8-9cd7-611130c38b4a" providerId="ADAL" clId="{DFA21E48-24D1-42DB-AA06-81F8129FB1BF}" dt="2025-11-13T21:39:40.908" v="6" actId="21"/>
          <ac:picMkLst>
            <pc:docMk/>
            <pc:sldMk cId="1506171683" sldId="261"/>
            <ac:picMk id="9" creationId="{C45D8959-3AE0-59AF-160B-4B192222D895}"/>
          </ac:picMkLst>
        </pc:picChg>
        <pc:picChg chg="del">
          <ac:chgData name="Shaliea Younis (2222115)" userId="bddb52d3-e404-40e8-9cd7-611130c38b4a" providerId="ADAL" clId="{DFA21E48-24D1-42DB-AA06-81F8129FB1BF}" dt="2025-11-13T21:41:17.639" v="7" actId="21"/>
          <ac:picMkLst>
            <pc:docMk/>
            <pc:sldMk cId="1506171683" sldId="261"/>
            <ac:picMk id="10" creationId="{7AE7A33F-2FB2-C65E-554C-FE8ADE762020}"/>
          </ac:picMkLst>
        </pc:picChg>
      </pc:sldChg>
      <pc:sldChg chg="delSp mod delAnim">
        <pc:chgData name="Shaliea Younis (2222115)" userId="bddb52d3-e404-40e8-9cd7-611130c38b4a" providerId="ADAL" clId="{DFA21E48-24D1-42DB-AA06-81F8129FB1BF}" dt="2025-11-13T22:22:09.183" v="28" actId="21"/>
        <pc:sldMkLst>
          <pc:docMk/>
          <pc:sldMk cId="4117411554" sldId="265"/>
        </pc:sldMkLst>
        <pc:picChg chg="del">
          <ac:chgData name="Shaliea Younis (2222115)" userId="bddb52d3-e404-40e8-9cd7-611130c38b4a" providerId="ADAL" clId="{DFA21E48-24D1-42DB-AA06-81F8129FB1BF}" dt="2025-11-13T22:22:09.183" v="28" actId="21"/>
          <ac:picMkLst>
            <pc:docMk/>
            <pc:sldMk cId="4117411554" sldId="265"/>
            <ac:picMk id="6" creationId="{E21CA990-DBA3-C9D4-42D8-AC37B60270E3}"/>
          </ac:picMkLst>
        </pc:picChg>
      </pc:sldChg>
      <pc:sldChg chg="delSp mod delAnim">
        <pc:chgData name="Shaliea Younis (2222115)" userId="bddb52d3-e404-40e8-9cd7-611130c38b4a" providerId="ADAL" clId="{DFA21E48-24D1-42DB-AA06-81F8129FB1BF}" dt="2025-11-13T22:28:10.299" v="29" actId="21"/>
        <pc:sldMkLst>
          <pc:docMk/>
          <pc:sldMk cId="2476416432" sldId="267"/>
        </pc:sldMkLst>
        <pc:picChg chg="del">
          <ac:chgData name="Shaliea Younis (2222115)" userId="bddb52d3-e404-40e8-9cd7-611130c38b4a" providerId="ADAL" clId="{DFA21E48-24D1-42DB-AA06-81F8129FB1BF}" dt="2025-11-13T22:28:10.299" v="29" actId="21"/>
          <ac:picMkLst>
            <pc:docMk/>
            <pc:sldMk cId="2476416432" sldId="267"/>
            <ac:picMk id="5" creationId="{98A2439A-4671-E7A1-DDF6-3DFCBE216FCA}"/>
          </ac:picMkLst>
        </pc:picChg>
      </pc:sldChg>
      <pc:sldChg chg="delSp mod delAnim">
        <pc:chgData name="Shaliea Younis (2222115)" userId="bddb52d3-e404-40e8-9cd7-611130c38b4a" providerId="ADAL" clId="{DFA21E48-24D1-42DB-AA06-81F8129FB1BF}" dt="2025-11-13T22:31:52.630" v="31" actId="21"/>
        <pc:sldMkLst>
          <pc:docMk/>
          <pc:sldMk cId="747605402" sldId="269"/>
        </pc:sldMkLst>
        <pc:picChg chg="del">
          <ac:chgData name="Shaliea Younis (2222115)" userId="bddb52d3-e404-40e8-9cd7-611130c38b4a" providerId="ADAL" clId="{DFA21E48-24D1-42DB-AA06-81F8129FB1BF}" dt="2025-11-13T22:31:37.711" v="30" actId="21"/>
          <ac:picMkLst>
            <pc:docMk/>
            <pc:sldMk cId="747605402" sldId="269"/>
            <ac:picMk id="4" creationId="{1AD0CB18-1200-6996-B1B9-170C0594A80D}"/>
          </ac:picMkLst>
        </pc:picChg>
        <pc:picChg chg="del">
          <ac:chgData name="Shaliea Younis (2222115)" userId="bddb52d3-e404-40e8-9cd7-611130c38b4a" providerId="ADAL" clId="{DFA21E48-24D1-42DB-AA06-81F8129FB1BF}" dt="2025-11-13T22:31:52.630" v="31" actId="21"/>
          <ac:picMkLst>
            <pc:docMk/>
            <pc:sldMk cId="747605402" sldId="269"/>
            <ac:picMk id="5" creationId="{FD56C1D7-720A-1417-A93E-CECD8B0FCF5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480668-96BC-4556-8FD6-838D1CD4C51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2DF2A45-6847-40BC-AC4D-056173732BAE}">
      <dgm:prSet/>
      <dgm:spPr/>
      <dgm:t>
        <a:bodyPr/>
        <a:lstStyle/>
        <a:p>
          <a:r>
            <a:rPr lang="en-GB"/>
            <a:t>Smoking &amp; asbestos exposure → main causes</a:t>
          </a:r>
          <a:endParaRPr lang="en-US"/>
        </a:p>
      </dgm:t>
    </dgm:pt>
    <dgm:pt modelId="{8D60E79C-1055-48AC-B933-75F2D2AA2838}" type="parTrans" cxnId="{27A3C52B-C637-456A-8F61-8DD7B8C9B9B6}">
      <dgm:prSet/>
      <dgm:spPr/>
      <dgm:t>
        <a:bodyPr/>
        <a:lstStyle/>
        <a:p>
          <a:endParaRPr lang="en-US"/>
        </a:p>
      </dgm:t>
    </dgm:pt>
    <dgm:pt modelId="{ECECB989-78CC-4EB6-8320-CC7EC52B4519}" type="sibTrans" cxnId="{27A3C52B-C637-456A-8F61-8DD7B8C9B9B6}">
      <dgm:prSet/>
      <dgm:spPr/>
      <dgm:t>
        <a:bodyPr/>
        <a:lstStyle/>
        <a:p>
          <a:endParaRPr lang="en-US"/>
        </a:p>
      </dgm:t>
    </dgm:pt>
    <dgm:pt modelId="{ADC235BD-054D-4A1D-8978-ED298F944094}">
      <dgm:prSet/>
      <dgm:spPr/>
      <dgm:t>
        <a:bodyPr/>
        <a:lstStyle/>
        <a:p>
          <a:r>
            <a:rPr lang="en-GB"/>
            <a:t>Alcohol use, poor diet, inactivity</a:t>
          </a:r>
          <a:endParaRPr lang="en-US"/>
        </a:p>
      </dgm:t>
    </dgm:pt>
    <dgm:pt modelId="{7A5B3B87-3CA8-4005-9D68-FB8A5528374A}" type="parTrans" cxnId="{87D042BE-DEDC-483C-A75B-A7124CA53727}">
      <dgm:prSet/>
      <dgm:spPr/>
      <dgm:t>
        <a:bodyPr/>
        <a:lstStyle/>
        <a:p>
          <a:endParaRPr lang="en-US"/>
        </a:p>
      </dgm:t>
    </dgm:pt>
    <dgm:pt modelId="{D02FC0B7-9C93-4BE3-B525-BA144844992B}" type="sibTrans" cxnId="{87D042BE-DEDC-483C-A75B-A7124CA53727}">
      <dgm:prSet/>
      <dgm:spPr/>
      <dgm:t>
        <a:bodyPr/>
        <a:lstStyle/>
        <a:p>
          <a:endParaRPr lang="en-US"/>
        </a:p>
      </dgm:t>
    </dgm:pt>
    <dgm:pt modelId="{262D78F9-AE50-4C85-9E8D-7C70D22D4CA7}">
      <dgm:prSet/>
      <dgm:spPr/>
      <dgm:t>
        <a:bodyPr/>
        <a:lstStyle/>
        <a:p>
          <a:r>
            <a:rPr lang="en-GB"/>
            <a:t>COPD &amp; low income increase risk</a:t>
          </a:r>
          <a:endParaRPr lang="en-US"/>
        </a:p>
      </dgm:t>
    </dgm:pt>
    <dgm:pt modelId="{269C70D1-4F7F-4A85-A6D4-4A120E5FBCB0}" type="parTrans" cxnId="{A900A16B-203C-442E-8E87-A8A1B20A198D}">
      <dgm:prSet/>
      <dgm:spPr/>
      <dgm:t>
        <a:bodyPr/>
        <a:lstStyle/>
        <a:p>
          <a:endParaRPr lang="en-US"/>
        </a:p>
      </dgm:t>
    </dgm:pt>
    <dgm:pt modelId="{61E86274-57E9-4A71-8F6F-2BD6FC84119D}" type="sibTrans" cxnId="{A900A16B-203C-442E-8E87-A8A1B20A198D}">
      <dgm:prSet/>
      <dgm:spPr/>
      <dgm:t>
        <a:bodyPr/>
        <a:lstStyle/>
        <a:p>
          <a:endParaRPr lang="en-US"/>
        </a:p>
      </dgm:t>
    </dgm:pt>
    <dgm:pt modelId="{4341B18B-A55C-4D80-80AA-FEA423853BD3}">
      <dgm:prSet/>
      <dgm:spPr/>
      <dgm:t>
        <a:bodyPr/>
        <a:lstStyle/>
        <a:p>
          <a:r>
            <a:rPr lang="en-GB"/>
            <a:t>Health inequalities influence outcomes</a:t>
          </a:r>
          <a:endParaRPr lang="en-US"/>
        </a:p>
      </dgm:t>
    </dgm:pt>
    <dgm:pt modelId="{8DD70AA5-2D4B-4C6D-ACBD-ECFB60F83073}" type="parTrans" cxnId="{2731A364-43A1-4028-95CF-1798E81F6B19}">
      <dgm:prSet/>
      <dgm:spPr/>
      <dgm:t>
        <a:bodyPr/>
        <a:lstStyle/>
        <a:p>
          <a:endParaRPr lang="en-US"/>
        </a:p>
      </dgm:t>
    </dgm:pt>
    <dgm:pt modelId="{E42401B2-30BD-4545-8220-8FD1BC882439}" type="sibTrans" cxnId="{2731A364-43A1-4028-95CF-1798E81F6B19}">
      <dgm:prSet/>
      <dgm:spPr/>
      <dgm:t>
        <a:bodyPr/>
        <a:lstStyle/>
        <a:p>
          <a:endParaRPr lang="en-US"/>
        </a:p>
      </dgm:t>
    </dgm:pt>
    <dgm:pt modelId="{8219ED14-1A4C-420C-ADCF-5237E754B70B}" type="pres">
      <dgm:prSet presAssocID="{3B480668-96BC-4556-8FD6-838D1CD4C516}" presName="outerComposite" presStyleCnt="0">
        <dgm:presLayoutVars>
          <dgm:chMax val="5"/>
          <dgm:dir/>
          <dgm:resizeHandles val="exact"/>
        </dgm:presLayoutVars>
      </dgm:prSet>
      <dgm:spPr/>
    </dgm:pt>
    <dgm:pt modelId="{F622376F-7AE3-4593-9FE3-9559BF337237}" type="pres">
      <dgm:prSet presAssocID="{3B480668-96BC-4556-8FD6-838D1CD4C516}" presName="dummyMaxCanvas" presStyleCnt="0">
        <dgm:presLayoutVars/>
      </dgm:prSet>
      <dgm:spPr/>
    </dgm:pt>
    <dgm:pt modelId="{348D69E2-5C9B-4576-B70B-50E5512406A0}" type="pres">
      <dgm:prSet presAssocID="{3B480668-96BC-4556-8FD6-838D1CD4C516}" presName="FourNodes_1" presStyleLbl="node1" presStyleIdx="0" presStyleCnt="4">
        <dgm:presLayoutVars>
          <dgm:bulletEnabled val="1"/>
        </dgm:presLayoutVars>
      </dgm:prSet>
      <dgm:spPr/>
    </dgm:pt>
    <dgm:pt modelId="{F3E32B8F-CA19-4456-BD95-4D09BCBFE61B}" type="pres">
      <dgm:prSet presAssocID="{3B480668-96BC-4556-8FD6-838D1CD4C516}" presName="FourNodes_2" presStyleLbl="node1" presStyleIdx="1" presStyleCnt="4">
        <dgm:presLayoutVars>
          <dgm:bulletEnabled val="1"/>
        </dgm:presLayoutVars>
      </dgm:prSet>
      <dgm:spPr/>
    </dgm:pt>
    <dgm:pt modelId="{6B25F23A-A810-458F-BC85-906D3A2B38D4}" type="pres">
      <dgm:prSet presAssocID="{3B480668-96BC-4556-8FD6-838D1CD4C516}" presName="FourNodes_3" presStyleLbl="node1" presStyleIdx="2" presStyleCnt="4">
        <dgm:presLayoutVars>
          <dgm:bulletEnabled val="1"/>
        </dgm:presLayoutVars>
      </dgm:prSet>
      <dgm:spPr/>
    </dgm:pt>
    <dgm:pt modelId="{5394C412-72EC-4CD5-B577-7A45B04ADA7D}" type="pres">
      <dgm:prSet presAssocID="{3B480668-96BC-4556-8FD6-838D1CD4C516}" presName="FourNodes_4" presStyleLbl="node1" presStyleIdx="3" presStyleCnt="4">
        <dgm:presLayoutVars>
          <dgm:bulletEnabled val="1"/>
        </dgm:presLayoutVars>
      </dgm:prSet>
      <dgm:spPr/>
    </dgm:pt>
    <dgm:pt modelId="{86D9E3FF-0C5A-47DC-BB8A-EA4045BDEF91}" type="pres">
      <dgm:prSet presAssocID="{3B480668-96BC-4556-8FD6-838D1CD4C516}" presName="FourConn_1-2" presStyleLbl="fgAccFollowNode1" presStyleIdx="0" presStyleCnt="3">
        <dgm:presLayoutVars>
          <dgm:bulletEnabled val="1"/>
        </dgm:presLayoutVars>
      </dgm:prSet>
      <dgm:spPr/>
    </dgm:pt>
    <dgm:pt modelId="{C343BE21-540B-44F0-A9E8-226EC3BA32D1}" type="pres">
      <dgm:prSet presAssocID="{3B480668-96BC-4556-8FD6-838D1CD4C516}" presName="FourConn_2-3" presStyleLbl="fgAccFollowNode1" presStyleIdx="1" presStyleCnt="3">
        <dgm:presLayoutVars>
          <dgm:bulletEnabled val="1"/>
        </dgm:presLayoutVars>
      </dgm:prSet>
      <dgm:spPr/>
    </dgm:pt>
    <dgm:pt modelId="{27B33474-EB78-4099-84F2-EFD668123C65}" type="pres">
      <dgm:prSet presAssocID="{3B480668-96BC-4556-8FD6-838D1CD4C516}" presName="FourConn_3-4" presStyleLbl="fgAccFollowNode1" presStyleIdx="2" presStyleCnt="3">
        <dgm:presLayoutVars>
          <dgm:bulletEnabled val="1"/>
        </dgm:presLayoutVars>
      </dgm:prSet>
      <dgm:spPr/>
    </dgm:pt>
    <dgm:pt modelId="{10149EA8-5E46-4AA1-9839-880EA97D986B}" type="pres">
      <dgm:prSet presAssocID="{3B480668-96BC-4556-8FD6-838D1CD4C516}" presName="FourNodes_1_text" presStyleLbl="node1" presStyleIdx="3" presStyleCnt="4">
        <dgm:presLayoutVars>
          <dgm:bulletEnabled val="1"/>
        </dgm:presLayoutVars>
      </dgm:prSet>
      <dgm:spPr/>
    </dgm:pt>
    <dgm:pt modelId="{5E9C3127-7EEB-4F12-A587-03D1A002FD96}" type="pres">
      <dgm:prSet presAssocID="{3B480668-96BC-4556-8FD6-838D1CD4C516}" presName="FourNodes_2_text" presStyleLbl="node1" presStyleIdx="3" presStyleCnt="4">
        <dgm:presLayoutVars>
          <dgm:bulletEnabled val="1"/>
        </dgm:presLayoutVars>
      </dgm:prSet>
      <dgm:spPr/>
    </dgm:pt>
    <dgm:pt modelId="{587D0CD4-3F82-40E7-B1F8-70642AEB5059}" type="pres">
      <dgm:prSet presAssocID="{3B480668-96BC-4556-8FD6-838D1CD4C516}" presName="FourNodes_3_text" presStyleLbl="node1" presStyleIdx="3" presStyleCnt="4">
        <dgm:presLayoutVars>
          <dgm:bulletEnabled val="1"/>
        </dgm:presLayoutVars>
      </dgm:prSet>
      <dgm:spPr/>
    </dgm:pt>
    <dgm:pt modelId="{622C83BE-7CD4-4A6E-B942-ACB9565A02F9}" type="pres">
      <dgm:prSet presAssocID="{3B480668-96BC-4556-8FD6-838D1CD4C516}" presName="FourNodes_4_text" presStyleLbl="node1" presStyleIdx="3" presStyleCnt="4">
        <dgm:presLayoutVars>
          <dgm:bulletEnabled val="1"/>
        </dgm:presLayoutVars>
      </dgm:prSet>
      <dgm:spPr/>
    </dgm:pt>
  </dgm:ptLst>
  <dgm:cxnLst>
    <dgm:cxn modelId="{68F3D321-E411-4C2E-95D0-47169396660E}" type="presOf" srcId="{ECECB989-78CC-4EB6-8320-CC7EC52B4519}" destId="{86D9E3FF-0C5A-47DC-BB8A-EA4045BDEF91}" srcOrd="0" destOrd="0" presId="urn:microsoft.com/office/officeart/2005/8/layout/vProcess5"/>
    <dgm:cxn modelId="{27A3C52B-C637-456A-8F61-8DD7B8C9B9B6}" srcId="{3B480668-96BC-4556-8FD6-838D1CD4C516}" destId="{72DF2A45-6847-40BC-AC4D-056173732BAE}" srcOrd="0" destOrd="0" parTransId="{8D60E79C-1055-48AC-B933-75F2D2AA2838}" sibTransId="{ECECB989-78CC-4EB6-8320-CC7EC52B4519}"/>
    <dgm:cxn modelId="{40730130-1EA4-4322-BC8D-B89AD4177BB0}" type="presOf" srcId="{ADC235BD-054D-4A1D-8978-ED298F944094}" destId="{5E9C3127-7EEB-4F12-A587-03D1A002FD96}" srcOrd="1" destOrd="0" presId="urn:microsoft.com/office/officeart/2005/8/layout/vProcess5"/>
    <dgm:cxn modelId="{BC226337-E9C8-438D-86ED-F6FCA67995D8}" type="presOf" srcId="{D02FC0B7-9C93-4BE3-B525-BA144844992B}" destId="{C343BE21-540B-44F0-A9E8-226EC3BA32D1}" srcOrd="0" destOrd="0" presId="urn:microsoft.com/office/officeart/2005/8/layout/vProcess5"/>
    <dgm:cxn modelId="{7FA8B040-1008-4CB9-B714-B48E887D032D}" type="presOf" srcId="{3B480668-96BC-4556-8FD6-838D1CD4C516}" destId="{8219ED14-1A4C-420C-ADCF-5237E754B70B}" srcOrd="0" destOrd="0" presId="urn:microsoft.com/office/officeart/2005/8/layout/vProcess5"/>
    <dgm:cxn modelId="{2731A364-43A1-4028-95CF-1798E81F6B19}" srcId="{3B480668-96BC-4556-8FD6-838D1CD4C516}" destId="{4341B18B-A55C-4D80-80AA-FEA423853BD3}" srcOrd="3" destOrd="0" parTransId="{8DD70AA5-2D4B-4C6D-ACBD-ECFB60F83073}" sibTransId="{E42401B2-30BD-4545-8220-8FD1BC882439}"/>
    <dgm:cxn modelId="{A900A16B-203C-442E-8E87-A8A1B20A198D}" srcId="{3B480668-96BC-4556-8FD6-838D1CD4C516}" destId="{262D78F9-AE50-4C85-9E8D-7C70D22D4CA7}" srcOrd="2" destOrd="0" parTransId="{269C70D1-4F7F-4A85-A6D4-4A120E5FBCB0}" sibTransId="{61E86274-57E9-4A71-8F6F-2BD6FC84119D}"/>
    <dgm:cxn modelId="{439D977F-8701-4B74-BC22-A898B9A915EC}" type="presOf" srcId="{61E86274-57E9-4A71-8F6F-2BD6FC84119D}" destId="{27B33474-EB78-4099-84F2-EFD668123C65}" srcOrd="0" destOrd="0" presId="urn:microsoft.com/office/officeart/2005/8/layout/vProcess5"/>
    <dgm:cxn modelId="{5030518A-E306-47CC-B967-F63B3A2A3E1A}" type="presOf" srcId="{72DF2A45-6847-40BC-AC4D-056173732BAE}" destId="{348D69E2-5C9B-4576-B70B-50E5512406A0}" srcOrd="0" destOrd="0" presId="urn:microsoft.com/office/officeart/2005/8/layout/vProcess5"/>
    <dgm:cxn modelId="{E4D7E694-53F9-4FB4-A02E-7D609DB8AAE8}" type="presOf" srcId="{ADC235BD-054D-4A1D-8978-ED298F944094}" destId="{F3E32B8F-CA19-4456-BD95-4D09BCBFE61B}" srcOrd="0" destOrd="0" presId="urn:microsoft.com/office/officeart/2005/8/layout/vProcess5"/>
    <dgm:cxn modelId="{9AB056A7-73D6-43D9-95AD-FFE6C826A856}" type="presOf" srcId="{262D78F9-AE50-4C85-9E8D-7C70D22D4CA7}" destId="{6B25F23A-A810-458F-BC85-906D3A2B38D4}" srcOrd="0" destOrd="0" presId="urn:microsoft.com/office/officeart/2005/8/layout/vProcess5"/>
    <dgm:cxn modelId="{894BC9B3-674C-49AF-92C8-6F99E10FC9B6}" type="presOf" srcId="{72DF2A45-6847-40BC-AC4D-056173732BAE}" destId="{10149EA8-5E46-4AA1-9839-880EA97D986B}" srcOrd="1" destOrd="0" presId="urn:microsoft.com/office/officeart/2005/8/layout/vProcess5"/>
    <dgm:cxn modelId="{87D042BE-DEDC-483C-A75B-A7124CA53727}" srcId="{3B480668-96BC-4556-8FD6-838D1CD4C516}" destId="{ADC235BD-054D-4A1D-8978-ED298F944094}" srcOrd="1" destOrd="0" parTransId="{7A5B3B87-3CA8-4005-9D68-FB8A5528374A}" sibTransId="{D02FC0B7-9C93-4BE3-B525-BA144844992B}"/>
    <dgm:cxn modelId="{21F250C8-B9B5-4E1E-8A23-8C048C6C4F39}" type="presOf" srcId="{4341B18B-A55C-4D80-80AA-FEA423853BD3}" destId="{622C83BE-7CD4-4A6E-B942-ACB9565A02F9}" srcOrd="1" destOrd="0" presId="urn:microsoft.com/office/officeart/2005/8/layout/vProcess5"/>
    <dgm:cxn modelId="{56D5F5D0-7A2E-4CD0-A891-EA5BB9A32FA6}" type="presOf" srcId="{4341B18B-A55C-4D80-80AA-FEA423853BD3}" destId="{5394C412-72EC-4CD5-B577-7A45B04ADA7D}" srcOrd="0" destOrd="0" presId="urn:microsoft.com/office/officeart/2005/8/layout/vProcess5"/>
    <dgm:cxn modelId="{3C54CCF1-FAD0-4C99-BDD8-41D28135D115}" type="presOf" srcId="{262D78F9-AE50-4C85-9E8D-7C70D22D4CA7}" destId="{587D0CD4-3F82-40E7-B1F8-70642AEB5059}" srcOrd="1" destOrd="0" presId="urn:microsoft.com/office/officeart/2005/8/layout/vProcess5"/>
    <dgm:cxn modelId="{8198F90A-FB25-4B0E-999A-174C1E19E9ED}" type="presParOf" srcId="{8219ED14-1A4C-420C-ADCF-5237E754B70B}" destId="{F622376F-7AE3-4593-9FE3-9559BF337237}" srcOrd="0" destOrd="0" presId="urn:microsoft.com/office/officeart/2005/8/layout/vProcess5"/>
    <dgm:cxn modelId="{9E68ECC3-FB18-4CD0-A245-F39EB49697E7}" type="presParOf" srcId="{8219ED14-1A4C-420C-ADCF-5237E754B70B}" destId="{348D69E2-5C9B-4576-B70B-50E5512406A0}" srcOrd="1" destOrd="0" presId="urn:microsoft.com/office/officeart/2005/8/layout/vProcess5"/>
    <dgm:cxn modelId="{C9C8F2B5-48BD-4A03-B118-961F11216621}" type="presParOf" srcId="{8219ED14-1A4C-420C-ADCF-5237E754B70B}" destId="{F3E32B8F-CA19-4456-BD95-4D09BCBFE61B}" srcOrd="2" destOrd="0" presId="urn:microsoft.com/office/officeart/2005/8/layout/vProcess5"/>
    <dgm:cxn modelId="{447CA9CB-1AAA-4D3C-8D35-B77F1DD6D05D}" type="presParOf" srcId="{8219ED14-1A4C-420C-ADCF-5237E754B70B}" destId="{6B25F23A-A810-458F-BC85-906D3A2B38D4}" srcOrd="3" destOrd="0" presId="urn:microsoft.com/office/officeart/2005/8/layout/vProcess5"/>
    <dgm:cxn modelId="{4FD956A5-59FC-4398-B925-978ECB89D351}" type="presParOf" srcId="{8219ED14-1A4C-420C-ADCF-5237E754B70B}" destId="{5394C412-72EC-4CD5-B577-7A45B04ADA7D}" srcOrd="4" destOrd="0" presId="urn:microsoft.com/office/officeart/2005/8/layout/vProcess5"/>
    <dgm:cxn modelId="{5B4C778D-01D8-46A9-AB8C-62D7FCB7FB3D}" type="presParOf" srcId="{8219ED14-1A4C-420C-ADCF-5237E754B70B}" destId="{86D9E3FF-0C5A-47DC-BB8A-EA4045BDEF91}" srcOrd="5" destOrd="0" presId="urn:microsoft.com/office/officeart/2005/8/layout/vProcess5"/>
    <dgm:cxn modelId="{EC3BEA58-8A73-4A56-8EB7-21C9B2BDC0E6}" type="presParOf" srcId="{8219ED14-1A4C-420C-ADCF-5237E754B70B}" destId="{C343BE21-540B-44F0-A9E8-226EC3BA32D1}" srcOrd="6" destOrd="0" presId="urn:microsoft.com/office/officeart/2005/8/layout/vProcess5"/>
    <dgm:cxn modelId="{8E46305B-8A23-4E9E-BF03-DC50FDA3879B}" type="presParOf" srcId="{8219ED14-1A4C-420C-ADCF-5237E754B70B}" destId="{27B33474-EB78-4099-84F2-EFD668123C65}" srcOrd="7" destOrd="0" presId="urn:microsoft.com/office/officeart/2005/8/layout/vProcess5"/>
    <dgm:cxn modelId="{0039CC98-1398-4D3C-BF1A-767249AA66E8}" type="presParOf" srcId="{8219ED14-1A4C-420C-ADCF-5237E754B70B}" destId="{10149EA8-5E46-4AA1-9839-880EA97D986B}" srcOrd="8" destOrd="0" presId="urn:microsoft.com/office/officeart/2005/8/layout/vProcess5"/>
    <dgm:cxn modelId="{B03580F6-F828-4949-998F-F9FFAD2CD72C}" type="presParOf" srcId="{8219ED14-1A4C-420C-ADCF-5237E754B70B}" destId="{5E9C3127-7EEB-4F12-A587-03D1A002FD96}" srcOrd="9" destOrd="0" presId="urn:microsoft.com/office/officeart/2005/8/layout/vProcess5"/>
    <dgm:cxn modelId="{2FF0503B-C720-487D-BF8F-BE64562194F0}" type="presParOf" srcId="{8219ED14-1A4C-420C-ADCF-5237E754B70B}" destId="{587D0CD4-3F82-40E7-B1F8-70642AEB5059}" srcOrd="10" destOrd="0" presId="urn:microsoft.com/office/officeart/2005/8/layout/vProcess5"/>
    <dgm:cxn modelId="{22A2389F-57FA-44CC-95CB-4A42906FE54D}" type="presParOf" srcId="{8219ED14-1A4C-420C-ADCF-5237E754B70B}" destId="{622C83BE-7CD4-4A6E-B942-ACB9565A02F9}"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D69E2-5C9B-4576-B70B-50E5512406A0}">
      <dsp:nvSpPr>
        <dsp:cNvPr id="0" name=""/>
        <dsp:cNvSpPr/>
      </dsp:nvSpPr>
      <dsp:spPr>
        <a:xfrm>
          <a:off x="0" y="0"/>
          <a:ext cx="6396110" cy="5552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Smoking &amp; asbestos exposure → main causes</a:t>
          </a:r>
          <a:endParaRPr lang="en-US" sz="2000" kern="1200"/>
        </a:p>
      </dsp:txBody>
      <dsp:txXfrm>
        <a:off x="16262" y="16262"/>
        <a:ext cx="5750058" cy="522704"/>
      </dsp:txXfrm>
    </dsp:sp>
    <dsp:sp modelId="{F3E32B8F-CA19-4456-BD95-4D09BCBFE61B}">
      <dsp:nvSpPr>
        <dsp:cNvPr id="0" name=""/>
        <dsp:cNvSpPr/>
      </dsp:nvSpPr>
      <dsp:spPr>
        <a:xfrm>
          <a:off x="535674" y="656179"/>
          <a:ext cx="6396110" cy="5552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Alcohol use, poor diet, inactivity</a:t>
          </a:r>
          <a:endParaRPr lang="en-US" sz="2000" kern="1200"/>
        </a:p>
      </dsp:txBody>
      <dsp:txXfrm>
        <a:off x="551936" y="672441"/>
        <a:ext cx="5467013" cy="522704"/>
      </dsp:txXfrm>
    </dsp:sp>
    <dsp:sp modelId="{6B25F23A-A810-458F-BC85-906D3A2B38D4}">
      <dsp:nvSpPr>
        <dsp:cNvPr id="0" name=""/>
        <dsp:cNvSpPr/>
      </dsp:nvSpPr>
      <dsp:spPr>
        <a:xfrm>
          <a:off x="1063353" y="1312359"/>
          <a:ext cx="6396110" cy="5552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COPD &amp; low income increase risk</a:t>
          </a:r>
          <a:endParaRPr lang="en-US" sz="2000" kern="1200"/>
        </a:p>
      </dsp:txBody>
      <dsp:txXfrm>
        <a:off x="1079615" y="1328621"/>
        <a:ext cx="5475008" cy="522704"/>
      </dsp:txXfrm>
    </dsp:sp>
    <dsp:sp modelId="{5394C412-72EC-4CD5-B577-7A45B04ADA7D}">
      <dsp:nvSpPr>
        <dsp:cNvPr id="0" name=""/>
        <dsp:cNvSpPr/>
      </dsp:nvSpPr>
      <dsp:spPr>
        <a:xfrm>
          <a:off x="1599027" y="1968539"/>
          <a:ext cx="6396110" cy="5552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Health inequalities influence outcomes</a:t>
          </a:r>
          <a:endParaRPr lang="en-US" sz="2000" kern="1200"/>
        </a:p>
      </dsp:txBody>
      <dsp:txXfrm>
        <a:off x="1615289" y="1984801"/>
        <a:ext cx="5467013" cy="522704"/>
      </dsp:txXfrm>
    </dsp:sp>
    <dsp:sp modelId="{86D9E3FF-0C5A-47DC-BB8A-EA4045BDEF91}">
      <dsp:nvSpPr>
        <dsp:cNvPr id="0" name=""/>
        <dsp:cNvSpPr/>
      </dsp:nvSpPr>
      <dsp:spPr>
        <a:xfrm>
          <a:off x="6035211" y="425254"/>
          <a:ext cx="360898" cy="36089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116413" y="425254"/>
        <a:ext cx="198494" cy="271576"/>
      </dsp:txXfrm>
    </dsp:sp>
    <dsp:sp modelId="{C343BE21-540B-44F0-A9E8-226EC3BA32D1}">
      <dsp:nvSpPr>
        <dsp:cNvPr id="0" name=""/>
        <dsp:cNvSpPr/>
      </dsp:nvSpPr>
      <dsp:spPr>
        <a:xfrm>
          <a:off x="6570885" y="1081434"/>
          <a:ext cx="360898" cy="36089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52087" y="1081434"/>
        <a:ext cx="198494" cy="271576"/>
      </dsp:txXfrm>
    </dsp:sp>
    <dsp:sp modelId="{27B33474-EB78-4099-84F2-EFD668123C65}">
      <dsp:nvSpPr>
        <dsp:cNvPr id="0" name=""/>
        <dsp:cNvSpPr/>
      </dsp:nvSpPr>
      <dsp:spPr>
        <a:xfrm>
          <a:off x="7098564" y="1737614"/>
          <a:ext cx="360898" cy="36089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179766" y="1737614"/>
        <a:ext cx="198494" cy="27157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11/13/2025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9089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11/13/2025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172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11/13/2025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1274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11/13/2025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5982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11/13/2025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134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11/13/2025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4940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11/13/2025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7500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11/13/2025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0446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11/13/2025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639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11/13/2025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0060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11/13/2025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92172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11/13/2025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0627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11/13/2025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7661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11/13/2025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5101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11/13/2025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75764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11/13/2025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26689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11/13/2025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646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11/13/2025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92439713"/>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 id="214748393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7.xml"/><Relationship Id="rId7" Type="http://schemas.openxmlformats.org/officeDocument/2006/relationships/diagramColors" Target="../diagrams/colors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nhs.uk/conditions/lungs-how-they-work/"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teachmephysiology.com/respiratory-system/gas-exchange/?utm_source=chatgp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yringe needle and needle&#10;&#10;AI-generated content may be incorrect.">
            <a:extLst>
              <a:ext uri="{FF2B5EF4-FFF2-40B4-BE49-F238E27FC236}">
                <a16:creationId xmlns:a16="http://schemas.microsoft.com/office/drawing/2014/main" id="{63C38D0C-29D8-F4B3-22CC-BC1EDD7EBE08}"/>
              </a:ext>
            </a:extLst>
          </p:cNvPr>
          <p:cNvPicPr>
            <a:picLocks noChangeAspect="1"/>
          </p:cNvPicPr>
          <p:nvPr/>
        </p:nvPicPr>
        <p:blipFill>
          <a:blip r:embed="rId4"/>
          <a:srcRect l="13825" r="9771" b="-2"/>
          <a:stretch>
            <a:fillRect/>
          </a:stretch>
        </p:blipFill>
        <p:spPr>
          <a:xfrm>
            <a:off x="5134708" y="553616"/>
            <a:ext cx="6279741" cy="5486400"/>
          </a:xfrm>
          <a:prstGeom prst="rect">
            <a:avLst/>
          </a:prstGeom>
          <a:noFill/>
        </p:spPr>
      </p:pic>
      <p:sp>
        <p:nvSpPr>
          <p:cNvPr id="5" name="TextBox 4">
            <a:extLst>
              <a:ext uri="{FF2B5EF4-FFF2-40B4-BE49-F238E27FC236}">
                <a16:creationId xmlns:a16="http://schemas.microsoft.com/office/drawing/2014/main" id="{4F9F1641-5A85-CC1A-A854-E1AD541A3277}"/>
              </a:ext>
            </a:extLst>
          </p:cNvPr>
          <p:cNvSpPr txBox="1"/>
          <p:nvPr/>
        </p:nvSpPr>
        <p:spPr>
          <a:xfrm>
            <a:off x="597160" y="716783"/>
            <a:ext cx="4512242" cy="532323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Bef>
                <a:spcPts val="1000"/>
              </a:spcBef>
            </a:pPr>
            <a:r>
              <a:rPr lang="en-US" sz="2400" kern="1200" err="1">
                <a:solidFill>
                  <a:schemeClr val="bg1"/>
                </a:solidFill>
                <a:latin typeface="Arial"/>
                <a:cs typeface="Arial"/>
              </a:rPr>
              <a:t>Shaliea</a:t>
            </a:r>
            <a:r>
              <a:rPr lang="en-US" sz="2400" kern="1200" dirty="0">
                <a:solidFill>
                  <a:schemeClr val="bg1"/>
                </a:solidFill>
                <a:latin typeface="Arial"/>
                <a:cs typeface="Arial"/>
              </a:rPr>
              <a:t> Younis  </a:t>
            </a:r>
          </a:p>
          <a:p>
            <a:pPr>
              <a:lnSpc>
                <a:spcPct val="120000"/>
              </a:lnSpc>
              <a:spcBef>
                <a:spcPts val="1000"/>
              </a:spcBef>
            </a:pPr>
            <a:r>
              <a:rPr lang="en-US" sz="2400" dirty="0">
                <a:solidFill>
                  <a:schemeClr val="bg1"/>
                </a:solidFill>
                <a:latin typeface="Arial"/>
                <a:cs typeface="Arial"/>
              </a:rPr>
              <a:t>2222115</a:t>
            </a:r>
            <a:r>
              <a:rPr lang="en-US" sz="2400" kern="1200" dirty="0">
                <a:solidFill>
                  <a:schemeClr val="bg1"/>
                </a:solidFill>
                <a:latin typeface="Arial"/>
                <a:cs typeface="Arial"/>
              </a:rPr>
              <a:t> </a:t>
            </a:r>
          </a:p>
          <a:p>
            <a:pPr>
              <a:lnSpc>
                <a:spcPct val="120000"/>
              </a:lnSpc>
              <a:spcBef>
                <a:spcPts val="1000"/>
              </a:spcBef>
            </a:pPr>
            <a:r>
              <a:rPr lang="en-US" sz="2400" kern="1200" dirty="0">
                <a:solidFill>
                  <a:schemeClr val="bg1"/>
                </a:solidFill>
                <a:latin typeface="Arial"/>
                <a:cs typeface="Arial"/>
              </a:rPr>
              <a:t>BSc  Health and Social Care</a:t>
            </a:r>
          </a:p>
          <a:p>
            <a:pPr>
              <a:lnSpc>
                <a:spcPct val="120000"/>
              </a:lnSpc>
              <a:spcBef>
                <a:spcPts val="1000"/>
              </a:spcBef>
            </a:pPr>
            <a:r>
              <a:rPr lang="en-US" sz="2400" kern="1200" dirty="0">
                <a:solidFill>
                  <a:schemeClr val="bg1"/>
                </a:solidFill>
                <a:latin typeface="Arial"/>
                <a:cs typeface="Arial"/>
              </a:rPr>
              <a:t>Introduction to Physiology </a:t>
            </a:r>
          </a:p>
          <a:p>
            <a:pPr>
              <a:lnSpc>
                <a:spcPct val="120000"/>
              </a:lnSpc>
              <a:spcBef>
                <a:spcPts val="1000"/>
              </a:spcBef>
            </a:pPr>
            <a:r>
              <a:rPr lang="en-US" sz="2400" kern="1200" dirty="0">
                <a:solidFill>
                  <a:schemeClr val="bg1"/>
                </a:solidFill>
                <a:latin typeface="Arial"/>
                <a:cs typeface="Arial"/>
              </a:rPr>
              <a:t>BMHP5023</a:t>
            </a:r>
          </a:p>
          <a:p>
            <a:pPr>
              <a:lnSpc>
                <a:spcPct val="120000"/>
              </a:lnSpc>
              <a:spcBef>
                <a:spcPts val="1000"/>
              </a:spcBef>
            </a:pPr>
            <a:r>
              <a:rPr lang="en-US" sz="2400" kern="1200" dirty="0">
                <a:solidFill>
                  <a:schemeClr val="bg1"/>
                </a:solidFill>
                <a:latin typeface="Arial"/>
                <a:cs typeface="Arial"/>
              </a:rPr>
              <a:t>Component 2 Presentation</a:t>
            </a:r>
          </a:p>
        </p:txBody>
      </p:sp>
      <p:sp>
        <p:nvSpPr>
          <p:cNvPr id="13" name="Date Placeholder 4">
            <a:extLst>
              <a:ext uri="{FF2B5EF4-FFF2-40B4-BE49-F238E27FC236}">
                <a16:creationId xmlns:a16="http://schemas.microsoft.com/office/drawing/2014/main" id="{DF1E28A6-797D-9CC1-5FF7-610EEB7A887D}"/>
              </a:ext>
            </a:extLst>
          </p:cNvPr>
          <p:cNvSpPr>
            <a:spLocks noGrp="1"/>
          </p:cNvSpPr>
          <p:nvPr>
            <p:ph type="dt" sz="half" idx="10"/>
          </p:nvPr>
        </p:nvSpPr>
        <p:spPr/>
        <p:txBody>
          <a:bodyPr/>
          <a:lstStyle/>
          <a:p>
            <a:pPr>
              <a:spcAft>
                <a:spcPts val="600"/>
              </a:spcAft>
            </a:pPr>
            <a:fld id="{C2B6865F-556A-43A0-89ED-4743E5054FF9}" type="datetime1">
              <a:rPr lang="en-US"/>
              <a:pPr>
                <a:spcAft>
                  <a:spcPts val="600"/>
                </a:spcAft>
              </a:pPr>
              <a:t>11/13/2025</a:t>
            </a:fld>
            <a:endParaRPr lang="en-US"/>
          </a:p>
        </p:txBody>
      </p:sp>
      <p:sp>
        <p:nvSpPr>
          <p:cNvPr id="15" name="Footer Placeholder 5">
            <a:extLst>
              <a:ext uri="{FF2B5EF4-FFF2-40B4-BE49-F238E27FC236}">
                <a16:creationId xmlns:a16="http://schemas.microsoft.com/office/drawing/2014/main" id="{1549C0A0-03EA-915A-D829-7805D5926041}"/>
              </a:ext>
            </a:extLst>
          </p:cNvPr>
          <p:cNvSpPr>
            <a:spLocks noGrp="1"/>
          </p:cNvSpPr>
          <p:nvPr>
            <p:ph type="ftr" sz="quarter" idx="11"/>
          </p:nvPr>
        </p:nvSpPr>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424D6EBF-38AD-FE31-C20E-DBE6B5543761}"/>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a:t>
            </a:fld>
            <a:endParaRPr lang="en-US" dirty="0"/>
          </a:p>
        </p:txBody>
      </p:sp>
      <p:pic>
        <p:nvPicPr>
          <p:cNvPr id="9" name="Recorded Sound">
            <a:hlinkClick r:id="" action="ppaction://media"/>
            <a:extLst>
              <a:ext uri="{FF2B5EF4-FFF2-40B4-BE49-F238E27FC236}">
                <a16:creationId xmlns:a16="http://schemas.microsoft.com/office/drawing/2014/main" id="{F2C46D4C-E6C2-7EC7-2DA8-771F855B58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75357"/>
    </mc:Choice>
    <mc:Fallback>
      <p:transition spd="slow" advTm="75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8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x-ray of a person&amp;#39;s body&#10;&#10;AI-generated content may be incorrect.">
            <a:extLst>
              <a:ext uri="{FF2B5EF4-FFF2-40B4-BE49-F238E27FC236}">
                <a16:creationId xmlns:a16="http://schemas.microsoft.com/office/drawing/2014/main" id="{98A872E0-0927-3B9E-A604-F5380D29B117}"/>
              </a:ext>
            </a:extLst>
          </p:cNvPr>
          <p:cNvPicPr>
            <a:picLocks noChangeAspect="1"/>
          </p:cNvPicPr>
          <p:nvPr/>
        </p:nvPicPr>
        <p:blipFill>
          <a:blip r:embed="rId4"/>
          <a:srcRect r="18438" b="-2"/>
          <a:stretch>
            <a:fillRect/>
          </a:stretch>
        </p:blipFill>
        <p:spPr>
          <a:xfrm>
            <a:off x="5194607" y="803751"/>
            <a:ext cx="6391533" cy="5250498"/>
          </a:xfrm>
          <a:prstGeom prst="rect">
            <a:avLst/>
          </a:prstGeom>
        </p:spPr>
      </p:pic>
      <p:sp>
        <p:nvSpPr>
          <p:cNvPr id="3" name="TextBox 2">
            <a:extLst>
              <a:ext uri="{FF2B5EF4-FFF2-40B4-BE49-F238E27FC236}">
                <a16:creationId xmlns:a16="http://schemas.microsoft.com/office/drawing/2014/main" id="{F7EFACA9-2C42-11CF-33D3-640ACDEDCD76}"/>
              </a:ext>
            </a:extLst>
          </p:cNvPr>
          <p:cNvSpPr txBox="1"/>
          <p:nvPr/>
        </p:nvSpPr>
        <p:spPr>
          <a:xfrm>
            <a:off x="127912" y="939247"/>
            <a:ext cx="4867551" cy="51026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buClr>
              <a:buSzPct val="80000"/>
              <a:buFont typeface="Wingdings 3" charset="2"/>
              <a:buChar char=""/>
            </a:pPr>
            <a:r>
              <a:rPr lang="en-US" dirty="0">
                <a:latin typeface="Arial"/>
                <a:cs typeface="Arial"/>
              </a:rPr>
              <a:t>Cancer remains a leading cause of death in the UK; lung cancer is responsible for around 20 % of all cancer deaths (Cancer Research UK, 2024).</a:t>
            </a:r>
          </a:p>
          <a:p>
            <a:pPr marL="285750" indent="-285750" defTabSz="457200">
              <a:lnSpc>
                <a:spcPct val="90000"/>
              </a:lnSpc>
              <a:spcBef>
                <a:spcPts val="1000"/>
              </a:spcBef>
              <a:buClr>
                <a:schemeClr val="accent1"/>
              </a:buClr>
              <a:buSzPct val="80000"/>
              <a:buFont typeface="Wingdings 3" charset="2"/>
              <a:buChar char=""/>
            </a:pPr>
            <a:endParaRPr lang="en-US" sz="1600" dirty="0">
              <a:latin typeface="Arial"/>
              <a:cs typeface="Arial"/>
            </a:endParaRPr>
          </a:p>
          <a:p>
            <a:pPr marL="285750" indent="-285750" defTabSz="457200">
              <a:lnSpc>
                <a:spcPct val="90000"/>
              </a:lnSpc>
              <a:spcBef>
                <a:spcPts val="1000"/>
              </a:spcBef>
              <a:buClr>
                <a:schemeClr val="accent1"/>
              </a:buClr>
              <a:buSzPct val="80000"/>
              <a:buFont typeface="Wingdings 3" charset="2"/>
              <a:buChar char=""/>
            </a:pPr>
            <a:r>
              <a:rPr lang="en-US" dirty="0">
                <a:latin typeface="Arial"/>
                <a:cs typeface="Arial"/>
              </a:rPr>
              <a:t>Lifestyle factors, particularly tobacco smoking, occupational exposures, and socioeconomic deprivation, remain key determinants.</a:t>
            </a:r>
          </a:p>
          <a:p>
            <a:pPr marL="285750" indent="-285750" defTabSz="457200">
              <a:lnSpc>
                <a:spcPct val="90000"/>
              </a:lnSpc>
              <a:spcBef>
                <a:spcPts val="1000"/>
              </a:spcBef>
              <a:buClr>
                <a:schemeClr val="accent1"/>
              </a:buClr>
              <a:buSzPct val="80000"/>
              <a:buFont typeface="Wingdings 3" charset="2"/>
              <a:buChar char=""/>
            </a:pPr>
            <a:r>
              <a:rPr lang="en-US" dirty="0">
                <a:latin typeface="Arial"/>
                <a:cs typeface="Arial"/>
              </a:rPr>
              <a:t>Effective management requires both biological understanding and holistic, person-</a:t>
            </a:r>
            <a:r>
              <a:rPr lang="en-US" err="1">
                <a:latin typeface="Arial"/>
                <a:cs typeface="Arial"/>
              </a:rPr>
              <a:t>centred</a:t>
            </a:r>
            <a:r>
              <a:rPr lang="en-US" dirty="0">
                <a:latin typeface="Arial"/>
                <a:cs typeface="Arial"/>
              </a:rPr>
              <a:t> care.</a:t>
            </a:r>
          </a:p>
          <a:p>
            <a:pPr marL="285750" indent="-285750" defTabSz="457200">
              <a:lnSpc>
                <a:spcPct val="90000"/>
              </a:lnSpc>
              <a:spcBef>
                <a:spcPts val="1000"/>
              </a:spcBef>
              <a:buClr>
                <a:schemeClr val="accent1"/>
              </a:buClr>
              <a:buSzPct val="80000"/>
              <a:buFont typeface="Wingdings 3" charset="2"/>
              <a:buChar char=""/>
            </a:pPr>
            <a:endParaRPr lang="en-US" dirty="0">
              <a:latin typeface="Arial"/>
              <a:cs typeface="Arial"/>
            </a:endParaRPr>
          </a:p>
          <a:p>
            <a:pPr marL="285750" indent="-285750" defTabSz="457200">
              <a:lnSpc>
                <a:spcPct val="90000"/>
              </a:lnSpc>
              <a:spcBef>
                <a:spcPts val="1000"/>
              </a:spcBef>
              <a:buClr>
                <a:schemeClr val="accent1"/>
              </a:buClr>
              <a:buSzPct val="80000"/>
              <a:buFont typeface="Wingdings 3" charset="2"/>
              <a:buChar char=""/>
            </a:pPr>
            <a:r>
              <a:rPr lang="en-US" dirty="0">
                <a:latin typeface="Arial"/>
                <a:cs typeface="Arial"/>
              </a:rPr>
              <a:t>This presentation addresses the assignment criteria (a–d) through anatomy, disease impact, a fictional case study, and an evidence-based care plan.</a:t>
            </a:r>
          </a:p>
          <a:p>
            <a:pPr defTabSz="457200">
              <a:lnSpc>
                <a:spcPct val="90000"/>
              </a:lnSpc>
              <a:spcBef>
                <a:spcPts val="1000"/>
              </a:spcBef>
              <a:buClr>
                <a:schemeClr val="accent1"/>
              </a:buClr>
              <a:buSzPct val="80000"/>
              <a:buFont typeface="Wingdings 3" charset="2"/>
              <a:buChar char=""/>
            </a:pPr>
            <a:endParaRPr lang="en-US" sz="1300"/>
          </a:p>
        </p:txBody>
      </p:sp>
      <p:sp>
        <p:nvSpPr>
          <p:cNvPr id="6" name="TextBox 5">
            <a:extLst>
              <a:ext uri="{FF2B5EF4-FFF2-40B4-BE49-F238E27FC236}">
                <a16:creationId xmlns:a16="http://schemas.microsoft.com/office/drawing/2014/main" id="{B92AD054-A323-121B-E976-E1F390C0D3C2}"/>
              </a:ext>
            </a:extLst>
          </p:cNvPr>
          <p:cNvSpPr txBox="1"/>
          <p:nvPr/>
        </p:nvSpPr>
        <p:spPr>
          <a:xfrm>
            <a:off x="6957391" y="627821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ea typeface="Roboto"/>
                <a:cs typeface="Roboto"/>
              </a:rPr>
              <a:t>Image taken from (Health, 2024)</a:t>
            </a:r>
            <a:endParaRPr lang="en-US" sz="1400" b="1" dirty="0">
              <a:latin typeface="Arial"/>
            </a:endParaRPr>
          </a:p>
        </p:txBody>
      </p:sp>
      <p:sp>
        <p:nvSpPr>
          <p:cNvPr id="7" name="TextBox 6">
            <a:extLst>
              <a:ext uri="{FF2B5EF4-FFF2-40B4-BE49-F238E27FC236}">
                <a16:creationId xmlns:a16="http://schemas.microsoft.com/office/drawing/2014/main" id="{03BAE497-BF38-22D4-3D18-58B16F4114B3}"/>
              </a:ext>
            </a:extLst>
          </p:cNvPr>
          <p:cNvSpPr txBox="1"/>
          <p:nvPr/>
        </p:nvSpPr>
        <p:spPr>
          <a:xfrm>
            <a:off x="1204622" y="406178"/>
            <a:ext cx="27211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u="sng" dirty="0">
                <a:latin typeface="Arial"/>
                <a:cs typeface="Arial"/>
              </a:rPr>
              <a:t>Introduction</a:t>
            </a:r>
          </a:p>
        </p:txBody>
      </p:sp>
      <p:pic>
        <p:nvPicPr>
          <p:cNvPr id="10" name="Recorded Sound">
            <a:hlinkClick r:id="" action="ppaction://media"/>
            <a:extLst>
              <a:ext uri="{FF2B5EF4-FFF2-40B4-BE49-F238E27FC236}">
                <a16:creationId xmlns:a16="http://schemas.microsoft.com/office/drawing/2014/main" id="{F77B1D03-230B-3484-355F-76C766C05F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569629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8970"/>
    </mc:Choice>
    <mc:Fallback>
      <p:transition spd="slow" advTm="58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00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600C83-3868-6C33-8653-A0CF32771B0F}"/>
              </a:ext>
            </a:extLst>
          </p:cNvPr>
          <p:cNvSpPr txBox="1"/>
          <p:nvPr/>
        </p:nvSpPr>
        <p:spPr>
          <a:xfrm>
            <a:off x="2280480" y="-5521"/>
            <a:ext cx="786737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rPr>
              <a:t>Anatomy of the Respiratory System</a:t>
            </a:r>
            <a:endParaRPr lang="en-US" sz="2800" b="1" u="sng">
              <a:latin typeface="Arial"/>
              <a:cs typeface="Arial"/>
            </a:endParaRPr>
          </a:p>
        </p:txBody>
      </p:sp>
      <p:sp>
        <p:nvSpPr>
          <p:cNvPr id="3" name="TextBox 2">
            <a:extLst>
              <a:ext uri="{FF2B5EF4-FFF2-40B4-BE49-F238E27FC236}">
                <a16:creationId xmlns:a16="http://schemas.microsoft.com/office/drawing/2014/main" id="{6DE81DFF-0619-934B-9CC4-36762F019A4D}"/>
              </a:ext>
            </a:extLst>
          </p:cNvPr>
          <p:cNvSpPr txBox="1"/>
          <p:nvPr/>
        </p:nvSpPr>
        <p:spPr>
          <a:xfrm>
            <a:off x="2" y="657087"/>
            <a:ext cx="6630501" cy="1323439"/>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ea typeface="+mn-lt"/>
                <a:cs typeface="+mn-lt"/>
              </a:rPr>
              <a:t>The respiratory system enables gas exchange between the atmosphere and the blood, supplying oxygen to the tissues and removing carbon dioxide (Asthma + Lung UK, 2024).</a:t>
            </a:r>
          </a:p>
        </p:txBody>
      </p:sp>
      <p:sp>
        <p:nvSpPr>
          <p:cNvPr id="4" name="TextBox 3">
            <a:extLst>
              <a:ext uri="{FF2B5EF4-FFF2-40B4-BE49-F238E27FC236}">
                <a16:creationId xmlns:a16="http://schemas.microsoft.com/office/drawing/2014/main" id="{3164377D-C975-60F4-CEAC-94E1615C71F2}"/>
              </a:ext>
            </a:extLst>
          </p:cNvPr>
          <p:cNvSpPr txBox="1"/>
          <p:nvPr/>
        </p:nvSpPr>
        <p:spPr>
          <a:xfrm>
            <a:off x="0" y="1971262"/>
            <a:ext cx="6626086" cy="1292662"/>
          </a:xfrm>
          <a:prstGeom prst="rect">
            <a:avLst/>
          </a:prstGeom>
          <a:solidFill>
            <a:srgbClr val="E9FF9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Arial"/>
                <a:ea typeface="+mn-lt"/>
                <a:cs typeface="+mn-lt"/>
              </a:rPr>
              <a:t>Air travels through the nasal cavity, trachea, bronchi, bronchioles, and into the alveoli, where exchange occurs (</a:t>
            </a:r>
            <a:r>
              <a:rPr lang="en-GB" sz="2000" err="1">
                <a:latin typeface="Arial"/>
                <a:ea typeface="+mn-lt"/>
                <a:cs typeface="+mn-lt"/>
              </a:rPr>
              <a:t>TeachMePhysiology</a:t>
            </a:r>
            <a:r>
              <a:rPr lang="en-GB" sz="2000" dirty="0">
                <a:latin typeface="Arial"/>
                <a:ea typeface="+mn-lt"/>
                <a:cs typeface="+mn-lt"/>
              </a:rPr>
              <a:t>, 2025).</a:t>
            </a:r>
            <a:endParaRPr lang="en-GB" sz="2000">
              <a:latin typeface="Arial"/>
              <a:cs typeface="Arial"/>
            </a:endParaRPr>
          </a:p>
          <a:p>
            <a:pPr algn="ctr"/>
            <a:endParaRPr lang="en-GB"/>
          </a:p>
        </p:txBody>
      </p:sp>
      <p:sp>
        <p:nvSpPr>
          <p:cNvPr id="5" name="TextBox 4">
            <a:extLst>
              <a:ext uri="{FF2B5EF4-FFF2-40B4-BE49-F238E27FC236}">
                <a16:creationId xmlns:a16="http://schemas.microsoft.com/office/drawing/2014/main" id="{832ED88B-E318-6A5E-D1BB-8D1A0553288F}"/>
              </a:ext>
            </a:extLst>
          </p:cNvPr>
          <p:cNvSpPr txBox="1"/>
          <p:nvPr/>
        </p:nvSpPr>
        <p:spPr>
          <a:xfrm>
            <a:off x="-11043" y="3274392"/>
            <a:ext cx="6615043" cy="1292662"/>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sz="2000" dirty="0">
                <a:latin typeface="Arial"/>
                <a:ea typeface="+mn-lt"/>
                <a:cs typeface="+mn-lt"/>
              </a:rPr>
              <a:t>The alveoli are surrounded by pulmonary capillaries, allowing oxygen to diffuse into the blood and carbon dioxide to diffuse out (West Suffolk NHS Trust, 2025).</a:t>
            </a:r>
            <a:endParaRPr lang="en-US" sz="2000">
              <a:latin typeface="Arial"/>
              <a:ea typeface="Arial"/>
              <a:cs typeface="Arial"/>
            </a:endParaRPr>
          </a:p>
          <a:p>
            <a:pPr lvl="0" algn="ctr" rtl="0"/>
            <a:endParaRPr lang="en-GB" baseline="0" dirty="0">
              <a:latin typeface="Century Gothic" panose="020B0502020202020204"/>
              <a:ea typeface="Arial"/>
              <a:cs typeface="Arial"/>
            </a:endParaRPr>
          </a:p>
        </p:txBody>
      </p:sp>
      <p:sp>
        <p:nvSpPr>
          <p:cNvPr id="6" name="TextBox 5">
            <a:extLst>
              <a:ext uri="{FF2B5EF4-FFF2-40B4-BE49-F238E27FC236}">
                <a16:creationId xmlns:a16="http://schemas.microsoft.com/office/drawing/2014/main" id="{7EFF6F51-B45E-F64A-553C-1ECF0809DE42}"/>
              </a:ext>
            </a:extLst>
          </p:cNvPr>
          <p:cNvSpPr txBox="1"/>
          <p:nvPr/>
        </p:nvSpPr>
        <p:spPr>
          <a:xfrm>
            <a:off x="-22087" y="5869610"/>
            <a:ext cx="10347739" cy="984885"/>
          </a:xfrm>
          <a:prstGeom prst="rect">
            <a:avLst/>
          </a:prstGeom>
          <a:solidFill>
            <a:schemeClr val="accent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Arial"/>
                <a:ea typeface="+mn-lt"/>
                <a:cs typeface="+mn-lt"/>
              </a:rPr>
              <a:t>Respiratory control centres in the medulla oblongata regulate the rate and depth of breathing in response to blood carbon dioxide levels (Tortora and Derrickson, 2022).</a:t>
            </a:r>
            <a:endParaRPr lang="en-GB" sz="2000" dirty="0">
              <a:latin typeface="Arial"/>
              <a:cs typeface="Arial"/>
            </a:endParaRPr>
          </a:p>
          <a:p>
            <a:pPr algn="ctr"/>
            <a:endParaRPr lang="en-GB"/>
          </a:p>
        </p:txBody>
      </p:sp>
      <p:sp>
        <p:nvSpPr>
          <p:cNvPr id="7" name="TextBox 6">
            <a:extLst>
              <a:ext uri="{FF2B5EF4-FFF2-40B4-BE49-F238E27FC236}">
                <a16:creationId xmlns:a16="http://schemas.microsoft.com/office/drawing/2014/main" id="{E4D094F0-D24A-C3CF-5591-C1E539642980}"/>
              </a:ext>
            </a:extLst>
          </p:cNvPr>
          <p:cNvSpPr txBox="1"/>
          <p:nvPr/>
        </p:nvSpPr>
        <p:spPr>
          <a:xfrm>
            <a:off x="-22087" y="4566478"/>
            <a:ext cx="6626086" cy="1292662"/>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Arial"/>
                <a:ea typeface="+mn-lt"/>
                <a:cs typeface="+mn-lt"/>
              </a:rPr>
              <a:t>The diaphragm and intercostal muscles generate ventilation by expanding and contracting the thoracic cavity (</a:t>
            </a:r>
            <a:r>
              <a:rPr lang="en-GB" sz="2000" err="1">
                <a:latin typeface="Arial"/>
                <a:ea typeface="+mn-lt"/>
                <a:cs typeface="+mn-lt"/>
              </a:rPr>
              <a:t>TeachMePhysiology</a:t>
            </a:r>
            <a:r>
              <a:rPr lang="en-GB" sz="2000" dirty="0">
                <a:latin typeface="Arial"/>
                <a:ea typeface="+mn-lt"/>
                <a:cs typeface="+mn-lt"/>
              </a:rPr>
              <a:t>, 2025).</a:t>
            </a:r>
            <a:endParaRPr lang="en-GB" sz="2000">
              <a:latin typeface="Arial"/>
              <a:cs typeface="Arial"/>
            </a:endParaRPr>
          </a:p>
          <a:p>
            <a:pPr algn="ctr"/>
            <a:endParaRPr lang="en-GB" dirty="0"/>
          </a:p>
        </p:txBody>
      </p:sp>
      <p:sp>
        <p:nvSpPr>
          <p:cNvPr id="8" name="TextBox 7">
            <a:extLst>
              <a:ext uri="{FF2B5EF4-FFF2-40B4-BE49-F238E27FC236}">
                <a16:creationId xmlns:a16="http://schemas.microsoft.com/office/drawing/2014/main" id="{F2AD70B6-3383-C510-1D72-2D18C730EA86}"/>
              </a:ext>
            </a:extLst>
          </p:cNvPr>
          <p:cNvSpPr txBox="1"/>
          <p:nvPr/>
        </p:nvSpPr>
        <p:spPr>
          <a:xfrm>
            <a:off x="6758611" y="2887869"/>
            <a:ext cx="5183805" cy="2862322"/>
          </a:xfrm>
          <a:prstGeom prst="rect">
            <a:avLst/>
          </a:prstGeom>
          <a:solidFill>
            <a:srgbClr val="B3F7FF"/>
          </a:solidFill>
          <a:ln>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This finely tuned system maintains homeostasis. Any obstruction, destruction, or thickening of alveolar walls compromises oxygen transfer. Understanding this baseline physiology is essential for identifying pathophysiological changes in lung cancer.</a:t>
            </a:r>
            <a:br>
              <a:rPr lang="en-GB" sz="2000" dirty="0">
                <a:latin typeface="Arial"/>
                <a:ea typeface="+mn-lt"/>
                <a:cs typeface="+mn-lt"/>
              </a:rPr>
            </a:br>
            <a:r>
              <a:rPr lang="en-GB" sz="2000" i="1" dirty="0">
                <a:latin typeface="Arial"/>
                <a:ea typeface="+mn-lt"/>
                <a:cs typeface="+mn-lt"/>
              </a:rPr>
              <a:t>(</a:t>
            </a:r>
            <a:r>
              <a:rPr lang="en-GB" sz="2000" i="1" dirty="0" err="1">
                <a:latin typeface="Arial"/>
                <a:ea typeface="+mn-lt"/>
                <a:cs typeface="+mn-lt"/>
              </a:rPr>
              <a:t>TeachMePhysiology</a:t>
            </a:r>
            <a:r>
              <a:rPr lang="en-GB" sz="2000" i="1" dirty="0">
                <a:latin typeface="Arial"/>
                <a:ea typeface="+mn-lt"/>
                <a:cs typeface="+mn-lt"/>
              </a:rPr>
              <a:t>, 2025; Asthma + Lung UK, 2024)</a:t>
            </a:r>
            <a:endParaRPr lang="en-US" sz="2000" dirty="0">
              <a:latin typeface="Arial"/>
              <a:cs typeface="Arial"/>
            </a:endParaRPr>
          </a:p>
        </p:txBody>
      </p:sp>
      <p:pic>
        <p:nvPicPr>
          <p:cNvPr id="9" name="Picture 8" descr="X-ray of a chest&#10;&#10;AI-generated content may be incorrect.">
            <a:extLst>
              <a:ext uri="{FF2B5EF4-FFF2-40B4-BE49-F238E27FC236}">
                <a16:creationId xmlns:a16="http://schemas.microsoft.com/office/drawing/2014/main" id="{EF1460EA-B5DF-A1D5-D4DA-03FC032E03DC}"/>
              </a:ext>
            </a:extLst>
          </p:cNvPr>
          <p:cNvPicPr>
            <a:picLocks noChangeAspect="1"/>
          </p:cNvPicPr>
          <p:nvPr/>
        </p:nvPicPr>
        <p:blipFill>
          <a:blip r:embed="rId4"/>
          <a:stretch>
            <a:fillRect/>
          </a:stretch>
        </p:blipFill>
        <p:spPr>
          <a:xfrm flipH="1">
            <a:off x="9233584" y="0"/>
            <a:ext cx="2703180" cy="2749824"/>
          </a:xfrm>
          <a:prstGeom prst="rect">
            <a:avLst/>
          </a:prstGeom>
        </p:spPr>
      </p:pic>
      <p:sp>
        <p:nvSpPr>
          <p:cNvPr id="10" name="Arrow: Right 9">
            <a:extLst>
              <a:ext uri="{FF2B5EF4-FFF2-40B4-BE49-F238E27FC236}">
                <a16:creationId xmlns:a16="http://schemas.microsoft.com/office/drawing/2014/main" id="{ADD18E22-D664-8175-3F20-A177D48DBE58}"/>
              </a:ext>
            </a:extLst>
          </p:cNvPr>
          <p:cNvSpPr/>
          <p:nvPr/>
        </p:nvSpPr>
        <p:spPr>
          <a:xfrm>
            <a:off x="6758608" y="877957"/>
            <a:ext cx="2071712" cy="121349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6B25247-5CF5-744C-C40A-ACF74B6AA656}"/>
              </a:ext>
            </a:extLst>
          </p:cNvPr>
          <p:cNvSpPr txBox="1"/>
          <p:nvPr/>
        </p:nvSpPr>
        <p:spPr>
          <a:xfrm>
            <a:off x="7586869" y="233569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a:latin typeface="Arial"/>
                <a:cs typeface="Arial"/>
              </a:rPr>
              <a:t>Stock image)</a:t>
            </a:r>
          </a:p>
        </p:txBody>
      </p:sp>
      <p:pic>
        <p:nvPicPr>
          <p:cNvPr id="18" name="Recorded Sound">
            <a:hlinkClick r:id="" action="ppaction://media"/>
            <a:extLst>
              <a:ext uri="{FF2B5EF4-FFF2-40B4-BE49-F238E27FC236}">
                <a16:creationId xmlns:a16="http://schemas.microsoft.com/office/drawing/2014/main" id="{74EF8BD3-843F-76D6-FE2F-B477ACA316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14479751"/>
      </p:ext>
    </p:extLst>
  </p:cSld>
  <p:clrMapOvr>
    <a:masterClrMapping/>
  </p:clrMapOvr>
  <mc:AlternateContent xmlns:mc="http://schemas.openxmlformats.org/markup-compatibility/2006">
    <mc:Choice xmlns:p14="http://schemas.microsoft.com/office/powerpoint/2010/main" Requires="p14">
      <p:transition spd="slow" p14:dur="2000" advTm="22786"/>
    </mc:Choice>
    <mc:Fallback>
      <p:transition spd="slow" advTm="22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71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EAE856-B7EE-65CA-619E-F2A402BE3D92}"/>
              </a:ext>
            </a:extLst>
          </p:cNvPr>
          <p:cNvSpPr txBox="1"/>
          <p:nvPr/>
        </p:nvSpPr>
        <p:spPr>
          <a:xfrm>
            <a:off x="-5522" y="447261"/>
            <a:ext cx="6531112" cy="1015663"/>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ea typeface="+mn-lt"/>
                <a:cs typeface="+mn-lt"/>
              </a:rPr>
              <a:t>Lung cancer involves malignant transformation of epithelial cells due to mutations (e.g., KRAS, EGFR, TP53) (Boch et al., 2013).</a:t>
            </a:r>
            <a:endParaRPr lang="en-GB" sz="2000" dirty="0">
              <a:latin typeface="Arial"/>
              <a:cs typeface="Arial"/>
            </a:endParaRPr>
          </a:p>
        </p:txBody>
      </p:sp>
      <p:sp>
        <p:nvSpPr>
          <p:cNvPr id="6" name="TextBox 5">
            <a:extLst>
              <a:ext uri="{FF2B5EF4-FFF2-40B4-BE49-F238E27FC236}">
                <a16:creationId xmlns:a16="http://schemas.microsoft.com/office/drawing/2014/main" id="{09D1869C-4860-C97E-F302-E99088CA89B6}"/>
              </a:ext>
            </a:extLst>
          </p:cNvPr>
          <p:cNvSpPr txBox="1"/>
          <p:nvPr/>
        </p:nvSpPr>
        <p:spPr>
          <a:xfrm>
            <a:off x="1789043" y="551621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 </a:t>
            </a:r>
            <a:endParaRPr lang="en-GB" b="1" dirty="0"/>
          </a:p>
        </p:txBody>
      </p:sp>
      <p:sp>
        <p:nvSpPr>
          <p:cNvPr id="7" name="TextBox 6">
            <a:extLst>
              <a:ext uri="{FF2B5EF4-FFF2-40B4-BE49-F238E27FC236}">
                <a16:creationId xmlns:a16="http://schemas.microsoft.com/office/drawing/2014/main" id="{62F901BB-7303-04DC-5E61-0289FC8B05A0}"/>
              </a:ext>
            </a:extLst>
          </p:cNvPr>
          <p:cNvSpPr txBox="1"/>
          <p:nvPr/>
        </p:nvSpPr>
        <p:spPr>
          <a:xfrm>
            <a:off x="-5521" y="5158748"/>
            <a:ext cx="10043617" cy="1678108"/>
          </a:xfrm>
          <a:prstGeom prst="rect">
            <a:avLst/>
          </a:prstGeom>
          <a:solidFill>
            <a:srgbClr val="FDFFB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Cancer alters respiratory physiology by destroying the very structures that enable gas exchange. Obstruction increases airway resistance; infiltration damages alveoli; and inflammation causes impaired ventilation–perfusion matching. These physical changes manifest as dyspnoea, fatigue, and low oxygen saturation. </a:t>
            </a:r>
            <a:r>
              <a:rPr lang="en-GB" sz="2000" i="1" dirty="0">
                <a:latin typeface="Arial"/>
                <a:ea typeface="+mn-lt"/>
                <a:cs typeface="+mn-lt"/>
              </a:rPr>
              <a:t>(NICE NG122, 2019; BMJ Best Practice, 2025)</a:t>
            </a:r>
            <a:endParaRPr lang="en-US" sz="2000">
              <a:latin typeface="Arial"/>
              <a:cs typeface="Arial"/>
            </a:endParaRPr>
          </a:p>
        </p:txBody>
      </p:sp>
      <p:sp>
        <p:nvSpPr>
          <p:cNvPr id="8" name="TextBox 7">
            <a:extLst>
              <a:ext uri="{FF2B5EF4-FFF2-40B4-BE49-F238E27FC236}">
                <a16:creationId xmlns:a16="http://schemas.microsoft.com/office/drawing/2014/main" id="{99C9E67B-9812-2C72-68F1-02FE0564C815}"/>
              </a:ext>
            </a:extLst>
          </p:cNvPr>
          <p:cNvSpPr txBox="1"/>
          <p:nvPr/>
        </p:nvSpPr>
        <p:spPr>
          <a:xfrm>
            <a:off x="-3738" y="-5521"/>
            <a:ext cx="1003563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Arial"/>
                <a:ea typeface="+mn-lt"/>
                <a:cs typeface="+mn-lt"/>
              </a:rPr>
              <a:t>Impact of Lung Cancer on Respiratory Function</a:t>
            </a:r>
            <a:endParaRPr lang="en-US" sz="2400" b="1" u="sng">
              <a:latin typeface="Arial"/>
              <a:cs typeface="Arial"/>
            </a:endParaRPr>
          </a:p>
        </p:txBody>
      </p:sp>
      <p:sp>
        <p:nvSpPr>
          <p:cNvPr id="9" name="TextBox 8">
            <a:extLst>
              <a:ext uri="{FF2B5EF4-FFF2-40B4-BE49-F238E27FC236}">
                <a16:creationId xmlns:a16="http://schemas.microsoft.com/office/drawing/2014/main" id="{60D1019F-0C52-5D9A-3FC8-86992269FB15}"/>
              </a:ext>
            </a:extLst>
          </p:cNvPr>
          <p:cNvSpPr txBox="1"/>
          <p:nvPr/>
        </p:nvSpPr>
        <p:spPr>
          <a:xfrm>
            <a:off x="0" y="1452217"/>
            <a:ext cx="6526695" cy="984885"/>
          </a:xfrm>
          <a:prstGeom prst="rect">
            <a:avLst/>
          </a:prstGeom>
          <a:solidFill>
            <a:schemeClr val="accent5">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aseline="0" dirty="0">
                <a:latin typeface="Arial"/>
              </a:rPr>
              <a:t>Tumour growth obstructs bronchi, compresses alveoli, and disrupts airflow.​</a:t>
            </a:r>
            <a:endParaRPr lang="en-GB" dirty="0"/>
          </a:p>
          <a:p>
            <a:pPr algn="ctr"/>
            <a:endParaRPr lang="en-GB"/>
          </a:p>
        </p:txBody>
      </p:sp>
      <p:sp>
        <p:nvSpPr>
          <p:cNvPr id="10" name="TextBox 9">
            <a:extLst>
              <a:ext uri="{FF2B5EF4-FFF2-40B4-BE49-F238E27FC236}">
                <a16:creationId xmlns:a16="http://schemas.microsoft.com/office/drawing/2014/main" id="{1B00E5DD-4598-E1F2-5060-CCC72CFD3E74}"/>
              </a:ext>
            </a:extLst>
          </p:cNvPr>
          <p:cNvSpPr txBox="1"/>
          <p:nvPr/>
        </p:nvSpPr>
        <p:spPr>
          <a:xfrm>
            <a:off x="-11044" y="2446130"/>
            <a:ext cx="6526695" cy="707886"/>
          </a:xfrm>
          <a:prstGeom prst="rect">
            <a:avLst/>
          </a:prstGeom>
          <a:solidFill>
            <a:srgbClr val="96FA9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Sans-Serif"/>
              <a:buChar char="•"/>
            </a:pPr>
            <a:r>
              <a:rPr lang="en-GB" sz="2000" baseline="0">
                <a:latin typeface="Arial"/>
              </a:rPr>
              <a:t>Reduced alveolar surface area limits gas exchange and causes hypoxia.​</a:t>
            </a:r>
            <a:endParaRPr lang="en-GB" sz="2000" dirty="0">
              <a:latin typeface="Arial"/>
              <a:cs typeface="Arial"/>
            </a:endParaRPr>
          </a:p>
        </p:txBody>
      </p:sp>
      <p:sp>
        <p:nvSpPr>
          <p:cNvPr id="11" name="TextBox 10">
            <a:extLst>
              <a:ext uri="{FF2B5EF4-FFF2-40B4-BE49-F238E27FC236}">
                <a16:creationId xmlns:a16="http://schemas.microsoft.com/office/drawing/2014/main" id="{F60D609F-89AF-BE07-2AE2-77F09AF70BE6}"/>
              </a:ext>
            </a:extLst>
          </p:cNvPr>
          <p:cNvSpPr txBox="1"/>
          <p:nvPr/>
        </p:nvSpPr>
        <p:spPr>
          <a:xfrm>
            <a:off x="-11044" y="3163957"/>
            <a:ext cx="6515652" cy="984885"/>
          </a:xfrm>
          <a:prstGeom prst="rect">
            <a:avLst/>
          </a:prstGeom>
          <a:solidFill>
            <a:srgbClr val="A7FCE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2000" dirty="0">
                <a:latin typeface="Arial"/>
                <a:ea typeface="Arial"/>
                <a:cs typeface="Arial"/>
              </a:rPr>
              <a:t>Inflammation and fibrosis stiffen lung tissue, impairing elasticity. </a:t>
            </a:r>
            <a:endParaRPr lang="en-GB" dirty="0">
              <a:latin typeface="Arial"/>
              <a:ea typeface="Arial"/>
              <a:cs typeface="Arial"/>
            </a:endParaRPr>
          </a:p>
          <a:p>
            <a:pPr lvl="0" algn="ctr" rtl="0"/>
            <a:endParaRPr lang="en-GB" baseline="0">
              <a:latin typeface="Century Gothic" panose="020B0502020202020204"/>
              <a:ea typeface="Arial"/>
              <a:cs typeface="Arial"/>
            </a:endParaRPr>
          </a:p>
        </p:txBody>
      </p:sp>
      <p:sp>
        <p:nvSpPr>
          <p:cNvPr id="12" name="TextBox 11">
            <a:extLst>
              <a:ext uri="{FF2B5EF4-FFF2-40B4-BE49-F238E27FC236}">
                <a16:creationId xmlns:a16="http://schemas.microsoft.com/office/drawing/2014/main" id="{56414814-89D2-32E9-6EF5-3A86A58EFF09}"/>
              </a:ext>
            </a:extLst>
          </p:cNvPr>
          <p:cNvSpPr txBox="1"/>
          <p:nvPr/>
        </p:nvSpPr>
        <p:spPr>
          <a:xfrm>
            <a:off x="-11043" y="4146827"/>
            <a:ext cx="6504608" cy="984885"/>
          </a:xfrm>
          <a:prstGeom prst="rect">
            <a:avLst/>
          </a:prstGeom>
          <a:solidFill>
            <a:srgbClr val="FFA8F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aseline="0" dirty="0">
                <a:latin typeface="Arial"/>
              </a:rPr>
              <a:t>Systemic effects: fatigue, weight loss, anxiety, and cachexia.​</a:t>
            </a:r>
            <a:endParaRPr lang="en-GB" dirty="0"/>
          </a:p>
          <a:p>
            <a:pPr algn="ctr"/>
            <a:endParaRPr lang="en-GB"/>
          </a:p>
        </p:txBody>
      </p:sp>
      <p:pic>
        <p:nvPicPr>
          <p:cNvPr id="13" name="Picture 12" descr="A close-up of a body&#10;&#10;AI-generated content may be incorrect.">
            <a:extLst>
              <a:ext uri="{FF2B5EF4-FFF2-40B4-BE49-F238E27FC236}">
                <a16:creationId xmlns:a16="http://schemas.microsoft.com/office/drawing/2014/main" id="{D9815B4B-9952-AE1A-CF6B-34939A960BD5}"/>
              </a:ext>
            </a:extLst>
          </p:cNvPr>
          <p:cNvPicPr>
            <a:picLocks noChangeAspect="1"/>
          </p:cNvPicPr>
          <p:nvPr/>
        </p:nvPicPr>
        <p:blipFill>
          <a:blip r:embed="rId4"/>
          <a:stretch>
            <a:fillRect/>
          </a:stretch>
        </p:blipFill>
        <p:spPr>
          <a:xfrm>
            <a:off x="7170125" y="23814"/>
            <a:ext cx="5026270" cy="2425944"/>
          </a:xfrm>
          <a:prstGeom prst="rect">
            <a:avLst/>
          </a:prstGeom>
        </p:spPr>
      </p:pic>
      <p:sp>
        <p:nvSpPr>
          <p:cNvPr id="14" name="TextBox 13">
            <a:extLst>
              <a:ext uri="{FF2B5EF4-FFF2-40B4-BE49-F238E27FC236}">
                <a16:creationId xmlns:a16="http://schemas.microsoft.com/office/drawing/2014/main" id="{9ED88C30-1964-B3EB-F322-30D3477AE7F1}"/>
              </a:ext>
            </a:extLst>
          </p:cNvPr>
          <p:cNvSpPr txBox="1"/>
          <p:nvPr/>
        </p:nvSpPr>
        <p:spPr>
          <a:xfrm>
            <a:off x="8165122" y="2574235"/>
            <a:ext cx="349347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Image taken from </a:t>
            </a:r>
            <a:r>
              <a:rPr lang="en-GB" sz="1600" dirty="0">
                <a:solidFill>
                  <a:srgbClr val="2C3E50"/>
                </a:solidFill>
                <a:latin typeface="Arial"/>
                <a:ea typeface="Roboto"/>
                <a:cs typeface="Roboto"/>
              </a:rPr>
              <a:t> (Group, 2024)</a:t>
            </a:r>
            <a:endParaRPr lang="en-GB" sz="1600">
              <a:latin typeface="Arial"/>
              <a:cs typeface="Arial"/>
            </a:endParaRPr>
          </a:p>
        </p:txBody>
      </p:sp>
      <p:pic>
        <p:nvPicPr>
          <p:cNvPr id="15" name="Picture 14" descr="A group of people wearing surgical masks and gloves&#10;&#10;AI-generated content may be incorrect.">
            <a:extLst>
              <a:ext uri="{FF2B5EF4-FFF2-40B4-BE49-F238E27FC236}">
                <a16:creationId xmlns:a16="http://schemas.microsoft.com/office/drawing/2014/main" id="{9E7B08C8-5856-DF42-E066-379AA568435E}"/>
              </a:ext>
            </a:extLst>
          </p:cNvPr>
          <p:cNvPicPr>
            <a:picLocks noChangeAspect="1"/>
          </p:cNvPicPr>
          <p:nvPr/>
        </p:nvPicPr>
        <p:blipFill>
          <a:blip r:embed="rId5"/>
          <a:stretch>
            <a:fillRect/>
          </a:stretch>
        </p:blipFill>
        <p:spPr>
          <a:xfrm>
            <a:off x="6790005" y="2907323"/>
            <a:ext cx="5235527" cy="2250830"/>
          </a:xfrm>
          <a:prstGeom prst="rect">
            <a:avLst/>
          </a:prstGeom>
        </p:spPr>
      </p:pic>
      <p:sp>
        <p:nvSpPr>
          <p:cNvPr id="16" name="TextBox 15">
            <a:extLst>
              <a:ext uri="{FF2B5EF4-FFF2-40B4-BE49-F238E27FC236}">
                <a16:creationId xmlns:a16="http://schemas.microsoft.com/office/drawing/2014/main" id="{C55375C4-122A-CE02-8493-9C11A957168F}"/>
              </a:ext>
            </a:extLst>
          </p:cNvPr>
          <p:cNvSpPr txBox="1"/>
          <p:nvPr/>
        </p:nvSpPr>
        <p:spPr>
          <a:xfrm>
            <a:off x="10151930" y="5312083"/>
            <a:ext cx="29776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a:latin typeface="Arial"/>
                <a:cs typeface="Arial"/>
              </a:rPr>
              <a:t>stock image)</a:t>
            </a:r>
          </a:p>
        </p:txBody>
      </p:sp>
      <p:pic>
        <p:nvPicPr>
          <p:cNvPr id="4" name="Recorded Sound">
            <a:hlinkClick r:id="" action="ppaction://media"/>
            <a:extLst>
              <a:ext uri="{FF2B5EF4-FFF2-40B4-BE49-F238E27FC236}">
                <a16:creationId xmlns:a16="http://schemas.microsoft.com/office/drawing/2014/main" id="{DFDA15CD-F097-552B-BF20-F7E22690A2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95915441"/>
      </p:ext>
    </p:extLst>
  </p:cSld>
  <p:clrMapOvr>
    <a:masterClrMapping/>
  </p:clrMapOvr>
  <mc:AlternateContent xmlns:mc="http://schemas.openxmlformats.org/markup-compatibility/2006">
    <mc:Choice xmlns:p14="http://schemas.microsoft.com/office/powerpoint/2010/main" Requires="p14">
      <p:transition spd="slow" p14:dur="2000" advTm="95816"/>
    </mc:Choice>
    <mc:Fallback>
      <p:transition spd="slow" advTm="95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3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73010F5-9222-2863-E85C-62B32927E553}"/>
              </a:ext>
            </a:extLst>
          </p:cNvPr>
          <p:cNvGraphicFramePr>
            <a:graphicFrameLocks noGrp="1"/>
          </p:cNvGraphicFramePr>
          <p:nvPr>
            <p:extLst>
              <p:ext uri="{D42A27DB-BD31-4B8C-83A1-F6EECF244321}">
                <p14:modId xmlns:p14="http://schemas.microsoft.com/office/powerpoint/2010/main" val="4020496377"/>
              </p:ext>
            </p:extLst>
          </p:nvPr>
        </p:nvGraphicFramePr>
        <p:xfrm>
          <a:off x="485913" y="784086"/>
          <a:ext cx="9935212" cy="5681941"/>
        </p:xfrm>
        <a:graphic>
          <a:graphicData uri="http://schemas.openxmlformats.org/drawingml/2006/table">
            <a:tbl>
              <a:tblPr firstRow="1" bandRow="1">
                <a:tableStyleId>{5C22544A-7EE6-4342-B048-85BDC9FD1C3A}</a:tableStyleId>
              </a:tblPr>
              <a:tblGrid>
                <a:gridCol w="3318540">
                  <a:extLst>
                    <a:ext uri="{9D8B030D-6E8A-4147-A177-3AD203B41FA5}">
                      <a16:colId xmlns:a16="http://schemas.microsoft.com/office/drawing/2014/main" val="1366225772"/>
                    </a:ext>
                  </a:extLst>
                </a:gridCol>
                <a:gridCol w="3996180">
                  <a:extLst>
                    <a:ext uri="{9D8B030D-6E8A-4147-A177-3AD203B41FA5}">
                      <a16:colId xmlns:a16="http://schemas.microsoft.com/office/drawing/2014/main" val="2201707470"/>
                    </a:ext>
                  </a:extLst>
                </a:gridCol>
                <a:gridCol w="2620492">
                  <a:extLst>
                    <a:ext uri="{9D8B030D-6E8A-4147-A177-3AD203B41FA5}">
                      <a16:colId xmlns:a16="http://schemas.microsoft.com/office/drawing/2014/main" val="343812085"/>
                    </a:ext>
                  </a:extLst>
                </a:gridCol>
              </a:tblGrid>
              <a:tr h="926593">
                <a:tc>
                  <a:txBody>
                    <a:bodyPr/>
                    <a:lstStyle/>
                    <a:p>
                      <a:pPr lvl="0">
                        <a:buNone/>
                      </a:pPr>
                      <a:r>
                        <a:rPr lang="en-GB" sz="2000" b="1" i="0" u="none" strike="noStrike" noProof="0" dirty="0">
                          <a:latin typeface="Arial"/>
                        </a:rPr>
                        <a:t>Physiological Process</a:t>
                      </a:r>
                      <a:endParaRPr lang="en-US" sz="2000" b="1" dirty="0">
                        <a:latin typeface="Arial"/>
                      </a:endParaRPr>
                    </a:p>
                  </a:txBody>
                  <a:tcPr/>
                </a:tc>
                <a:tc>
                  <a:txBody>
                    <a:bodyPr/>
                    <a:lstStyle/>
                    <a:p>
                      <a:pPr lvl="0">
                        <a:buNone/>
                      </a:pPr>
                      <a:r>
                        <a:rPr lang="en-GB" sz="2000" b="0" i="0" u="none" strike="noStrike" noProof="0" dirty="0">
                          <a:latin typeface="Arial"/>
                        </a:rPr>
                        <a:t>      </a:t>
                      </a:r>
                      <a:r>
                        <a:rPr lang="en-GB" sz="2000" b="1" i="0" u="none" strike="noStrike" noProof="0" dirty="0">
                          <a:latin typeface="Arial"/>
                        </a:rPr>
                        <a:t> Normal Function</a:t>
                      </a:r>
                      <a:r>
                        <a:rPr lang="en-GB" sz="2000" b="0" i="0" u="none" strike="noStrike" noProof="0" dirty="0">
                          <a:latin typeface="Arial"/>
                        </a:rPr>
                        <a:t> </a:t>
                      </a:r>
                      <a:endParaRPr lang="en-US" sz="2000" dirty="0">
                        <a:latin typeface="Arial"/>
                      </a:endParaRPr>
                    </a:p>
                  </a:txBody>
                  <a:tcPr/>
                </a:tc>
                <a:tc>
                  <a:txBody>
                    <a:bodyPr/>
                    <a:lstStyle/>
                    <a:p>
                      <a:pPr lvl="0">
                        <a:buNone/>
                      </a:pPr>
                      <a:r>
                        <a:rPr lang="en-GB" sz="2000" b="1" i="0" u="none" strike="noStrike" noProof="0" dirty="0">
                          <a:latin typeface="Arial"/>
                        </a:rPr>
                        <a:t>Disrupted by Cancer</a:t>
                      </a:r>
                      <a:endParaRPr lang="en-US" sz="2000" b="1" dirty="0">
                        <a:latin typeface="Arial"/>
                      </a:endParaRPr>
                    </a:p>
                  </a:txBody>
                  <a:tcPr/>
                </a:tc>
                <a:extLst>
                  <a:ext uri="{0D108BD9-81ED-4DB2-BD59-A6C34878D82A}">
                    <a16:rowId xmlns:a16="http://schemas.microsoft.com/office/drawing/2014/main" val="2354703689"/>
                  </a:ext>
                </a:extLst>
              </a:tr>
              <a:tr h="1346183">
                <a:tc>
                  <a:txBody>
                    <a:bodyPr/>
                    <a:lstStyle/>
                    <a:p>
                      <a:pPr lvl="0">
                        <a:buNone/>
                      </a:pPr>
                      <a:r>
                        <a:rPr lang="en-GB" sz="1800" b="0" i="0" u="none" strike="noStrike" noProof="0" dirty="0">
                          <a:latin typeface="Arial"/>
                        </a:rPr>
                        <a:t>Airflow through bronchi</a:t>
                      </a:r>
                      <a:endParaRPr lang="en-US" dirty="0">
                        <a:latin typeface="Arial"/>
                      </a:endParaRPr>
                    </a:p>
                  </a:txBody>
                  <a:tcPr/>
                </a:tc>
                <a:tc>
                  <a:txBody>
                    <a:bodyPr/>
                    <a:lstStyle/>
                    <a:p>
                      <a:pPr lvl="0" algn="l">
                        <a:lnSpc>
                          <a:spcPct val="100000"/>
                        </a:lnSpc>
                        <a:spcBef>
                          <a:spcPts val="0"/>
                        </a:spcBef>
                        <a:spcAft>
                          <a:spcPts val="0"/>
                        </a:spcAft>
                        <a:buNone/>
                      </a:pPr>
                      <a:r>
                        <a:rPr lang="en-GB" sz="1800" b="0" i="0" u="none" strike="noStrike" noProof="0" dirty="0">
                          <a:latin typeface="Arial"/>
                        </a:rPr>
                        <a:t>Unobstructed passage of air to alveoli (</a:t>
                      </a:r>
                      <a:r>
                        <a:rPr lang="en-GB" sz="1800" b="0" i="0" u="none" strike="noStrike" noProof="0" err="1">
                          <a:latin typeface="Arial"/>
                        </a:rPr>
                        <a:t>TeachMePhysiology</a:t>
                      </a:r>
                      <a:r>
                        <a:rPr lang="en-GB" sz="1800" b="0" i="0" u="none" strike="noStrike" noProof="0" dirty="0">
                          <a:latin typeface="Arial"/>
                        </a:rPr>
                        <a:t>, 2025)</a:t>
                      </a:r>
                      <a:endParaRPr lang="en-US" dirty="0">
                        <a:latin typeface="Arial"/>
                      </a:endParaRPr>
                    </a:p>
                    <a:p>
                      <a:pPr lvl="0">
                        <a:buNone/>
                      </a:pPr>
                      <a:endParaRPr lang="en-GB" dirty="0"/>
                    </a:p>
                  </a:txBody>
                  <a:tcPr/>
                </a:tc>
                <a:tc>
                  <a:txBody>
                    <a:bodyPr/>
                    <a:lstStyle/>
                    <a:p>
                      <a:pPr lvl="0">
                        <a:buNone/>
                      </a:pPr>
                      <a:r>
                        <a:rPr lang="en-GB" sz="1800" b="0" i="0" u="none" strike="noStrike" noProof="0" dirty="0">
                          <a:latin typeface="Arial"/>
                        </a:rPr>
                        <a:t>Tumour mass narrows bronchi, raising airway resistance (NICE NG122, 2019).</a:t>
                      </a:r>
                      <a:endParaRPr lang="en-US" b="0" dirty="0">
                        <a:latin typeface="Arial"/>
                      </a:endParaRPr>
                    </a:p>
                  </a:txBody>
                  <a:tcPr/>
                </a:tc>
                <a:extLst>
                  <a:ext uri="{0D108BD9-81ED-4DB2-BD59-A6C34878D82A}">
                    <a16:rowId xmlns:a16="http://schemas.microsoft.com/office/drawing/2014/main" val="2630343637"/>
                  </a:ext>
                </a:extLst>
              </a:tr>
              <a:tr h="1346183">
                <a:tc>
                  <a:txBody>
                    <a:bodyPr/>
                    <a:lstStyle/>
                    <a:p>
                      <a:pPr lvl="0">
                        <a:buNone/>
                      </a:pPr>
                      <a:r>
                        <a:rPr lang="en-GB" sz="1800" b="0" i="0" u="none" strike="noStrike" noProof="0" dirty="0">
                          <a:latin typeface="Arial"/>
                        </a:rPr>
                        <a:t>Alveolar gas exchange </a:t>
                      </a:r>
                      <a:endParaRPr lang="en-US" dirty="0">
                        <a:latin typeface="Arial"/>
                      </a:endParaRPr>
                    </a:p>
                  </a:txBody>
                  <a:tcPr/>
                </a:tc>
                <a:tc>
                  <a:txBody>
                    <a:bodyPr/>
                    <a:lstStyle/>
                    <a:p>
                      <a:pPr lvl="0">
                        <a:buNone/>
                      </a:pPr>
                      <a:r>
                        <a:rPr lang="en-GB" sz="1800" b="0" i="0" u="none" strike="noStrike" noProof="0" dirty="0">
                          <a:latin typeface="Arial"/>
                        </a:rPr>
                        <a:t>Oxygen diffuses into blood, CO₂ out (Asthma + Lung UK, 2024) </a:t>
                      </a:r>
                      <a:endParaRPr lang="en-US" dirty="0">
                        <a:latin typeface="Arial"/>
                      </a:endParaRPr>
                    </a:p>
                  </a:txBody>
                  <a:tcPr/>
                </a:tc>
                <a:tc>
                  <a:txBody>
                    <a:bodyPr/>
                    <a:lstStyle/>
                    <a:p>
                      <a:pPr lvl="0">
                        <a:buNone/>
                      </a:pPr>
                      <a:r>
                        <a:rPr lang="en-GB" sz="1800" b="0" i="0" u="none" strike="noStrike" noProof="0" dirty="0">
                          <a:latin typeface="Arial"/>
                        </a:rPr>
                        <a:t>Alveolar wall thickening and destruction reduce diffusion (Boch et al., 2013).</a:t>
                      </a:r>
                      <a:endParaRPr lang="en-US" dirty="0">
                        <a:latin typeface="Arial"/>
                      </a:endParaRPr>
                    </a:p>
                  </a:txBody>
                  <a:tcPr/>
                </a:tc>
                <a:extLst>
                  <a:ext uri="{0D108BD9-81ED-4DB2-BD59-A6C34878D82A}">
                    <a16:rowId xmlns:a16="http://schemas.microsoft.com/office/drawing/2014/main" val="3356203655"/>
                  </a:ext>
                </a:extLst>
              </a:tr>
              <a:tr h="1031491">
                <a:tc>
                  <a:txBody>
                    <a:bodyPr/>
                    <a:lstStyle/>
                    <a:p>
                      <a:pPr lvl="0">
                        <a:buNone/>
                      </a:pPr>
                      <a:r>
                        <a:rPr lang="en-GB" sz="1800" b="0" i="0" u="none" strike="noStrike" noProof="0" dirty="0">
                          <a:latin typeface="Arial"/>
                        </a:rPr>
                        <a:t>Lung compliance </a:t>
                      </a:r>
                      <a:endParaRPr lang="en-US" dirty="0">
                        <a:latin typeface="Arial"/>
                      </a:endParaRPr>
                    </a:p>
                  </a:txBody>
                  <a:tcPr/>
                </a:tc>
                <a:tc>
                  <a:txBody>
                    <a:bodyPr/>
                    <a:lstStyle/>
                    <a:p>
                      <a:pPr lvl="0">
                        <a:buNone/>
                      </a:pPr>
                      <a:r>
                        <a:rPr lang="en-GB" sz="1800" b="0" i="0" u="none" strike="noStrike" noProof="0" dirty="0">
                          <a:latin typeface="Arial"/>
                        </a:rPr>
                        <a:t>Elastic tissue enables expansion (Tortora and Derrickson, 2022) </a:t>
                      </a:r>
                      <a:endParaRPr lang="en-US" dirty="0">
                        <a:latin typeface="Arial"/>
                      </a:endParaRPr>
                    </a:p>
                  </a:txBody>
                  <a:tcPr/>
                </a:tc>
                <a:tc>
                  <a:txBody>
                    <a:bodyPr/>
                    <a:lstStyle/>
                    <a:p>
                      <a:pPr lvl="0">
                        <a:buNone/>
                      </a:pPr>
                      <a:r>
                        <a:rPr lang="en-GB" sz="1800" b="0" i="0" u="none" strike="noStrike" noProof="0" dirty="0">
                          <a:latin typeface="Arial"/>
                        </a:rPr>
                        <a:t>Fibrosis and invasion stiffen tissue (BMJ Best Practice, 2025).</a:t>
                      </a:r>
                      <a:endParaRPr lang="en-US" dirty="0">
                        <a:latin typeface="Arial"/>
                      </a:endParaRPr>
                    </a:p>
                  </a:txBody>
                  <a:tcPr/>
                </a:tc>
                <a:extLst>
                  <a:ext uri="{0D108BD9-81ED-4DB2-BD59-A6C34878D82A}">
                    <a16:rowId xmlns:a16="http://schemas.microsoft.com/office/drawing/2014/main" val="1715256981"/>
                  </a:ext>
                </a:extLst>
              </a:tr>
              <a:tr h="1031491">
                <a:tc>
                  <a:txBody>
                    <a:bodyPr/>
                    <a:lstStyle/>
                    <a:p>
                      <a:pPr lvl="0">
                        <a:buNone/>
                      </a:pPr>
                      <a:r>
                        <a:rPr lang="en-GB" sz="1800" b="0" i="0" u="none" strike="noStrike" noProof="0" dirty="0">
                          <a:latin typeface="Arial"/>
                        </a:rPr>
                        <a:t>Cellular respiration</a:t>
                      </a:r>
                      <a:r>
                        <a:rPr lang="en-GB" sz="1800" b="0" i="0" u="none" strike="noStrike" noProof="0" dirty="0">
                          <a:latin typeface="Century Gothic"/>
                        </a:rPr>
                        <a:t> </a:t>
                      </a:r>
                      <a:endParaRPr lang="en-US" dirty="0"/>
                    </a:p>
                  </a:txBody>
                  <a:tcPr/>
                </a:tc>
                <a:tc>
                  <a:txBody>
                    <a:bodyPr/>
                    <a:lstStyle/>
                    <a:p>
                      <a:pPr lvl="0">
                        <a:buNone/>
                      </a:pPr>
                      <a:r>
                        <a:rPr lang="en-GB" sz="1800" b="0" i="0" u="none" strike="noStrike" noProof="0" dirty="0">
                          <a:latin typeface="Arial"/>
                        </a:rPr>
                        <a:t>Oxygen supports ATP production (Tortora and Derrickson, 2022) </a:t>
                      </a:r>
                      <a:endParaRPr lang="en-US" dirty="0">
                        <a:latin typeface="Arial"/>
                      </a:endParaRPr>
                    </a:p>
                  </a:txBody>
                  <a:tcPr/>
                </a:tc>
                <a:tc>
                  <a:txBody>
                    <a:bodyPr/>
                    <a:lstStyle/>
                    <a:p>
                      <a:pPr lvl="0">
                        <a:buNone/>
                      </a:pPr>
                      <a:r>
                        <a:rPr lang="en-GB" sz="1800" b="0" i="0" u="none" strike="noStrike" noProof="0" dirty="0">
                          <a:latin typeface="Arial"/>
                        </a:rPr>
                        <a:t>Hypoxia limits energy, causing fatigue (NICE NG142, 2019)</a:t>
                      </a:r>
                      <a:r>
                        <a:rPr lang="en-GB" sz="1800" b="0" i="0" u="none" strike="noStrike" noProof="0" dirty="0">
                          <a:latin typeface="Century Gothic"/>
                        </a:rPr>
                        <a:t>. </a:t>
                      </a:r>
                      <a:endParaRPr lang="en-US" dirty="0"/>
                    </a:p>
                  </a:txBody>
                  <a:tcPr/>
                </a:tc>
                <a:extLst>
                  <a:ext uri="{0D108BD9-81ED-4DB2-BD59-A6C34878D82A}">
                    <a16:rowId xmlns:a16="http://schemas.microsoft.com/office/drawing/2014/main" val="3407581495"/>
                  </a:ext>
                </a:extLst>
              </a:tr>
            </a:tbl>
          </a:graphicData>
        </a:graphic>
      </p:graphicFrame>
      <p:sp>
        <p:nvSpPr>
          <p:cNvPr id="4" name="TextBox 3">
            <a:extLst>
              <a:ext uri="{FF2B5EF4-FFF2-40B4-BE49-F238E27FC236}">
                <a16:creationId xmlns:a16="http://schemas.microsoft.com/office/drawing/2014/main" id="{99ECEED4-A1E0-5FAC-F372-B1699C4EDF11}"/>
              </a:ext>
            </a:extLst>
          </p:cNvPr>
          <p:cNvSpPr txBox="1"/>
          <p:nvPr/>
        </p:nvSpPr>
        <p:spPr>
          <a:xfrm>
            <a:off x="3048001" y="138043"/>
            <a:ext cx="51175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dirty="0">
                <a:latin typeface="Arial"/>
                <a:ea typeface="+mn-lt"/>
                <a:cs typeface="+mn-lt"/>
              </a:rPr>
              <a:t>Pathophysiological Overview</a:t>
            </a:r>
            <a:endParaRPr lang="en-US" sz="2000" b="1" u="sng">
              <a:latin typeface="Arial"/>
              <a:cs typeface="Arial"/>
            </a:endParaRPr>
          </a:p>
        </p:txBody>
      </p:sp>
      <p:pic>
        <p:nvPicPr>
          <p:cNvPr id="8" name="Recorded Sound">
            <a:hlinkClick r:id="" action="ppaction://media"/>
            <a:extLst>
              <a:ext uri="{FF2B5EF4-FFF2-40B4-BE49-F238E27FC236}">
                <a16:creationId xmlns:a16="http://schemas.microsoft.com/office/drawing/2014/main" id="{EC14F054-3C63-033A-500E-537F18F809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08120392"/>
      </p:ext>
    </p:extLst>
  </p:cSld>
  <p:clrMapOvr>
    <a:masterClrMapping/>
  </p:clrMapOvr>
  <mc:AlternateContent xmlns:mc="http://schemas.openxmlformats.org/markup-compatibility/2006">
    <mc:Choice xmlns:p14="http://schemas.microsoft.com/office/powerpoint/2010/main" Requires="p14">
      <p:transition spd="slow" p14:dur="2000" advTm="36055"/>
    </mc:Choice>
    <mc:Fallback>
      <p:transition spd="slow" advTm="36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4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C87EA6-925B-4C72-B310-8E27541EA8D7}"/>
              </a:ext>
            </a:extLst>
          </p:cNvPr>
          <p:cNvSpPr txBox="1"/>
          <p:nvPr/>
        </p:nvSpPr>
        <p:spPr>
          <a:xfrm>
            <a:off x="1557257" y="117213"/>
            <a:ext cx="790896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rPr>
              <a:t>Fictional Case Study – Mr David Thompson</a:t>
            </a:r>
            <a:endParaRPr lang="en-US" sz="2800" b="1" u="sng" dirty="0">
              <a:latin typeface="Arial"/>
            </a:endParaRPr>
          </a:p>
        </p:txBody>
      </p:sp>
      <p:sp>
        <p:nvSpPr>
          <p:cNvPr id="3" name="TextBox 2">
            <a:extLst>
              <a:ext uri="{FF2B5EF4-FFF2-40B4-BE49-F238E27FC236}">
                <a16:creationId xmlns:a16="http://schemas.microsoft.com/office/drawing/2014/main" id="{B99AB80E-2ACF-D824-29DE-B36818E54672}"/>
              </a:ext>
            </a:extLst>
          </p:cNvPr>
          <p:cNvSpPr txBox="1"/>
          <p:nvPr/>
        </p:nvSpPr>
        <p:spPr>
          <a:xfrm>
            <a:off x="19468" y="633595"/>
            <a:ext cx="12302835" cy="332398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latin typeface="Arial"/>
                <a:ea typeface="+mn-lt"/>
                <a:cs typeface="+mn-lt"/>
              </a:rPr>
              <a:t>Patient details (fictional)</a:t>
            </a:r>
            <a:endParaRPr lang="en-GB" dirty="0">
              <a:latin typeface="Arial"/>
              <a:cs typeface="Arial"/>
            </a:endParaRPr>
          </a:p>
          <a:p>
            <a:pPr>
              <a:buFont typeface="Arial"/>
              <a:buChar char="•"/>
            </a:pPr>
            <a:r>
              <a:rPr lang="en-GB" dirty="0">
                <a:latin typeface="Arial"/>
                <a:ea typeface="+mn-lt"/>
                <a:cs typeface="+mn-lt"/>
              </a:rPr>
              <a:t>Name: Mr David Thompson</a:t>
            </a:r>
            <a:endParaRPr lang="en-GB" dirty="0">
              <a:latin typeface="Arial"/>
              <a:cs typeface="Arial"/>
            </a:endParaRPr>
          </a:p>
          <a:p>
            <a:pPr>
              <a:buFont typeface="Arial"/>
              <a:buChar char="•"/>
            </a:pPr>
            <a:r>
              <a:rPr lang="en-GB" dirty="0">
                <a:latin typeface="Arial"/>
                <a:ea typeface="+mn-lt"/>
                <a:cs typeface="+mn-lt"/>
              </a:rPr>
              <a:t>Age: 62 years Ethnicity: White British</a:t>
            </a:r>
            <a:endParaRPr lang="en-GB" dirty="0">
              <a:latin typeface="Arial"/>
              <a:cs typeface="Arial"/>
            </a:endParaRPr>
          </a:p>
          <a:p>
            <a:pPr>
              <a:buFont typeface="Arial"/>
              <a:buChar char="•"/>
            </a:pPr>
            <a:r>
              <a:rPr lang="en-GB" dirty="0">
                <a:latin typeface="Arial"/>
                <a:ea typeface="+mn-lt"/>
                <a:cs typeface="+mn-lt"/>
              </a:rPr>
              <a:t>Occupation: Retired construction worker (previous asbestos exposure)</a:t>
            </a:r>
            <a:endParaRPr lang="en-GB" dirty="0">
              <a:latin typeface="Arial"/>
              <a:cs typeface="Arial"/>
            </a:endParaRPr>
          </a:p>
          <a:p>
            <a:pPr>
              <a:buFont typeface="Arial"/>
              <a:buChar char="•"/>
            </a:pPr>
            <a:r>
              <a:rPr lang="en-GB" dirty="0">
                <a:latin typeface="Arial"/>
                <a:ea typeface="+mn-lt"/>
                <a:cs typeface="+mn-lt"/>
              </a:rPr>
              <a:t>Marital status: Widowed; lives alone</a:t>
            </a:r>
            <a:endParaRPr lang="en-GB" dirty="0">
              <a:latin typeface="Arial"/>
              <a:cs typeface="Arial"/>
            </a:endParaRPr>
          </a:p>
          <a:p>
            <a:pPr>
              <a:buFont typeface="Arial"/>
              <a:buChar char="•"/>
            </a:pPr>
            <a:r>
              <a:rPr lang="en-GB" dirty="0">
                <a:latin typeface="Arial"/>
                <a:ea typeface="+mn-lt"/>
                <a:cs typeface="+mn-lt"/>
              </a:rPr>
              <a:t>Medical history: COPD, hypertension, mild depression</a:t>
            </a:r>
            <a:endParaRPr lang="en-GB" dirty="0">
              <a:latin typeface="Arial"/>
              <a:cs typeface="Arial"/>
            </a:endParaRPr>
          </a:p>
          <a:p>
            <a:pPr>
              <a:buFont typeface="Arial"/>
              <a:buChar char="•"/>
            </a:pPr>
            <a:r>
              <a:rPr lang="en-GB" dirty="0">
                <a:latin typeface="Arial"/>
                <a:ea typeface="+mn-lt"/>
                <a:cs typeface="+mn-lt"/>
              </a:rPr>
              <a:t>Lifestyle: Smokes around 20 cigarettes a day for 40 years, drinks ~20 units of alcohol weekly, poor diet, low activity</a:t>
            </a:r>
            <a:endParaRPr lang="en-GB" dirty="0">
              <a:latin typeface="Arial"/>
              <a:cs typeface="Arial"/>
            </a:endParaRPr>
          </a:p>
          <a:p>
            <a:pPr>
              <a:buFont typeface="Arial"/>
              <a:buChar char="•"/>
            </a:pPr>
            <a:r>
              <a:rPr lang="en-GB" dirty="0">
                <a:latin typeface="Arial"/>
                <a:ea typeface="+mn-lt"/>
                <a:cs typeface="+mn-lt"/>
              </a:rPr>
              <a:t>Symptoms: Ongoing cough, coughing up blood, breathlessness, tiredness, and weight loss</a:t>
            </a:r>
            <a:endParaRPr lang="en-GB" dirty="0">
              <a:latin typeface="Arial"/>
              <a:cs typeface="Arial"/>
            </a:endParaRPr>
          </a:p>
          <a:p>
            <a:pPr>
              <a:buFont typeface="Arial"/>
              <a:buChar char="•"/>
            </a:pPr>
            <a:r>
              <a:rPr lang="en-GB" dirty="0">
                <a:latin typeface="Arial"/>
                <a:ea typeface="+mn-lt"/>
                <a:cs typeface="+mn-lt"/>
              </a:rPr>
              <a:t>Diagnosis: </a:t>
            </a:r>
            <a:r>
              <a:rPr lang="en-GB" i="1" dirty="0">
                <a:latin typeface="Arial"/>
                <a:ea typeface="+mn-lt"/>
                <a:cs typeface="+mn-lt"/>
              </a:rPr>
              <a:t>Moderate stage lung cancer (locally advanced, non-small-cell type)</a:t>
            </a:r>
            <a:endParaRPr lang="en-GB" dirty="0">
              <a:latin typeface="Arial"/>
              <a:cs typeface="Arial"/>
            </a:endParaRPr>
          </a:p>
          <a:p>
            <a:pPr marL="285750" indent="-285750">
              <a:buFont typeface="Arial"/>
              <a:buChar char="•"/>
            </a:pPr>
            <a:endParaRPr lang="en-GB" dirty="0">
              <a:latin typeface="Arial"/>
              <a:cs typeface="Arial"/>
            </a:endParaRPr>
          </a:p>
          <a:p>
            <a:pPr marL="285750" indent="-285750">
              <a:buFont typeface="Arial"/>
              <a:buChar char="•"/>
            </a:pPr>
            <a:endParaRPr lang="en-GB" sz="1200" dirty="0">
              <a:latin typeface="Arial"/>
              <a:cs typeface="Arial"/>
            </a:endParaRPr>
          </a:p>
          <a:p>
            <a:endParaRPr lang="en-GB" dirty="0"/>
          </a:p>
        </p:txBody>
      </p:sp>
      <p:sp>
        <p:nvSpPr>
          <p:cNvPr id="5" name="TextBox 4">
            <a:extLst>
              <a:ext uri="{FF2B5EF4-FFF2-40B4-BE49-F238E27FC236}">
                <a16:creationId xmlns:a16="http://schemas.microsoft.com/office/drawing/2014/main" id="{87318B24-8A20-6F31-6345-85B0DC910A6E}"/>
              </a:ext>
            </a:extLst>
          </p:cNvPr>
          <p:cNvSpPr txBox="1"/>
          <p:nvPr/>
        </p:nvSpPr>
        <p:spPr>
          <a:xfrm>
            <a:off x="26448" y="3313068"/>
            <a:ext cx="10979546" cy="101566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This case study has been created for educational purposes to illustrate a realistic example of a person living with lung cancer in the UK, based on recognised risk profiles and national statistics (NHS, 2024; Cancer Research UK, 2024).</a:t>
            </a:r>
            <a:endParaRPr lang="en-US" sz="2000" dirty="0">
              <a:latin typeface="Arial"/>
            </a:endParaRPr>
          </a:p>
        </p:txBody>
      </p:sp>
      <p:pic>
        <p:nvPicPr>
          <p:cNvPr id="4" name="Picture 3" descr="A person with his hand on his face&#10;&#10;AI-generated content may be incorrect.">
            <a:extLst>
              <a:ext uri="{FF2B5EF4-FFF2-40B4-BE49-F238E27FC236}">
                <a16:creationId xmlns:a16="http://schemas.microsoft.com/office/drawing/2014/main" id="{ABF1A29A-B673-6A8B-7C5A-958B8B53BB3B}"/>
              </a:ext>
            </a:extLst>
          </p:cNvPr>
          <p:cNvPicPr>
            <a:picLocks noChangeAspect="1"/>
          </p:cNvPicPr>
          <p:nvPr/>
        </p:nvPicPr>
        <p:blipFill>
          <a:blip r:embed="rId4"/>
          <a:stretch>
            <a:fillRect/>
          </a:stretch>
        </p:blipFill>
        <p:spPr>
          <a:xfrm>
            <a:off x="24624" y="4344918"/>
            <a:ext cx="4511156" cy="2513082"/>
          </a:xfrm>
          <a:prstGeom prst="rect">
            <a:avLst/>
          </a:prstGeom>
        </p:spPr>
      </p:pic>
      <p:sp>
        <p:nvSpPr>
          <p:cNvPr id="6" name="TextBox 5">
            <a:extLst>
              <a:ext uri="{FF2B5EF4-FFF2-40B4-BE49-F238E27FC236}">
                <a16:creationId xmlns:a16="http://schemas.microsoft.com/office/drawing/2014/main" id="{03158380-A832-C833-037D-82BAB85654D1}"/>
              </a:ext>
            </a:extLst>
          </p:cNvPr>
          <p:cNvSpPr txBox="1"/>
          <p:nvPr/>
        </p:nvSpPr>
        <p:spPr>
          <a:xfrm>
            <a:off x="4533794" y="5432432"/>
            <a:ext cx="29432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(stock images)</a:t>
            </a:r>
          </a:p>
        </p:txBody>
      </p:sp>
      <p:pic>
        <p:nvPicPr>
          <p:cNvPr id="7" name="Picture 6" descr="A group of cells with red spheres&#10;&#10;AI-generated content may be incorrect.">
            <a:extLst>
              <a:ext uri="{FF2B5EF4-FFF2-40B4-BE49-F238E27FC236}">
                <a16:creationId xmlns:a16="http://schemas.microsoft.com/office/drawing/2014/main" id="{B0FDB325-C735-1503-D61B-8F051425648F}"/>
              </a:ext>
            </a:extLst>
          </p:cNvPr>
          <p:cNvPicPr>
            <a:picLocks noChangeAspect="1"/>
          </p:cNvPicPr>
          <p:nvPr/>
        </p:nvPicPr>
        <p:blipFill>
          <a:blip r:embed="rId5"/>
          <a:stretch>
            <a:fillRect/>
          </a:stretch>
        </p:blipFill>
        <p:spPr>
          <a:xfrm>
            <a:off x="5867400" y="3962400"/>
            <a:ext cx="6324600" cy="2895600"/>
          </a:xfrm>
          <a:prstGeom prst="rect">
            <a:avLst/>
          </a:prstGeom>
        </p:spPr>
      </p:pic>
      <p:pic>
        <p:nvPicPr>
          <p:cNvPr id="11" name="Recorded Sound">
            <a:hlinkClick r:id="" action="ppaction://media"/>
            <a:extLst>
              <a:ext uri="{FF2B5EF4-FFF2-40B4-BE49-F238E27FC236}">
                <a16:creationId xmlns:a16="http://schemas.microsoft.com/office/drawing/2014/main" id="{AF0A7F33-D9DD-2B98-B1FE-9F8DE658A7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06171683"/>
      </p:ext>
    </p:extLst>
  </p:cSld>
  <p:clrMapOvr>
    <a:masterClrMapping/>
  </p:clrMapOvr>
  <mc:AlternateContent xmlns:mc="http://schemas.openxmlformats.org/markup-compatibility/2006">
    <mc:Choice xmlns:p14="http://schemas.microsoft.com/office/powerpoint/2010/main" Requires="p14">
      <p:transition spd="slow" p14:dur="2000" advTm="45389"/>
    </mc:Choice>
    <mc:Fallback>
      <p:transition spd="slow" advTm="45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9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9" name="Rectangle 1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3304498A-E54F-00CE-88ED-395F4BD095C0}"/>
              </a:ext>
            </a:extLst>
          </p:cNvPr>
          <p:cNvSpPr txBox="1"/>
          <p:nvPr/>
        </p:nvSpPr>
        <p:spPr>
          <a:xfrm>
            <a:off x="1518" y="86391"/>
            <a:ext cx="5001358" cy="60215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buFont typeface="Wingdings 3" charset="2"/>
              <a:buChar char=""/>
            </a:pPr>
            <a:r>
              <a:rPr lang="en-US" err="1">
                <a:solidFill>
                  <a:schemeClr val="tx1">
                    <a:lumMod val="75000"/>
                    <a:lumOff val="25000"/>
                  </a:schemeClr>
                </a:solidFill>
                <a:latin typeface="Arial"/>
                <a:cs typeface="Arial"/>
              </a:rPr>
              <a:t>Mr</a:t>
            </a:r>
            <a:r>
              <a:rPr lang="en-US" dirty="0">
                <a:solidFill>
                  <a:schemeClr val="tx1">
                    <a:lumMod val="75000"/>
                    <a:lumOff val="25000"/>
                  </a:schemeClr>
                </a:solidFill>
                <a:latin typeface="Arial"/>
                <a:cs typeface="Arial"/>
              </a:rPr>
              <a:t> David Thompson, a 62-year-old retired construction worker from Manchester.</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a:cs typeface="Arial"/>
              </a:rPr>
              <a:t>He has a long history of smoking and asbestos exposure, both of which are significant risk factors for lung cancer (NHS, 2024).</a:t>
            </a:r>
          </a:p>
          <a:p>
            <a:pPr defTabSz="457200">
              <a:lnSpc>
                <a:spcPct val="90000"/>
              </a:lnSpc>
              <a:spcBef>
                <a:spcPts val="1000"/>
              </a:spcBef>
              <a:buClr>
                <a:schemeClr val="accent1"/>
              </a:buClr>
              <a:buSzPct val="80000"/>
              <a:buFont typeface="Wingdings 3" charset="2"/>
              <a:buChar char=""/>
            </a:pPr>
            <a:r>
              <a:rPr lang="en-US" err="1">
                <a:solidFill>
                  <a:schemeClr val="tx1">
                    <a:lumMod val="75000"/>
                    <a:lumOff val="25000"/>
                  </a:schemeClr>
                </a:solidFill>
                <a:latin typeface="Arial"/>
                <a:cs typeface="Arial"/>
              </a:rPr>
              <a:t>Mr</a:t>
            </a:r>
            <a:r>
              <a:rPr lang="en-US" dirty="0">
                <a:solidFill>
                  <a:schemeClr val="tx1">
                    <a:lumMod val="75000"/>
                    <a:lumOff val="25000"/>
                  </a:schemeClr>
                </a:solidFill>
                <a:latin typeface="Arial"/>
                <a:cs typeface="Arial"/>
              </a:rPr>
              <a:t> Thompson was diagnosed with stage two-B non-small-cell lung cancer, located in the right upper lobe.</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a:cs typeface="Arial"/>
              </a:rPr>
              <a:t>Stage two-B means the </a:t>
            </a:r>
            <a:r>
              <a:rPr lang="en-US" err="1">
                <a:solidFill>
                  <a:schemeClr val="tx1">
                    <a:lumMod val="75000"/>
                    <a:lumOff val="25000"/>
                  </a:schemeClr>
                </a:solidFill>
                <a:latin typeface="Arial"/>
                <a:cs typeface="Arial"/>
              </a:rPr>
              <a:t>tumour</a:t>
            </a:r>
            <a:r>
              <a:rPr lang="en-US" dirty="0">
                <a:solidFill>
                  <a:schemeClr val="tx1">
                    <a:lumMod val="75000"/>
                    <a:lumOff val="25000"/>
                  </a:schemeClr>
                </a:solidFill>
                <a:latin typeface="Arial"/>
                <a:cs typeface="Arial"/>
              </a:rPr>
              <a:t> is relatively large or has spread to nearby lymph nodes, but there is no evidence of distant metastasis — so the disease is locally advanced rather than terminal (NICE, 2019; Cancer Research UK, 2024).</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a:cs typeface="Arial"/>
              </a:rPr>
              <a:t>This staging explains his symptoms of breathlessness, fatigue, and hemoptysis, as the </a:t>
            </a:r>
            <a:r>
              <a:rPr lang="en-US" dirty="0" err="1">
                <a:solidFill>
                  <a:schemeClr val="tx1">
                    <a:lumMod val="75000"/>
                    <a:lumOff val="25000"/>
                  </a:schemeClr>
                </a:solidFill>
                <a:latin typeface="Arial"/>
                <a:cs typeface="Arial"/>
              </a:rPr>
              <a:t>tumour</a:t>
            </a:r>
            <a:r>
              <a:rPr lang="en-US" dirty="0">
                <a:solidFill>
                  <a:schemeClr val="tx1">
                    <a:lumMod val="75000"/>
                    <a:lumOff val="25000"/>
                  </a:schemeClr>
                </a:solidFill>
                <a:latin typeface="Arial"/>
                <a:cs typeface="Arial"/>
              </a:rPr>
              <a:t> is beginning to affect airway patency and oxygen diffusion.</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a:cs typeface="Arial"/>
              </a:rPr>
              <a:t>Because of his comorbid COPD and social isolation, his care plan must address not only his physical health but also psychological and social needs, aligning with the biopsychosocial model (Engel, 1977).”</a:t>
            </a:r>
          </a:p>
          <a:p>
            <a:pPr defTabSz="457200">
              <a:lnSpc>
                <a:spcPct val="90000"/>
              </a:lnSpc>
              <a:spcBef>
                <a:spcPts val="1000"/>
              </a:spcBef>
              <a:buClr>
                <a:schemeClr val="accent1"/>
              </a:buClr>
              <a:buSzPct val="80000"/>
              <a:buFont typeface="Wingdings 3" charset="2"/>
              <a:buChar char=""/>
            </a:pPr>
            <a:endParaRPr lang="en-US" sz="1000">
              <a:solidFill>
                <a:schemeClr val="tx1">
                  <a:lumMod val="75000"/>
                  <a:lumOff val="25000"/>
                </a:schemeClr>
              </a:solidFill>
            </a:endParaRPr>
          </a:p>
        </p:txBody>
      </p:sp>
      <p:pic>
        <p:nvPicPr>
          <p:cNvPr id="3" name="Picture 2" descr="A person sitting on a couch holding his hands together&#10;&#10;AI-generated content may be incorrect.">
            <a:extLst>
              <a:ext uri="{FF2B5EF4-FFF2-40B4-BE49-F238E27FC236}">
                <a16:creationId xmlns:a16="http://schemas.microsoft.com/office/drawing/2014/main" id="{B466157B-10C6-D5AA-BE66-370262984111}"/>
              </a:ext>
            </a:extLst>
          </p:cNvPr>
          <p:cNvPicPr>
            <a:picLocks noChangeAspect="1"/>
          </p:cNvPicPr>
          <p:nvPr/>
        </p:nvPicPr>
        <p:blipFill>
          <a:blip r:embed="rId5"/>
          <a:srcRect l="22051" r="15530" b="-1"/>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25"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pic>
        <p:nvPicPr>
          <p:cNvPr id="4" name="Recorded Sound">
            <a:hlinkClick r:id="" action="ppaction://media"/>
            <a:extLst>
              <a:ext uri="{FF2B5EF4-FFF2-40B4-BE49-F238E27FC236}">
                <a16:creationId xmlns:a16="http://schemas.microsoft.com/office/drawing/2014/main" id="{23A15806-E122-E603-70C8-ACAB8C1651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919615"/>
      </p:ext>
    </p:extLst>
  </p:cSld>
  <p:clrMapOvr>
    <a:masterClrMapping/>
  </p:clrMapOvr>
  <mc:AlternateContent xmlns:mc="http://schemas.openxmlformats.org/markup-compatibility/2006">
    <mc:Choice xmlns:p14="http://schemas.microsoft.com/office/powerpoint/2010/main" Requires="p14">
      <p:transition spd="slow" p14:dur="2000" advTm="72315"/>
    </mc:Choice>
    <mc:Fallback>
      <p:transition spd="slow" advTm="72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3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76940D-B0EA-3F9B-BFA6-65A0331900BC}"/>
              </a:ext>
            </a:extLst>
          </p:cNvPr>
          <p:cNvSpPr txBox="1"/>
          <p:nvPr/>
        </p:nvSpPr>
        <p:spPr>
          <a:xfrm>
            <a:off x="2232421" y="428624"/>
            <a:ext cx="66997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Arial"/>
                <a:ea typeface="+mn-lt"/>
                <a:cs typeface="+mn-lt"/>
              </a:rPr>
              <a:t>Risk Factors and Determinants of Health</a:t>
            </a:r>
            <a:endParaRPr lang="en-US" sz="2400" b="1" u="sng" dirty="0">
              <a:latin typeface="Arial"/>
            </a:endParaRPr>
          </a:p>
        </p:txBody>
      </p:sp>
      <p:sp>
        <p:nvSpPr>
          <p:cNvPr id="4" name="TextBox 3">
            <a:extLst>
              <a:ext uri="{FF2B5EF4-FFF2-40B4-BE49-F238E27FC236}">
                <a16:creationId xmlns:a16="http://schemas.microsoft.com/office/drawing/2014/main" id="{3281D504-3499-F221-29CB-89DB5F9D75D4}"/>
              </a:ext>
            </a:extLst>
          </p:cNvPr>
          <p:cNvSpPr txBox="1"/>
          <p:nvPr/>
        </p:nvSpPr>
        <p:spPr>
          <a:xfrm>
            <a:off x="211290" y="3823004"/>
            <a:ext cx="8979876"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GB" sz="2000" dirty="0">
                <a:latin typeface="Arial"/>
                <a:ea typeface="+mn-lt"/>
                <a:cs typeface="+mn-lt"/>
              </a:rPr>
              <a:t>Mr Thompson’s long-term smoking and asbestos exposure are major lung-cancer risks (NHS, 2024; CRUK, 2024).</a:t>
            </a:r>
            <a:br>
              <a:rPr lang="en-GB" sz="2000" dirty="0">
                <a:latin typeface="Arial"/>
                <a:ea typeface="+mn-lt"/>
                <a:cs typeface="+mn-lt"/>
              </a:rPr>
            </a:br>
            <a:r>
              <a:rPr lang="en-GB" sz="2000" dirty="0">
                <a:latin typeface="Arial"/>
                <a:ea typeface="+mn-lt"/>
                <a:cs typeface="+mn-lt"/>
              </a:rPr>
              <a:t>His alcohol use, limited exercise and poor diet further weaken respiratory health.</a:t>
            </a:r>
            <a:br>
              <a:rPr lang="en-GB" sz="2000" dirty="0">
                <a:latin typeface="Arial"/>
                <a:ea typeface="+mn-lt"/>
                <a:cs typeface="+mn-lt"/>
              </a:rPr>
            </a:br>
            <a:r>
              <a:rPr lang="en-GB" sz="2000" dirty="0">
                <a:latin typeface="Arial"/>
                <a:ea typeface="+mn-lt"/>
                <a:cs typeface="+mn-lt"/>
              </a:rPr>
              <a:t>Living alone on a low income adds social vulnerability, consistent with Marmot’s (2020) evidence that deprivation delays diagnosis.</a:t>
            </a:r>
            <a:br>
              <a:rPr lang="en-GB" sz="2000" dirty="0">
                <a:latin typeface="Arial"/>
                <a:ea typeface="+mn-lt"/>
                <a:cs typeface="+mn-lt"/>
              </a:rPr>
            </a:br>
            <a:r>
              <a:rPr lang="en-GB" sz="2000" dirty="0">
                <a:latin typeface="Arial"/>
                <a:ea typeface="+mn-lt"/>
                <a:cs typeface="+mn-lt"/>
              </a:rPr>
              <a:t>Applying Engel’s (1977) biopsychosocial model ensures we plan care beyond physical illness.</a:t>
            </a:r>
            <a:endParaRPr lang="en-US" sz="2000" dirty="0">
              <a:latin typeface="Arial"/>
              <a:cs typeface="Arial"/>
            </a:endParaRPr>
          </a:p>
        </p:txBody>
      </p:sp>
      <p:graphicFrame>
        <p:nvGraphicFramePr>
          <p:cNvPr id="8" name="TextBox 2">
            <a:extLst>
              <a:ext uri="{FF2B5EF4-FFF2-40B4-BE49-F238E27FC236}">
                <a16:creationId xmlns:a16="http://schemas.microsoft.com/office/drawing/2014/main" id="{2A6D829E-02E6-F176-3B7E-CCE498807BD3}"/>
              </a:ext>
            </a:extLst>
          </p:cNvPr>
          <p:cNvGraphicFramePr/>
          <p:nvPr/>
        </p:nvGraphicFramePr>
        <p:xfrm>
          <a:off x="216236" y="1010566"/>
          <a:ext cx="7995138" cy="25237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AB32318-F681-9CCC-DE69-2BAA820F2EE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67724834"/>
      </p:ext>
    </p:extLst>
  </p:cSld>
  <p:clrMapOvr>
    <a:masterClrMapping/>
  </p:clrMapOvr>
  <mc:AlternateContent xmlns:mc="http://schemas.openxmlformats.org/markup-compatibility/2006">
    <mc:Choice xmlns:p14="http://schemas.microsoft.com/office/powerpoint/2010/main" Requires="p14">
      <p:transition spd="slow" p14:dur="2000" advTm="54157"/>
    </mc:Choice>
    <mc:Fallback>
      <p:transition spd="slow" advTm="54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1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661335-0505-872F-802A-FFBC49D52BA4}"/>
              </a:ext>
            </a:extLst>
          </p:cNvPr>
          <p:cNvSpPr txBox="1"/>
          <p:nvPr/>
        </p:nvSpPr>
        <p:spPr>
          <a:xfrm>
            <a:off x="177495" y="37275"/>
            <a:ext cx="98825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rPr>
              <a:t>Evidence-Based Care Plan</a:t>
            </a:r>
            <a:endParaRPr lang="en-US" sz="2800" b="1" u="sng" dirty="0">
              <a:latin typeface="Arial"/>
            </a:endParaRPr>
          </a:p>
        </p:txBody>
      </p:sp>
      <p:sp>
        <p:nvSpPr>
          <p:cNvPr id="3" name="TextBox 2">
            <a:extLst>
              <a:ext uri="{FF2B5EF4-FFF2-40B4-BE49-F238E27FC236}">
                <a16:creationId xmlns:a16="http://schemas.microsoft.com/office/drawing/2014/main" id="{45B596E8-0F30-C956-9DC9-13A77B5E4544}"/>
              </a:ext>
            </a:extLst>
          </p:cNvPr>
          <p:cNvSpPr txBox="1"/>
          <p:nvPr/>
        </p:nvSpPr>
        <p:spPr>
          <a:xfrm>
            <a:off x="4305" y="556388"/>
            <a:ext cx="472659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GB" sz="2000" dirty="0">
                <a:latin typeface="Arial"/>
                <a:ea typeface="+mn-lt"/>
                <a:cs typeface="+mn-lt"/>
              </a:rPr>
              <a:t>Support breathing &amp; oxygenation</a:t>
            </a:r>
            <a:endParaRPr lang="en-US" sz="2000">
              <a:latin typeface="Arial"/>
              <a:cs typeface="Arial"/>
            </a:endParaRPr>
          </a:p>
          <a:p>
            <a:pPr marL="285750" indent="-285750">
              <a:buFont typeface="Wingdings"/>
              <a:buChar char="Ø"/>
            </a:pPr>
            <a:endParaRPr lang="en-GB" sz="2000" dirty="0">
              <a:latin typeface="Arial"/>
              <a:ea typeface="+mn-lt"/>
              <a:cs typeface="+mn-lt"/>
            </a:endParaRPr>
          </a:p>
          <a:p>
            <a:pPr marL="285750" indent="-285750">
              <a:buFont typeface="Wingdings"/>
              <a:buChar char="Ø"/>
            </a:pPr>
            <a:r>
              <a:rPr lang="en-GB" sz="2000" dirty="0">
                <a:latin typeface="Arial"/>
                <a:ea typeface="+mn-lt"/>
                <a:cs typeface="+mn-lt"/>
              </a:rPr>
              <a:t>Smoking cessation &amp; nutrition advice</a:t>
            </a:r>
            <a:endParaRPr lang="en-GB" sz="2000">
              <a:latin typeface="Arial"/>
              <a:cs typeface="Arial"/>
            </a:endParaRPr>
          </a:p>
          <a:p>
            <a:pPr marL="285750" indent="-285750">
              <a:buFont typeface="Wingdings"/>
              <a:buChar char="Ø"/>
            </a:pPr>
            <a:endParaRPr lang="en-GB" sz="2000" dirty="0">
              <a:latin typeface="Arial"/>
              <a:ea typeface="+mn-lt"/>
              <a:cs typeface="+mn-lt"/>
            </a:endParaRPr>
          </a:p>
          <a:p>
            <a:pPr marL="285750" indent="-285750">
              <a:buFont typeface="Wingdings"/>
              <a:buChar char="Ø"/>
            </a:pPr>
            <a:r>
              <a:rPr lang="en-GB" sz="2000" dirty="0">
                <a:latin typeface="Arial"/>
                <a:ea typeface="+mn-lt"/>
                <a:cs typeface="+mn-lt"/>
              </a:rPr>
              <a:t>Psychological support &amp; pain control</a:t>
            </a:r>
            <a:endParaRPr lang="en-GB" sz="2000">
              <a:latin typeface="Arial"/>
              <a:cs typeface="Arial"/>
            </a:endParaRPr>
          </a:p>
          <a:p>
            <a:pPr marL="285750" indent="-285750">
              <a:buFont typeface="Wingdings"/>
              <a:buChar char="Ø"/>
            </a:pPr>
            <a:endParaRPr lang="en-GB" sz="2000" dirty="0">
              <a:latin typeface="Arial"/>
              <a:ea typeface="+mn-lt"/>
              <a:cs typeface="+mn-lt"/>
            </a:endParaRPr>
          </a:p>
          <a:p>
            <a:pPr marL="285750" indent="-285750">
              <a:buFont typeface="Wingdings"/>
              <a:buChar char="Ø"/>
            </a:pPr>
            <a:r>
              <a:rPr lang="en-GB" sz="2000" dirty="0">
                <a:latin typeface="Arial"/>
                <a:ea typeface="+mn-lt"/>
                <a:cs typeface="+mn-lt"/>
              </a:rPr>
              <a:t>NICE NG122 &amp; NG142 guidelines</a:t>
            </a:r>
            <a:endParaRPr lang="en-GB" sz="2000" dirty="0">
              <a:latin typeface="Arial"/>
              <a:cs typeface="Arial"/>
            </a:endParaRPr>
          </a:p>
        </p:txBody>
      </p:sp>
      <p:sp>
        <p:nvSpPr>
          <p:cNvPr id="4" name="TextBox 3">
            <a:extLst>
              <a:ext uri="{FF2B5EF4-FFF2-40B4-BE49-F238E27FC236}">
                <a16:creationId xmlns:a16="http://schemas.microsoft.com/office/drawing/2014/main" id="{C6ECEB3E-6368-2561-31B6-1EF3C8335D70}"/>
              </a:ext>
            </a:extLst>
          </p:cNvPr>
          <p:cNvSpPr txBox="1"/>
          <p:nvPr/>
        </p:nvSpPr>
        <p:spPr>
          <a:xfrm>
            <a:off x="-458" y="3130245"/>
            <a:ext cx="5917955" cy="1015663"/>
          </a:xfrm>
          <a:prstGeom prst="rect">
            <a:avLst/>
          </a:prstGeom>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Care focuses on maintaining oxygen levels through positioning and breathing techniques (NICE NG122, 2019).</a:t>
            </a:r>
          </a:p>
        </p:txBody>
      </p:sp>
      <p:pic>
        <p:nvPicPr>
          <p:cNvPr id="5" name="Picture 4" descr="A person&amp;#39;s hand with a medical device attached to their arm&#10;&#10;AI-generated content may be incorrect.">
            <a:extLst>
              <a:ext uri="{FF2B5EF4-FFF2-40B4-BE49-F238E27FC236}">
                <a16:creationId xmlns:a16="http://schemas.microsoft.com/office/drawing/2014/main" id="{83DD50D5-935C-302B-D1F0-EA37A502F0CE}"/>
              </a:ext>
            </a:extLst>
          </p:cNvPr>
          <p:cNvPicPr>
            <a:picLocks noChangeAspect="1"/>
          </p:cNvPicPr>
          <p:nvPr/>
        </p:nvPicPr>
        <p:blipFill>
          <a:blip r:embed="rId4"/>
          <a:stretch>
            <a:fillRect/>
          </a:stretch>
        </p:blipFill>
        <p:spPr>
          <a:xfrm>
            <a:off x="6072553" y="30773"/>
            <a:ext cx="6119446" cy="3097824"/>
          </a:xfrm>
          <a:prstGeom prst="rect">
            <a:avLst/>
          </a:prstGeom>
        </p:spPr>
      </p:pic>
      <p:sp>
        <p:nvSpPr>
          <p:cNvPr id="6" name="TextBox 5">
            <a:extLst>
              <a:ext uri="{FF2B5EF4-FFF2-40B4-BE49-F238E27FC236}">
                <a16:creationId xmlns:a16="http://schemas.microsoft.com/office/drawing/2014/main" id="{955ECA68-3BDC-53C8-E976-5F2EB373F3D8}"/>
              </a:ext>
            </a:extLst>
          </p:cNvPr>
          <p:cNvSpPr txBox="1"/>
          <p:nvPr/>
        </p:nvSpPr>
        <p:spPr>
          <a:xfrm>
            <a:off x="9577387" y="3123009"/>
            <a:ext cx="2952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(Stock image)</a:t>
            </a:r>
          </a:p>
        </p:txBody>
      </p:sp>
      <p:sp>
        <p:nvSpPr>
          <p:cNvPr id="7" name="TextBox 6">
            <a:extLst>
              <a:ext uri="{FF2B5EF4-FFF2-40B4-BE49-F238E27FC236}">
                <a16:creationId xmlns:a16="http://schemas.microsoft.com/office/drawing/2014/main" id="{BE4D7F58-2702-E390-FAC0-4A3D8D647CAC}"/>
              </a:ext>
            </a:extLst>
          </p:cNvPr>
          <p:cNvSpPr txBox="1"/>
          <p:nvPr/>
        </p:nvSpPr>
        <p:spPr>
          <a:xfrm>
            <a:off x="1352550" y="4143375"/>
            <a:ext cx="6096000" cy="1015663"/>
          </a:xfrm>
          <a:prstGeom prst="rect">
            <a:avLst/>
          </a:prstGeom>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aseline="0" dirty="0">
                <a:latin typeface="Arial"/>
              </a:rPr>
              <a:t>Smoking-cessation support and nicotine replacement reduce progression (NICE NG209, 2025).</a:t>
            </a:r>
            <a:r>
              <a:rPr lang="en-US" sz="2000" baseline="0" dirty="0">
                <a:latin typeface="Arial"/>
              </a:rPr>
              <a:t>​</a:t>
            </a:r>
            <a:endParaRPr lang="en-US" sz="2000" dirty="0"/>
          </a:p>
        </p:txBody>
      </p:sp>
      <p:sp>
        <p:nvSpPr>
          <p:cNvPr id="8" name="TextBox 7">
            <a:extLst>
              <a:ext uri="{FF2B5EF4-FFF2-40B4-BE49-F238E27FC236}">
                <a16:creationId xmlns:a16="http://schemas.microsoft.com/office/drawing/2014/main" id="{E821B141-7CD3-9300-D834-45DE7FCAEA05}"/>
              </a:ext>
            </a:extLst>
          </p:cNvPr>
          <p:cNvSpPr txBox="1"/>
          <p:nvPr/>
        </p:nvSpPr>
        <p:spPr>
          <a:xfrm>
            <a:off x="3333750" y="5162550"/>
            <a:ext cx="6096000" cy="1015663"/>
          </a:xfrm>
          <a:prstGeom prst="rect">
            <a:avLst/>
          </a:prstGeom>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aseline="0" dirty="0">
                <a:latin typeface="Arial"/>
              </a:rPr>
              <a:t>Referral to a dietitian prevents weight loss, while CBT or support groups ease anxiety (NICE NG142, 2019).</a:t>
            </a:r>
            <a:r>
              <a:rPr lang="en-US" sz="2000" baseline="0" dirty="0">
                <a:latin typeface="Arial"/>
              </a:rPr>
              <a:t>​</a:t>
            </a:r>
            <a:endParaRPr lang="en-US" sz="2000" dirty="0"/>
          </a:p>
        </p:txBody>
      </p:sp>
      <p:sp>
        <p:nvSpPr>
          <p:cNvPr id="9" name="TextBox 8">
            <a:extLst>
              <a:ext uri="{FF2B5EF4-FFF2-40B4-BE49-F238E27FC236}">
                <a16:creationId xmlns:a16="http://schemas.microsoft.com/office/drawing/2014/main" id="{5D1E2207-E925-B986-1A57-B084976DED96}"/>
              </a:ext>
            </a:extLst>
          </p:cNvPr>
          <p:cNvSpPr txBox="1"/>
          <p:nvPr/>
        </p:nvSpPr>
        <p:spPr>
          <a:xfrm>
            <a:off x="5721985" y="6181725"/>
            <a:ext cx="6096000" cy="707886"/>
          </a:xfrm>
          <a:prstGeom prst="rect">
            <a:avLst/>
          </a:prstGeom>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aseline="0" dirty="0">
                <a:latin typeface="Arial"/>
              </a:rPr>
              <a:t>Evidence-based interventions combine safety with empathy (NMC, 2023).</a:t>
            </a:r>
            <a:endParaRPr lang="en-US" sz="2000" dirty="0"/>
          </a:p>
        </p:txBody>
      </p:sp>
      <p:pic>
        <p:nvPicPr>
          <p:cNvPr id="10" name="Recorded Sound">
            <a:hlinkClick r:id="" action="ppaction://media"/>
            <a:extLst>
              <a:ext uri="{FF2B5EF4-FFF2-40B4-BE49-F238E27FC236}">
                <a16:creationId xmlns:a16="http://schemas.microsoft.com/office/drawing/2014/main" id="{D6316939-9559-A1B2-F005-AFF9798C50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46650997"/>
      </p:ext>
    </p:extLst>
  </p:cSld>
  <p:clrMapOvr>
    <a:masterClrMapping/>
  </p:clrMapOvr>
  <mc:AlternateContent xmlns:mc="http://schemas.openxmlformats.org/markup-compatibility/2006">
    <mc:Choice xmlns:p14="http://schemas.microsoft.com/office/powerpoint/2010/main" Requires="p14">
      <p:transition spd="slow" p14:dur="2000" advTm="65936"/>
    </mc:Choice>
    <mc:Fallback>
      <p:transition spd="slow" advTm="65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93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6330ED-6E67-EADD-154D-4AF3A7F707E2}"/>
              </a:ext>
            </a:extLst>
          </p:cNvPr>
          <p:cNvSpPr txBox="1"/>
          <p:nvPr/>
        </p:nvSpPr>
        <p:spPr>
          <a:xfrm>
            <a:off x="445019" y="22714"/>
            <a:ext cx="1104313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Arial"/>
                <a:ea typeface="+mn-lt"/>
                <a:cs typeface="+mn-lt"/>
              </a:rPr>
              <a:t>Monitoring and Communication</a:t>
            </a:r>
            <a:endParaRPr lang="en-US" sz="2400" u="sng" dirty="0">
              <a:latin typeface="Arial"/>
              <a:cs typeface="Arial"/>
            </a:endParaRPr>
          </a:p>
        </p:txBody>
      </p:sp>
      <p:sp>
        <p:nvSpPr>
          <p:cNvPr id="3" name="TextBox 2">
            <a:extLst>
              <a:ext uri="{FF2B5EF4-FFF2-40B4-BE49-F238E27FC236}">
                <a16:creationId xmlns:a16="http://schemas.microsoft.com/office/drawing/2014/main" id="{2F75081B-C826-DFB2-3CA6-12C55805D584}"/>
              </a:ext>
            </a:extLst>
          </p:cNvPr>
          <p:cNvSpPr txBox="1"/>
          <p:nvPr/>
        </p:nvSpPr>
        <p:spPr>
          <a:xfrm>
            <a:off x="-16393" y="651729"/>
            <a:ext cx="8792305"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Arial"/>
                <a:ea typeface="+mn-lt"/>
                <a:cs typeface="+mn-lt"/>
              </a:rPr>
              <a:t>Daily monitoring of vital signs and symptoms</a:t>
            </a:r>
            <a:endParaRPr lang="en-US" sz="2000">
              <a:latin typeface="Arial"/>
              <a:ea typeface="+mn-lt"/>
              <a:cs typeface="+mn-lt"/>
            </a:endParaRPr>
          </a:p>
          <a:p>
            <a:pPr marL="285750" indent="-285750">
              <a:buFont typeface="Arial"/>
              <a:buChar char="•"/>
            </a:pPr>
            <a:endParaRPr lang="en-GB" sz="2000" dirty="0">
              <a:latin typeface="Arial"/>
              <a:ea typeface="+mn-lt"/>
              <a:cs typeface="+mn-lt"/>
            </a:endParaRPr>
          </a:p>
          <a:p>
            <a:pPr marL="285750" indent="-285750">
              <a:buFont typeface="Arial"/>
              <a:buChar char="•"/>
            </a:pPr>
            <a:r>
              <a:rPr lang="en-GB" sz="2000" dirty="0">
                <a:latin typeface="Arial"/>
                <a:ea typeface="+mn-lt"/>
                <a:cs typeface="+mn-lt"/>
              </a:rPr>
              <a:t>Assess oxygen levels, pain, fatigue, and mood</a:t>
            </a:r>
          </a:p>
          <a:p>
            <a:pPr marL="285750" indent="-285750">
              <a:buFont typeface="Arial"/>
              <a:buChar char="•"/>
            </a:pPr>
            <a:endParaRPr lang="en-GB" sz="2000" dirty="0">
              <a:latin typeface="Arial"/>
              <a:ea typeface="+mn-lt"/>
              <a:cs typeface="+mn-lt"/>
            </a:endParaRPr>
          </a:p>
          <a:p>
            <a:pPr marL="285750" indent="-285750">
              <a:buFont typeface="Arial"/>
              <a:buChar char="•"/>
            </a:pPr>
            <a:r>
              <a:rPr lang="en-GB" sz="2000" dirty="0">
                <a:latin typeface="Arial"/>
                <a:ea typeface="+mn-lt"/>
                <a:cs typeface="+mn-lt"/>
              </a:rPr>
              <a:t>Escalate concerns using SBAR</a:t>
            </a:r>
          </a:p>
          <a:p>
            <a:pPr marL="285750" indent="-285750">
              <a:buFont typeface="Arial"/>
              <a:buChar char="•"/>
            </a:pPr>
            <a:endParaRPr lang="en-GB" sz="2000" dirty="0">
              <a:latin typeface="Arial"/>
              <a:ea typeface="+mn-lt"/>
              <a:cs typeface="+mn-lt"/>
            </a:endParaRPr>
          </a:p>
          <a:p>
            <a:pPr marL="285750" indent="-285750">
              <a:buFont typeface="Arial"/>
              <a:buChar char="•"/>
            </a:pPr>
            <a:r>
              <a:rPr lang="en-GB" sz="2000" dirty="0">
                <a:latin typeface="Arial"/>
                <a:ea typeface="+mn-lt"/>
                <a:cs typeface="+mn-lt"/>
              </a:rPr>
              <a:t>MDT coordination and record-keeping</a:t>
            </a:r>
          </a:p>
          <a:p>
            <a:pPr marL="285750" indent="-285750">
              <a:buFont typeface="Arial"/>
              <a:buChar char="•"/>
            </a:pPr>
            <a:endParaRPr lang="en-GB" sz="2000" dirty="0">
              <a:latin typeface="Arial"/>
              <a:ea typeface="+mn-lt"/>
              <a:cs typeface="+mn-lt"/>
            </a:endParaRPr>
          </a:p>
          <a:p>
            <a:pPr marL="285750" indent="-285750">
              <a:buFont typeface="Arial"/>
              <a:buChar char="•"/>
            </a:pPr>
            <a:r>
              <a:rPr lang="en-GB" sz="2000" dirty="0">
                <a:latin typeface="Arial"/>
                <a:ea typeface="+mn-lt"/>
                <a:cs typeface="+mn-lt"/>
              </a:rPr>
              <a:t>Encourage patient feedback and involvement</a:t>
            </a:r>
          </a:p>
          <a:p>
            <a:endParaRPr lang="en-GB" sz="2000" dirty="0">
              <a:latin typeface="Arial"/>
              <a:cs typeface="Arial"/>
            </a:endParaRPr>
          </a:p>
        </p:txBody>
      </p:sp>
      <p:sp>
        <p:nvSpPr>
          <p:cNvPr id="4" name="TextBox 3">
            <a:extLst>
              <a:ext uri="{FF2B5EF4-FFF2-40B4-BE49-F238E27FC236}">
                <a16:creationId xmlns:a16="http://schemas.microsoft.com/office/drawing/2014/main" id="{37FA4148-F32E-1C2C-3788-4A7EFAC7C726}"/>
              </a:ext>
            </a:extLst>
          </p:cNvPr>
          <p:cNvSpPr txBox="1"/>
          <p:nvPr/>
        </p:nvSpPr>
        <p:spPr>
          <a:xfrm>
            <a:off x="123276" y="3726289"/>
            <a:ext cx="11687906" cy="3132773"/>
          </a:xfrm>
          <a:prstGeom prst="snip2Same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000" dirty="0">
                <a:latin typeface="Arial"/>
                <a:ea typeface="+mn-lt"/>
                <a:cs typeface="+mn-lt"/>
              </a:rPr>
              <a:t>Mr Thompson’s condition requires daily checks of oxygen saturation, breathing rate, pain, and fatigue to detect early deterioration (NICE NG122, 2019).</a:t>
            </a:r>
            <a:endParaRPr lang="en-US" sz="2000">
              <a:latin typeface="Arial"/>
              <a:cs typeface="Arial"/>
            </a:endParaRPr>
          </a:p>
          <a:p>
            <a:pPr marL="342900" indent="-342900">
              <a:buFont typeface="Wingdings"/>
              <a:buChar char="v"/>
            </a:pPr>
            <a:r>
              <a:rPr lang="en-GB" sz="2000" dirty="0">
                <a:latin typeface="Arial"/>
                <a:ea typeface="+mn-lt"/>
                <a:cs typeface="+mn-lt"/>
              </a:rPr>
              <a:t>Findings must be clearly documented in electronic care plans and any changes escalated using the SBAR framework to ensure safe handover (NHS England, 2023).</a:t>
            </a:r>
            <a:endParaRPr lang="en-GB" sz="2000">
              <a:latin typeface="Arial"/>
              <a:cs typeface="Arial"/>
            </a:endParaRPr>
          </a:p>
          <a:p>
            <a:pPr marL="342900" indent="-342900">
              <a:buFont typeface="Wingdings"/>
              <a:buChar char="v"/>
            </a:pPr>
            <a:r>
              <a:rPr lang="en-GB" sz="2000" dirty="0">
                <a:latin typeface="Arial"/>
                <a:ea typeface="+mn-lt"/>
                <a:cs typeface="+mn-lt"/>
              </a:rPr>
              <a:t>Regular MDT reviews with nurses, oncologists, dietitians, and psychologists support coordinated care.</a:t>
            </a:r>
            <a:endParaRPr lang="en-GB" sz="2000">
              <a:latin typeface="Arial"/>
              <a:cs typeface="Arial"/>
            </a:endParaRPr>
          </a:p>
          <a:p>
            <a:pPr marL="342900" indent="-342900">
              <a:buFont typeface="Wingdings"/>
              <a:buChar char="v"/>
            </a:pPr>
            <a:r>
              <a:rPr lang="en-GB" sz="2000" dirty="0">
                <a:latin typeface="Arial"/>
                <a:ea typeface="+mn-lt"/>
                <a:cs typeface="+mn-lt"/>
              </a:rPr>
              <a:t>Encouraging Mr Thompson to report symptoms and share feedback promotes shared decision-making and aligns with NMC (2023) standards for communication and accountability.</a:t>
            </a:r>
            <a:endParaRPr lang="en-GB" sz="2000" dirty="0">
              <a:latin typeface="Arial"/>
              <a:cs typeface="Arial"/>
            </a:endParaRPr>
          </a:p>
          <a:p>
            <a:pPr algn="l"/>
            <a:endParaRPr lang="en-GB" dirty="0"/>
          </a:p>
        </p:txBody>
      </p:sp>
      <p:pic>
        <p:nvPicPr>
          <p:cNvPr id="5" name="Picture 4" descr="A hand holding a tube of blood&#10;&#10;AI-generated content may be incorrect.">
            <a:extLst>
              <a:ext uri="{FF2B5EF4-FFF2-40B4-BE49-F238E27FC236}">
                <a16:creationId xmlns:a16="http://schemas.microsoft.com/office/drawing/2014/main" id="{95BBCB8E-0C16-5F8E-73AD-093813B17865}"/>
              </a:ext>
            </a:extLst>
          </p:cNvPr>
          <p:cNvPicPr>
            <a:picLocks noChangeAspect="1"/>
          </p:cNvPicPr>
          <p:nvPr/>
        </p:nvPicPr>
        <p:blipFill>
          <a:blip r:embed="rId4"/>
          <a:stretch>
            <a:fillRect/>
          </a:stretch>
        </p:blipFill>
        <p:spPr>
          <a:xfrm>
            <a:off x="6731976" y="21786"/>
            <a:ext cx="5457091" cy="3701365"/>
          </a:xfrm>
          <a:prstGeom prst="rect">
            <a:avLst/>
          </a:prstGeom>
        </p:spPr>
      </p:pic>
      <p:pic>
        <p:nvPicPr>
          <p:cNvPr id="7" name="Recorded Sound">
            <a:hlinkClick r:id="" action="ppaction://media"/>
            <a:extLst>
              <a:ext uri="{FF2B5EF4-FFF2-40B4-BE49-F238E27FC236}">
                <a16:creationId xmlns:a16="http://schemas.microsoft.com/office/drawing/2014/main" id="{4C75F740-FD27-AD6E-E4DB-00EBCEBEB0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17411554"/>
      </p:ext>
    </p:extLst>
  </p:cSld>
  <p:clrMapOvr>
    <a:masterClrMapping/>
  </p:clrMapOvr>
  <mc:AlternateContent xmlns:mc="http://schemas.openxmlformats.org/markup-compatibility/2006">
    <mc:Choice xmlns:p14="http://schemas.microsoft.com/office/powerpoint/2010/main" Requires="p14">
      <p:transition spd="slow" p14:dur="2000" advTm="67210"/>
    </mc:Choice>
    <mc:Fallback>
      <p:transition spd="slow" advTm="67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21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AA218F-96EB-BAA7-FB2F-F3823933C816}"/>
              </a:ext>
            </a:extLst>
          </p:cNvPr>
          <p:cNvSpPr txBox="1"/>
          <p:nvPr/>
        </p:nvSpPr>
        <p:spPr>
          <a:xfrm>
            <a:off x="1915989" y="213671"/>
            <a:ext cx="70104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Arial"/>
                <a:ea typeface="+mn-lt"/>
                <a:cs typeface="+mn-lt"/>
              </a:rPr>
              <a:t>Ethical and Legal Practice</a:t>
            </a:r>
            <a:endParaRPr lang="en-US" sz="2400" dirty="0">
              <a:latin typeface="Arial"/>
              <a:cs typeface="Arial"/>
            </a:endParaRPr>
          </a:p>
        </p:txBody>
      </p:sp>
      <p:sp>
        <p:nvSpPr>
          <p:cNvPr id="3" name="TextBox 2">
            <a:extLst>
              <a:ext uri="{FF2B5EF4-FFF2-40B4-BE49-F238E27FC236}">
                <a16:creationId xmlns:a16="http://schemas.microsoft.com/office/drawing/2014/main" id="{AE2EBC63-90D4-0F9A-5F5D-59DB39CDD57A}"/>
              </a:ext>
            </a:extLst>
          </p:cNvPr>
          <p:cNvSpPr txBox="1"/>
          <p:nvPr/>
        </p:nvSpPr>
        <p:spPr>
          <a:xfrm>
            <a:off x="-477" y="929958"/>
            <a:ext cx="10773507" cy="5925026"/>
          </a:xfrm>
          <a:prstGeom prst="round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Arial"/>
                <a:ea typeface="+mn-lt"/>
                <a:cs typeface="+mn-lt"/>
              </a:rPr>
              <a:t>Autonomy:</a:t>
            </a:r>
            <a:endParaRPr lang="en-US">
              <a:latin typeface="Arial"/>
              <a:cs typeface="Arial"/>
            </a:endParaRPr>
          </a:p>
          <a:p>
            <a:pPr marL="285750" indent="-285750">
              <a:buFont typeface="Arial"/>
              <a:buChar char="•"/>
            </a:pPr>
            <a:r>
              <a:rPr lang="en-GB" dirty="0">
                <a:latin typeface="Arial"/>
                <a:ea typeface="+mn-lt"/>
                <a:cs typeface="+mn-lt"/>
              </a:rPr>
              <a:t>Respect Mr Thompson’s right to make informed decisions about his treatment.</a:t>
            </a:r>
            <a:endParaRPr lang="en-GB" dirty="0">
              <a:latin typeface="Arial"/>
              <a:cs typeface="Arial"/>
            </a:endParaRPr>
          </a:p>
          <a:p>
            <a:pPr marL="285750" indent="-285750">
              <a:buFont typeface="Arial"/>
              <a:buChar char="•"/>
            </a:pPr>
            <a:r>
              <a:rPr lang="en-GB" dirty="0">
                <a:latin typeface="Arial"/>
                <a:ea typeface="+mn-lt"/>
                <a:cs typeface="+mn-lt"/>
              </a:rPr>
              <a:t>Provide clear, accessible information to support understanding.</a:t>
            </a:r>
            <a:endParaRPr lang="en-GB" dirty="0">
              <a:latin typeface="Arial"/>
              <a:cs typeface="Arial"/>
            </a:endParaRPr>
          </a:p>
          <a:p>
            <a:pPr marL="285750" indent="-285750">
              <a:buFont typeface="Arial"/>
              <a:buChar char="•"/>
            </a:pPr>
            <a:r>
              <a:rPr lang="en-GB" dirty="0">
                <a:latin typeface="Arial"/>
                <a:ea typeface="+mn-lt"/>
                <a:cs typeface="+mn-lt"/>
              </a:rPr>
              <a:t>Beneficence and Non-maleficence:</a:t>
            </a:r>
            <a:endParaRPr lang="en-GB" dirty="0">
              <a:latin typeface="Arial"/>
              <a:cs typeface="Arial"/>
            </a:endParaRPr>
          </a:p>
          <a:p>
            <a:pPr marL="285750" indent="-285750">
              <a:buFont typeface="Arial"/>
              <a:buChar char="•"/>
            </a:pPr>
            <a:r>
              <a:rPr lang="en-GB" dirty="0">
                <a:latin typeface="Arial"/>
                <a:ea typeface="+mn-lt"/>
                <a:cs typeface="+mn-lt"/>
              </a:rPr>
              <a:t>Balance benefits of treatment (e.g., chemotherapy or radiotherapy) with potential side effects such as fatigue and nausea.</a:t>
            </a:r>
            <a:endParaRPr lang="en-GB" dirty="0">
              <a:latin typeface="Arial"/>
              <a:cs typeface="Arial"/>
            </a:endParaRPr>
          </a:p>
          <a:p>
            <a:pPr marL="285750" indent="-285750">
              <a:buFont typeface="Arial"/>
              <a:buChar char="•"/>
            </a:pPr>
            <a:r>
              <a:rPr lang="en-GB" dirty="0">
                <a:latin typeface="Arial"/>
                <a:ea typeface="+mn-lt"/>
                <a:cs typeface="+mn-lt"/>
              </a:rPr>
              <a:t>Ensure all interventions aim to relieve suffering and improve quality of life (NICE NG142, 2019).</a:t>
            </a:r>
            <a:endParaRPr lang="en-GB" dirty="0">
              <a:latin typeface="Arial"/>
              <a:cs typeface="Arial"/>
            </a:endParaRPr>
          </a:p>
          <a:p>
            <a:pPr marL="285750" indent="-285750">
              <a:buFont typeface="Arial"/>
              <a:buChar char="•"/>
            </a:pPr>
            <a:r>
              <a:rPr lang="en-GB" dirty="0">
                <a:latin typeface="Arial"/>
                <a:ea typeface="+mn-lt"/>
                <a:cs typeface="+mn-lt"/>
              </a:rPr>
              <a:t>Justice:</a:t>
            </a:r>
            <a:endParaRPr lang="en-GB" dirty="0">
              <a:latin typeface="Arial"/>
              <a:cs typeface="Arial"/>
            </a:endParaRPr>
          </a:p>
          <a:p>
            <a:pPr marL="285750" indent="-285750">
              <a:buFont typeface="Arial"/>
              <a:buChar char="•"/>
            </a:pPr>
            <a:r>
              <a:rPr lang="en-GB" dirty="0">
                <a:latin typeface="Arial"/>
                <a:ea typeface="+mn-lt"/>
                <a:cs typeface="+mn-lt"/>
              </a:rPr>
              <a:t>Ensure equal access to services and fair allocation of resources regardless of socioeconomic background (Marmot, 2020).</a:t>
            </a:r>
            <a:endParaRPr lang="en-GB" dirty="0">
              <a:latin typeface="Arial"/>
              <a:cs typeface="Arial"/>
            </a:endParaRPr>
          </a:p>
          <a:p>
            <a:pPr marL="285750" indent="-285750">
              <a:buFont typeface="Arial"/>
              <a:buChar char="•"/>
            </a:pPr>
            <a:r>
              <a:rPr lang="en-GB" dirty="0">
                <a:latin typeface="Arial"/>
                <a:ea typeface="+mn-lt"/>
                <a:cs typeface="+mn-lt"/>
              </a:rPr>
              <a:t>Confidentiality:</a:t>
            </a:r>
            <a:endParaRPr lang="en-GB" dirty="0">
              <a:latin typeface="Arial"/>
              <a:cs typeface="Arial"/>
            </a:endParaRPr>
          </a:p>
          <a:p>
            <a:pPr marL="285750" indent="-285750">
              <a:buFont typeface="Arial"/>
              <a:buChar char="•"/>
            </a:pPr>
            <a:r>
              <a:rPr lang="en-GB" dirty="0">
                <a:latin typeface="Arial"/>
                <a:ea typeface="+mn-lt"/>
                <a:cs typeface="+mn-lt"/>
              </a:rPr>
              <a:t>Maintain privacy in all communications, in line with NMC (2023) and GMC (2023) standards.</a:t>
            </a:r>
            <a:endParaRPr lang="en-GB" dirty="0">
              <a:latin typeface="Arial"/>
              <a:cs typeface="Arial"/>
            </a:endParaRPr>
          </a:p>
          <a:p>
            <a:pPr marL="285750" indent="-285750">
              <a:buFont typeface="Arial"/>
              <a:buChar char="•"/>
            </a:pPr>
            <a:r>
              <a:rPr lang="en-GB" dirty="0">
                <a:latin typeface="Arial"/>
                <a:ea typeface="+mn-lt"/>
                <a:cs typeface="+mn-lt"/>
              </a:rPr>
              <a:t>End-of-Life Planning:</a:t>
            </a:r>
            <a:endParaRPr lang="en-GB" dirty="0">
              <a:latin typeface="Arial"/>
              <a:cs typeface="Arial"/>
            </a:endParaRPr>
          </a:p>
          <a:p>
            <a:pPr marL="285750" indent="-285750">
              <a:buFont typeface="Arial"/>
              <a:buChar char="•"/>
            </a:pPr>
            <a:r>
              <a:rPr lang="en-GB" dirty="0">
                <a:latin typeface="Arial"/>
                <a:ea typeface="+mn-lt"/>
                <a:cs typeface="+mn-lt"/>
              </a:rPr>
              <a:t>Discuss preferences for care early, including advance statements and Do Not Attempt Resuscitation (DNAR) decisions (NICE NG142, 2019).</a:t>
            </a:r>
            <a:endParaRPr lang="en-GB" dirty="0">
              <a:latin typeface="Arial"/>
              <a:cs typeface="Arial"/>
            </a:endParaRPr>
          </a:p>
          <a:p>
            <a:pPr marL="285750" indent="-285750">
              <a:buFont typeface="Arial"/>
              <a:buChar char="•"/>
            </a:pPr>
            <a:r>
              <a:rPr lang="en-GB" dirty="0">
                <a:latin typeface="Arial"/>
                <a:ea typeface="+mn-lt"/>
                <a:cs typeface="+mn-lt"/>
              </a:rPr>
              <a:t>Professional Accountability:</a:t>
            </a:r>
            <a:endParaRPr lang="en-GB" dirty="0">
              <a:latin typeface="Arial"/>
              <a:cs typeface="Arial"/>
            </a:endParaRPr>
          </a:p>
          <a:p>
            <a:pPr marL="285750" indent="-285750">
              <a:buFont typeface="Arial"/>
              <a:buChar char="•"/>
            </a:pPr>
            <a:r>
              <a:rPr lang="en-GB" dirty="0">
                <a:latin typeface="Arial"/>
                <a:ea typeface="+mn-lt"/>
                <a:cs typeface="+mn-lt"/>
              </a:rPr>
              <a:t>Reflective practice and adherence to the NMC Code underpin safe, compassionate, and lawful care.</a:t>
            </a:r>
            <a:endParaRPr lang="en-GB" dirty="0">
              <a:latin typeface="Arial"/>
              <a:cs typeface="Arial"/>
            </a:endParaRPr>
          </a:p>
          <a:p>
            <a:pPr algn="l"/>
            <a:endParaRPr lang="en-GB" dirty="0">
              <a:latin typeface="Arial"/>
              <a:cs typeface="Arial"/>
            </a:endParaRPr>
          </a:p>
        </p:txBody>
      </p:sp>
      <p:pic>
        <p:nvPicPr>
          <p:cNvPr id="4" name="Recorded Sound">
            <a:hlinkClick r:id="" action="ppaction://media"/>
            <a:extLst>
              <a:ext uri="{FF2B5EF4-FFF2-40B4-BE49-F238E27FC236}">
                <a16:creationId xmlns:a16="http://schemas.microsoft.com/office/drawing/2014/main" id="{7E6A36DF-EC93-FF48-4D17-857ECF43FC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64040961"/>
      </p:ext>
    </p:extLst>
  </p:cSld>
  <p:clrMapOvr>
    <a:masterClrMapping/>
  </p:clrMapOvr>
  <mc:AlternateContent xmlns:mc="http://schemas.openxmlformats.org/markup-compatibility/2006">
    <mc:Choice xmlns:p14="http://schemas.microsoft.com/office/powerpoint/2010/main" Requires="p14">
      <p:transition spd="slow" p14:dur="2000" advTm="134420"/>
    </mc:Choice>
    <mc:Fallback>
      <p:transition spd="slow" advTm="134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4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8"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 name="Rectangle 19">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extBox 1">
            <a:extLst>
              <a:ext uri="{FF2B5EF4-FFF2-40B4-BE49-F238E27FC236}">
                <a16:creationId xmlns:a16="http://schemas.microsoft.com/office/drawing/2014/main" id="{27147DD3-5FA8-A4B9-995F-3519DC140625}"/>
              </a:ext>
            </a:extLst>
          </p:cNvPr>
          <p:cNvSpPr txBox="1"/>
          <p:nvPr/>
        </p:nvSpPr>
        <p:spPr>
          <a:xfrm>
            <a:off x="639098" y="629265"/>
            <a:ext cx="6072776" cy="16223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a:latin typeface="+mj-lt"/>
                <a:ea typeface="+mj-ea"/>
                <a:cs typeface="+mj-cs"/>
              </a:rPr>
              <a:t>Health Promotion and Critical Reflection</a:t>
            </a:r>
          </a:p>
        </p:txBody>
      </p:sp>
      <p:pic>
        <p:nvPicPr>
          <p:cNvPr id="4" name="Picture 3" descr="A group of people meditating on yoga mats&#10;&#10;AI-generated content may be incorrect.">
            <a:extLst>
              <a:ext uri="{FF2B5EF4-FFF2-40B4-BE49-F238E27FC236}">
                <a16:creationId xmlns:a16="http://schemas.microsoft.com/office/drawing/2014/main" id="{5AAA4663-1E2A-D3D6-F69E-FB05C6FBF056}"/>
              </a:ext>
            </a:extLst>
          </p:cNvPr>
          <p:cNvPicPr>
            <a:picLocks noChangeAspect="1"/>
          </p:cNvPicPr>
          <p:nvPr/>
        </p:nvPicPr>
        <p:blipFill>
          <a:blip r:embed="rId5"/>
          <a:srcRect l="26605" r="24094"/>
          <a:stretch>
            <a:fillRect/>
          </a:stretch>
        </p:blipFill>
        <p:spPr>
          <a:xfrm>
            <a:off x="7418226" y="645106"/>
            <a:ext cx="4125317" cy="5585369"/>
          </a:xfrm>
          <a:prstGeom prst="rect">
            <a:avLst/>
          </a:prstGeom>
        </p:spPr>
      </p:pic>
      <p:sp>
        <p:nvSpPr>
          <p:cNvPr id="30" name="Rectangle 2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Oval 3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94886E74-7E04-98CB-C84C-203581EA1D07}"/>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85000" lnSpcReduction="10000"/>
          </a:bodyPr>
          <a:lstStyle/>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Health Promotion:</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Support smoking cessation and relapse prevention (NICE NG209, 2025).</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Encourage balanced diet, regular activity, and alcohol moderation (NHS, 2024).</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Promote early detection through Targeted Lung Health Checks (NHS, 2025).</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Address barriers linked to deprivation and low health literacy (Marmot, 2020).</a:t>
            </a:r>
          </a:p>
          <a:p>
            <a:pPr marL="285750" indent="-285750" defTabSz="457200">
              <a:lnSpc>
                <a:spcPct val="90000"/>
              </a:lnSpc>
              <a:spcBef>
                <a:spcPts val="1000"/>
              </a:spcBef>
              <a:buClr>
                <a:schemeClr val="accent1"/>
              </a:buClr>
              <a:buSzPct val="80000"/>
              <a:buFont typeface="Wingdings 3" charset="2"/>
              <a:buChar char=""/>
            </a:pPr>
            <a:endParaRPr lang="en-US" sz="1400" dirty="0">
              <a:latin typeface="Arial"/>
              <a:cs typeface="Arial"/>
            </a:endParaRPr>
          </a:p>
          <a:p>
            <a:pPr marL="285750" indent="-285750" defTabSz="457200">
              <a:lnSpc>
                <a:spcPct val="90000"/>
              </a:lnSpc>
              <a:spcBef>
                <a:spcPts val="1000"/>
              </a:spcBef>
              <a:buClr>
                <a:schemeClr val="accent1"/>
              </a:buClr>
              <a:buSzPct val="80000"/>
              <a:buFont typeface="Wingdings 3" charset="2"/>
              <a:buChar char=""/>
            </a:pPr>
            <a:endParaRPr lang="en-US" sz="1100"/>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Critical Reflection:</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Lung cancer outcomes reflect biological, social, and </a:t>
            </a:r>
            <a:r>
              <a:rPr lang="en-US" sz="1400" err="1">
                <a:latin typeface="Arial"/>
                <a:cs typeface="Arial"/>
              </a:rPr>
              <a:t>behavioural</a:t>
            </a:r>
            <a:r>
              <a:rPr lang="en-US" sz="1400" dirty="0">
                <a:latin typeface="Arial"/>
                <a:cs typeface="Arial"/>
              </a:rPr>
              <a:t> factors.</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Effective care requires collaboration through the MDT, clear communication, and cultural sensitivity.</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Ethical reflection and empathy are central to person-</a:t>
            </a:r>
            <a:r>
              <a:rPr lang="en-US" sz="1400" err="1">
                <a:latin typeface="Arial"/>
                <a:cs typeface="Arial"/>
              </a:rPr>
              <a:t>centred</a:t>
            </a:r>
            <a:r>
              <a:rPr lang="en-US" sz="1400" dirty="0">
                <a:latin typeface="Arial"/>
                <a:cs typeface="Arial"/>
              </a:rPr>
              <a:t> nursing (NMC, 2023).</a:t>
            </a:r>
          </a:p>
          <a:p>
            <a:pPr marL="285750" indent="-285750" defTabSz="457200">
              <a:lnSpc>
                <a:spcPct val="90000"/>
              </a:lnSpc>
              <a:spcBef>
                <a:spcPts val="1000"/>
              </a:spcBef>
              <a:buClr>
                <a:schemeClr val="accent1"/>
              </a:buClr>
              <a:buSzPct val="80000"/>
              <a:buFont typeface="Wingdings 3" charset="2"/>
              <a:buChar char=""/>
            </a:pPr>
            <a:r>
              <a:rPr lang="en-US" sz="1400" dirty="0">
                <a:latin typeface="Arial"/>
                <a:cs typeface="Arial"/>
              </a:rPr>
              <a:t>Evidence-based interventions only succeed when delivered with compassion and respect for autonomy.</a:t>
            </a:r>
          </a:p>
          <a:p>
            <a:pPr defTabSz="457200">
              <a:lnSpc>
                <a:spcPct val="90000"/>
              </a:lnSpc>
              <a:spcBef>
                <a:spcPts val="1000"/>
              </a:spcBef>
              <a:buClr>
                <a:schemeClr val="accent1"/>
              </a:buClr>
              <a:buSzPct val="80000"/>
              <a:buFont typeface="Wingdings 3" charset="2"/>
              <a:buChar char=""/>
            </a:pPr>
            <a:endParaRPr lang="en-US" sz="1100"/>
          </a:p>
        </p:txBody>
      </p:sp>
      <p:pic>
        <p:nvPicPr>
          <p:cNvPr id="6" name="Recorded Sound">
            <a:hlinkClick r:id="" action="ppaction://media"/>
            <a:extLst>
              <a:ext uri="{FF2B5EF4-FFF2-40B4-BE49-F238E27FC236}">
                <a16:creationId xmlns:a16="http://schemas.microsoft.com/office/drawing/2014/main" id="{34590073-F190-64F0-86D7-EFF79A4905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764164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870"/>
    </mc:Choice>
    <mc:Fallback>
      <p:transition spd="slow" advTm="10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9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889C3725-9676-F498-77CC-091AF21D4504}"/>
              </a:ext>
            </a:extLst>
          </p:cNvPr>
          <p:cNvSpPr txBox="1"/>
          <p:nvPr/>
        </p:nvSpPr>
        <p:spPr>
          <a:xfrm>
            <a:off x="1154954" y="973668"/>
            <a:ext cx="8761413" cy="7069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b="0" i="0" kern="1200">
                <a:solidFill>
                  <a:srgbClr val="EBEBEB"/>
                </a:solidFill>
                <a:latin typeface="+mj-lt"/>
                <a:ea typeface="+mj-ea"/>
                <a:cs typeface="+mj-cs"/>
              </a:rPr>
              <a:t>Conclusion</a:t>
            </a:r>
          </a:p>
        </p:txBody>
      </p:sp>
      <p:sp>
        <p:nvSpPr>
          <p:cNvPr id="3" name="TextBox 2">
            <a:extLst>
              <a:ext uri="{FF2B5EF4-FFF2-40B4-BE49-F238E27FC236}">
                <a16:creationId xmlns:a16="http://schemas.microsoft.com/office/drawing/2014/main" id="{DEA0BA12-80B7-B73B-D56D-CF2CF68212FF}"/>
              </a:ext>
            </a:extLst>
          </p:cNvPr>
          <p:cNvSpPr txBox="1"/>
          <p:nvPr/>
        </p:nvSpPr>
        <p:spPr>
          <a:xfrm>
            <a:off x="250079" y="2603500"/>
            <a:ext cx="7302188" cy="41211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a:cs typeface="Arial"/>
              </a:rPr>
              <a:t>The respiratory system plays a fundamental role in maintaining gas exchange and sustaining cellular health.</a:t>
            </a:r>
          </a:p>
          <a:p>
            <a:pPr defTabSz="457200">
              <a:lnSpc>
                <a:spcPct val="90000"/>
              </a:lnSpc>
              <a:spcBef>
                <a:spcPts val="1000"/>
              </a:spcBef>
              <a:buClr>
                <a:schemeClr val="accent1"/>
              </a:buClr>
              <a:buSzPct val="80000"/>
              <a:buFont typeface="Wingdings 3" charset="2"/>
              <a:buChar char=""/>
            </a:pPr>
            <a:br>
              <a:rPr lang="en-US" sz="1400" dirty="0">
                <a:latin typeface="Arial"/>
              </a:rPr>
            </a:br>
            <a:r>
              <a:rPr lang="en-US" sz="1400" dirty="0">
                <a:solidFill>
                  <a:schemeClr val="tx1">
                    <a:lumMod val="75000"/>
                    <a:lumOff val="25000"/>
                  </a:schemeClr>
                </a:solidFill>
                <a:latin typeface="Arial"/>
                <a:cs typeface="Arial"/>
              </a:rPr>
              <a:t>Lung cancer severely disrupts this function through tumour growth, airway obstruction, and damage to alveolar tissue, leading to hypoxia and fatigue.</a:t>
            </a: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a:cs typeface="Arial"/>
              </a:rPr>
              <a:t>Mr Thompson’s fictional case shows that illness rarely occurs in isolation it’s shaped by biological, psychological, and social factors, including lifestyle, occupation, and deprivation,</a:t>
            </a:r>
          </a:p>
          <a:p>
            <a:pPr defTabSz="4572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a:cs typeface="Arial"/>
              </a:rPr>
              <a:t>The care plan demonstrates how NICE and NHS guidance can be applied to deliver structured, evidence-based interventions that address not only physical symptoms but also emotional and social wellbeing.</a:t>
            </a:r>
          </a:p>
          <a:p>
            <a:pPr defTabSz="4572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latin typeface="Arial"/>
              <a:cs typeface="Arial"/>
            </a:endParaRP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a:cs typeface="Arial"/>
              </a:rPr>
              <a:t>Ethical reflection, clear communication, and multidisciplinary collaboration are key to improving outcomes and maintaining professional accountability (NMC, 2023).</a:t>
            </a: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a:cs typeface="Arial"/>
              </a:rPr>
              <a:t>Ultimately, the goal of nursing care is not just to treat disease but to preserve dignity, autonomy, and quality of life — ensuring that every patient, like Mr Thompson, receives safe, equitable, and compassionate care.</a:t>
            </a:r>
          </a:p>
          <a:p>
            <a:pPr defTabSz="4572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latin typeface="Arial"/>
              <a:cs typeface="Arial"/>
            </a:endParaRPr>
          </a:p>
        </p:txBody>
      </p:sp>
      <p:pic>
        <p:nvPicPr>
          <p:cNvPr id="7" name="Graphic 6" descr="Health">
            <a:extLst>
              <a:ext uri="{FF2B5EF4-FFF2-40B4-BE49-F238E27FC236}">
                <a16:creationId xmlns:a16="http://schemas.microsoft.com/office/drawing/2014/main" id="{E9463E71-F4DE-EE35-32BF-A3653E4C408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pic>
        <p:nvPicPr>
          <p:cNvPr id="6" name="Recorded Sound">
            <a:hlinkClick r:id="" action="ppaction://media"/>
            <a:extLst>
              <a:ext uri="{FF2B5EF4-FFF2-40B4-BE49-F238E27FC236}">
                <a16:creationId xmlns:a16="http://schemas.microsoft.com/office/drawing/2014/main" id="{FF2A7265-86D7-69B0-82E6-F9F483B1969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47605402"/>
      </p:ext>
    </p:extLst>
  </p:cSld>
  <p:clrMapOvr>
    <a:masterClrMapping/>
  </p:clrMapOvr>
  <mc:AlternateContent xmlns:mc="http://schemas.openxmlformats.org/markup-compatibility/2006">
    <mc:Choice xmlns:p14="http://schemas.microsoft.com/office/powerpoint/2010/main" Requires="p14">
      <p:transition spd="slow" p14:dur="2000" advTm="19526"/>
    </mc:Choice>
    <mc:Fallback>
      <p:transition spd="slow" advTm="19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5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4FED0C-EFA5-5759-FC15-AAA560AE7691}"/>
              </a:ext>
            </a:extLst>
          </p:cNvPr>
          <p:cNvSpPr txBox="1"/>
          <p:nvPr/>
        </p:nvSpPr>
        <p:spPr>
          <a:xfrm>
            <a:off x="3964505" y="123824"/>
            <a:ext cx="32824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latin typeface="Arial"/>
                <a:cs typeface="Arial"/>
              </a:rPr>
              <a:t>References</a:t>
            </a:r>
          </a:p>
        </p:txBody>
      </p:sp>
      <p:sp>
        <p:nvSpPr>
          <p:cNvPr id="4" name="TextBox 3">
            <a:extLst>
              <a:ext uri="{FF2B5EF4-FFF2-40B4-BE49-F238E27FC236}">
                <a16:creationId xmlns:a16="http://schemas.microsoft.com/office/drawing/2014/main" id="{C31B0AD8-64BC-856A-F79F-B8B46C56E147}"/>
              </a:ext>
            </a:extLst>
          </p:cNvPr>
          <p:cNvSpPr txBox="1"/>
          <p:nvPr/>
        </p:nvSpPr>
        <p:spPr>
          <a:xfrm>
            <a:off x="237026" y="1008368"/>
            <a:ext cx="11277599"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Asthma + Lung UK (2024) </a:t>
            </a:r>
            <a:r>
              <a:rPr lang="en-GB" i="1" dirty="0">
                <a:latin typeface="Arial"/>
                <a:ea typeface="+mn-lt"/>
                <a:cs typeface="+mn-lt"/>
              </a:rPr>
              <a:t>How your lungs work.</a:t>
            </a:r>
            <a:r>
              <a:rPr lang="en-GB" dirty="0">
                <a:latin typeface="Arial"/>
                <a:ea typeface="+mn-lt"/>
                <a:cs typeface="+mn-lt"/>
              </a:rPr>
              <a:t> London: Asthma + Lung UK.</a:t>
            </a:r>
            <a:endParaRPr lang="en-US" dirty="0">
              <a:latin typeface="Arial"/>
            </a:endParaRPr>
          </a:p>
          <a:p>
            <a:pPr algn="l"/>
            <a:endParaRPr lang="en-GB" dirty="0">
              <a:latin typeface="Arial"/>
            </a:endParaRPr>
          </a:p>
          <a:p>
            <a:r>
              <a:rPr lang="en-GB" dirty="0">
                <a:latin typeface="Arial"/>
                <a:ea typeface="+mn-lt"/>
                <a:cs typeface="+mn-lt"/>
              </a:rPr>
              <a:t>BMJ Best Practice (2025) </a:t>
            </a:r>
            <a:r>
              <a:rPr lang="en-GB" i="1" dirty="0">
                <a:latin typeface="Arial"/>
                <a:ea typeface="+mn-lt"/>
                <a:cs typeface="+mn-lt"/>
              </a:rPr>
              <a:t>Non-small-cell lung cancer.</a:t>
            </a:r>
            <a:r>
              <a:rPr lang="en-GB" dirty="0">
                <a:latin typeface="Arial"/>
                <a:ea typeface="+mn-lt"/>
                <a:cs typeface="+mn-lt"/>
              </a:rPr>
              <a:t> London: BMJ Publishing Group. </a:t>
            </a:r>
            <a:endParaRPr lang="en-GB" dirty="0">
              <a:latin typeface="Arial"/>
            </a:endParaRPr>
          </a:p>
          <a:p>
            <a:endParaRPr lang="en-GB" dirty="0">
              <a:latin typeface="Arial"/>
            </a:endParaRPr>
          </a:p>
          <a:p>
            <a:r>
              <a:rPr lang="en-GB" dirty="0">
                <a:latin typeface="Arial"/>
                <a:ea typeface="+mn-lt"/>
                <a:cs typeface="+mn-lt"/>
              </a:rPr>
              <a:t>Boch, C., </a:t>
            </a:r>
            <a:r>
              <a:rPr lang="en-GB" dirty="0" err="1">
                <a:latin typeface="Arial"/>
                <a:ea typeface="+mn-lt"/>
                <a:cs typeface="+mn-lt"/>
              </a:rPr>
              <a:t>Kollmeier</a:t>
            </a:r>
            <a:r>
              <a:rPr lang="en-GB" dirty="0">
                <a:latin typeface="Arial"/>
                <a:ea typeface="+mn-lt"/>
                <a:cs typeface="+mn-lt"/>
              </a:rPr>
              <a:t>, J., Roth, A., Stephan-</a:t>
            </a:r>
            <a:r>
              <a:rPr lang="en-GB" dirty="0" err="1">
                <a:latin typeface="Arial"/>
                <a:ea typeface="+mn-lt"/>
                <a:cs typeface="+mn-lt"/>
              </a:rPr>
              <a:t>Falkenau</a:t>
            </a:r>
            <a:r>
              <a:rPr lang="en-GB" dirty="0">
                <a:latin typeface="Arial"/>
                <a:ea typeface="+mn-lt"/>
                <a:cs typeface="+mn-lt"/>
              </a:rPr>
              <a:t>, S., Misch, D., </a:t>
            </a:r>
            <a:r>
              <a:rPr lang="en-GB" dirty="0" err="1">
                <a:latin typeface="Arial"/>
                <a:ea typeface="+mn-lt"/>
                <a:cs typeface="+mn-lt"/>
              </a:rPr>
              <a:t>Grüning</a:t>
            </a:r>
            <a:r>
              <a:rPr lang="en-GB" dirty="0">
                <a:latin typeface="Arial"/>
                <a:ea typeface="+mn-lt"/>
                <a:cs typeface="+mn-lt"/>
              </a:rPr>
              <a:t>, W. and Bauer, T.T. (2013) ‘Mutations in KRAS and EGFR in lung cancer: a retrospective study’, </a:t>
            </a:r>
            <a:r>
              <a:rPr lang="en-GB" i="1" dirty="0">
                <a:latin typeface="Arial"/>
                <a:ea typeface="+mn-lt"/>
                <a:cs typeface="+mn-lt"/>
              </a:rPr>
              <a:t>BMJ Open</a:t>
            </a:r>
            <a:r>
              <a:rPr lang="en-GB" dirty="0">
                <a:latin typeface="Arial"/>
                <a:ea typeface="+mn-lt"/>
                <a:cs typeface="+mn-lt"/>
              </a:rPr>
              <a:t>, 3(5), e002260. doi:10.1136/bmjopen-2012-002260.  </a:t>
            </a:r>
          </a:p>
          <a:p>
            <a:endParaRPr lang="en-GB" dirty="0">
              <a:latin typeface="Arial"/>
            </a:endParaRPr>
          </a:p>
          <a:p>
            <a:r>
              <a:rPr lang="en-GB" dirty="0">
                <a:latin typeface="Arial"/>
                <a:ea typeface="+mn-lt"/>
                <a:cs typeface="+mn-lt"/>
              </a:rPr>
              <a:t>Cancer Research UK (2024) </a:t>
            </a:r>
            <a:r>
              <a:rPr lang="en-GB" i="1" dirty="0">
                <a:latin typeface="Arial"/>
                <a:ea typeface="+mn-lt"/>
                <a:cs typeface="+mn-lt"/>
              </a:rPr>
              <a:t>Lung cancer statistics.</a:t>
            </a:r>
            <a:r>
              <a:rPr lang="en-GB" dirty="0">
                <a:latin typeface="Arial"/>
                <a:ea typeface="+mn-lt"/>
                <a:cs typeface="+mn-lt"/>
              </a:rPr>
              <a:t> London: Cancer Research UK </a:t>
            </a:r>
            <a:endParaRPr lang="en-GB" dirty="0">
              <a:latin typeface="Arial"/>
            </a:endParaRPr>
          </a:p>
          <a:p>
            <a:endParaRPr lang="en-GB" dirty="0">
              <a:latin typeface="Arial"/>
            </a:endParaRPr>
          </a:p>
          <a:p>
            <a:r>
              <a:rPr lang="en-GB" dirty="0">
                <a:latin typeface="Arial"/>
                <a:ea typeface="+mn-lt"/>
                <a:cs typeface="+mn-lt"/>
              </a:rPr>
              <a:t>Cancer Research UK (2024) </a:t>
            </a:r>
            <a:r>
              <a:rPr lang="en-GB" i="1" dirty="0">
                <a:latin typeface="Arial"/>
                <a:ea typeface="+mn-lt"/>
                <a:cs typeface="+mn-lt"/>
              </a:rPr>
              <a:t>Stages of lung cancer.</a:t>
            </a:r>
            <a:r>
              <a:rPr lang="en-GB" dirty="0">
                <a:latin typeface="Arial"/>
                <a:ea typeface="+mn-lt"/>
                <a:cs typeface="+mn-lt"/>
              </a:rPr>
              <a:t> London: Cancer Research UK.  </a:t>
            </a:r>
            <a:endParaRPr lang="en-GB" dirty="0">
              <a:latin typeface="Arial"/>
              <a:ea typeface="+mn-lt"/>
              <a:cs typeface="Arial"/>
            </a:endParaRPr>
          </a:p>
          <a:p>
            <a:endParaRPr lang="en-GB" dirty="0">
              <a:latin typeface="Arial"/>
            </a:endParaRPr>
          </a:p>
          <a:p>
            <a:r>
              <a:rPr lang="en-GB" dirty="0">
                <a:latin typeface="Arial"/>
                <a:ea typeface="+mn-lt"/>
                <a:cs typeface="+mn-lt"/>
              </a:rPr>
              <a:t>Engel, G.L. (1977) ‘The need for a new medical model: a challenge for biomedicine’, </a:t>
            </a:r>
            <a:r>
              <a:rPr lang="en-GB" i="1" dirty="0">
                <a:latin typeface="Arial"/>
                <a:ea typeface="+mn-lt"/>
                <a:cs typeface="+mn-lt"/>
              </a:rPr>
              <a:t>Science</a:t>
            </a:r>
            <a:r>
              <a:rPr lang="en-GB" dirty="0">
                <a:latin typeface="Arial"/>
                <a:ea typeface="+mn-lt"/>
                <a:cs typeface="+mn-lt"/>
              </a:rPr>
              <a:t>, 196(4286), pp. 129–136. doi:10.1126/science.847460.  </a:t>
            </a:r>
            <a:endParaRPr lang="en-GB" dirty="0">
              <a:latin typeface="Arial"/>
            </a:endParaRPr>
          </a:p>
          <a:p>
            <a:endParaRPr lang="en-GB" dirty="0">
              <a:latin typeface="Arial"/>
            </a:endParaRPr>
          </a:p>
          <a:p>
            <a:r>
              <a:rPr lang="en-GB" dirty="0">
                <a:latin typeface="Arial"/>
                <a:ea typeface="+mn-lt"/>
                <a:cs typeface="+mn-lt"/>
              </a:rPr>
              <a:t>GMC (2023) </a:t>
            </a:r>
            <a:r>
              <a:rPr lang="en-GB" i="1" dirty="0">
                <a:latin typeface="Arial"/>
                <a:ea typeface="+mn-lt"/>
                <a:cs typeface="+mn-lt"/>
              </a:rPr>
              <a:t>Good medical practice.</a:t>
            </a:r>
            <a:r>
              <a:rPr lang="en-GB" dirty="0">
                <a:latin typeface="Arial"/>
                <a:ea typeface="+mn-lt"/>
                <a:cs typeface="+mn-lt"/>
              </a:rPr>
              <a:t> London: General Medical Council.   </a:t>
            </a:r>
            <a:endParaRPr lang="en-GB" dirty="0">
              <a:latin typeface="Arial"/>
            </a:endParaRPr>
          </a:p>
          <a:p>
            <a:endParaRPr lang="en-GB" dirty="0">
              <a:latin typeface="Arial"/>
            </a:endParaRPr>
          </a:p>
          <a:p>
            <a:r>
              <a:rPr lang="en-GB" dirty="0">
                <a:latin typeface="Arial"/>
                <a:ea typeface="+mn-lt"/>
                <a:cs typeface="+mn-lt"/>
              </a:rPr>
              <a:t>King’s Fund (2024) </a:t>
            </a:r>
            <a:r>
              <a:rPr lang="en-GB" i="1" dirty="0">
                <a:latin typeface="Arial"/>
                <a:ea typeface="+mn-lt"/>
                <a:cs typeface="+mn-lt"/>
              </a:rPr>
              <a:t>The state of cancer services in England 2024.</a:t>
            </a:r>
            <a:r>
              <a:rPr lang="en-GB" dirty="0">
                <a:latin typeface="Arial"/>
                <a:ea typeface="+mn-lt"/>
                <a:cs typeface="+mn-lt"/>
              </a:rPr>
              <a:t> London: The King’s Fund.</a:t>
            </a:r>
            <a:endParaRPr lang="en-GB" dirty="0">
              <a:latin typeface="Arial"/>
            </a:endParaRPr>
          </a:p>
          <a:p>
            <a:endParaRPr lang="en-GB" dirty="0"/>
          </a:p>
        </p:txBody>
      </p:sp>
    </p:spTree>
    <p:extLst>
      <p:ext uri="{BB962C8B-B14F-4D97-AF65-F5344CB8AC3E}">
        <p14:creationId xmlns:p14="http://schemas.microsoft.com/office/powerpoint/2010/main" val="2675417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42E3D6-7DED-0BC6-9F09-30D7175C8098}"/>
              </a:ext>
            </a:extLst>
          </p:cNvPr>
          <p:cNvSpPr txBox="1"/>
          <p:nvPr/>
        </p:nvSpPr>
        <p:spPr>
          <a:xfrm>
            <a:off x="928687" y="625078"/>
            <a:ext cx="766689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Marmot, M. (2020) </a:t>
            </a:r>
            <a:r>
              <a:rPr lang="en-GB" i="1" dirty="0">
                <a:latin typeface="Arial"/>
                <a:ea typeface="+mn-lt"/>
                <a:cs typeface="+mn-lt"/>
              </a:rPr>
              <a:t>Health equity in England: The Marmot review 10 years on.</a:t>
            </a:r>
            <a:r>
              <a:rPr lang="en-GB" dirty="0">
                <a:latin typeface="Arial"/>
                <a:ea typeface="+mn-lt"/>
                <a:cs typeface="+mn-lt"/>
              </a:rPr>
              <a:t> London: Institute of Health Equity.  </a:t>
            </a:r>
          </a:p>
          <a:p>
            <a:endParaRPr lang="en-GB" dirty="0">
              <a:latin typeface="Arial"/>
            </a:endParaRPr>
          </a:p>
          <a:p>
            <a:r>
              <a:rPr lang="en-GB" dirty="0">
                <a:latin typeface="Arial"/>
                <a:ea typeface="+mn-lt"/>
                <a:cs typeface="+mn-lt"/>
              </a:rPr>
              <a:t>NHS (2024) </a:t>
            </a:r>
            <a:r>
              <a:rPr lang="en-GB" i="1" dirty="0">
                <a:latin typeface="Arial"/>
                <a:ea typeface="+mn-lt"/>
                <a:cs typeface="+mn-lt"/>
              </a:rPr>
              <a:t>How the lungs work.</a:t>
            </a:r>
            <a:r>
              <a:rPr lang="en-GB" dirty="0">
                <a:latin typeface="Arial"/>
                <a:ea typeface="+mn-lt"/>
                <a:cs typeface="+mn-lt"/>
              </a:rPr>
              <a:t> London: NHS. Available at: </a:t>
            </a:r>
            <a:r>
              <a:rPr lang="en-GB" dirty="0">
                <a:latin typeface="Arial"/>
                <a:ea typeface="+mn-lt"/>
                <a:cs typeface="+mn-lt"/>
                <a:hlinkClick r:id="rId2"/>
              </a:rPr>
              <a:t>https://www.nhs.uk/conditions/lungs-how-they-work/</a:t>
            </a:r>
            <a:r>
              <a:rPr lang="en-GB" dirty="0">
                <a:latin typeface="Arial"/>
                <a:ea typeface="+mn-lt"/>
                <a:cs typeface="+mn-lt"/>
              </a:rPr>
              <a:t> [Accessed 6 November 2025].   </a:t>
            </a:r>
          </a:p>
          <a:p>
            <a:endParaRPr lang="en-GB" dirty="0">
              <a:latin typeface="Arial"/>
            </a:endParaRPr>
          </a:p>
          <a:p>
            <a:r>
              <a:rPr lang="en-GB" dirty="0">
                <a:latin typeface="Arial"/>
                <a:ea typeface="+mn-lt"/>
                <a:cs typeface="+mn-lt"/>
              </a:rPr>
              <a:t>NHS (2024) </a:t>
            </a:r>
            <a:r>
              <a:rPr lang="en-GB" i="1" dirty="0">
                <a:latin typeface="Arial"/>
                <a:ea typeface="+mn-lt"/>
                <a:cs typeface="+mn-lt"/>
              </a:rPr>
              <a:t>Lung cancer overview.</a:t>
            </a:r>
            <a:r>
              <a:rPr lang="en-GB" dirty="0">
                <a:latin typeface="Arial"/>
                <a:ea typeface="+mn-lt"/>
                <a:cs typeface="+mn-lt"/>
              </a:rPr>
              <a:t> London: NHS England. </a:t>
            </a:r>
            <a:r>
              <a:rPr lang="en-GB" dirty="0">
                <a:ea typeface="+mn-lt"/>
                <a:cs typeface="+mn-lt"/>
              </a:rPr>
              <a:t> </a:t>
            </a:r>
          </a:p>
          <a:p>
            <a:endParaRPr lang="en-GB" dirty="0">
              <a:latin typeface="Arial"/>
              <a:cs typeface="Arial"/>
            </a:endParaRPr>
          </a:p>
          <a:p>
            <a:r>
              <a:rPr lang="en-GB" dirty="0">
                <a:latin typeface="Arial"/>
                <a:ea typeface="+mn-lt"/>
                <a:cs typeface="+mn-lt"/>
              </a:rPr>
              <a:t>NHS (2025) </a:t>
            </a:r>
            <a:r>
              <a:rPr lang="en-GB" i="1" dirty="0">
                <a:latin typeface="Arial"/>
                <a:ea typeface="+mn-lt"/>
                <a:cs typeface="+mn-lt"/>
              </a:rPr>
              <a:t>Targeted Lung Health Checks.</a:t>
            </a:r>
            <a:r>
              <a:rPr lang="en-GB" dirty="0">
                <a:latin typeface="Arial"/>
                <a:ea typeface="+mn-lt"/>
                <a:cs typeface="+mn-lt"/>
              </a:rPr>
              <a:t> London: NHS England.  </a:t>
            </a:r>
            <a:endParaRPr lang="en-GB" dirty="0">
              <a:latin typeface="Arial"/>
            </a:endParaRPr>
          </a:p>
          <a:p>
            <a:endParaRPr lang="en-GB" dirty="0">
              <a:latin typeface="Arial"/>
            </a:endParaRPr>
          </a:p>
          <a:p>
            <a:r>
              <a:rPr lang="en-GB" dirty="0">
                <a:latin typeface="Arial"/>
                <a:ea typeface="+mn-lt"/>
                <a:cs typeface="+mn-lt"/>
              </a:rPr>
              <a:t>NHS England (2023) </a:t>
            </a:r>
            <a:r>
              <a:rPr lang="en-GB" i="1" dirty="0">
                <a:latin typeface="Arial"/>
                <a:ea typeface="+mn-lt"/>
                <a:cs typeface="+mn-lt"/>
              </a:rPr>
              <a:t>SBAR communication tool: situation, background, assessment, recommendation.</a:t>
            </a:r>
            <a:r>
              <a:rPr lang="en-GB" dirty="0">
                <a:latin typeface="Arial"/>
                <a:ea typeface="+mn-lt"/>
                <a:cs typeface="+mn-lt"/>
              </a:rPr>
              <a:t> London: NHS England.   </a:t>
            </a:r>
            <a:endParaRPr lang="en-GB" dirty="0">
              <a:latin typeface="Arial"/>
            </a:endParaRPr>
          </a:p>
          <a:p>
            <a:endParaRPr lang="en-GB" dirty="0">
              <a:latin typeface="Arial"/>
            </a:endParaRPr>
          </a:p>
          <a:p>
            <a:r>
              <a:rPr lang="en-GB" dirty="0">
                <a:latin typeface="Arial"/>
                <a:ea typeface="+mn-lt"/>
                <a:cs typeface="+mn-lt"/>
              </a:rPr>
              <a:t>NICE (2019) </a:t>
            </a:r>
            <a:r>
              <a:rPr lang="en-GB" i="1" dirty="0">
                <a:latin typeface="Arial"/>
                <a:ea typeface="+mn-lt"/>
                <a:cs typeface="+mn-lt"/>
              </a:rPr>
              <a:t>NG122: Lung cancer: diagnosis and management.</a:t>
            </a:r>
            <a:r>
              <a:rPr lang="en-GB" dirty="0">
                <a:latin typeface="Arial"/>
                <a:ea typeface="+mn-lt"/>
                <a:cs typeface="+mn-lt"/>
              </a:rPr>
              <a:t> London: National Institute for Health and Care Excellence.   </a:t>
            </a:r>
            <a:endParaRPr lang="en-GB" dirty="0">
              <a:latin typeface="Arial"/>
            </a:endParaRPr>
          </a:p>
          <a:p>
            <a:endParaRPr lang="en-GB" dirty="0">
              <a:latin typeface="Arial"/>
            </a:endParaRPr>
          </a:p>
          <a:p>
            <a:r>
              <a:rPr lang="en-GB" dirty="0">
                <a:latin typeface="Arial"/>
                <a:ea typeface="+mn-lt"/>
                <a:cs typeface="+mn-lt"/>
              </a:rPr>
              <a:t>NICE (2019) </a:t>
            </a:r>
            <a:r>
              <a:rPr lang="en-GB" i="1" dirty="0">
                <a:latin typeface="Arial"/>
                <a:ea typeface="+mn-lt"/>
                <a:cs typeface="+mn-lt"/>
              </a:rPr>
              <a:t>NG142: End of life care for adults: service delivery.</a:t>
            </a:r>
            <a:r>
              <a:rPr lang="en-GB" dirty="0">
                <a:latin typeface="Arial"/>
                <a:ea typeface="+mn-lt"/>
                <a:cs typeface="+mn-lt"/>
              </a:rPr>
              <a:t> London: National Institute for Health and Care Excellence.</a:t>
            </a:r>
            <a:endParaRPr lang="en-GB" dirty="0">
              <a:latin typeface="Arial"/>
            </a:endParaRPr>
          </a:p>
          <a:p>
            <a:endParaRPr lang="en-GB" dirty="0"/>
          </a:p>
          <a:p>
            <a:endParaRPr lang="en-GB" dirty="0"/>
          </a:p>
        </p:txBody>
      </p:sp>
    </p:spTree>
    <p:extLst>
      <p:ext uri="{BB962C8B-B14F-4D97-AF65-F5344CB8AC3E}">
        <p14:creationId xmlns:p14="http://schemas.microsoft.com/office/powerpoint/2010/main" val="189272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34A5B6-67DF-581D-8EFA-89CDA0FFB8FC}"/>
              </a:ext>
            </a:extLst>
          </p:cNvPr>
          <p:cNvSpPr txBox="1"/>
          <p:nvPr/>
        </p:nvSpPr>
        <p:spPr>
          <a:xfrm>
            <a:off x="1000124" y="642937"/>
            <a:ext cx="845233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NICE (2025) </a:t>
            </a:r>
            <a:r>
              <a:rPr lang="en-GB" i="1" dirty="0">
                <a:latin typeface="Arial"/>
                <a:ea typeface="+mn-lt"/>
                <a:cs typeface="+mn-lt"/>
              </a:rPr>
              <a:t>NG209: Tobacco: preventing uptake, promoting quitting and treating dependence.</a:t>
            </a:r>
            <a:r>
              <a:rPr lang="en-GB" dirty="0">
                <a:latin typeface="Arial"/>
                <a:ea typeface="+mn-lt"/>
                <a:cs typeface="+mn-lt"/>
              </a:rPr>
              <a:t> London: National Institute for Health and Care Excellence.  </a:t>
            </a:r>
          </a:p>
          <a:p>
            <a:endParaRPr lang="en-GB" dirty="0">
              <a:latin typeface="Arial"/>
            </a:endParaRPr>
          </a:p>
          <a:p>
            <a:r>
              <a:rPr lang="en-GB" dirty="0">
                <a:latin typeface="Arial"/>
                <a:ea typeface="+mn-lt"/>
                <a:cs typeface="+mn-lt"/>
              </a:rPr>
              <a:t>NMC (2023) </a:t>
            </a:r>
            <a:r>
              <a:rPr lang="en-GB" i="1" dirty="0">
                <a:latin typeface="Arial"/>
                <a:ea typeface="+mn-lt"/>
                <a:cs typeface="+mn-lt"/>
              </a:rPr>
              <a:t>The Code: Professional standards of practice and behaviour for nurses and midwives.</a:t>
            </a:r>
            <a:r>
              <a:rPr lang="en-GB" dirty="0">
                <a:latin typeface="Arial"/>
                <a:ea typeface="+mn-lt"/>
                <a:cs typeface="+mn-lt"/>
              </a:rPr>
              <a:t> London: Nursing and Midwifery Council.  </a:t>
            </a:r>
            <a:endParaRPr lang="en-GB" dirty="0">
              <a:latin typeface="Arial"/>
              <a:ea typeface="+mn-lt"/>
              <a:cs typeface="Arial"/>
            </a:endParaRPr>
          </a:p>
          <a:p>
            <a:endParaRPr lang="en-GB" dirty="0">
              <a:latin typeface="Arial"/>
            </a:endParaRPr>
          </a:p>
          <a:p>
            <a:r>
              <a:rPr lang="en-GB" dirty="0" err="1">
                <a:latin typeface="Arial"/>
                <a:ea typeface="+mn-lt"/>
                <a:cs typeface="+mn-lt"/>
              </a:rPr>
              <a:t>TeachMePhysiology</a:t>
            </a:r>
            <a:r>
              <a:rPr lang="en-GB" dirty="0">
                <a:latin typeface="Arial"/>
                <a:ea typeface="+mn-lt"/>
                <a:cs typeface="+mn-lt"/>
              </a:rPr>
              <a:t> (2025) </a:t>
            </a:r>
            <a:r>
              <a:rPr lang="en-GB" i="1" dirty="0">
                <a:latin typeface="Arial"/>
                <a:ea typeface="+mn-lt"/>
                <a:cs typeface="+mn-lt"/>
              </a:rPr>
              <a:t>Gas exchange.</a:t>
            </a:r>
            <a:r>
              <a:rPr lang="en-GB" dirty="0">
                <a:latin typeface="Arial"/>
                <a:ea typeface="+mn-lt"/>
                <a:cs typeface="+mn-lt"/>
              </a:rPr>
              <a:t> </a:t>
            </a:r>
            <a:r>
              <a:rPr lang="en-GB" dirty="0" err="1">
                <a:latin typeface="Arial"/>
                <a:ea typeface="+mn-lt"/>
                <a:cs typeface="+mn-lt"/>
              </a:rPr>
              <a:t>TeachMe</a:t>
            </a:r>
            <a:r>
              <a:rPr lang="en-GB" dirty="0">
                <a:latin typeface="Arial"/>
                <a:ea typeface="+mn-lt"/>
                <a:cs typeface="+mn-lt"/>
              </a:rPr>
              <a:t> Series Ltd. Available at: </a:t>
            </a:r>
            <a:r>
              <a:rPr lang="en-GB" dirty="0">
                <a:latin typeface="Arial"/>
                <a:ea typeface="+mn-lt"/>
                <a:cs typeface="+mn-lt"/>
                <a:hlinkClick r:id="rId2"/>
              </a:rPr>
              <a:t>https://teachmephysiology.com/respiratory-system/gas-exchange/</a:t>
            </a:r>
            <a:r>
              <a:rPr lang="en-GB" dirty="0">
                <a:latin typeface="Arial"/>
                <a:ea typeface="+mn-lt"/>
                <a:cs typeface="+mn-lt"/>
              </a:rPr>
              <a:t> [Accessed 6 November 2025]</a:t>
            </a:r>
            <a:r>
              <a:rPr lang="en-GB" dirty="0">
                <a:ea typeface="+mn-lt"/>
                <a:cs typeface="+mn-lt"/>
              </a:rPr>
              <a:t>.   </a:t>
            </a:r>
          </a:p>
          <a:p>
            <a:endParaRPr lang="en-GB" dirty="0"/>
          </a:p>
          <a:p>
            <a:r>
              <a:rPr lang="en-GB" dirty="0">
                <a:latin typeface="Arial"/>
                <a:ea typeface="+mn-lt"/>
                <a:cs typeface="+mn-lt"/>
              </a:rPr>
              <a:t>Tortora, G.J. and Derrickson, B. (2022) </a:t>
            </a:r>
            <a:r>
              <a:rPr lang="en-GB" i="1" dirty="0">
                <a:latin typeface="Arial"/>
                <a:ea typeface="+mn-lt"/>
                <a:cs typeface="+mn-lt"/>
              </a:rPr>
              <a:t>Principles of anatomy and physiology.</a:t>
            </a:r>
            <a:r>
              <a:rPr lang="en-GB" dirty="0">
                <a:latin typeface="Arial"/>
                <a:ea typeface="+mn-lt"/>
                <a:cs typeface="+mn-lt"/>
              </a:rPr>
              <a:t> 16th </a:t>
            </a:r>
            <a:r>
              <a:rPr lang="en-GB" err="1">
                <a:latin typeface="Arial"/>
                <a:ea typeface="+mn-lt"/>
                <a:cs typeface="+mn-lt"/>
              </a:rPr>
              <a:t>edn</a:t>
            </a:r>
            <a:r>
              <a:rPr lang="en-GB" dirty="0">
                <a:latin typeface="Arial"/>
                <a:ea typeface="+mn-lt"/>
                <a:cs typeface="+mn-lt"/>
              </a:rPr>
              <a:t>. Hoboken, NJ: Wiley.</a:t>
            </a:r>
            <a:endParaRPr lang="en-GB" dirty="0">
              <a:latin typeface="Arial"/>
            </a:endParaRPr>
          </a:p>
        </p:txBody>
      </p:sp>
    </p:spTree>
    <p:extLst>
      <p:ext uri="{BB962C8B-B14F-4D97-AF65-F5344CB8AC3E}">
        <p14:creationId xmlns:p14="http://schemas.microsoft.com/office/powerpoint/2010/main" val="576154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77</TotalTime>
  <Words>2142</Words>
  <Application>Microsoft Office PowerPoint</Application>
  <PresentationFormat>Widescreen</PresentationFormat>
  <Paragraphs>176</Paragraphs>
  <Slides>16</Slides>
  <Notes>0</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Arial,Sans-Serif</vt:lpstr>
      <vt:lpstr>Century Gothic</vt:lpstr>
      <vt:lpstr>Wingdings</vt:lpstr>
      <vt:lpstr>Wingdings 3</vt:lpstr>
      <vt:lpstr>Ion Boardroom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Shaliea Younis (2222115)</cp:lastModifiedBy>
  <cp:revision>1007</cp:revision>
  <dcterms:created xsi:type="dcterms:W3CDTF">2025-11-06T19:20:13Z</dcterms:created>
  <dcterms:modified xsi:type="dcterms:W3CDTF">2025-11-13T22:33:40Z</dcterms:modified>
</cp:coreProperties>
</file>