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Lst>
  <p:notesMasterIdLst>
    <p:notesMasterId r:id="rId16"/>
  </p:notesMasterIdLst>
  <p:sldIdLst>
    <p:sldId id="256" r:id="rId2"/>
    <p:sldId id="257" r:id="rId3"/>
    <p:sldId id="258" r:id="rId4"/>
    <p:sldId id="259" r:id="rId5"/>
    <p:sldId id="260" r:id="rId6"/>
    <p:sldId id="261" r:id="rId7"/>
    <p:sldId id="262" r:id="rId8"/>
    <p:sldId id="268" r:id="rId9"/>
    <p:sldId id="266" r:id="rId10"/>
    <p:sldId id="267" r:id="rId11"/>
    <p:sldId id="269" r:id="rId12"/>
    <p:sldId id="270" r:id="rId13"/>
    <p:sldId id="263" r:id="rId14"/>
    <p:sldId id="26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324" autoAdjust="0"/>
    <p:restoredTop sz="69172" autoAdjust="0"/>
  </p:normalViewPr>
  <p:slideViewPr>
    <p:cSldViewPr snapToGrid="0">
      <p:cViewPr varScale="1">
        <p:scale>
          <a:sx n="110" d="100"/>
          <a:sy n="110" d="100"/>
        </p:scale>
        <p:origin x="2504"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2C95EF-BDDE-49CF-8E1D-75E038EA4A5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44563AA-C64C-4CA3-8D82-9FF2B9FC0E4B}">
      <dgm:prSet phldrT="[Text]"/>
      <dgm:spPr/>
      <dgm:t>
        <a:bodyPr/>
        <a:lstStyle/>
        <a:p>
          <a:r>
            <a:rPr lang="en-US" dirty="0"/>
            <a:t>Tuckman group development stages</a:t>
          </a:r>
        </a:p>
      </dgm:t>
    </dgm:pt>
    <dgm:pt modelId="{7C42BA8A-C658-41FC-AB66-38CA1CE8E215}" type="parTrans" cxnId="{E5BF3DC3-E142-4BBE-83F3-DF5739432433}">
      <dgm:prSet/>
      <dgm:spPr/>
      <dgm:t>
        <a:bodyPr/>
        <a:lstStyle/>
        <a:p>
          <a:endParaRPr lang="en-US"/>
        </a:p>
      </dgm:t>
    </dgm:pt>
    <dgm:pt modelId="{05325CD3-D618-4AE7-89CD-F7E06A3A4AF0}" type="sibTrans" cxnId="{E5BF3DC3-E142-4BBE-83F3-DF5739432433}">
      <dgm:prSet/>
      <dgm:spPr/>
      <dgm:t>
        <a:bodyPr/>
        <a:lstStyle/>
        <a:p>
          <a:endParaRPr lang="en-US"/>
        </a:p>
      </dgm:t>
    </dgm:pt>
    <dgm:pt modelId="{AFC04282-E48C-418E-9402-A9378843F4C3}">
      <dgm:prSet phldrT="[Text]"/>
      <dgm:spPr/>
      <dgm:t>
        <a:bodyPr/>
        <a:lstStyle/>
        <a:p>
          <a:r>
            <a:rPr lang="en-US" dirty="0"/>
            <a:t>Belbin team roles</a:t>
          </a:r>
        </a:p>
      </dgm:t>
    </dgm:pt>
    <dgm:pt modelId="{6413A1B6-EEFF-4A97-B090-4316CB34112F}" type="parTrans" cxnId="{A0E3B396-439A-4D3D-8B1C-0DEE8A48223D}">
      <dgm:prSet/>
      <dgm:spPr/>
      <dgm:t>
        <a:bodyPr/>
        <a:lstStyle/>
        <a:p>
          <a:endParaRPr lang="en-US"/>
        </a:p>
      </dgm:t>
    </dgm:pt>
    <dgm:pt modelId="{C4AEB299-C256-4CBA-BF53-B50008A31275}" type="sibTrans" cxnId="{A0E3B396-439A-4D3D-8B1C-0DEE8A48223D}">
      <dgm:prSet/>
      <dgm:spPr/>
      <dgm:t>
        <a:bodyPr/>
        <a:lstStyle/>
        <a:p>
          <a:endParaRPr lang="en-US"/>
        </a:p>
      </dgm:t>
    </dgm:pt>
    <dgm:pt modelId="{E4580792-F6AF-4060-A6BF-CB974DF98905}">
      <dgm:prSet phldrT="[Text]"/>
      <dgm:spPr/>
      <dgm:t>
        <a:bodyPr/>
        <a:lstStyle/>
        <a:p>
          <a:r>
            <a:rPr lang="en-US" dirty="0"/>
            <a:t>Heckman effective team conditions</a:t>
          </a:r>
        </a:p>
      </dgm:t>
    </dgm:pt>
    <dgm:pt modelId="{1CA23F16-5048-46D1-A1F5-AFE89E34EC70}" type="parTrans" cxnId="{E8775BF5-F81D-41EB-A0ED-4BA2B22581AF}">
      <dgm:prSet/>
      <dgm:spPr/>
      <dgm:t>
        <a:bodyPr/>
        <a:lstStyle/>
        <a:p>
          <a:endParaRPr lang="en-US"/>
        </a:p>
      </dgm:t>
    </dgm:pt>
    <dgm:pt modelId="{8239CBC6-E2B3-40F4-BBD9-44E9F539C840}" type="sibTrans" cxnId="{E8775BF5-F81D-41EB-A0ED-4BA2B22581AF}">
      <dgm:prSet/>
      <dgm:spPr/>
      <dgm:t>
        <a:bodyPr/>
        <a:lstStyle/>
        <a:p>
          <a:endParaRPr lang="en-US"/>
        </a:p>
      </dgm:t>
    </dgm:pt>
    <dgm:pt modelId="{66074A7C-5A1F-4B31-A7F0-BE397348FE61}" type="pres">
      <dgm:prSet presAssocID="{832C95EF-BDDE-49CF-8E1D-75E038EA4A56}" presName="linear" presStyleCnt="0">
        <dgm:presLayoutVars>
          <dgm:dir/>
          <dgm:animLvl val="lvl"/>
          <dgm:resizeHandles val="exact"/>
        </dgm:presLayoutVars>
      </dgm:prSet>
      <dgm:spPr/>
    </dgm:pt>
    <dgm:pt modelId="{8BD42F27-03C0-4EA1-969D-A66FB453FBF2}" type="pres">
      <dgm:prSet presAssocID="{A44563AA-C64C-4CA3-8D82-9FF2B9FC0E4B}" presName="parentLin" presStyleCnt="0"/>
      <dgm:spPr/>
    </dgm:pt>
    <dgm:pt modelId="{A3BF054C-5A56-49C6-9FCB-8272E273F162}" type="pres">
      <dgm:prSet presAssocID="{A44563AA-C64C-4CA3-8D82-9FF2B9FC0E4B}" presName="parentLeftMargin" presStyleLbl="node1" presStyleIdx="0" presStyleCnt="3"/>
      <dgm:spPr/>
    </dgm:pt>
    <dgm:pt modelId="{2976894A-DBCE-41FC-8355-63C35F92884E}" type="pres">
      <dgm:prSet presAssocID="{A44563AA-C64C-4CA3-8D82-9FF2B9FC0E4B}" presName="parentText" presStyleLbl="node1" presStyleIdx="0" presStyleCnt="3">
        <dgm:presLayoutVars>
          <dgm:chMax val="0"/>
          <dgm:bulletEnabled val="1"/>
        </dgm:presLayoutVars>
      </dgm:prSet>
      <dgm:spPr/>
    </dgm:pt>
    <dgm:pt modelId="{1583F1ED-D8E0-4410-94D1-B71286846E7A}" type="pres">
      <dgm:prSet presAssocID="{A44563AA-C64C-4CA3-8D82-9FF2B9FC0E4B}" presName="negativeSpace" presStyleCnt="0"/>
      <dgm:spPr/>
    </dgm:pt>
    <dgm:pt modelId="{D07D96D8-B3AA-4400-8208-B5418BDD88F0}" type="pres">
      <dgm:prSet presAssocID="{A44563AA-C64C-4CA3-8D82-9FF2B9FC0E4B}" presName="childText" presStyleLbl="conFgAcc1" presStyleIdx="0" presStyleCnt="3">
        <dgm:presLayoutVars>
          <dgm:bulletEnabled val="1"/>
        </dgm:presLayoutVars>
      </dgm:prSet>
      <dgm:spPr/>
    </dgm:pt>
    <dgm:pt modelId="{0831946A-05E6-45EF-B27F-C8C9DFAEF71E}" type="pres">
      <dgm:prSet presAssocID="{05325CD3-D618-4AE7-89CD-F7E06A3A4AF0}" presName="spaceBetweenRectangles" presStyleCnt="0"/>
      <dgm:spPr/>
    </dgm:pt>
    <dgm:pt modelId="{BBA0394E-FAA7-494F-8B48-90AB6676D1CC}" type="pres">
      <dgm:prSet presAssocID="{AFC04282-E48C-418E-9402-A9378843F4C3}" presName="parentLin" presStyleCnt="0"/>
      <dgm:spPr/>
    </dgm:pt>
    <dgm:pt modelId="{3E73F771-D2E9-4892-9425-242E9CC06D8D}" type="pres">
      <dgm:prSet presAssocID="{AFC04282-E48C-418E-9402-A9378843F4C3}" presName="parentLeftMargin" presStyleLbl="node1" presStyleIdx="0" presStyleCnt="3"/>
      <dgm:spPr/>
    </dgm:pt>
    <dgm:pt modelId="{36AB4AB9-7E7A-4F39-85CC-0292BAF85AFF}" type="pres">
      <dgm:prSet presAssocID="{AFC04282-E48C-418E-9402-A9378843F4C3}" presName="parentText" presStyleLbl="node1" presStyleIdx="1" presStyleCnt="3">
        <dgm:presLayoutVars>
          <dgm:chMax val="0"/>
          <dgm:bulletEnabled val="1"/>
        </dgm:presLayoutVars>
      </dgm:prSet>
      <dgm:spPr/>
    </dgm:pt>
    <dgm:pt modelId="{7962FD53-989F-4D7A-B8C7-C1B6A5289515}" type="pres">
      <dgm:prSet presAssocID="{AFC04282-E48C-418E-9402-A9378843F4C3}" presName="negativeSpace" presStyleCnt="0"/>
      <dgm:spPr/>
    </dgm:pt>
    <dgm:pt modelId="{86D9E0EC-2511-4C71-AB53-FABBA12A61A4}" type="pres">
      <dgm:prSet presAssocID="{AFC04282-E48C-418E-9402-A9378843F4C3}" presName="childText" presStyleLbl="conFgAcc1" presStyleIdx="1" presStyleCnt="3">
        <dgm:presLayoutVars>
          <dgm:bulletEnabled val="1"/>
        </dgm:presLayoutVars>
      </dgm:prSet>
      <dgm:spPr/>
    </dgm:pt>
    <dgm:pt modelId="{A5CD36A1-7B1B-4C78-9513-BBB89B2AF363}" type="pres">
      <dgm:prSet presAssocID="{C4AEB299-C256-4CBA-BF53-B50008A31275}" presName="spaceBetweenRectangles" presStyleCnt="0"/>
      <dgm:spPr/>
    </dgm:pt>
    <dgm:pt modelId="{13C5008E-9C12-4BA5-9CBA-E95B84EF4FBF}" type="pres">
      <dgm:prSet presAssocID="{E4580792-F6AF-4060-A6BF-CB974DF98905}" presName="parentLin" presStyleCnt="0"/>
      <dgm:spPr/>
    </dgm:pt>
    <dgm:pt modelId="{0ACE15E2-C0A7-4443-AE03-BA6108F0F13C}" type="pres">
      <dgm:prSet presAssocID="{E4580792-F6AF-4060-A6BF-CB974DF98905}" presName="parentLeftMargin" presStyleLbl="node1" presStyleIdx="1" presStyleCnt="3"/>
      <dgm:spPr/>
    </dgm:pt>
    <dgm:pt modelId="{041553F0-1125-4490-A774-6D3B64060388}" type="pres">
      <dgm:prSet presAssocID="{E4580792-F6AF-4060-A6BF-CB974DF98905}" presName="parentText" presStyleLbl="node1" presStyleIdx="2" presStyleCnt="3">
        <dgm:presLayoutVars>
          <dgm:chMax val="0"/>
          <dgm:bulletEnabled val="1"/>
        </dgm:presLayoutVars>
      </dgm:prSet>
      <dgm:spPr/>
    </dgm:pt>
    <dgm:pt modelId="{9291A774-6042-4C1C-8958-A29351197F81}" type="pres">
      <dgm:prSet presAssocID="{E4580792-F6AF-4060-A6BF-CB974DF98905}" presName="negativeSpace" presStyleCnt="0"/>
      <dgm:spPr/>
    </dgm:pt>
    <dgm:pt modelId="{DBCAD24B-5554-4542-B973-83C44552A398}" type="pres">
      <dgm:prSet presAssocID="{E4580792-F6AF-4060-A6BF-CB974DF98905}" presName="childText" presStyleLbl="conFgAcc1" presStyleIdx="2" presStyleCnt="3">
        <dgm:presLayoutVars>
          <dgm:bulletEnabled val="1"/>
        </dgm:presLayoutVars>
      </dgm:prSet>
      <dgm:spPr/>
    </dgm:pt>
  </dgm:ptLst>
  <dgm:cxnLst>
    <dgm:cxn modelId="{7956651C-D8F2-42EE-8301-3AF8110A76DE}" type="presOf" srcId="{A44563AA-C64C-4CA3-8D82-9FF2B9FC0E4B}" destId="{2976894A-DBCE-41FC-8355-63C35F92884E}" srcOrd="1" destOrd="0" presId="urn:microsoft.com/office/officeart/2005/8/layout/list1"/>
    <dgm:cxn modelId="{02B2AF28-BD7F-4F26-9788-9A73DBA5F698}" type="presOf" srcId="{E4580792-F6AF-4060-A6BF-CB974DF98905}" destId="{041553F0-1125-4490-A774-6D3B64060388}" srcOrd="1" destOrd="0" presId="urn:microsoft.com/office/officeart/2005/8/layout/list1"/>
    <dgm:cxn modelId="{79C70F61-FC36-4721-A41B-AEC05AD31C20}" type="presOf" srcId="{A44563AA-C64C-4CA3-8D82-9FF2B9FC0E4B}" destId="{A3BF054C-5A56-49C6-9FCB-8272E273F162}" srcOrd="0" destOrd="0" presId="urn:microsoft.com/office/officeart/2005/8/layout/list1"/>
    <dgm:cxn modelId="{F81F8580-4AE1-473C-8284-8DAD127CF77C}" type="presOf" srcId="{AFC04282-E48C-418E-9402-A9378843F4C3}" destId="{36AB4AB9-7E7A-4F39-85CC-0292BAF85AFF}" srcOrd="1" destOrd="0" presId="urn:microsoft.com/office/officeart/2005/8/layout/list1"/>
    <dgm:cxn modelId="{1F127985-0B6E-4479-8188-CDD013F308FB}" type="presOf" srcId="{AFC04282-E48C-418E-9402-A9378843F4C3}" destId="{3E73F771-D2E9-4892-9425-242E9CC06D8D}" srcOrd="0" destOrd="0" presId="urn:microsoft.com/office/officeart/2005/8/layout/list1"/>
    <dgm:cxn modelId="{A0E3B396-439A-4D3D-8B1C-0DEE8A48223D}" srcId="{832C95EF-BDDE-49CF-8E1D-75E038EA4A56}" destId="{AFC04282-E48C-418E-9402-A9378843F4C3}" srcOrd="1" destOrd="0" parTransId="{6413A1B6-EEFF-4A97-B090-4316CB34112F}" sibTransId="{C4AEB299-C256-4CBA-BF53-B50008A31275}"/>
    <dgm:cxn modelId="{4A714397-0E7B-4D84-BC2D-C3D90CCBEB0A}" type="presOf" srcId="{832C95EF-BDDE-49CF-8E1D-75E038EA4A56}" destId="{66074A7C-5A1F-4B31-A7F0-BE397348FE61}" srcOrd="0" destOrd="0" presId="urn:microsoft.com/office/officeart/2005/8/layout/list1"/>
    <dgm:cxn modelId="{A675C4B7-A045-4CB1-B81B-0F49F5DBA5CD}" type="presOf" srcId="{E4580792-F6AF-4060-A6BF-CB974DF98905}" destId="{0ACE15E2-C0A7-4443-AE03-BA6108F0F13C}" srcOrd="0" destOrd="0" presId="urn:microsoft.com/office/officeart/2005/8/layout/list1"/>
    <dgm:cxn modelId="{E5BF3DC3-E142-4BBE-83F3-DF5739432433}" srcId="{832C95EF-BDDE-49CF-8E1D-75E038EA4A56}" destId="{A44563AA-C64C-4CA3-8D82-9FF2B9FC0E4B}" srcOrd="0" destOrd="0" parTransId="{7C42BA8A-C658-41FC-AB66-38CA1CE8E215}" sibTransId="{05325CD3-D618-4AE7-89CD-F7E06A3A4AF0}"/>
    <dgm:cxn modelId="{E8775BF5-F81D-41EB-A0ED-4BA2B22581AF}" srcId="{832C95EF-BDDE-49CF-8E1D-75E038EA4A56}" destId="{E4580792-F6AF-4060-A6BF-CB974DF98905}" srcOrd="2" destOrd="0" parTransId="{1CA23F16-5048-46D1-A1F5-AFE89E34EC70}" sibTransId="{8239CBC6-E2B3-40F4-BBD9-44E9F539C840}"/>
    <dgm:cxn modelId="{A8A8A409-3D20-4814-8A7D-4B8D329951AC}" type="presParOf" srcId="{66074A7C-5A1F-4B31-A7F0-BE397348FE61}" destId="{8BD42F27-03C0-4EA1-969D-A66FB453FBF2}" srcOrd="0" destOrd="0" presId="urn:microsoft.com/office/officeart/2005/8/layout/list1"/>
    <dgm:cxn modelId="{FD4A0630-98F2-4032-AD33-93937DC4E67D}" type="presParOf" srcId="{8BD42F27-03C0-4EA1-969D-A66FB453FBF2}" destId="{A3BF054C-5A56-49C6-9FCB-8272E273F162}" srcOrd="0" destOrd="0" presId="urn:microsoft.com/office/officeart/2005/8/layout/list1"/>
    <dgm:cxn modelId="{D3F9DEAF-6C18-4B3C-920A-C7B104898854}" type="presParOf" srcId="{8BD42F27-03C0-4EA1-969D-A66FB453FBF2}" destId="{2976894A-DBCE-41FC-8355-63C35F92884E}" srcOrd="1" destOrd="0" presId="urn:microsoft.com/office/officeart/2005/8/layout/list1"/>
    <dgm:cxn modelId="{9F573887-443B-4E3F-BBBC-B5B04DEB1216}" type="presParOf" srcId="{66074A7C-5A1F-4B31-A7F0-BE397348FE61}" destId="{1583F1ED-D8E0-4410-94D1-B71286846E7A}" srcOrd="1" destOrd="0" presId="urn:microsoft.com/office/officeart/2005/8/layout/list1"/>
    <dgm:cxn modelId="{544E7A87-B4FC-4089-9A40-F06EF5DF260C}" type="presParOf" srcId="{66074A7C-5A1F-4B31-A7F0-BE397348FE61}" destId="{D07D96D8-B3AA-4400-8208-B5418BDD88F0}" srcOrd="2" destOrd="0" presId="urn:microsoft.com/office/officeart/2005/8/layout/list1"/>
    <dgm:cxn modelId="{CC6E9E94-E5A3-45F1-807D-35B2CE66A840}" type="presParOf" srcId="{66074A7C-5A1F-4B31-A7F0-BE397348FE61}" destId="{0831946A-05E6-45EF-B27F-C8C9DFAEF71E}" srcOrd="3" destOrd="0" presId="urn:microsoft.com/office/officeart/2005/8/layout/list1"/>
    <dgm:cxn modelId="{2DFF6D19-4BD3-41F3-85EA-DBBABA846E25}" type="presParOf" srcId="{66074A7C-5A1F-4B31-A7F0-BE397348FE61}" destId="{BBA0394E-FAA7-494F-8B48-90AB6676D1CC}" srcOrd="4" destOrd="0" presId="urn:microsoft.com/office/officeart/2005/8/layout/list1"/>
    <dgm:cxn modelId="{80B8A2AE-2C2E-4399-A372-C4B3AE7F2CEF}" type="presParOf" srcId="{BBA0394E-FAA7-494F-8B48-90AB6676D1CC}" destId="{3E73F771-D2E9-4892-9425-242E9CC06D8D}" srcOrd="0" destOrd="0" presId="urn:microsoft.com/office/officeart/2005/8/layout/list1"/>
    <dgm:cxn modelId="{4FF19600-3A96-400E-BE4D-B047B6DF2000}" type="presParOf" srcId="{BBA0394E-FAA7-494F-8B48-90AB6676D1CC}" destId="{36AB4AB9-7E7A-4F39-85CC-0292BAF85AFF}" srcOrd="1" destOrd="0" presId="urn:microsoft.com/office/officeart/2005/8/layout/list1"/>
    <dgm:cxn modelId="{5AFB8968-74AE-4299-A030-AEDF5B1ECD48}" type="presParOf" srcId="{66074A7C-5A1F-4B31-A7F0-BE397348FE61}" destId="{7962FD53-989F-4D7A-B8C7-C1B6A5289515}" srcOrd="5" destOrd="0" presId="urn:microsoft.com/office/officeart/2005/8/layout/list1"/>
    <dgm:cxn modelId="{2C55956A-4892-4426-9644-8B4C2CCEA372}" type="presParOf" srcId="{66074A7C-5A1F-4B31-A7F0-BE397348FE61}" destId="{86D9E0EC-2511-4C71-AB53-FABBA12A61A4}" srcOrd="6" destOrd="0" presId="urn:microsoft.com/office/officeart/2005/8/layout/list1"/>
    <dgm:cxn modelId="{38434F48-08B3-4760-8A70-966D5B52A9C5}" type="presParOf" srcId="{66074A7C-5A1F-4B31-A7F0-BE397348FE61}" destId="{A5CD36A1-7B1B-4C78-9513-BBB89B2AF363}" srcOrd="7" destOrd="0" presId="urn:microsoft.com/office/officeart/2005/8/layout/list1"/>
    <dgm:cxn modelId="{8E17DBA4-3283-4C0A-A7CA-095CACF4ACE5}" type="presParOf" srcId="{66074A7C-5A1F-4B31-A7F0-BE397348FE61}" destId="{13C5008E-9C12-4BA5-9CBA-E95B84EF4FBF}" srcOrd="8" destOrd="0" presId="urn:microsoft.com/office/officeart/2005/8/layout/list1"/>
    <dgm:cxn modelId="{F58C3748-731E-4BC3-9966-8C6FBB1A0AFA}" type="presParOf" srcId="{13C5008E-9C12-4BA5-9CBA-E95B84EF4FBF}" destId="{0ACE15E2-C0A7-4443-AE03-BA6108F0F13C}" srcOrd="0" destOrd="0" presId="urn:microsoft.com/office/officeart/2005/8/layout/list1"/>
    <dgm:cxn modelId="{59FA7379-6DA1-403F-9558-229B4781EE41}" type="presParOf" srcId="{13C5008E-9C12-4BA5-9CBA-E95B84EF4FBF}" destId="{041553F0-1125-4490-A774-6D3B64060388}" srcOrd="1" destOrd="0" presId="urn:microsoft.com/office/officeart/2005/8/layout/list1"/>
    <dgm:cxn modelId="{4A48AB16-7945-4CFA-BC6D-E1944C234722}" type="presParOf" srcId="{66074A7C-5A1F-4B31-A7F0-BE397348FE61}" destId="{9291A774-6042-4C1C-8958-A29351197F81}" srcOrd="9" destOrd="0" presId="urn:microsoft.com/office/officeart/2005/8/layout/list1"/>
    <dgm:cxn modelId="{F0CC6952-ECBA-41EB-A23F-A94DC46DCB27}" type="presParOf" srcId="{66074A7C-5A1F-4B31-A7F0-BE397348FE61}" destId="{DBCAD24B-5554-4542-B973-83C44552A398}"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C35E7F-34FE-4A8C-A8E2-D016C590C51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D7BD0DA-0D6F-4D63-9B28-61AF58B955F1}">
      <dgm:prSet phldrT="[Text]"/>
      <dgm:spPr/>
      <dgm:t>
        <a:bodyPr/>
        <a:lstStyle/>
        <a:p>
          <a:r>
            <a:rPr lang="en-US" dirty="0"/>
            <a:t>Tuckman theory</a:t>
          </a:r>
        </a:p>
      </dgm:t>
    </dgm:pt>
    <dgm:pt modelId="{921FD11D-8C24-4F21-98B1-7A95AAB7FFCA}" type="parTrans" cxnId="{DD32CC8D-796F-4B86-B929-1FDBEF0A81EC}">
      <dgm:prSet/>
      <dgm:spPr/>
      <dgm:t>
        <a:bodyPr/>
        <a:lstStyle/>
        <a:p>
          <a:endParaRPr lang="en-US"/>
        </a:p>
      </dgm:t>
    </dgm:pt>
    <dgm:pt modelId="{726EFD96-B5F5-4F4A-912B-95BED184AC6B}" type="sibTrans" cxnId="{DD32CC8D-796F-4B86-B929-1FDBEF0A81EC}">
      <dgm:prSet/>
      <dgm:spPr/>
      <dgm:t>
        <a:bodyPr/>
        <a:lstStyle/>
        <a:p>
          <a:endParaRPr lang="en-US"/>
        </a:p>
      </dgm:t>
    </dgm:pt>
    <dgm:pt modelId="{68BE1F52-4BA2-4C79-9ED6-A9847DB5D3FD}">
      <dgm:prSet phldrT="[Text]"/>
      <dgm:spPr/>
      <dgm:t>
        <a:bodyPr/>
        <a:lstStyle/>
        <a:p>
          <a:r>
            <a:rPr lang="en-US" dirty="0"/>
            <a:t>Belbin team roles</a:t>
          </a:r>
        </a:p>
      </dgm:t>
    </dgm:pt>
    <dgm:pt modelId="{DDFD7485-366D-4766-BE4A-71E5EA76F694}" type="parTrans" cxnId="{4D683292-DC6F-43B6-8745-8F6FC146AFA4}">
      <dgm:prSet/>
      <dgm:spPr/>
      <dgm:t>
        <a:bodyPr/>
        <a:lstStyle/>
        <a:p>
          <a:endParaRPr lang="en-US"/>
        </a:p>
      </dgm:t>
    </dgm:pt>
    <dgm:pt modelId="{C58E84E1-1400-4244-82A4-6AD4AAFAFADE}" type="sibTrans" cxnId="{4D683292-DC6F-43B6-8745-8F6FC146AFA4}">
      <dgm:prSet/>
      <dgm:spPr/>
      <dgm:t>
        <a:bodyPr/>
        <a:lstStyle/>
        <a:p>
          <a:endParaRPr lang="en-US"/>
        </a:p>
      </dgm:t>
    </dgm:pt>
    <dgm:pt modelId="{2687824E-5E45-49D6-ADC0-DCEAB91F3210}" type="pres">
      <dgm:prSet presAssocID="{4FC35E7F-34FE-4A8C-A8E2-D016C590C519}" presName="diagram" presStyleCnt="0">
        <dgm:presLayoutVars>
          <dgm:dir/>
          <dgm:resizeHandles val="exact"/>
        </dgm:presLayoutVars>
      </dgm:prSet>
      <dgm:spPr/>
    </dgm:pt>
    <dgm:pt modelId="{9F9F4682-4546-4951-8F8C-DC774061788B}" type="pres">
      <dgm:prSet presAssocID="{BD7BD0DA-0D6F-4D63-9B28-61AF58B955F1}" presName="node" presStyleLbl="node1" presStyleIdx="0" presStyleCnt="2">
        <dgm:presLayoutVars>
          <dgm:bulletEnabled val="1"/>
        </dgm:presLayoutVars>
      </dgm:prSet>
      <dgm:spPr/>
    </dgm:pt>
    <dgm:pt modelId="{4DDC0386-763A-4559-8041-624CFD58C2DD}" type="pres">
      <dgm:prSet presAssocID="{726EFD96-B5F5-4F4A-912B-95BED184AC6B}" presName="sibTrans" presStyleCnt="0"/>
      <dgm:spPr/>
    </dgm:pt>
    <dgm:pt modelId="{1CC83A73-4073-4B5C-A2DB-6B35B6207938}" type="pres">
      <dgm:prSet presAssocID="{68BE1F52-4BA2-4C79-9ED6-A9847DB5D3FD}" presName="node" presStyleLbl="node1" presStyleIdx="1" presStyleCnt="2">
        <dgm:presLayoutVars>
          <dgm:bulletEnabled val="1"/>
        </dgm:presLayoutVars>
      </dgm:prSet>
      <dgm:spPr/>
    </dgm:pt>
  </dgm:ptLst>
  <dgm:cxnLst>
    <dgm:cxn modelId="{A7E69E38-2FC4-4348-A85E-52399A59E8B2}" type="presOf" srcId="{4FC35E7F-34FE-4A8C-A8E2-D016C590C519}" destId="{2687824E-5E45-49D6-ADC0-DCEAB91F3210}" srcOrd="0" destOrd="0" presId="urn:microsoft.com/office/officeart/2005/8/layout/default"/>
    <dgm:cxn modelId="{F62C9765-8D3F-45D3-BE34-E2B55D598C7C}" type="presOf" srcId="{BD7BD0DA-0D6F-4D63-9B28-61AF58B955F1}" destId="{9F9F4682-4546-4951-8F8C-DC774061788B}" srcOrd="0" destOrd="0" presId="urn:microsoft.com/office/officeart/2005/8/layout/default"/>
    <dgm:cxn modelId="{DD32CC8D-796F-4B86-B929-1FDBEF0A81EC}" srcId="{4FC35E7F-34FE-4A8C-A8E2-D016C590C519}" destId="{BD7BD0DA-0D6F-4D63-9B28-61AF58B955F1}" srcOrd="0" destOrd="0" parTransId="{921FD11D-8C24-4F21-98B1-7A95AAB7FFCA}" sibTransId="{726EFD96-B5F5-4F4A-912B-95BED184AC6B}"/>
    <dgm:cxn modelId="{4D683292-DC6F-43B6-8745-8F6FC146AFA4}" srcId="{4FC35E7F-34FE-4A8C-A8E2-D016C590C519}" destId="{68BE1F52-4BA2-4C79-9ED6-A9847DB5D3FD}" srcOrd="1" destOrd="0" parTransId="{DDFD7485-366D-4766-BE4A-71E5EA76F694}" sibTransId="{C58E84E1-1400-4244-82A4-6AD4AAFAFADE}"/>
    <dgm:cxn modelId="{E85B40E7-0E09-4AE4-A028-5D9F8E2816E5}" type="presOf" srcId="{68BE1F52-4BA2-4C79-9ED6-A9847DB5D3FD}" destId="{1CC83A73-4073-4B5C-A2DB-6B35B6207938}" srcOrd="0" destOrd="0" presId="urn:microsoft.com/office/officeart/2005/8/layout/default"/>
    <dgm:cxn modelId="{C48601A8-A845-4295-961F-68B3A998F80E}" type="presParOf" srcId="{2687824E-5E45-49D6-ADC0-DCEAB91F3210}" destId="{9F9F4682-4546-4951-8F8C-DC774061788B}" srcOrd="0" destOrd="0" presId="urn:microsoft.com/office/officeart/2005/8/layout/default"/>
    <dgm:cxn modelId="{7F4DF585-6261-44BF-88CD-FD009825A3CA}" type="presParOf" srcId="{2687824E-5E45-49D6-ADC0-DCEAB91F3210}" destId="{4DDC0386-763A-4559-8041-624CFD58C2DD}" srcOrd="1" destOrd="0" presId="urn:microsoft.com/office/officeart/2005/8/layout/default"/>
    <dgm:cxn modelId="{335FDDE8-8C91-4AA5-8217-7BAA1AADE0AD}" type="presParOf" srcId="{2687824E-5E45-49D6-ADC0-DCEAB91F3210}" destId="{1CC83A73-4073-4B5C-A2DB-6B35B6207938}" srcOrd="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09C8A97-A9CA-4C8D-B9DD-E0949C37C0A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9E5EE9B7-ED73-420C-B0D0-B34EBA211C85}">
      <dgm:prSet phldrT="[Text]"/>
      <dgm:spPr/>
      <dgm:t>
        <a:bodyPr/>
        <a:lstStyle/>
        <a:p>
          <a:r>
            <a:rPr lang="en-GB" b="1" dirty="0"/>
            <a:t>Tuckman group development</a:t>
          </a:r>
          <a:endParaRPr lang="en-US" dirty="0"/>
        </a:p>
      </dgm:t>
    </dgm:pt>
    <dgm:pt modelId="{6FB573A8-9830-417C-92C2-679834B089EF}" type="parTrans" cxnId="{26CE693B-1421-497D-8983-842752BD69DE}">
      <dgm:prSet/>
      <dgm:spPr/>
      <dgm:t>
        <a:bodyPr/>
        <a:lstStyle/>
        <a:p>
          <a:endParaRPr lang="en-US"/>
        </a:p>
      </dgm:t>
    </dgm:pt>
    <dgm:pt modelId="{FE8A5F91-87C1-4497-90BD-AE95BF2DC7CF}" type="sibTrans" cxnId="{26CE693B-1421-497D-8983-842752BD69DE}">
      <dgm:prSet/>
      <dgm:spPr/>
      <dgm:t>
        <a:bodyPr/>
        <a:lstStyle/>
        <a:p>
          <a:endParaRPr lang="en-US"/>
        </a:p>
      </dgm:t>
    </dgm:pt>
    <dgm:pt modelId="{EA5354D5-EBFC-44CF-894A-10038921A974}">
      <dgm:prSet phldrT="[Text]"/>
      <dgm:spPr/>
      <dgm:t>
        <a:bodyPr/>
        <a:lstStyle/>
        <a:p>
          <a:r>
            <a:rPr lang="en-GB" b="1" dirty="0"/>
            <a:t>Hackmen team effectiveness</a:t>
          </a:r>
          <a:endParaRPr lang="en-US" dirty="0"/>
        </a:p>
      </dgm:t>
    </dgm:pt>
    <dgm:pt modelId="{54DE121F-2DF9-4AB7-BC3D-1859DB5ADF73}" type="parTrans" cxnId="{49860A44-7C88-42F5-967E-0132B2354B72}">
      <dgm:prSet/>
      <dgm:spPr/>
      <dgm:t>
        <a:bodyPr/>
        <a:lstStyle/>
        <a:p>
          <a:endParaRPr lang="en-US"/>
        </a:p>
      </dgm:t>
    </dgm:pt>
    <dgm:pt modelId="{C0C708EC-3A8E-41C2-91A1-78CF3E617222}" type="sibTrans" cxnId="{49860A44-7C88-42F5-967E-0132B2354B72}">
      <dgm:prSet/>
      <dgm:spPr/>
      <dgm:t>
        <a:bodyPr/>
        <a:lstStyle/>
        <a:p>
          <a:endParaRPr lang="en-US"/>
        </a:p>
      </dgm:t>
    </dgm:pt>
    <dgm:pt modelId="{0E9256B2-1541-4317-8848-81A53BC76B2A}">
      <dgm:prSet phldrT="[Text]"/>
      <dgm:spPr/>
      <dgm:t>
        <a:bodyPr/>
        <a:lstStyle/>
        <a:p>
          <a:r>
            <a:rPr lang="en-GB" b="1" dirty="0"/>
            <a:t>Social identity theory</a:t>
          </a:r>
          <a:endParaRPr lang="en-US" dirty="0"/>
        </a:p>
      </dgm:t>
    </dgm:pt>
    <dgm:pt modelId="{B79F7D21-6DDD-49D9-B3F4-AB70E454CD6A}" type="parTrans" cxnId="{D6AD6D6B-3D16-4ABC-AE22-22BD2ACE4475}">
      <dgm:prSet/>
      <dgm:spPr/>
      <dgm:t>
        <a:bodyPr/>
        <a:lstStyle/>
        <a:p>
          <a:endParaRPr lang="en-US"/>
        </a:p>
      </dgm:t>
    </dgm:pt>
    <dgm:pt modelId="{F044A3DB-9B75-458C-919F-B73220302CE6}" type="sibTrans" cxnId="{D6AD6D6B-3D16-4ABC-AE22-22BD2ACE4475}">
      <dgm:prSet/>
      <dgm:spPr/>
      <dgm:t>
        <a:bodyPr/>
        <a:lstStyle/>
        <a:p>
          <a:endParaRPr lang="en-US"/>
        </a:p>
      </dgm:t>
    </dgm:pt>
    <dgm:pt modelId="{466BA54D-F85F-4972-8518-F8039B4B1675}" type="pres">
      <dgm:prSet presAssocID="{609C8A97-A9CA-4C8D-B9DD-E0949C37C0A2}" presName="diagram" presStyleCnt="0">
        <dgm:presLayoutVars>
          <dgm:dir/>
          <dgm:resizeHandles val="exact"/>
        </dgm:presLayoutVars>
      </dgm:prSet>
      <dgm:spPr/>
    </dgm:pt>
    <dgm:pt modelId="{F973199C-1A0F-4902-AA1B-3EF309BDAE67}" type="pres">
      <dgm:prSet presAssocID="{9E5EE9B7-ED73-420C-B0D0-B34EBA211C85}" presName="node" presStyleLbl="node1" presStyleIdx="0" presStyleCnt="3">
        <dgm:presLayoutVars>
          <dgm:bulletEnabled val="1"/>
        </dgm:presLayoutVars>
      </dgm:prSet>
      <dgm:spPr/>
    </dgm:pt>
    <dgm:pt modelId="{FDBCFE15-755E-4625-B9CB-3F0E5E5671F7}" type="pres">
      <dgm:prSet presAssocID="{FE8A5F91-87C1-4497-90BD-AE95BF2DC7CF}" presName="sibTrans" presStyleCnt="0"/>
      <dgm:spPr/>
    </dgm:pt>
    <dgm:pt modelId="{40FD888A-EDEA-47B5-B69E-DA5F5EFE1F39}" type="pres">
      <dgm:prSet presAssocID="{EA5354D5-EBFC-44CF-894A-10038921A974}" presName="node" presStyleLbl="node1" presStyleIdx="1" presStyleCnt="3">
        <dgm:presLayoutVars>
          <dgm:bulletEnabled val="1"/>
        </dgm:presLayoutVars>
      </dgm:prSet>
      <dgm:spPr/>
    </dgm:pt>
    <dgm:pt modelId="{22DFA729-DABC-46E5-9C8C-0C75E04F1E1D}" type="pres">
      <dgm:prSet presAssocID="{C0C708EC-3A8E-41C2-91A1-78CF3E617222}" presName="sibTrans" presStyleCnt="0"/>
      <dgm:spPr/>
    </dgm:pt>
    <dgm:pt modelId="{B98A6352-B5D8-4A73-B94D-34B50DD29553}" type="pres">
      <dgm:prSet presAssocID="{0E9256B2-1541-4317-8848-81A53BC76B2A}" presName="node" presStyleLbl="node1" presStyleIdx="2" presStyleCnt="3">
        <dgm:presLayoutVars>
          <dgm:bulletEnabled val="1"/>
        </dgm:presLayoutVars>
      </dgm:prSet>
      <dgm:spPr/>
    </dgm:pt>
  </dgm:ptLst>
  <dgm:cxnLst>
    <dgm:cxn modelId="{8F4E620A-2181-4E83-89D7-BF177FE3C000}" type="presOf" srcId="{609C8A97-A9CA-4C8D-B9DD-E0949C37C0A2}" destId="{466BA54D-F85F-4972-8518-F8039B4B1675}" srcOrd="0" destOrd="0" presId="urn:microsoft.com/office/officeart/2005/8/layout/default"/>
    <dgm:cxn modelId="{18418A2B-75E3-4AD8-9173-D9E46BC5B69A}" type="presOf" srcId="{EA5354D5-EBFC-44CF-894A-10038921A974}" destId="{40FD888A-EDEA-47B5-B69E-DA5F5EFE1F39}" srcOrd="0" destOrd="0" presId="urn:microsoft.com/office/officeart/2005/8/layout/default"/>
    <dgm:cxn modelId="{B0C03932-8041-44EE-83AE-72578A61F414}" type="presOf" srcId="{9E5EE9B7-ED73-420C-B0D0-B34EBA211C85}" destId="{F973199C-1A0F-4902-AA1B-3EF309BDAE67}" srcOrd="0" destOrd="0" presId="urn:microsoft.com/office/officeart/2005/8/layout/default"/>
    <dgm:cxn modelId="{26CE693B-1421-497D-8983-842752BD69DE}" srcId="{609C8A97-A9CA-4C8D-B9DD-E0949C37C0A2}" destId="{9E5EE9B7-ED73-420C-B0D0-B34EBA211C85}" srcOrd="0" destOrd="0" parTransId="{6FB573A8-9830-417C-92C2-679834B089EF}" sibTransId="{FE8A5F91-87C1-4497-90BD-AE95BF2DC7CF}"/>
    <dgm:cxn modelId="{49860A44-7C88-42F5-967E-0132B2354B72}" srcId="{609C8A97-A9CA-4C8D-B9DD-E0949C37C0A2}" destId="{EA5354D5-EBFC-44CF-894A-10038921A974}" srcOrd="1" destOrd="0" parTransId="{54DE121F-2DF9-4AB7-BC3D-1859DB5ADF73}" sibTransId="{C0C708EC-3A8E-41C2-91A1-78CF3E617222}"/>
    <dgm:cxn modelId="{D6AD6D6B-3D16-4ABC-AE22-22BD2ACE4475}" srcId="{609C8A97-A9CA-4C8D-B9DD-E0949C37C0A2}" destId="{0E9256B2-1541-4317-8848-81A53BC76B2A}" srcOrd="2" destOrd="0" parTransId="{B79F7D21-6DDD-49D9-B3F4-AB70E454CD6A}" sibTransId="{F044A3DB-9B75-458C-919F-B73220302CE6}"/>
    <dgm:cxn modelId="{2D0F78E2-97A4-4D6C-8DDA-FC9228D28100}" type="presOf" srcId="{0E9256B2-1541-4317-8848-81A53BC76B2A}" destId="{B98A6352-B5D8-4A73-B94D-34B50DD29553}" srcOrd="0" destOrd="0" presId="urn:microsoft.com/office/officeart/2005/8/layout/default"/>
    <dgm:cxn modelId="{3E14ACDF-D5D9-4ADF-98A6-F7D2F23006B2}" type="presParOf" srcId="{466BA54D-F85F-4972-8518-F8039B4B1675}" destId="{F973199C-1A0F-4902-AA1B-3EF309BDAE67}" srcOrd="0" destOrd="0" presId="urn:microsoft.com/office/officeart/2005/8/layout/default"/>
    <dgm:cxn modelId="{02EB3280-629F-4A7F-B9BD-E6A5E6FBB1FC}" type="presParOf" srcId="{466BA54D-F85F-4972-8518-F8039B4B1675}" destId="{FDBCFE15-755E-4625-B9CB-3F0E5E5671F7}" srcOrd="1" destOrd="0" presId="urn:microsoft.com/office/officeart/2005/8/layout/default"/>
    <dgm:cxn modelId="{BEFC5479-92B9-4F02-A407-7C19EC6C0F34}" type="presParOf" srcId="{466BA54D-F85F-4972-8518-F8039B4B1675}" destId="{40FD888A-EDEA-47B5-B69E-DA5F5EFE1F39}" srcOrd="2" destOrd="0" presId="urn:microsoft.com/office/officeart/2005/8/layout/default"/>
    <dgm:cxn modelId="{B4312B62-D581-4298-91D6-F9027760F54E}" type="presParOf" srcId="{466BA54D-F85F-4972-8518-F8039B4B1675}" destId="{22DFA729-DABC-46E5-9C8C-0C75E04F1E1D}" srcOrd="3" destOrd="0" presId="urn:microsoft.com/office/officeart/2005/8/layout/default"/>
    <dgm:cxn modelId="{442C44E7-813C-411E-B33F-99F044151414}" type="presParOf" srcId="{466BA54D-F85F-4972-8518-F8039B4B1675}" destId="{B98A6352-B5D8-4A73-B94D-34B50DD29553}"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529212B-A83D-4E18-A2E5-C8FA571EAC24}"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4FFE0240-86F4-4CFC-B138-45F101F2107F}">
      <dgm:prSet phldrT="[Text]" phldr="1"/>
      <dgm:spPr/>
      <dgm:t>
        <a:bodyPr/>
        <a:lstStyle/>
        <a:p>
          <a:endParaRPr lang="en-US" dirty="0"/>
        </a:p>
      </dgm:t>
    </dgm:pt>
    <dgm:pt modelId="{4137455D-4AFA-456A-9064-C07113A2FC32}" type="parTrans" cxnId="{44C080F0-D8F4-4D3D-A533-2972BA4A0743}">
      <dgm:prSet/>
      <dgm:spPr/>
      <dgm:t>
        <a:bodyPr/>
        <a:lstStyle/>
        <a:p>
          <a:endParaRPr lang="en-US"/>
        </a:p>
      </dgm:t>
    </dgm:pt>
    <dgm:pt modelId="{D4B7A2FE-FFEE-45AA-9A58-C1D6B9E63423}" type="sibTrans" cxnId="{44C080F0-D8F4-4D3D-A533-2972BA4A0743}">
      <dgm:prSet/>
      <dgm:spPr/>
      <dgm:t>
        <a:bodyPr/>
        <a:lstStyle/>
        <a:p>
          <a:endParaRPr lang="en-US"/>
        </a:p>
      </dgm:t>
    </dgm:pt>
    <dgm:pt modelId="{86618160-AF77-4530-96CF-01CE27B5F98E}">
      <dgm:prSet phldrT="[Text]"/>
      <dgm:spPr/>
      <dgm:t>
        <a:bodyPr/>
        <a:lstStyle/>
        <a:p>
          <a:r>
            <a:rPr lang="en-GB" b="1" dirty="0"/>
            <a:t>Setting goals and forming alignment</a:t>
          </a:r>
          <a:endParaRPr lang="en-US" dirty="0"/>
        </a:p>
      </dgm:t>
    </dgm:pt>
    <dgm:pt modelId="{008E6D71-06DC-49AB-99D4-17488B28F1C9}" type="parTrans" cxnId="{13034185-CD51-4A2E-844A-27693137F8FB}">
      <dgm:prSet/>
      <dgm:spPr/>
      <dgm:t>
        <a:bodyPr/>
        <a:lstStyle/>
        <a:p>
          <a:endParaRPr lang="en-US"/>
        </a:p>
      </dgm:t>
    </dgm:pt>
    <dgm:pt modelId="{2A663503-1873-4555-B761-75465A860671}" type="sibTrans" cxnId="{13034185-CD51-4A2E-844A-27693137F8FB}">
      <dgm:prSet/>
      <dgm:spPr/>
      <dgm:t>
        <a:bodyPr/>
        <a:lstStyle/>
        <a:p>
          <a:endParaRPr lang="en-US"/>
        </a:p>
      </dgm:t>
    </dgm:pt>
    <dgm:pt modelId="{604CB381-2628-401F-A80F-2EE586B44F3B}">
      <dgm:prSet phldrT="[Text]" phldr="1"/>
      <dgm:spPr/>
      <dgm:t>
        <a:bodyPr/>
        <a:lstStyle/>
        <a:p>
          <a:endParaRPr lang="en-US" dirty="0"/>
        </a:p>
      </dgm:t>
    </dgm:pt>
    <dgm:pt modelId="{FA5348FF-C994-4C6D-92D9-BA1DDB06543A}" type="parTrans" cxnId="{9BD202A6-264E-46D1-928D-B34457C1775A}">
      <dgm:prSet/>
      <dgm:spPr/>
      <dgm:t>
        <a:bodyPr/>
        <a:lstStyle/>
        <a:p>
          <a:endParaRPr lang="en-US"/>
        </a:p>
      </dgm:t>
    </dgm:pt>
    <dgm:pt modelId="{3FE45337-C4DB-46E9-9964-E42ADADC0951}" type="sibTrans" cxnId="{9BD202A6-264E-46D1-928D-B34457C1775A}">
      <dgm:prSet/>
      <dgm:spPr/>
      <dgm:t>
        <a:bodyPr/>
        <a:lstStyle/>
        <a:p>
          <a:endParaRPr lang="en-US"/>
        </a:p>
      </dgm:t>
    </dgm:pt>
    <dgm:pt modelId="{70FBFFFB-493C-4C98-A02F-BEE18BEFBF2E}">
      <dgm:prSet phldrT="[Text]"/>
      <dgm:spPr/>
      <dgm:t>
        <a:bodyPr/>
        <a:lstStyle/>
        <a:p>
          <a:r>
            <a:rPr lang="en-GB" b="1" dirty="0"/>
            <a:t>Result oriented management of performance</a:t>
          </a:r>
          <a:endParaRPr lang="en-US" dirty="0"/>
        </a:p>
      </dgm:t>
    </dgm:pt>
    <dgm:pt modelId="{6C773C88-8CAA-47BC-BC1B-D572328F6730}" type="parTrans" cxnId="{3B0F6902-0828-431D-A826-35A2EBB071C7}">
      <dgm:prSet/>
      <dgm:spPr/>
      <dgm:t>
        <a:bodyPr/>
        <a:lstStyle/>
        <a:p>
          <a:endParaRPr lang="en-US"/>
        </a:p>
      </dgm:t>
    </dgm:pt>
    <dgm:pt modelId="{F06B993B-D8B6-4FB2-A73B-DF4ABCB01BC4}" type="sibTrans" cxnId="{3B0F6902-0828-431D-A826-35A2EBB071C7}">
      <dgm:prSet/>
      <dgm:spPr/>
      <dgm:t>
        <a:bodyPr/>
        <a:lstStyle/>
        <a:p>
          <a:endParaRPr lang="en-US"/>
        </a:p>
      </dgm:t>
    </dgm:pt>
    <dgm:pt modelId="{16D96C91-BFD2-4D6A-964F-3D6980EC6495}" type="pres">
      <dgm:prSet presAssocID="{9529212B-A83D-4E18-A2E5-C8FA571EAC24}" presName="Name0" presStyleCnt="0">
        <dgm:presLayoutVars>
          <dgm:dir/>
          <dgm:animLvl val="lvl"/>
          <dgm:resizeHandles val="exact"/>
        </dgm:presLayoutVars>
      </dgm:prSet>
      <dgm:spPr/>
    </dgm:pt>
    <dgm:pt modelId="{2715F160-29DE-4215-AA1A-AD34F560E0E5}" type="pres">
      <dgm:prSet presAssocID="{4FFE0240-86F4-4CFC-B138-45F101F2107F}" presName="linNode" presStyleCnt="0"/>
      <dgm:spPr/>
    </dgm:pt>
    <dgm:pt modelId="{F7BE190A-3CA6-45CD-BE4E-B2784944F513}" type="pres">
      <dgm:prSet presAssocID="{4FFE0240-86F4-4CFC-B138-45F101F2107F}" presName="parTx" presStyleLbl="revTx" presStyleIdx="0" presStyleCnt="2">
        <dgm:presLayoutVars>
          <dgm:chMax val="1"/>
          <dgm:bulletEnabled val="1"/>
        </dgm:presLayoutVars>
      </dgm:prSet>
      <dgm:spPr/>
    </dgm:pt>
    <dgm:pt modelId="{D85BF814-E3A0-49FD-8D8E-F4B5A8EC2696}" type="pres">
      <dgm:prSet presAssocID="{4FFE0240-86F4-4CFC-B138-45F101F2107F}" presName="bracket" presStyleLbl="parChTrans1D1" presStyleIdx="0" presStyleCnt="2"/>
      <dgm:spPr/>
    </dgm:pt>
    <dgm:pt modelId="{17639991-A013-4083-B405-384B528BA65A}" type="pres">
      <dgm:prSet presAssocID="{4FFE0240-86F4-4CFC-B138-45F101F2107F}" presName="spH" presStyleCnt="0"/>
      <dgm:spPr/>
    </dgm:pt>
    <dgm:pt modelId="{44538C69-3040-4973-8576-264CDA891ED5}" type="pres">
      <dgm:prSet presAssocID="{4FFE0240-86F4-4CFC-B138-45F101F2107F}" presName="desTx" presStyleLbl="node1" presStyleIdx="0" presStyleCnt="2">
        <dgm:presLayoutVars>
          <dgm:bulletEnabled val="1"/>
        </dgm:presLayoutVars>
      </dgm:prSet>
      <dgm:spPr/>
    </dgm:pt>
    <dgm:pt modelId="{0FF80557-2403-4233-B81F-71FC6DBB572E}" type="pres">
      <dgm:prSet presAssocID="{D4B7A2FE-FFEE-45AA-9A58-C1D6B9E63423}" presName="spV" presStyleCnt="0"/>
      <dgm:spPr/>
    </dgm:pt>
    <dgm:pt modelId="{3F4DAA01-2062-42A6-8E0F-122FCB840339}" type="pres">
      <dgm:prSet presAssocID="{604CB381-2628-401F-A80F-2EE586B44F3B}" presName="linNode" presStyleCnt="0"/>
      <dgm:spPr/>
    </dgm:pt>
    <dgm:pt modelId="{0289A8B1-0C03-411E-BC92-3D8C533C713C}" type="pres">
      <dgm:prSet presAssocID="{604CB381-2628-401F-A80F-2EE586B44F3B}" presName="parTx" presStyleLbl="revTx" presStyleIdx="1" presStyleCnt="2">
        <dgm:presLayoutVars>
          <dgm:chMax val="1"/>
          <dgm:bulletEnabled val="1"/>
        </dgm:presLayoutVars>
      </dgm:prSet>
      <dgm:spPr/>
    </dgm:pt>
    <dgm:pt modelId="{CDFC8EAE-513E-4653-83E9-E1E7D91F3483}" type="pres">
      <dgm:prSet presAssocID="{604CB381-2628-401F-A80F-2EE586B44F3B}" presName="bracket" presStyleLbl="parChTrans1D1" presStyleIdx="1" presStyleCnt="2"/>
      <dgm:spPr/>
    </dgm:pt>
    <dgm:pt modelId="{0DC4EE5C-F78C-4EB0-B930-94A1A271D3BD}" type="pres">
      <dgm:prSet presAssocID="{604CB381-2628-401F-A80F-2EE586B44F3B}" presName="spH" presStyleCnt="0"/>
      <dgm:spPr/>
    </dgm:pt>
    <dgm:pt modelId="{5CB0D8DB-B5AD-4663-B961-FF97B4F35100}" type="pres">
      <dgm:prSet presAssocID="{604CB381-2628-401F-A80F-2EE586B44F3B}" presName="desTx" presStyleLbl="node1" presStyleIdx="1" presStyleCnt="2">
        <dgm:presLayoutVars>
          <dgm:bulletEnabled val="1"/>
        </dgm:presLayoutVars>
      </dgm:prSet>
      <dgm:spPr/>
    </dgm:pt>
  </dgm:ptLst>
  <dgm:cxnLst>
    <dgm:cxn modelId="{3B0F6902-0828-431D-A826-35A2EBB071C7}" srcId="{604CB381-2628-401F-A80F-2EE586B44F3B}" destId="{70FBFFFB-493C-4C98-A02F-BEE18BEFBF2E}" srcOrd="0" destOrd="0" parTransId="{6C773C88-8CAA-47BC-BC1B-D572328F6730}" sibTransId="{F06B993B-D8B6-4FB2-A73B-DF4ABCB01BC4}"/>
    <dgm:cxn modelId="{0FB03E15-46A1-49A1-9F3A-F38FD4EE8BD2}" type="presOf" srcId="{70FBFFFB-493C-4C98-A02F-BEE18BEFBF2E}" destId="{5CB0D8DB-B5AD-4663-B961-FF97B4F35100}" srcOrd="0" destOrd="0" presId="urn:diagrams.loki3.com/BracketList"/>
    <dgm:cxn modelId="{04A03B7D-D654-4B7A-AE32-1D655B16165F}" type="presOf" srcId="{9529212B-A83D-4E18-A2E5-C8FA571EAC24}" destId="{16D96C91-BFD2-4D6A-964F-3D6980EC6495}" srcOrd="0" destOrd="0" presId="urn:diagrams.loki3.com/BracketList"/>
    <dgm:cxn modelId="{13034185-CD51-4A2E-844A-27693137F8FB}" srcId="{4FFE0240-86F4-4CFC-B138-45F101F2107F}" destId="{86618160-AF77-4530-96CF-01CE27B5F98E}" srcOrd="0" destOrd="0" parTransId="{008E6D71-06DC-49AB-99D4-17488B28F1C9}" sibTransId="{2A663503-1873-4555-B761-75465A860671}"/>
    <dgm:cxn modelId="{4786EAA3-C860-4B55-8C7D-8382242B7933}" type="presOf" srcId="{604CB381-2628-401F-A80F-2EE586B44F3B}" destId="{0289A8B1-0C03-411E-BC92-3D8C533C713C}" srcOrd="0" destOrd="0" presId="urn:diagrams.loki3.com/BracketList"/>
    <dgm:cxn modelId="{9BD202A6-264E-46D1-928D-B34457C1775A}" srcId="{9529212B-A83D-4E18-A2E5-C8FA571EAC24}" destId="{604CB381-2628-401F-A80F-2EE586B44F3B}" srcOrd="1" destOrd="0" parTransId="{FA5348FF-C994-4C6D-92D9-BA1DDB06543A}" sibTransId="{3FE45337-C4DB-46E9-9964-E42ADADC0951}"/>
    <dgm:cxn modelId="{25A5DED3-5E0A-44BE-90AC-098D83002202}" type="presOf" srcId="{86618160-AF77-4530-96CF-01CE27B5F98E}" destId="{44538C69-3040-4973-8576-264CDA891ED5}" srcOrd="0" destOrd="0" presId="urn:diagrams.loki3.com/BracketList"/>
    <dgm:cxn modelId="{93F97FF0-DE92-4579-9321-52DCEFD2F033}" type="presOf" srcId="{4FFE0240-86F4-4CFC-B138-45F101F2107F}" destId="{F7BE190A-3CA6-45CD-BE4E-B2784944F513}" srcOrd="0" destOrd="0" presId="urn:diagrams.loki3.com/BracketList"/>
    <dgm:cxn modelId="{44C080F0-D8F4-4D3D-A533-2972BA4A0743}" srcId="{9529212B-A83D-4E18-A2E5-C8FA571EAC24}" destId="{4FFE0240-86F4-4CFC-B138-45F101F2107F}" srcOrd="0" destOrd="0" parTransId="{4137455D-4AFA-456A-9064-C07113A2FC32}" sibTransId="{D4B7A2FE-FFEE-45AA-9A58-C1D6B9E63423}"/>
    <dgm:cxn modelId="{409D0EEB-21B4-4393-9B17-0FB415704541}" type="presParOf" srcId="{16D96C91-BFD2-4D6A-964F-3D6980EC6495}" destId="{2715F160-29DE-4215-AA1A-AD34F560E0E5}" srcOrd="0" destOrd="0" presId="urn:diagrams.loki3.com/BracketList"/>
    <dgm:cxn modelId="{B99A8019-4DEC-4BC0-9413-873E56E18F5D}" type="presParOf" srcId="{2715F160-29DE-4215-AA1A-AD34F560E0E5}" destId="{F7BE190A-3CA6-45CD-BE4E-B2784944F513}" srcOrd="0" destOrd="0" presId="urn:diagrams.loki3.com/BracketList"/>
    <dgm:cxn modelId="{1F232CAE-3F18-444D-A988-E263371D058C}" type="presParOf" srcId="{2715F160-29DE-4215-AA1A-AD34F560E0E5}" destId="{D85BF814-E3A0-49FD-8D8E-F4B5A8EC2696}" srcOrd="1" destOrd="0" presId="urn:diagrams.loki3.com/BracketList"/>
    <dgm:cxn modelId="{9CA0E468-A849-4731-BB0E-1A417546898E}" type="presParOf" srcId="{2715F160-29DE-4215-AA1A-AD34F560E0E5}" destId="{17639991-A013-4083-B405-384B528BA65A}" srcOrd="2" destOrd="0" presId="urn:diagrams.loki3.com/BracketList"/>
    <dgm:cxn modelId="{4186F929-7AD4-43FA-9A3E-D3B174DD1F55}" type="presParOf" srcId="{2715F160-29DE-4215-AA1A-AD34F560E0E5}" destId="{44538C69-3040-4973-8576-264CDA891ED5}" srcOrd="3" destOrd="0" presId="urn:diagrams.loki3.com/BracketList"/>
    <dgm:cxn modelId="{37AE3537-3A20-49E6-914E-EC6BAC15A71A}" type="presParOf" srcId="{16D96C91-BFD2-4D6A-964F-3D6980EC6495}" destId="{0FF80557-2403-4233-B81F-71FC6DBB572E}" srcOrd="1" destOrd="0" presId="urn:diagrams.loki3.com/BracketList"/>
    <dgm:cxn modelId="{715FB16F-8749-4A5C-BF73-0627B6F4EAD4}" type="presParOf" srcId="{16D96C91-BFD2-4D6A-964F-3D6980EC6495}" destId="{3F4DAA01-2062-42A6-8E0F-122FCB840339}" srcOrd="2" destOrd="0" presId="urn:diagrams.loki3.com/BracketList"/>
    <dgm:cxn modelId="{30C41B1D-0903-47C3-BA9E-2EE5DF7CE83B}" type="presParOf" srcId="{3F4DAA01-2062-42A6-8E0F-122FCB840339}" destId="{0289A8B1-0C03-411E-BC92-3D8C533C713C}" srcOrd="0" destOrd="0" presId="urn:diagrams.loki3.com/BracketList"/>
    <dgm:cxn modelId="{E05B6C44-99EE-48E6-A400-820544877AF6}" type="presParOf" srcId="{3F4DAA01-2062-42A6-8E0F-122FCB840339}" destId="{CDFC8EAE-513E-4653-83E9-E1E7D91F3483}" srcOrd="1" destOrd="0" presId="urn:diagrams.loki3.com/BracketList"/>
    <dgm:cxn modelId="{196E1B01-D9A5-4031-9A5A-7CD96DF728F2}" type="presParOf" srcId="{3F4DAA01-2062-42A6-8E0F-122FCB840339}" destId="{0DC4EE5C-F78C-4EB0-B930-94A1A271D3BD}" srcOrd="2" destOrd="0" presId="urn:diagrams.loki3.com/BracketList"/>
    <dgm:cxn modelId="{C3EF1666-01F1-4C82-B1F7-CCC485182F85}" type="presParOf" srcId="{3F4DAA01-2062-42A6-8E0F-122FCB840339}" destId="{5CB0D8DB-B5AD-4663-B961-FF97B4F35100}"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7D96D8-B3AA-4400-8208-B5418BDD88F0}">
      <dsp:nvSpPr>
        <dsp:cNvPr id="0" name=""/>
        <dsp:cNvSpPr/>
      </dsp:nvSpPr>
      <dsp:spPr>
        <a:xfrm>
          <a:off x="0" y="452821"/>
          <a:ext cx="10553700" cy="680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76894A-DBCE-41FC-8355-63C35F92884E}">
      <dsp:nvSpPr>
        <dsp:cNvPr id="0" name=""/>
        <dsp:cNvSpPr/>
      </dsp:nvSpPr>
      <dsp:spPr>
        <a:xfrm>
          <a:off x="527685" y="54301"/>
          <a:ext cx="7387590" cy="797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233" tIns="0" rIns="279233" bIns="0" numCol="1" spcCol="1270" anchor="ctr" anchorCtr="0">
          <a:noAutofit/>
        </a:bodyPr>
        <a:lstStyle/>
        <a:p>
          <a:pPr marL="0" lvl="0" indent="0" algn="l" defTabSz="1200150">
            <a:lnSpc>
              <a:spcPct val="90000"/>
            </a:lnSpc>
            <a:spcBef>
              <a:spcPct val="0"/>
            </a:spcBef>
            <a:spcAft>
              <a:spcPct val="35000"/>
            </a:spcAft>
            <a:buNone/>
          </a:pPr>
          <a:r>
            <a:rPr lang="en-US" sz="2700" kern="1200" dirty="0"/>
            <a:t>Tuckman group development stages</a:t>
          </a:r>
        </a:p>
      </dsp:txBody>
      <dsp:txXfrm>
        <a:off x="566593" y="93209"/>
        <a:ext cx="7309774" cy="719224"/>
      </dsp:txXfrm>
    </dsp:sp>
    <dsp:sp modelId="{86D9E0EC-2511-4C71-AB53-FABBA12A61A4}">
      <dsp:nvSpPr>
        <dsp:cNvPr id="0" name=""/>
        <dsp:cNvSpPr/>
      </dsp:nvSpPr>
      <dsp:spPr>
        <a:xfrm>
          <a:off x="0" y="1677541"/>
          <a:ext cx="10553700" cy="680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AB4AB9-7E7A-4F39-85CC-0292BAF85AFF}">
      <dsp:nvSpPr>
        <dsp:cNvPr id="0" name=""/>
        <dsp:cNvSpPr/>
      </dsp:nvSpPr>
      <dsp:spPr>
        <a:xfrm>
          <a:off x="527685" y="1279021"/>
          <a:ext cx="7387590" cy="797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233" tIns="0" rIns="279233" bIns="0" numCol="1" spcCol="1270" anchor="ctr" anchorCtr="0">
          <a:noAutofit/>
        </a:bodyPr>
        <a:lstStyle/>
        <a:p>
          <a:pPr marL="0" lvl="0" indent="0" algn="l" defTabSz="1200150">
            <a:lnSpc>
              <a:spcPct val="90000"/>
            </a:lnSpc>
            <a:spcBef>
              <a:spcPct val="0"/>
            </a:spcBef>
            <a:spcAft>
              <a:spcPct val="35000"/>
            </a:spcAft>
            <a:buNone/>
          </a:pPr>
          <a:r>
            <a:rPr lang="en-US" sz="2700" kern="1200" dirty="0"/>
            <a:t>Belbin team roles</a:t>
          </a:r>
        </a:p>
      </dsp:txBody>
      <dsp:txXfrm>
        <a:off x="566593" y="1317929"/>
        <a:ext cx="7309774" cy="719224"/>
      </dsp:txXfrm>
    </dsp:sp>
    <dsp:sp modelId="{DBCAD24B-5554-4542-B973-83C44552A398}">
      <dsp:nvSpPr>
        <dsp:cNvPr id="0" name=""/>
        <dsp:cNvSpPr/>
      </dsp:nvSpPr>
      <dsp:spPr>
        <a:xfrm>
          <a:off x="0" y="2902261"/>
          <a:ext cx="10553700" cy="680400"/>
        </a:xfrm>
        <a:prstGeom prst="rect">
          <a:avLst/>
        </a:prstGeom>
        <a:solidFill>
          <a:schemeClr val="lt1">
            <a:alpha val="90000"/>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41553F0-1125-4490-A774-6D3B64060388}">
      <dsp:nvSpPr>
        <dsp:cNvPr id="0" name=""/>
        <dsp:cNvSpPr/>
      </dsp:nvSpPr>
      <dsp:spPr>
        <a:xfrm>
          <a:off x="527685" y="2503741"/>
          <a:ext cx="7387590" cy="797040"/>
        </a:xfrm>
        <a:prstGeom prst="round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9233" tIns="0" rIns="279233" bIns="0" numCol="1" spcCol="1270" anchor="ctr" anchorCtr="0">
          <a:noAutofit/>
        </a:bodyPr>
        <a:lstStyle/>
        <a:p>
          <a:pPr marL="0" lvl="0" indent="0" algn="l" defTabSz="1200150">
            <a:lnSpc>
              <a:spcPct val="90000"/>
            </a:lnSpc>
            <a:spcBef>
              <a:spcPct val="0"/>
            </a:spcBef>
            <a:spcAft>
              <a:spcPct val="35000"/>
            </a:spcAft>
            <a:buNone/>
          </a:pPr>
          <a:r>
            <a:rPr lang="en-US" sz="2700" kern="1200" dirty="0"/>
            <a:t>Heckman effective team conditions</a:t>
          </a:r>
        </a:p>
      </dsp:txBody>
      <dsp:txXfrm>
        <a:off x="566593" y="2542649"/>
        <a:ext cx="7309774" cy="71922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F4682-4546-4951-8F8C-DC774061788B}">
      <dsp:nvSpPr>
        <dsp:cNvPr id="0" name=""/>
        <dsp:cNvSpPr/>
      </dsp:nvSpPr>
      <dsp:spPr>
        <a:xfrm>
          <a:off x="1288" y="311178"/>
          <a:ext cx="5024344" cy="3014606"/>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dirty="0"/>
            <a:t>Tuckman theory</a:t>
          </a:r>
        </a:p>
      </dsp:txBody>
      <dsp:txXfrm>
        <a:off x="1288" y="311178"/>
        <a:ext cx="5024344" cy="3014606"/>
      </dsp:txXfrm>
    </dsp:sp>
    <dsp:sp modelId="{1CC83A73-4073-4B5C-A2DB-6B35B6207938}">
      <dsp:nvSpPr>
        <dsp:cNvPr id="0" name=""/>
        <dsp:cNvSpPr/>
      </dsp:nvSpPr>
      <dsp:spPr>
        <a:xfrm>
          <a:off x="5528067" y="311178"/>
          <a:ext cx="5024344" cy="3014606"/>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a:lnSpc>
              <a:spcPct val="90000"/>
            </a:lnSpc>
            <a:spcBef>
              <a:spcPct val="0"/>
            </a:spcBef>
            <a:spcAft>
              <a:spcPct val="35000"/>
            </a:spcAft>
            <a:buNone/>
          </a:pPr>
          <a:r>
            <a:rPr lang="en-US" sz="6500" kern="1200" dirty="0"/>
            <a:t>Belbin team roles</a:t>
          </a:r>
        </a:p>
      </dsp:txBody>
      <dsp:txXfrm>
        <a:off x="5528067" y="311178"/>
        <a:ext cx="5024344" cy="301460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73199C-1A0F-4902-AA1B-3EF309BDAE67}">
      <dsp:nvSpPr>
        <dsp:cNvPr id="0" name=""/>
        <dsp:cNvSpPr/>
      </dsp:nvSpPr>
      <dsp:spPr>
        <a:xfrm>
          <a:off x="0" y="829072"/>
          <a:ext cx="3298031" cy="197881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1" kern="1200" dirty="0"/>
            <a:t>Tuckman group development</a:t>
          </a:r>
          <a:endParaRPr lang="en-US" sz="3600" kern="1200" dirty="0"/>
        </a:p>
      </dsp:txBody>
      <dsp:txXfrm>
        <a:off x="0" y="829072"/>
        <a:ext cx="3298031" cy="1978818"/>
      </dsp:txXfrm>
    </dsp:sp>
    <dsp:sp modelId="{40FD888A-EDEA-47B5-B69E-DA5F5EFE1F39}">
      <dsp:nvSpPr>
        <dsp:cNvPr id="0" name=""/>
        <dsp:cNvSpPr/>
      </dsp:nvSpPr>
      <dsp:spPr>
        <a:xfrm>
          <a:off x="3627834" y="829072"/>
          <a:ext cx="3298031" cy="197881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1" kern="1200" dirty="0"/>
            <a:t>Hackmen team effectiveness</a:t>
          </a:r>
          <a:endParaRPr lang="en-US" sz="3600" kern="1200" dirty="0"/>
        </a:p>
      </dsp:txBody>
      <dsp:txXfrm>
        <a:off x="3627834" y="829072"/>
        <a:ext cx="3298031" cy="1978818"/>
      </dsp:txXfrm>
    </dsp:sp>
    <dsp:sp modelId="{B98A6352-B5D8-4A73-B94D-34B50DD29553}">
      <dsp:nvSpPr>
        <dsp:cNvPr id="0" name=""/>
        <dsp:cNvSpPr/>
      </dsp:nvSpPr>
      <dsp:spPr>
        <a:xfrm>
          <a:off x="7255668" y="829072"/>
          <a:ext cx="3298031" cy="1978818"/>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GB" sz="3600" b="1" kern="1200" dirty="0"/>
            <a:t>Social identity theory</a:t>
          </a:r>
          <a:endParaRPr lang="en-US" sz="3600" kern="1200" dirty="0"/>
        </a:p>
      </dsp:txBody>
      <dsp:txXfrm>
        <a:off x="7255668" y="829072"/>
        <a:ext cx="3298031" cy="19788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BE190A-3CA6-45CD-BE4E-B2784944F513}">
      <dsp:nvSpPr>
        <dsp:cNvPr id="0" name=""/>
        <dsp:cNvSpPr/>
      </dsp:nvSpPr>
      <dsp:spPr>
        <a:xfrm>
          <a:off x="0" y="335731"/>
          <a:ext cx="2638425" cy="79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4480" tIns="101600" rIns="284480" bIns="101600" numCol="1" spcCol="1270" anchor="ctr" anchorCtr="0">
          <a:noAutofit/>
        </a:bodyPr>
        <a:lstStyle/>
        <a:p>
          <a:pPr marL="0" lvl="0" indent="0" algn="r" defTabSz="1778000">
            <a:lnSpc>
              <a:spcPct val="90000"/>
            </a:lnSpc>
            <a:spcBef>
              <a:spcPct val="0"/>
            </a:spcBef>
            <a:spcAft>
              <a:spcPct val="35000"/>
            </a:spcAft>
            <a:buNone/>
          </a:pPr>
          <a:endParaRPr lang="en-US" sz="4000" kern="1200" dirty="0"/>
        </a:p>
      </dsp:txBody>
      <dsp:txXfrm>
        <a:off x="0" y="335731"/>
        <a:ext cx="2638425" cy="792000"/>
      </dsp:txXfrm>
    </dsp:sp>
    <dsp:sp modelId="{D85BF814-E3A0-49FD-8D8E-F4B5A8EC2696}">
      <dsp:nvSpPr>
        <dsp:cNvPr id="0" name=""/>
        <dsp:cNvSpPr/>
      </dsp:nvSpPr>
      <dsp:spPr>
        <a:xfrm>
          <a:off x="2638424" y="13981"/>
          <a:ext cx="527685" cy="1435500"/>
        </a:xfrm>
        <a:prstGeom prst="leftBrace">
          <a:avLst>
            <a:gd name="adj1" fmla="val 35000"/>
            <a:gd name="adj2" fmla="val 50000"/>
          </a:avLst>
        </a:pr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4538C69-3040-4973-8576-264CDA891ED5}">
      <dsp:nvSpPr>
        <dsp:cNvPr id="0" name=""/>
        <dsp:cNvSpPr/>
      </dsp:nvSpPr>
      <dsp:spPr>
        <a:xfrm>
          <a:off x="3377183" y="13981"/>
          <a:ext cx="7176516" cy="143550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285750" lvl="1" indent="-285750" algn="l" defTabSz="1778000">
            <a:lnSpc>
              <a:spcPct val="90000"/>
            </a:lnSpc>
            <a:spcBef>
              <a:spcPct val="0"/>
            </a:spcBef>
            <a:spcAft>
              <a:spcPct val="15000"/>
            </a:spcAft>
            <a:buChar char="•"/>
          </a:pPr>
          <a:r>
            <a:rPr lang="en-GB" sz="4000" b="1" kern="1200" dirty="0"/>
            <a:t>Setting goals and forming alignment</a:t>
          </a:r>
          <a:endParaRPr lang="en-US" sz="4000" kern="1200" dirty="0"/>
        </a:p>
      </dsp:txBody>
      <dsp:txXfrm>
        <a:off x="3377183" y="13981"/>
        <a:ext cx="7176516" cy="1435500"/>
      </dsp:txXfrm>
    </dsp:sp>
    <dsp:sp modelId="{0289A8B1-0C03-411E-BC92-3D8C533C713C}">
      <dsp:nvSpPr>
        <dsp:cNvPr id="0" name=""/>
        <dsp:cNvSpPr/>
      </dsp:nvSpPr>
      <dsp:spPr>
        <a:xfrm>
          <a:off x="0" y="2212231"/>
          <a:ext cx="2638425" cy="79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4480" tIns="101600" rIns="284480" bIns="101600" numCol="1" spcCol="1270" anchor="ctr" anchorCtr="0">
          <a:noAutofit/>
        </a:bodyPr>
        <a:lstStyle/>
        <a:p>
          <a:pPr marL="0" lvl="0" indent="0" algn="r" defTabSz="1778000">
            <a:lnSpc>
              <a:spcPct val="90000"/>
            </a:lnSpc>
            <a:spcBef>
              <a:spcPct val="0"/>
            </a:spcBef>
            <a:spcAft>
              <a:spcPct val="35000"/>
            </a:spcAft>
            <a:buNone/>
          </a:pPr>
          <a:endParaRPr lang="en-US" sz="4000" kern="1200" dirty="0"/>
        </a:p>
      </dsp:txBody>
      <dsp:txXfrm>
        <a:off x="0" y="2212231"/>
        <a:ext cx="2638425" cy="792000"/>
      </dsp:txXfrm>
    </dsp:sp>
    <dsp:sp modelId="{CDFC8EAE-513E-4653-83E9-E1E7D91F3483}">
      <dsp:nvSpPr>
        <dsp:cNvPr id="0" name=""/>
        <dsp:cNvSpPr/>
      </dsp:nvSpPr>
      <dsp:spPr>
        <a:xfrm>
          <a:off x="2638424" y="1593481"/>
          <a:ext cx="527685" cy="2029500"/>
        </a:xfrm>
        <a:prstGeom prst="leftBrace">
          <a:avLst>
            <a:gd name="adj1" fmla="val 35000"/>
            <a:gd name="adj2" fmla="val 50000"/>
          </a:avLst>
        </a:prstGeom>
        <a:noFill/>
        <a:ln w="15875"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B0D8DB-B5AD-4663-B961-FF97B4F35100}">
      <dsp:nvSpPr>
        <dsp:cNvPr id="0" name=""/>
        <dsp:cNvSpPr/>
      </dsp:nvSpPr>
      <dsp:spPr>
        <a:xfrm>
          <a:off x="3377183" y="1593481"/>
          <a:ext cx="7176516" cy="2029500"/>
        </a:xfrm>
        <a:prstGeom prst="rect">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285750" lvl="1" indent="-285750" algn="l" defTabSz="1778000">
            <a:lnSpc>
              <a:spcPct val="90000"/>
            </a:lnSpc>
            <a:spcBef>
              <a:spcPct val="0"/>
            </a:spcBef>
            <a:spcAft>
              <a:spcPct val="15000"/>
            </a:spcAft>
            <a:buChar char="•"/>
          </a:pPr>
          <a:r>
            <a:rPr lang="en-GB" sz="4000" b="1" kern="1200" dirty="0"/>
            <a:t>Result oriented management of performance</a:t>
          </a:r>
          <a:endParaRPr lang="en-US" sz="4000" kern="1200" dirty="0"/>
        </a:p>
      </dsp:txBody>
      <dsp:txXfrm>
        <a:off x="3377183" y="1593481"/>
        <a:ext cx="7176516" cy="202950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45D1D4-A615-43E7-8B82-18BF278C8D32}" type="datetimeFigureOut">
              <a:rPr lang="en-US" smtClean="0"/>
              <a:t>3/9/24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A3D4FB2-3C30-460E-8ECB-8D3F125C11F1}" type="slidenum">
              <a:rPr lang="en-US" smtClean="0"/>
              <a:t>‹#›</a:t>
            </a:fld>
            <a:endParaRPr lang="en-US"/>
          </a:p>
        </p:txBody>
      </p:sp>
    </p:spTree>
    <p:extLst>
      <p:ext uri="{BB962C8B-B14F-4D97-AF65-F5344CB8AC3E}">
        <p14:creationId xmlns:p14="http://schemas.microsoft.com/office/powerpoint/2010/main" val="617049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Individually tasks can be done but they require more time and effort. But in teams’ tasks can be done with better ease and in less time. But various techniques are present to make the team tasks to become more effective, because without the application of the techniques an ineffective team will form which will result in a poor performance. In this task hence here, this is divided in two parts, in the first one the theoretical under pinning is done like how and in which way effective team, team dynamics etc. can be ensured and then in the last part the examples from the practical life are being done.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2</a:t>
            </a:fld>
            <a:endParaRPr lang="en-US"/>
          </a:p>
        </p:txBody>
      </p:sp>
    </p:spTree>
    <p:extLst>
      <p:ext uri="{BB962C8B-B14F-4D97-AF65-F5344CB8AC3E}">
        <p14:creationId xmlns:p14="http://schemas.microsoft.com/office/powerpoint/2010/main" val="1961107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Teams and the groups are being formed to accomplish any goal of any organization. Here generally it is being known as the collection of some individuals are accumulated to achieve goals. Only the collection of individuals element is the same with team and group but all of the other elements here are totally different from each other. Here the groups are informal and, in the groups, people are not dependent on each other for the execution for any type of tasks. Here no sort of rigid structure is present where the roles and responsibilities are not properly being defined with clear instructions (Ali et al., 2019). On the other hand, teams are more structured and have a common level of goal. More connectivity and interdependence are present which makes the teams to act more dynamic and appropriate in every manner possible. So, in that part it can be said that the teams are the most effective for an organization’s goal achievement. They are the perfect fit in every sense possible, because teams have dynamics like through the interactions, relations, processes an influential benefit curve is being created. With these dynamic features the team becomes much more effective. </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3</a:t>
            </a:fld>
            <a:endParaRPr lang="en-US"/>
          </a:p>
        </p:txBody>
      </p:sp>
    </p:spTree>
    <p:extLst>
      <p:ext uri="{BB962C8B-B14F-4D97-AF65-F5344CB8AC3E}">
        <p14:creationId xmlns:p14="http://schemas.microsoft.com/office/powerpoint/2010/main" val="13161382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There are a lot of the theories are present in the team and group formation. Below some of the famous theories are mentioned and discussed:</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Stage of group development by Tuckman: </a:t>
            </a:r>
            <a:r>
              <a:rPr lang="en-GB" sz="1200" kern="1200" dirty="0">
                <a:solidFill>
                  <a:schemeClr val="tx1"/>
                </a:solidFill>
                <a:effectLst/>
                <a:latin typeface="+mn-lt"/>
                <a:ea typeface="+mn-ea"/>
                <a:cs typeface="+mn-cs"/>
              </a:rPr>
              <a:t>Here through four stages the teams are being formed and operated. At first the forming stage starts, at this part people get to know each other better and build a connectivity. Here a disagreement element on goes in storming where each other do not agree with the proposed ideas. In the norming stage compromising factor works on and people start agree with each other. Then the performing like after a good alignment the real results gets shown.</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Belbin’s team roles: </a:t>
            </a:r>
            <a:r>
              <a:rPr lang="en-GB" sz="1200" kern="1200" dirty="0">
                <a:solidFill>
                  <a:schemeClr val="tx1"/>
                </a:solidFill>
                <a:effectLst/>
                <a:latin typeface="+mn-lt"/>
                <a:ea typeface="+mn-ea"/>
                <a:cs typeface="+mn-cs"/>
              </a:rPr>
              <a:t>Here nine of the roles are being mentioned under this theory. Under these roles the companies identify like which works for which role are to do what. Here some of the people are there to come up with new ideas, then some are to analyse the information and then on to investigate to allocate the required resources (</a:t>
            </a:r>
            <a:r>
              <a:rPr lang="en-GB" sz="1200" kern="1200" dirty="0" err="1">
                <a:solidFill>
                  <a:schemeClr val="tx1"/>
                </a:solidFill>
                <a:effectLst/>
                <a:latin typeface="+mn-lt"/>
                <a:ea typeface="+mn-ea"/>
                <a:cs typeface="+mn-cs"/>
              </a:rPr>
              <a:t>Alkitbi</a:t>
            </a:r>
            <a:r>
              <a:rPr lang="en-GB" sz="1200" kern="1200" dirty="0">
                <a:solidFill>
                  <a:schemeClr val="tx1"/>
                </a:solidFill>
                <a:effectLst/>
                <a:latin typeface="+mn-lt"/>
                <a:ea typeface="+mn-ea"/>
                <a:cs typeface="+mn-cs"/>
              </a:rPr>
              <a:t> et al., 2020). Some people coordinate, some shape the tasks and then on some of the people become the specialists etc. </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Heckman’s team effectiveness: </a:t>
            </a:r>
            <a:r>
              <a:rPr lang="en-GB" sz="1200" kern="1200" dirty="0">
                <a:solidFill>
                  <a:schemeClr val="tx1"/>
                </a:solidFill>
                <a:effectLst/>
                <a:latin typeface="+mn-lt"/>
                <a:ea typeface="+mn-ea"/>
                <a:cs typeface="+mn-cs"/>
              </a:rPr>
              <a:t>Under this model based on five conditions a team becomes effective enough to provide better results. Here the first one is being the real team, like a team has some clear goals and visions which have the right people to achieve things properly. The goal is properly meaningful to drive actions and then on a structure to provide better results. Then on a proper context for the support, and an expert option for the coaching.</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4</a:t>
            </a:fld>
            <a:endParaRPr lang="en-US"/>
          </a:p>
        </p:txBody>
      </p:sp>
    </p:spTree>
    <p:extLst>
      <p:ext uri="{BB962C8B-B14F-4D97-AF65-F5344CB8AC3E}">
        <p14:creationId xmlns:p14="http://schemas.microsoft.com/office/powerpoint/2010/main" val="1225453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 the hybrid or online and offline blend approach the team related models and theories do work much better. These theories do have a proper application thereon because through this an organized format can be created and good results can be extracted (Ashford and </a:t>
            </a:r>
            <a:r>
              <a:rPr lang="en-GB" sz="1200" kern="1200" dirty="0" err="1">
                <a:solidFill>
                  <a:schemeClr val="tx1"/>
                </a:solidFill>
                <a:effectLst/>
                <a:latin typeface="+mn-lt"/>
                <a:ea typeface="+mn-ea"/>
                <a:cs typeface="+mn-cs"/>
              </a:rPr>
              <a:t>DeRue</a:t>
            </a:r>
            <a:r>
              <a:rPr lang="en-GB" sz="1200" kern="1200" dirty="0">
                <a:solidFill>
                  <a:schemeClr val="tx1"/>
                </a:solidFill>
                <a:effectLst/>
                <a:latin typeface="+mn-lt"/>
                <a:ea typeface="+mn-ea"/>
                <a:cs typeface="+mn-cs"/>
              </a:rPr>
              <a:t>, 2019). The Tuckman and Belbin roles are mostly applicable within the hybrid model of current works.</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Tuckman theory: </a:t>
            </a:r>
            <a:r>
              <a:rPr lang="en-GB" sz="1200" kern="1200" dirty="0">
                <a:solidFill>
                  <a:schemeClr val="tx1"/>
                </a:solidFill>
                <a:effectLst/>
                <a:latin typeface="+mn-lt"/>
                <a:ea typeface="+mn-ea"/>
                <a:cs typeface="+mn-cs"/>
              </a:rPr>
              <a:t>In the forming a proper interaction is required on a better level. In the hybrid format for the offline works interactions are required the most. But the storming mostly happens in the online stage due to miscommunication and misunderstanding of the messages. Here for the norming to start an integrated coordination is required to get a seamless performance. When clear agendas are set then through the blended approach better performance can be ensured.</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Belbin team roles: </a:t>
            </a:r>
            <a:r>
              <a:rPr lang="en-GB" sz="1200" kern="1200" dirty="0">
                <a:solidFill>
                  <a:schemeClr val="tx1"/>
                </a:solidFill>
                <a:effectLst/>
                <a:latin typeface="+mn-lt"/>
                <a:ea typeface="+mn-ea"/>
                <a:cs typeface="+mn-cs"/>
              </a:rPr>
              <a:t>Due the blend a proper role identification is required the most because the more roles are clear hence on better connection can be built (</a:t>
            </a:r>
            <a:r>
              <a:rPr lang="en-GB" sz="1200" kern="1200" dirty="0" err="1">
                <a:solidFill>
                  <a:schemeClr val="tx1"/>
                </a:solidFill>
                <a:effectLst/>
                <a:latin typeface="+mn-lt"/>
                <a:ea typeface="+mn-ea"/>
                <a:cs typeface="+mn-cs"/>
              </a:rPr>
              <a:t>Atrizka</a:t>
            </a:r>
            <a:r>
              <a:rPr lang="en-GB" sz="1200" kern="1200" dirty="0">
                <a:solidFill>
                  <a:schemeClr val="tx1"/>
                </a:solidFill>
                <a:effectLst/>
                <a:latin typeface="+mn-lt"/>
                <a:ea typeface="+mn-ea"/>
                <a:cs typeface="+mn-cs"/>
              </a:rPr>
              <a:t> et al., 2020). In online the individuals can conduct their tasks on a proper basis like who has tasks like resource allocator, plant etc. then on coordinator and other role work can be done in the offline environment for a better result.</a:t>
            </a:r>
            <a:endParaRPr lang="en-US" sz="1200" kern="1200" dirty="0">
              <a:solidFill>
                <a:schemeClr val="tx1"/>
              </a:solidFill>
              <a:effectLst/>
              <a:latin typeface="+mn-lt"/>
              <a:ea typeface="+mn-ea"/>
              <a:cs typeface="+mn-cs"/>
            </a:endParaRPr>
          </a:p>
          <a:p>
            <a:endParaRPr lang="en-US" b="1" dirty="0"/>
          </a:p>
        </p:txBody>
      </p:sp>
      <p:sp>
        <p:nvSpPr>
          <p:cNvPr id="4" name="Slide Number Placeholder 3"/>
          <p:cNvSpPr>
            <a:spLocks noGrp="1"/>
          </p:cNvSpPr>
          <p:nvPr>
            <p:ph type="sldNum" sz="quarter" idx="5"/>
          </p:nvPr>
        </p:nvSpPr>
        <p:spPr/>
        <p:txBody>
          <a:bodyPr/>
          <a:lstStyle/>
          <a:p>
            <a:fld id="{9A3D4FB2-3C30-460E-8ECB-8D3F125C11F1}" type="slidenum">
              <a:rPr lang="en-US" smtClean="0"/>
              <a:t>5</a:t>
            </a:fld>
            <a:endParaRPr lang="en-US"/>
          </a:p>
        </p:txBody>
      </p:sp>
    </p:spTree>
    <p:extLst>
      <p:ext uri="{BB962C8B-B14F-4D97-AF65-F5344CB8AC3E}">
        <p14:creationId xmlns:p14="http://schemas.microsoft.com/office/powerpoint/2010/main" val="32105035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theories here are being applied in the real teams and they have an exceptional result when being applied in the hybrid model. The discussions on various of the models with examples are being given:</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Tuckman group development: </a:t>
            </a:r>
            <a:r>
              <a:rPr lang="en-GB" sz="1200" kern="1200" dirty="0">
                <a:solidFill>
                  <a:schemeClr val="tx1"/>
                </a:solidFill>
                <a:effectLst/>
                <a:latin typeface="+mn-lt"/>
                <a:ea typeface="+mn-ea"/>
                <a:cs typeface="+mn-cs"/>
              </a:rPr>
              <a:t>With the help of this theory the groups are being formed and the icebreaking and all sort of elements are being conducted. In the hybrid method the online format is mostly being used to break the ice and to interact on a far better note (Dam and Dam, 2021). Then the mentorship programs are being used to enhance the performance lever. Example: A marketing team of a company for a project hires member but they are seeing many disagreements among them. So, in offline a ‘coffee hour’ is being allocated to chat and this worked better to start the norming process.</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Hackmen team effectiveness: </a:t>
            </a:r>
            <a:r>
              <a:rPr lang="en-GB" sz="1200" kern="1200" dirty="0">
                <a:solidFill>
                  <a:schemeClr val="tx1"/>
                </a:solidFill>
                <a:effectLst/>
                <a:latin typeface="+mn-lt"/>
                <a:ea typeface="+mn-ea"/>
                <a:cs typeface="+mn-cs"/>
              </a:rPr>
              <a:t>Through this model the communication becomes much easier and hence better utilization of the resources is being done. Under this effectiveness of the work is being emphasized rather where it is being completed do not get bothered like was it being done by the team virtually or physically. Example: A team through a company’s intranet properly tracks who has the best performance and then recognizes their achievements in a proper way possible (Fernandez-Vidal et al., 2022). This here enhances the team morale and provides a better effectiveness for the team.</a:t>
            </a:r>
            <a:endParaRPr lang="en-US"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Social identity theory: </a:t>
            </a:r>
            <a:r>
              <a:rPr lang="en-GB" sz="1200" kern="1200" dirty="0">
                <a:solidFill>
                  <a:schemeClr val="tx1"/>
                </a:solidFill>
                <a:effectLst/>
                <a:latin typeface="+mn-lt"/>
                <a:ea typeface="+mn-ea"/>
                <a:cs typeface="+mn-cs"/>
              </a:rPr>
              <a:t>A shared identity is being followed in here so team members can build a better connection and better value can be generated. In offline and online a better enhancing element should be used so on a better value with connection can create a bigger impact. Example; A team in an organization properly collaborates and organizes meetings so on a better collaboration and creativity can be ensured.</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6</a:t>
            </a:fld>
            <a:endParaRPr lang="en-US"/>
          </a:p>
        </p:txBody>
      </p:sp>
    </p:spTree>
    <p:extLst>
      <p:ext uri="{BB962C8B-B14F-4D97-AF65-F5344CB8AC3E}">
        <p14:creationId xmlns:p14="http://schemas.microsoft.com/office/powerpoint/2010/main" val="29095890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kern="1200" dirty="0">
                <a:solidFill>
                  <a:schemeClr val="tx1"/>
                </a:solidFill>
                <a:effectLst/>
                <a:latin typeface="+mn-lt"/>
                <a:ea typeface="+mn-ea"/>
                <a:cs typeface="+mn-cs"/>
              </a:rPr>
              <a:t>In the hybrid model it is a lot difficult to monitor the performance of the team members because the medium or the place where they work do gets shifted a lot. Here tracking is possible like easy while in the online works but the problem is that not all of the tasks are being done on the online rather maximum is done offline too (</a:t>
            </a:r>
            <a:r>
              <a:rPr lang="en-GB" sz="2000" kern="1200" dirty="0" err="1">
                <a:solidFill>
                  <a:schemeClr val="tx1"/>
                </a:solidFill>
                <a:effectLst/>
                <a:latin typeface="+mn-lt"/>
                <a:ea typeface="+mn-ea"/>
                <a:cs typeface="+mn-cs"/>
              </a:rPr>
              <a:t>Gardas</a:t>
            </a:r>
            <a:r>
              <a:rPr lang="en-GB" sz="2000" kern="1200" dirty="0">
                <a:solidFill>
                  <a:schemeClr val="tx1"/>
                </a:solidFill>
                <a:effectLst/>
                <a:latin typeface="+mn-lt"/>
                <a:ea typeface="+mn-ea"/>
                <a:cs typeface="+mn-cs"/>
              </a:rPr>
              <a:t> et al., 2019). The visibility to the monitors gets reduced, equity maintenance gets into a challenge. But some of the effective ways are present to undertake that thing up and below the discussions with examples are being made:</a:t>
            </a:r>
            <a:endParaRPr lang="en-US" sz="2000" kern="1200" dirty="0">
              <a:solidFill>
                <a:schemeClr val="tx1"/>
              </a:solidFill>
              <a:effectLst/>
              <a:latin typeface="+mn-lt"/>
              <a:ea typeface="+mn-ea"/>
              <a:cs typeface="+mn-cs"/>
            </a:endParaRPr>
          </a:p>
          <a:p>
            <a:r>
              <a:rPr lang="en-GB" sz="2000" b="1" kern="1200" dirty="0">
                <a:solidFill>
                  <a:schemeClr val="tx1"/>
                </a:solidFill>
                <a:effectLst/>
                <a:latin typeface="+mn-lt"/>
                <a:ea typeface="+mn-ea"/>
                <a:cs typeface="+mn-cs"/>
              </a:rPr>
              <a:t>Setting goals and forming alignment: </a:t>
            </a:r>
            <a:r>
              <a:rPr lang="en-GB" sz="2000" kern="1200" dirty="0">
                <a:solidFill>
                  <a:schemeClr val="tx1"/>
                </a:solidFill>
                <a:effectLst/>
                <a:latin typeface="+mn-lt"/>
                <a:ea typeface="+mn-ea"/>
                <a:cs typeface="+mn-cs"/>
              </a:rPr>
              <a:t>Here the SMART goals can be applied so better achievement of the goals can be done with ease. When specificity is being maintained in goals it is much easier to achieve those. An integration with the goals is going to make like the regular updates is going to ensure better performance. Example: A team of sales if being set some specific kind of goals and with virtual meetings the update is known then this offline and online blend will make things awesome.</a:t>
            </a:r>
            <a:endParaRPr lang="en-US" sz="2000" kern="1200" dirty="0">
              <a:solidFill>
                <a:schemeClr val="tx1"/>
              </a:solidFill>
              <a:effectLst/>
              <a:latin typeface="+mn-lt"/>
              <a:ea typeface="+mn-ea"/>
              <a:cs typeface="+mn-cs"/>
            </a:endParaRPr>
          </a:p>
          <a:p>
            <a:r>
              <a:rPr lang="en-GB" sz="2000" b="1" kern="1200" dirty="0">
                <a:solidFill>
                  <a:schemeClr val="tx1"/>
                </a:solidFill>
                <a:effectLst/>
                <a:latin typeface="+mn-lt"/>
                <a:ea typeface="+mn-ea"/>
                <a:cs typeface="+mn-cs"/>
              </a:rPr>
              <a:t>Result oriented management of performance: </a:t>
            </a:r>
            <a:r>
              <a:rPr lang="en-GB" sz="2000" kern="1200" dirty="0">
                <a:solidFill>
                  <a:schemeClr val="tx1"/>
                </a:solidFill>
                <a:effectLst/>
                <a:latin typeface="+mn-lt"/>
                <a:ea typeface="+mn-ea"/>
                <a:cs typeface="+mn-cs"/>
              </a:rPr>
              <a:t>The assessment here is most effective when self-assessment and feedback from peers is being taken. More focus on outcomes can be done so better monitoring can be ensured with ease (Jose, 2021). Example; Customer service team to evaluate their members’ performance focuses upon the KPI of the team members. </a:t>
            </a:r>
            <a:r>
              <a:rPr lang="en-GB" sz="2000" b="1" kern="1200" dirty="0">
                <a:solidFill>
                  <a:schemeClr val="tx1"/>
                </a:solidFill>
                <a:effectLst/>
                <a:latin typeface="+mn-lt"/>
                <a:ea typeface="+mn-ea"/>
                <a:cs typeface="+mn-cs"/>
              </a:rPr>
              <a:t> </a:t>
            </a:r>
            <a:endParaRPr lang="en-US" sz="20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7</a:t>
            </a:fld>
            <a:endParaRPr lang="en-US"/>
          </a:p>
        </p:txBody>
      </p:sp>
    </p:spTree>
    <p:extLst>
      <p:ext uri="{BB962C8B-B14F-4D97-AF65-F5344CB8AC3E}">
        <p14:creationId xmlns:p14="http://schemas.microsoft.com/office/powerpoint/2010/main" val="11299073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9</a:t>
            </a:fld>
            <a:endParaRPr lang="en-US"/>
          </a:p>
        </p:txBody>
      </p:sp>
    </p:spTree>
    <p:extLst>
      <p:ext uri="{BB962C8B-B14F-4D97-AF65-F5344CB8AC3E}">
        <p14:creationId xmlns:p14="http://schemas.microsoft.com/office/powerpoint/2010/main" val="3777365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11</a:t>
            </a:fld>
            <a:endParaRPr lang="en-US"/>
          </a:p>
        </p:txBody>
      </p:sp>
    </p:spTree>
    <p:extLst>
      <p:ext uri="{BB962C8B-B14F-4D97-AF65-F5344CB8AC3E}">
        <p14:creationId xmlns:p14="http://schemas.microsoft.com/office/powerpoint/2010/main" val="580440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Teams when a perfect model is being applied then the effectiveness of the team increases a lot. Because these theories and the models are proven and gets more effective when matched with some distinctive individuals. Due to the corona many companies adhered the home office formula but now things have become normal but the companies have seen that home office increases the efficiency of the team members. So, now the hybrid model of workplace is being followed the most so better results can be generated with ease. In this task with various examples hence on the results are discussed, here Belbin, Tuckman, Heckman etc. theories are being discussed with examples.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A3D4FB2-3C30-460E-8ECB-8D3F125C11F1}" type="slidenum">
              <a:rPr lang="en-US" smtClean="0"/>
              <a:t>13</a:t>
            </a:fld>
            <a:endParaRPr lang="en-US"/>
          </a:p>
        </p:txBody>
      </p:sp>
    </p:spTree>
    <p:extLst>
      <p:ext uri="{BB962C8B-B14F-4D97-AF65-F5344CB8AC3E}">
        <p14:creationId xmlns:p14="http://schemas.microsoft.com/office/powerpoint/2010/main" val="37089088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3/9/24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3/9/24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3/9/24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3/9/24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3/9/24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3/9/24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3/9/24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3/9/24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3/9/24</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3/9/24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3/9/24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3/9/24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3/9/24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3/9/24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3/9/24</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2F5B5-FCA0-4C48-A75E-E377DF22490E}"/>
              </a:ext>
            </a:extLst>
          </p:cNvPr>
          <p:cNvSpPr>
            <a:spLocks noGrp="1"/>
          </p:cNvSpPr>
          <p:nvPr>
            <p:ph type="ctrTitle"/>
          </p:nvPr>
        </p:nvSpPr>
        <p:spPr/>
        <p:txBody>
          <a:bodyPr/>
          <a:lstStyle/>
          <a:p>
            <a:r>
              <a:rPr lang="en-GB" dirty="0"/>
              <a:t>Effective Team-working and Communication</a:t>
            </a:r>
            <a:br>
              <a:rPr lang="en-US" dirty="0"/>
            </a:br>
            <a:endParaRPr lang="en-US" dirty="0"/>
          </a:p>
        </p:txBody>
      </p:sp>
      <p:sp>
        <p:nvSpPr>
          <p:cNvPr id="3" name="Subtitle 2">
            <a:extLst>
              <a:ext uri="{FF2B5EF4-FFF2-40B4-BE49-F238E27FC236}">
                <a16:creationId xmlns:a16="http://schemas.microsoft.com/office/drawing/2014/main" id="{C0084E69-C28D-4514-B09C-1B8F0F96665F}"/>
              </a:ext>
            </a:extLst>
          </p:cNvPr>
          <p:cNvSpPr>
            <a:spLocks noGrp="1"/>
          </p:cNvSpPr>
          <p:nvPr>
            <p:ph type="subTitle" idx="1"/>
          </p:nvPr>
        </p:nvSpPr>
        <p:spPr>
          <a:xfrm>
            <a:off x="108488" y="5536878"/>
            <a:ext cx="11701220" cy="1211393"/>
          </a:xfrm>
        </p:spPr>
        <p:txBody>
          <a:bodyPr>
            <a:normAutofit fontScale="92500" lnSpcReduction="20000"/>
          </a:bodyPr>
          <a:lstStyle/>
          <a:p>
            <a:r>
              <a:rPr lang="en-GB" sz="2000" dirty="0"/>
              <a:t>Student Name&amp; Id: 	</a:t>
            </a:r>
            <a:r>
              <a:rPr lang="en-GB" sz="2000" dirty="0" err="1"/>
              <a:t>Atopa</a:t>
            </a:r>
            <a:r>
              <a:rPr lang="en-GB" sz="2000" dirty="0"/>
              <a:t> </a:t>
            </a:r>
            <a:r>
              <a:rPr lang="en-GB" sz="2000" dirty="0" err="1"/>
              <a:t>Sangida</a:t>
            </a:r>
            <a:r>
              <a:rPr lang="en-GB" sz="2000" dirty="0"/>
              <a:t>(2128179)</a:t>
            </a:r>
          </a:p>
          <a:p>
            <a:r>
              <a:rPr lang="en-GB" sz="2000" dirty="0"/>
              <a:t>						Julia </a:t>
            </a:r>
            <a:r>
              <a:rPr lang="en-GB" sz="2000" dirty="0" err="1"/>
              <a:t>Zupkova</a:t>
            </a:r>
            <a:r>
              <a:rPr lang="en-GB" sz="2000" dirty="0"/>
              <a:t>(2314934)</a:t>
            </a:r>
          </a:p>
          <a:p>
            <a:r>
              <a:rPr lang="en-GB" sz="2000" dirty="0"/>
              <a:t>						</a:t>
            </a:r>
            <a:r>
              <a:rPr lang="en-GB" sz="2000" dirty="0" err="1"/>
              <a:t>Zaneta</a:t>
            </a:r>
            <a:r>
              <a:rPr lang="en-GB" sz="2000" dirty="0"/>
              <a:t> </a:t>
            </a:r>
            <a:r>
              <a:rPr lang="en-GB" sz="2000" dirty="0" err="1"/>
              <a:t>Zupkova</a:t>
            </a:r>
            <a:r>
              <a:rPr lang="en-GB" sz="2000" dirty="0"/>
              <a:t>(2314065)</a:t>
            </a:r>
            <a:endParaRPr lang="en-US" sz="2000" dirty="0"/>
          </a:p>
          <a:p>
            <a:endParaRPr lang="en-US" dirty="0"/>
          </a:p>
        </p:txBody>
      </p:sp>
    </p:spTree>
    <p:extLst>
      <p:ext uri="{BB962C8B-B14F-4D97-AF65-F5344CB8AC3E}">
        <p14:creationId xmlns:p14="http://schemas.microsoft.com/office/powerpoint/2010/main" val="459787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5F601-F609-4FB7-A169-FB663FC8D15B}"/>
              </a:ext>
            </a:extLst>
          </p:cNvPr>
          <p:cNvSpPr>
            <a:spLocks noGrp="1"/>
          </p:cNvSpPr>
          <p:nvPr>
            <p:ph type="title"/>
          </p:nvPr>
        </p:nvSpPr>
        <p:spPr/>
        <p:txBody>
          <a:bodyPr/>
          <a:lstStyle/>
          <a:p>
            <a:r>
              <a:rPr lang="en-GB" dirty="0"/>
              <a:t>Introduction </a:t>
            </a:r>
            <a:endParaRPr lang="en-US" dirty="0"/>
          </a:p>
        </p:txBody>
      </p:sp>
      <p:sp>
        <p:nvSpPr>
          <p:cNvPr id="3" name="Content Placeholder 2">
            <a:extLst>
              <a:ext uri="{FF2B5EF4-FFF2-40B4-BE49-F238E27FC236}">
                <a16:creationId xmlns:a16="http://schemas.microsoft.com/office/drawing/2014/main" id="{844BE680-F9FB-4B6F-96FC-669DB912FCA7}"/>
              </a:ext>
            </a:extLst>
          </p:cNvPr>
          <p:cNvSpPr>
            <a:spLocks noGrp="1"/>
          </p:cNvSpPr>
          <p:nvPr>
            <p:ph idx="1"/>
          </p:nvPr>
        </p:nvSpPr>
        <p:spPr/>
        <p:txBody>
          <a:bodyPr>
            <a:normAutofit fontScale="92500" lnSpcReduction="10000"/>
          </a:bodyPr>
          <a:lstStyle/>
          <a:p>
            <a:pPr algn="just"/>
            <a:r>
              <a:rPr lang="en-GB" sz="2800" dirty="0"/>
              <a:t>Individually tasks can be done but they require more time and effort. But in teams’ tasks can be done with better ease and in less time. But various techniques are present to make the team tasks to become more effective</a:t>
            </a:r>
            <a:r>
              <a:rPr lang="en-US" sz="2800" dirty="0"/>
              <a:t>.</a:t>
            </a:r>
          </a:p>
          <a:p>
            <a:pPr algn="just"/>
            <a:r>
              <a:rPr lang="en-GB" sz="2800" dirty="0"/>
              <a:t>In this task hence here, this is divided in two parts, in the first one the theoretical under pinning is done like how and in which way effective team, team dynamics etc. can be ensured and then in the last part the examples from the practical life are being done.</a:t>
            </a:r>
            <a:endParaRPr lang="en-US" sz="2800" dirty="0"/>
          </a:p>
          <a:p>
            <a:pPr algn="just"/>
            <a:endParaRPr lang="en-GB" sz="2800" dirty="0"/>
          </a:p>
        </p:txBody>
      </p:sp>
    </p:spTree>
    <p:extLst>
      <p:ext uri="{BB962C8B-B14F-4D97-AF65-F5344CB8AC3E}">
        <p14:creationId xmlns:p14="http://schemas.microsoft.com/office/powerpoint/2010/main" val="7353446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EBCB6-3248-4BEC-8853-698D2193D4A6}"/>
              </a:ext>
            </a:extLst>
          </p:cNvPr>
          <p:cNvSpPr>
            <a:spLocks noGrp="1"/>
          </p:cNvSpPr>
          <p:nvPr>
            <p:ph type="title"/>
          </p:nvPr>
        </p:nvSpPr>
        <p:spPr>
          <a:xfrm>
            <a:off x="818712" y="1521608"/>
            <a:ext cx="10571998" cy="970450"/>
          </a:xfrm>
        </p:spPr>
        <p:txBody>
          <a:bodyPr/>
          <a:lstStyle/>
          <a:p>
            <a:r>
              <a:rPr lang="en-GB" sz="2800" dirty="0"/>
              <a:t>Part 1: Theories and models for effective team formation (in online and offline or hybrid)</a:t>
            </a:r>
            <a:br>
              <a:rPr lang="en-US" sz="2800" dirty="0"/>
            </a:br>
            <a:r>
              <a:rPr lang="en-GB" sz="2800" dirty="0"/>
              <a:t>1.1 Overview of Teams and groups (effective team characteristics)</a:t>
            </a:r>
            <a:br>
              <a:rPr lang="en-US" sz="2800" dirty="0"/>
            </a:br>
            <a:endParaRPr lang="en-US" dirty="0"/>
          </a:p>
        </p:txBody>
      </p:sp>
      <p:pic>
        <p:nvPicPr>
          <p:cNvPr id="5" name="Content Placeholder 4">
            <a:extLst>
              <a:ext uri="{FF2B5EF4-FFF2-40B4-BE49-F238E27FC236}">
                <a16:creationId xmlns:a16="http://schemas.microsoft.com/office/drawing/2014/main" id="{15E3FF7F-315A-4FE4-A6F6-D8C17987E6D6}"/>
              </a:ext>
            </a:extLst>
          </p:cNvPr>
          <p:cNvPicPr>
            <a:picLocks noGrp="1" noChangeAspect="1"/>
          </p:cNvPicPr>
          <p:nvPr>
            <p:ph idx="1"/>
          </p:nvPr>
        </p:nvPicPr>
        <p:blipFill>
          <a:blip r:embed="rId3"/>
          <a:stretch>
            <a:fillRect/>
          </a:stretch>
        </p:blipFill>
        <p:spPr>
          <a:xfrm>
            <a:off x="1207332" y="2492058"/>
            <a:ext cx="9056808" cy="4223681"/>
          </a:xfrm>
        </p:spPr>
      </p:pic>
    </p:spTree>
    <p:extLst>
      <p:ext uri="{BB962C8B-B14F-4D97-AF65-F5344CB8AC3E}">
        <p14:creationId xmlns:p14="http://schemas.microsoft.com/office/powerpoint/2010/main" val="3144695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8C22C3-1C98-4BD1-AABE-0503F943A3F7}"/>
              </a:ext>
            </a:extLst>
          </p:cNvPr>
          <p:cNvSpPr>
            <a:spLocks noGrp="1"/>
          </p:cNvSpPr>
          <p:nvPr>
            <p:ph type="title"/>
          </p:nvPr>
        </p:nvSpPr>
        <p:spPr>
          <a:xfrm>
            <a:off x="801288" y="999202"/>
            <a:ext cx="10571998" cy="970450"/>
          </a:xfrm>
        </p:spPr>
        <p:txBody>
          <a:bodyPr/>
          <a:lstStyle/>
          <a:p>
            <a:br>
              <a:rPr lang="en-GB" dirty="0"/>
            </a:br>
            <a:br>
              <a:rPr lang="en-GB" dirty="0"/>
            </a:br>
            <a:br>
              <a:rPr lang="en-GB" dirty="0"/>
            </a:br>
            <a:br>
              <a:rPr lang="en-GB" dirty="0"/>
            </a:br>
            <a:br>
              <a:rPr lang="en-GB" dirty="0"/>
            </a:br>
            <a:br>
              <a:rPr lang="en-GB" dirty="0"/>
            </a:br>
            <a:r>
              <a:rPr lang="en-GB" dirty="0"/>
              <a:t>1.2 Existing theories and models on teamwork</a:t>
            </a:r>
            <a:br>
              <a:rPr lang="en-US" dirty="0"/>
            </a:br>
            <a:endParaRPr lang="en-US" dirty="0"/>
          </a:p>
        </p:txBody>
      </p:sp>
      <p:graphicFrame>
        <p:nvGraphicFramePr>
          <p:cNvPr id="4" name="Content Placeholder 3">
            <a:extLst>
              <a:ext uri="{FF2B5EF4-FFF2-40B4-BE49-F238E27FC236}">
                <a16:creationId xmlns:a16="http://schemas.microsoft.com/office/drawing/2014/main" id="{B9523579-1D42-473B-A1D7-8B5BB1838450}"/>
              </a:ext>
            </a:extLst>
          </p:cNvPr>
          <p:cNvGraphicFramePr>
            <a:graphicFrameLocks noGrp="1"/>
          </p:cNvGraphicFramePr>
          <p:nvPr>
            <p:ph idx="1"/>
            <p:extLst>
              <p:ext uri="{D42A27DB-BD31-4B8C-83A1-F6EECF244321}">
                <p14:modId xmlns:p14="http://schemas.microsoft.com/office/powerpoint/2010/main" val="3726456673"/>
              </p:ext>
            </p:extLst>
          </p:nvPr>
        </p:nvGraphicFramePr>
        <p:xfrm>
          <a:off x="819150" y="2222500"/>
          <a:ext cx="10553700" cy="363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090178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12B9F7-807E-4201-BAC9-358B20DE5353}"/>
              </a:ext>
            </a:extLst>
          </p:cNvPr>
          <p:cNvSpPr>
            <a:spLocks noGrp="1"/>
          </p:cNvSpPr>
          <p:nvPr>
            <p:ph type="title"/>
          </p:nvPr>
        </p:nvSpPr>
        <p:spPr>
          <a:xfrm>
            <a:off x="810000" y="999202"/>
            <a:ext cx="10571998" cy="970450"/>
          </a:xfrm>
        </p:spPr>
        <p:txBody>
          <a:bodyPr/>
          <a:lstStyle/>
          <a:p>
            <a:r>
              <a:rPr lang="en-GB" dirty="0"/>
              <a:t>1.3 Theories and models in the business world (applications of these)</a:t>
            </a:r>
            <a:br>
              <a:rPr lang="en-US" dirty="0"/>
            </a:br>
            <a:endParaRPr lang="en-US" dirty="0"/>
          </a:p>
        </p:txBody>
      </p:sp>
      <p:graphicFrame>
        <p:nvGraphicFramePr>
          <p:cNvPr id="4" name="Content Placeholder 3">
            <a:extLst>
              <a:ext uri="{FF2B5EF4-FFF2-40B4-BE49-F238E27FC236}">
                <a16:creationId xmlns:a16="http://schemas.microsoft.com/office/drawing/2014/main" id="{D382403B-A1A9-4E6A-BC6F-08EF7E11B8A8}"/>
              </a:ext>
            </a:extLst>
          </p:cNvPr>
          <p:cNvGraphicFramePr>
            <a:graphicFrameLocks noGrp="1"/>
          </p:cNvGraphicFramePr>
          <p:nvPr>
            <p:ph idx="1"/>
            <p:extLst>
              <p:ext uri="{D42A27DB-BD31-4B8C-83A1-F6EECF244321}">
                <p14:modId xmlns:p14="http://schemas.microsoft.com/office/powerpoint/2010/main" val="785389934"/>
              </p:ext>
            </p:extLst>
          </p:nvPr>
        </p:nvGraphicFramePr>
        <p:xfrm>
          <a:off x="819150" y="2222500"/>
          <a:ext cx="10553700" cy="363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80313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251D51-1B54-451B-A63E-9D3AFA65E39A}"/>
              </a:ext>
            </a:extLst>
          </p:cNvPr>
          <p:cNvSpPr>
            <a:spLocks noGrp="1"/>
          </p:cNvSpPr>
          <p:nvPr>
            <p:ph type="title"/>
          </p:nvPr>
        </p:nvSpPr>
        <p:spPr>
          <a:xfrm>
            <a:off x="801288" y="1251837"/>
            <a:ext cx="10571998" cy="970450"/>
          </a:xfrm>
        </p:spPr>
        <p:txBody>
          <a:bodyPr/>
          <a:lstStyle/>
          <a:p>
            <a:br>
              <a:rPr lang="en-GB" dirty="0"/>
            </a:br>
            <a:br>
              <a:rPr lang="en-GB" dirty="0"/>
            </a:br>
            <a:br>
              <a:rPr lang="en-GB" dirty="0"/>
            </a:br>
            <a:br>
              <a:rPr lang="en-GB" dirty="0"/>
            </a:br>
            <a:r>
              <a:rPr lang="en-GB" sz="2800" dirty="0"/>
              <a:t>Part 2: Application of the theories (to monitor and improve performance) based on current scenarios of workplace</a:t>
            </a:r>
            <a:br>
              <a:rPr lang="en-US" sz="2800" dirty="0"/>
            </a:br>
            <a:r>
              <a:rPr lang="en-GB" sz="2800" dirty="0"/>
              <a:t>2.1 Effective teams and theory application (with examples)</a:t>
            </a:r>
            <a:br>
              <a:rPr lang="en-US" sz="2800" dirty="0"/>
            </a:br>
            <a:endParaRPr lang="en-US" dirty="0"/>
          </a:p>
        </p:txBody>
      </p:sp>
      <p:graphicFrame>
        <p:nvGraphicFramePr>
          <p:cNvPr id="4" name="Content Placeholder 3">
            <a:extLst>
              <a:ext uri="{FF2B5EF4-FFF2-40B4-BE49-F238E27FC236}">
                <a16:creationId xmlns:a16="http://schemas.microsoft.com/office/drawing/2014/main" id="{A44112B5-67C1-4678-813D-3DAD9A475405}"/>
              </a:ext>
            </a:extLst>
          </p:cNvPr>
          <p:cNvGraphicFramePr>
            <a:graphicFrameLocks noGrp="1"/>
          </p:cNvGraphicFramePr>
          <p:nvPr>
            <p:ph idx="1"/>
            <p:extLst>
              <p:ext uri="{D42A27DB-BD31-4B8C-83A1-F6EECF244321}">
                <p14:modId xmlns:p14="http://schemas.microsoft.com/office/powerpoint/2010/main" val="1742305152"/>
              </p:ext>
            </p:extLst>
          </p:nvPr>
        </p:nvGraphicFramePr>
        <p:xfrm>
          <a:off x="819150" y="2222500"/>
          <a:ext cx="10553700" cy="363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36490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D133-7708-42D2-9DD4-0C557AF4DADF}"/>
              </a:ext>
            </a:extLst>
          </p:cNvPr>
          <p:cNvSpPr>
            <a:spLocks noGrp="1"/>
          </p:cNvSpPr>
          <p:nvPr>
            <p:ph type="title"/>
          </p:nvPr>
        </p:nvSpPr>
        <p:spPr>
          <a:xfrm>
            <a:off x="810000" y="1521608"/>
            <a:ext cx="10571998" cy="970450"/>
          </a:xfrm>
        </p:spPr>
        <p:txBody>
          <a:bodyPr/>
          <a:lstStyle/>
          <a:p>
            <a:r>
              <a:rPr lang="en-GB" dirty="0"/>
              <a:t>2.2 Performance improvement and monitoring in hybrid model (with examples)</a:t>
            </a:r>
            <a:br>
              <a:rPr lang="en-US" dirty="0"/>
            </a:br>
            <a:endParaRPr lang="en-US" dirty="0"/>
          </a:p>
        </p:txBody>
      </p:sp>
      <p:graphicFrame>
        <p:nvGraphicFramePr>
          <p:cNvPr id="4" name="Content Placeholder 3">
            <a:extLst>
              <a:ext uri="{FF2B5EF4-FFF2-40B4-BE49-F238E27FC236}">
                <a16:creationId xmlns:a16="http://schemas.microsoft.com/office/drawing/2014/main" id="{8FA3A35E-6559-465E-BE19-0B38EF7E6702}"/>
              </a:ext>
            </a:extLst>
          </p:cNvPr>
          <p:cNvGraphicFramePr>
            <a:graphicFrameLocks noGrp="1"/>
          </p:cNvGraphicFramePr>
          <p:nvPr>
            <p:ph idx="1"/>
            <p:extLst>
              <p:ext uri="{D42A27DB-BD31-4B8C-83A1-F6EECF244321}">
                <p14:modId xmlns:p14="http://schemas.microsoft.com/office/powerpoint/2010/main" val="3711392909"/>
              </p:ext>
            </p:extLst>
          </p:nvPr>
        </p:nvGraphicFramePr>
        <p:xfrm>
          <a:off x="819150" y="2222500"/>
          <a:ext cx="10553700" cy="3636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75729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18C4E-E113-01C9-F883-6F2B1A902623}"/>
              </a:ext>
            </a:extLst>
          </p:cNvPr>
          <p:cNvSpPr>
            <a:spLocks noGrp="1"/>
          </p:cNvSpPr>
          <p:nvPr>
            <p:ph type="title"/>
          </p:nvPr>
        </p:nvSpPr>
        <p:spPr>
          <a:xfrm>
            <a:off x="938493" y="210065"/>
            <a:ext cx="10108448" cy="1025611"/>
          </a:xfrm>
        </p:spPr>
        <p:txBody>
          <a:bodyPr/>
          <a:lstStyle/>
          <a:p>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sz="4000" dirty="0"/>
            </a:br>
            <a:br>
              <a:rPr lang="en-US" dirty="0"/>
            </a:br>
            <a:r>
              <a:rPr lang="en-US" dirty="0"/>
              <a:t>3.1</a:t>
            </a:r>
            <a:r>
              <a:rPr lang="en-US" sz="4000" dirty="0"/>
              <a:t>Team Working</a:t>
            </a:r>
            <a:endParaRPr lang="en-US" dirty="0"/>
          </a:p>
        </p:txBody>
      </p:sp>
      <p:sp>
        <p:nvSpPr>
          <p:cNvPr id="3" name="Content Placeholder 2">
            <a:extLst>
              <a:ext uri="{FF2B5EF4-FFF2-40B4-BE49-F238E27FC236}">
                <a16:creationId xmlns:a16="http://schemas.microsoft.com/office/drawing/2014/main" id="{DBFDCD90-9D5C-6F57-E928-795F442838EC}"/>
              </a:ext>
            </a:extLst>
          </p:cNvPr>
          <p:cNvSpPr>
            <a:spLocks noGrp="1"/>
          </p:cNvSpPr>
          <p:nvPr>
            <p:ph idx="1"/>
          </p:nvPr>
        </p:nvSpPr>
        <p:spPr>
          <a:xfrm>
            <a:off x="938492" y="1235676"/>
            <a:ext cx="13296491" cy="6586150"/>
          </a:xfrm>
        </p:spPr>
        <p:txBody>
          <a:bodyPr/>
          <a:lstStyle/>
          <a:p>
            <a:pPr marL="285750" indent="-285750">
              <a:buFont typeface="Arial" panose="020B0604020202020204" pitchFamily="34" charset="0"/>
              <a:buChar char="•"/>
            </a:pPr>
            <a:r>
              <a:rPr lang="en-US" sz="2800" dirty="0"/>
              <a:t>Why is team working important ?</a:t>
            </a:r>
          </a:p>
          <a:p>
            <a:pPr marL="285750" indent="-285750">
              <a:buFont typeface="Arial" panose="020B0604020202020204" pitchFamily="34" charset="0"/>
              <a:buChar char="•"/>
            </a:pPr>
            <a:r>
              <a:rPr lang="en-US" sz="2800" dirty="0"/>
              <a:t>What is the Benefits of team working ?</a:t>
            </a:r>
          </a:p>
          <a:p>
            <a:pPr marL="285750" indent="-285750">
              <a:buFont typeface="Arial" panose="020B0604020202020204" pitchFamily="34" charset="0"/>
              <a:buChar char="•"/>
            </a:pPr>
            <a:r>
              <a:rPr lang="en-US" sz="2800" dirty="0"/>
              <a:t>What is needed for a good team work? </a:t>
            </a:r>
          </a:p>
          <a:p>
            <a:pPr marL="285750" indent="-285750">
              <a:buFont typeface="Arial" panose="020B0604020202020204" pitchFamily="34" charset="0"/>
              <a:buChar char="•"/>
            </a:pPr>
            <a:r>
              <a:rPr lang="en-US" sz="2800" dirty="0"/>
              <a:t>What is the power of working together?</a:t>
            </a:r>
          </a:p>
          <a:p>
            <a:pPr marL="285750" indent="-285750">
              <a:buFont typeface="Arial" panose="020B0604020202020204" pitchFamily="34" charset="0"/>
              <a:buChar char="•"/>
            </a:pPr>
            <a:r>
              <a:rPr lang="en-US" sz="2800" dirty="0"/>
              <a:t>What are team working skills?</a:t>
            </a:r>
          </a:p>
          <a:p>
            <a:endParaRPr lang="en-US" dirty="0"/>
          </a:p>
        </p:txBody>
      </p:sp>
    </p:spTree>
    <p:extLst>
      <p:ext uri="{BB962C8B-B14F-4D97-AF65-F5344CB8AC3E}">
        <p14:creationId xmlns:p14="http://schemas.microsoft.com/office/powerpoint/2010/main" val="16792903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CB1A5-F85D-78C4-9277-1E0B7CB389ED}"/>
              </a:ext>
            </a:extLst>
          </p:cNvPr>
          <p:cNvSpPr>
            <a:spLocks noGrp="1"/>
          </p:cNvSpPr>
          <p:nvPr>
            <p:ph type="title"/>
          </p:nvPr>
        </p:nvSpPr>
        <p:spPr>
          <a:xfrm>
            <a:off x="5894962" y="479493"/>
            <a:ext cx="5458838" cy="1325563"/>
          </a:xfrm>
        </p:spPr>
        <p:txBody>
          <a:bodyPr vert="horz" lIns="91440" tIns="45720" rIns="91440" bIns="45720" rtlCol="0" anchor="ctr">
            <a:normAutofit/>
          </a:bodyPr>
          <a:lstStyle/>
          <a:p>
            <a:r>
              <a:rPr lang="en-US" kern="1200" dirty="0">
                <a:solidFill>
                  <a:schemeClr val="tx1"/>
                </a:solidFill>
                <a:latin typeface="+mj-lt"/>
                <a:ea typeface="+mj-ea"/>
                <a:cs typeface="+mj-cs"/>
              </a:rPr>
              <a:t>3.2Tuckman </a:t>
            </a:r>
          </a:p>
        </p:txBody>
      </p:sp>
      <p:pic>
        <p:nvPicPr>
          <p:cNvPr id="9" name="Picture 8" descr="A diagram of a performance curve&#10;&#10;Description automatically generated">
            <a:extLst>
              <a:ext uri="{FF2B5EF4-FFF2-40B4-BE49-F238E27FC236}">
                <a16:creationId xmlns:a16="http://schemas.microsoft.com/office/drawing/2014/main" id="{77F92970-D71F-2604-C728-D4AA45A6799D}"/>
              </a:ext>
            </a:extLst>
          </p:cNvPr>
          <p:cNvPicPr>
            <a:picLocks noChangeAspect="1"/>
          </p:cNvPicPr>
          <p:nvPr/>
        </p:nvPicPr>
        <p:blipFill>
          <a:blip r:embed="rId3"/>
          <a:stretch>
            <a:fillRect/>
          </a:stretch>
        </p:blipFill>
        <p:spPr>
          <a:xfrm>
            <a:off x="252967" y="946395"/>
            <a:ext cx="5389029" cy="394169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4" name="TextBox 3">
            <a:extLst>
              <a:ext uri="{FF2B5EF4-FFF2-40B4-BE49-F238E27FC236}">
                <a16:creationId xmlns:a16="http://schemas.microsoft.com/office/drawing/2014/main" id="{B1BF366C-3AD8-3752-373D-EE6F733C7A17}"/>
              </a:ext>
            </a:extLst>
          </p:cNvPr>
          <p:cNvSpPr txBox="1"/>
          <p:nvPr/>
        </p:nvSpPr>
        <p:spPr>
          <a:xfrm>
            <a:off x="5838406" y="1989437"/>
            <a:ext cx="5458838" cy="3833727"/>
          </a:xfrm>
          <a:prstGeom prst="rect">
            <a:avLst/>
          </a:prstGeom>
        </p:spPr>
        <p:txBody>
          <a:bodyPr vert="horz" lIns="91440" tIns="45720" rIns="91440" bIns="45720" rtlCol="0">
            <a:normAutofit lnSpcReduction="10000"/>
          </a:bodyPr>
          <a:lstStyle/>
          <a:p>
            <a:pPr indent="-228600">
              <a:lnSpc>
                <a:spcPct val="90000"/>
              </a:lnSpc>
              <a:spcAft>
                <a:spcPts val="600"/>
              </a:spcAft>
              <a:buFont typeface="Arial" panose="020B0604020202020204" pitchFamily="34" charset="0"/>
              <a:buChar char="•"/>
            </a:pPr>
            <a:r>
              <a:rPr lang="en-US" dirty="0"/>
              <a:t>According to Tuckman's approach, relationships form, the leadership style shifts to one that is more collaborative or shared, and the team becomes more capable and mature. Tuckman's initial research only detailed the ways in which he had seen groups change, whether or not they were aware of it.</a:t>
            </a:r>
          </a:p>
          <a:p>
            <a:pPr>
              <a:lnSpc>
                <a:spcPct val="90000"/>
              </a:lnSpc>
              <a:spcAft>
                <a:spcPts val="600"/>
              </a:spcAft>
            </a:pPr>
            <a:endParaRPr lang="en-US" dirty="0"/>
          </a:p>
          <a:p>
            <a:pPr indent="-228600">
              <a:lnSpc>
                <a:spcPct val="90000"/>
              </a:lnSpc>
              <a:spcAft>
                <a:spcPts val="600"/>
              </a:spcAft>
              <a:buFont typeface="Arial" panose="020B0604020202020204" pitchFamily="34" charset="0"/>
              <a:buChar char="•"/>
            </a:pPr>
            <a:r>
              <a:rPr lang="en-US" dirty="0"/>
              <a:t>Teams go through phases that are referred to as forming, storming, norming, performing, and adjourning (or grieving), according to psychologist Bruce Tuckman. Tuckman's concept can be used to improve team performance. Determine which stage your team is in first, then utilize our guidance to help them advance through the stages.</a:t>
            </a:r>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a:p>
            <a:pPr indent="-228600">
              <a:lnSpc>
                <a:spcPct val="90000"/>
              </a:lnSpc>
              <a:spcAft>
                <a:spcPts val="600"/>
              </a:spcAft>
              <a:buFont typeface="Arial" panose="020B0604020202020204" pitchFamily="34" charset="0"/>
              <a:buChar char="•"/>
            </a:pPr>
            <a:endParaRPr lang="en-US" dirty="0"/>
          </a:p>
        </p:txBody>
      </p:sp>
    </p:spTree>
    <p:extLst>
      <p:ext uri="{BB962C8B-B14F-4D97-AF65-F5344CB8AC3E}">
        <p14:creationId xmlns:p14="http://schemas.microsoft.com/office/powerpoint/2010/main" val="39165129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diagram of a group of people&#10;&#10;Description automatically generated">
            <a:extLst>
              <a:ext uri="{FF2B5EF4-FFF2-40B4-BE49-F238E27FC236}">
                <a16:creationId xmlns:a16="http://schemas.microsoft.com/office/drawing/2014/main" id="{FFFA558C-157C-53AE-F388-DA5E519C35A6}"/>
              </a:ext>
            </a:extLst>
          </p:cNvPr>
          <p:cNvPicPr>
            <a:picLocks noChangeAspect="1"/>
          </p:cNvPicPr>
          <p:nvPr/>
        </p:nvPicPr>
        <p:blipFill>
          <a:blip r:embed="rId2"/>
          <a:stretch>
            <a:fillRect/>
          </a:stretch>
        </p:blipFill>
        <p:spPr>
          <a:xfrm>
            <a:off x="6470650" y="3579289"/>
            <a:ext cx="5721350" cy="3278711"/>
          </a:xfrm>
          <a:prstGeom prst="rect">
            <a:avLst/>
          </a:prstGeom>
        </p:spPr>
      </p:pic>
      <p:sp>
        <p:nvSpPr>
          <p:cNvPr id="7" name="TextBox 6">
            <a:extLst>
              <a:ext uri="{FF2B5EF4-FFF2-40B4-BE49-F238E27FC236}">
                <a16:creationId xmlns:a16="http://schemas.microsoft.com/office/drawing/2014/main" id="{F72C187F-7397-DE03-F904-58D15471499D}"/>
              </a:ext>
            </a:extLst>
          </p:cNvPr>
          <p:cNvSpPr txBox="1"/>
          <p:nvPr/>
        </p:nvSpPr>
        <p:spPr>
          <a:xfrm>
            <a:off x="176981" y="1729945"/>
            <a:ext cx="6293669" cy="4770537"/>
          </a:xfrm>
          <a:prstGeom prst="rect">
            <a:avLst/>
          </a:prstGeom>
          <a:noFill/>
        </p:spPr>
        <p:txBody>
          <a:bodyPr wrap="square" rtlCol="0">
            <a:spAutoFit/>
          </a:bodyPr>
          <a:lstStyle/>
          <a:p>
            <a:endParaRPr lang="en-US" sz="2400" dirty="0"/>
          </a:p>
          <a:p>
            <a:pPr marL="342900" indent="-342900">
              <a:buFont typeface="Arial" panose="020B0604020202020204" pitchFamily="34" charset="0"/>
              <a:buChar char="•"/>
            </a:pPr>
            <a:r>
              <a:rPr lang="en-US" sz="2000" b="1" dirty="0"/>
              <a:t>Forming</a:t>
            </a:r>
            <a:r>
              <a:rPr lang="en-US" sz="2000" dirty="0"/>
              <a:t> – team acquaint and establish ground rules</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b="1" dirty="0"/>
              <a:t>Storming</a:t>
            </a:r>
            <a:r>
              <a:rPr lang="en-US" sz="2000" dirty="0"/>
              <a:t>-members start to communicate their feeling but still view them self as individuals. </a:t>
            </a:r>
          </a:p>
          <a:p>
            <a:endParaRPr lang="en-US" sz="2000" dirty="0"/>
          </a:p>
          <a:p>
            <a:pPr marL="342900" indent="-342900">
              <a:buFont typeface="Arial" panose="020B0604020202020204" pitchFamily="34" charset="0"/>
              <a:buChar char="•"/>
            </a:pPr>
            <a:r>
              <a:rPr lang="en-US" sz="2000" b="1" dirty="0"/>
              <a:t>Norming</a:t>
            </a:r>
            <a:r>
              <a:rPr lang="en-US" sz="2000" dirty="0"/>
              <a:t>-feels part of the team, can achieve work if they accept other viewpoint </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b="1" dirty="0"/>
              <a:t>Performing</a:t>
            </a:r>
            <a:r>
              <a:rPr lang="en-US" sz="2000" dirty="0"/>
              <a:t>- team work works In trusting and </a:t>
            </a:r>
          </a:p>
          <a:p>
            <a:pPr marL="342900" indent="-342900">
              <a:buFont typeface="Arial" panose="020B0604020202020204" pitchFamily="34" charset="0"/>
              <a:buChar char="•"/>
            </a:pPr>
            <a:r>
              <a:rPr lang="en-US" sz="2000" dirty="0"/>
              <a:t>Open atmosphere</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r>
              <a:rPr lang="en-US" sz="2000" b="1" dirty="0"/>
              <a:t>Adjourning</a:t>
            </a:r>
            <a:r>
              <a:rPr lang="en-US" sz="2000" dirty="0"/>
              <a:t> – the team comes to the end when finishing their task </a:t>
            </a:r>
          </a:p>
        </p:txBody>
      </p:sp>
      <p:sp>
        <p:nvSpPr>
          <p:cNvPr id="8" name="TextBox 7">
            <a:extLst>
              <a:ext uri="{FF2B5EF4-FFF2-40B4-BE49-F238E27FC236}">
                <a16:creationId xmlns:a16="http://schemas.microsoft.com/office/drawing/2014/main" id="{2ED7C115-13A5-A1EA-6E3E-A9FD86FDEA2A}"/>
              </a:ext>
            </a:extLst>
          </p:cNvPr>
          <p:cNvSpPr txBox="1"/>
          <p:nvPr/>
        </p:nvSpPr>
        <p:spPr>
          <a:xfrm>
            <a:off x="852617" y="516193"/>
            <a:ext cx="11025058" cy="1600438"/>
          </a:xfrm>
          <a:prstGeom prst="rect">
            <a:avLst/>
          </a:prstGeom>
          <a:noFill/>
        </p:spPr>
        <p:txBody>
          <a:bodyPr wrap="square" rtlCol="0">
            <a:spAutoFit/>
          </a:bodyPr>
          <a:lstStyle/>
          <a:p>
            <a:r>
              <a:rPr lang="en-US" sz="4000" b="1" dirty="0"/>
              <a:t>3.4What are the 5 stages of group development ?</a:t>
            </a:r>
          </a:p>
          <a:p>
            <a:endParaRPr lang="en-US" dirty="0"/>
          </a:p>
        </p:txBody>
      </p:sp>
    </p:spTree>
    <p:extLst>
      <p:ext uri="{BB962C8B-B14F-4D97-AF65-F5344CB8AC3E}">
        <p14:creationId xmlns:p14="http://schemas.microsoft.com/office/powerpoint/2010/main" val="28693039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31D0-D38C-BA69-2E02-B314637F05BD}"/>
              </a:ext>
            </a:extLst>
          </p:cNvPr>
          <p:cNvSpPr>
            <a:spLocks noGrp="1"/>
          </p:cNvSpPr>
          <p:nvPr>
            <p:ph type="title"/>
          </p:nvPr>
        </p:nvSpPr>
        <p:spPr>
          <a:xfrm>
            <a:off x="879676" y="447188"/>
            <a:ext cx="10038260" cy="659236"/>
          </a:xfrm>
        </p:spPr>
        <p:txBody>
          <a:bodyPr/>
          <a:lstStyle/>
          <a:p>
            <a:br>
              <a:rPr lang="en-US" sz="4000" dirty="0">
                <a:ea typeface="Calibri"/>
                <a:cs typeface="Calibri"/>
              </a:rPr>
            </a:br>
            <a:r>
              <a:rPr lang="en-US" sz="4000" dirty="0">
                <a:ea typeface="Calibri"/>
                <a:cs typeface="Calibri"/>
              </a:rPr>
              <a:t>4.1Belbin  Nine </a:t>
            </a:r>
            <a:r>
              <a:rPr lang="en-US" dirty="0">
                <a:ea typeface="Calibri"/>
                <a:cs typeface="Calibri"/>
              </a:rPr>
              <a:t>R</a:t>
            </a:r>
            <a:r>
              <a:rPr lang="en-US" sz="4000" dirty="0">
                <a:ea typeface="Calibri"/>
                <a:cs typeface="Calibri"/>
              </a:rPr>
              <a:t>oles </a:t>
            </a:r>
            <a:endParaRPr lang="en-US" dirty="0"/>
          </a:p>
        </p:txBody>
      </p:sp>
      <p:sp>
        <p:nvSpPr>
          <p:cNvPr id="3" name="Content Placeholder 2">
            <a:extLst>
              <a:ext uri="{FF2B5EF4-FFF2-40B4-BE49-F238E27FC236}">
                <a16:creationId xmlns:a16="http://schemas.microsoft.com/office/drawing/2014/main" id="{7B3D8B91-001A-1891-0CB2-43CDD92017AC}"/>
              </a:ext>
            </a:extLst>
          </p:cNvPr>
          <p:cNvSpPr>
            <a:spLocks noGrp="1"/>
          </p:cNvSpPr>
          <p:nvPr>
            <p:ph idx="1"/>
          </p:nvPr>
        </p:nvSpPr>
        <p:spPr>
          <a:xfrm>
            <a:off x="630621" y="3108961"/>
            <a:ext cx="9782503" cy="2749838"/>
          </a:xfrm>
        </p:spPr>
        <p:txBody>
          <a:bodyPr>
            <a:normAutofit fontScale="25000" lnSpcReduction="20000"/>
          </a:bodyPr>
          <a:lstStyle/>
          <a:p>
            <a:pPr marL="285750" indent="-285750">
              <a:buFont typeface="Arial"/>
              <a:buChar char="•"/>
            </a:pPr>
            <a:r>
              <a:rPr lang="en-US" sz="4800" dirty="0">
                <a:ea typeface="Calibri"/>
                <a:cs typeface="Calibri"/>
              </a:rPr>
              <a:t>Monitor Evaluator </a:t>
            </a:r>
          </a:p>
          <a:p>
            <a:r>
              <a:rPr lang="en-US" sz="4800" dirty="0">
                <a:ea typeface="Calibri"/>
                <a:cs typeface="Calibri"/>
              </a:rPr>
              <a:t>Another thought-oriented team role is the monitor evaluator , they can put their emotions aside for the problem solving or it’s the project manager strategically scoping projects and connecting the dots across the team.</a:t>
            </a:r>
          </a:p>
          <a:p>
            <a:pPr marL="285750" indent="-285750">
              <a:buFont typeface="Arial"/>
              <a:buChar char="•"/>
            </a:pPr>
            <a:r>
              <a:rPr lang="en-US" sz="4800" dirty="0">
                <a:ea typeface="Calibri"/>
                <a:cs typeface="Calibri"/>
              </a:rPr>
              <a:t>Plant </a:t>
            </a:r>
          </a:p>
          <a:p>
            <a:r>
              <a:rPr lang="en-US" sz="4800" dirty="0">
                <a:ea typeface="Calibri"/>
                <a:cs typeface="Calibri"/>
              </a:rPr>
              <a:t>Plants help balance out the team , they prefer to brain storm and solidify their own ideas before sharing it out to the team they are highly creative. </a:t>
            </a:r>
          </a:p>
          <a:p>
            <a:pPr marL="285750" indent="-285750">
              <a:buFont typeface="Arial"/>
              <a:buChar char="•"/>
            </a:pPr>
            <a:r>
              <a:rPr lang="en-US" sz="4800" dirty="0">
                <a:ea typeface="Calibri"/>
                <a:cs typeface="Calibri"/>
              </a:rPr>
              <a:t>Specialist </a:t>
            </a:r>
          </a:p>
          <a:p>
            <a:r>
              <a:rPr lang="en-US" sz="4800" dirty="0">
                <a:ea typeface="Calibri"/>
                <a:cs typeface="Calibri"/>
              </a:rPr>
              <a:t>Their job is specialized on a skill the rest of the team may not have much </a:t>
            </a:r>
            <a:r>
              <a:rPr lang="en-US" sz="4800" dirty="0" err="1">
                <a:ea typeface="Calibri"/>
                <a:cs typeface="Calibri"/>
              </a:rPr>
              <a:t>knowlodge</a:t>
            </a:r>
            <a:r>
              <a:rPr lang="en-US" sz="4800" dirty="0">
                <a:ea typeface="Calibri"/>
                <a:cs typeface="Calibri"/>
              </a:rPr>
              <a:t> about it.</a:t>
            </a:r>
          </a:p>
          <a:p>
            <a:pPr marL="285750" indent="-285750">
              <a:buFont typeface="Arial"/>
              <a:buChar char="•"/>
            </a:pPr>
            <a:r>
              <a:rPr lang="en-US" sz="4800" dirty="0">
                <a:ea typeface="Calibri"/>
                <a:cs typeface="Calibri"/>
              </a:rPr>
              <a:t>Resource investigator </a:t>
            </a:r>
          </a:p>
          <a:p>
            <a:r>
              <a:rPr lang="en-US" sz="4800" dirty="0">
                <a:ea typeface="Calibri"/>
                <a:cs typeface="Calibri"/>
              </a:rPr>
              <a:t>They go out and  get all the resource  and that makes them thrive in product sales.</a:t>
            </a:r>
          </a:p>
          <a:p>
            <a:pPr marL="285750" indent="-285750">
              <a:buFont typeface="Arial"/>
              <a:buChar char="•"/>
            </a:pPr>
            <a:r>
              <a:rPr lang="en-US" sz="4800" dirty="0">
                <a:ea typeface="Calibri"/>
                <a:cs typeface="Calibri"/>
              </a:rPr>
              <a:t>Shaper </a:t>
            </a:r>
          </a:p>
          <a:p>
            <a:r>
              <a:rPr lang="en-US" sz="4800" dirty="0">
                <a:ea typeface="Calibri"/>
                <a:cs typeface="Calibri"/>
              </a:rPr>
              <a:t>Shapers are </a:t>
            </a:r>
            <a:r>
              <a:rPr lang="en-US" sz="4800" dirty="0" err="1">
                <a:ea typeface="Calibri"/>
                <a:cs typeface="Calibri"/>
              </a:rPr>
              <a:t>natrual</a:t>
            </a:r>
            <a:r>
              <a:rPr lang="en-US" sz="4800" dirty="0">
                <a:ea typeface="Calibri"/>
                <a:cs typeface="Calibri"/>
              </a:rPr>
              <a:t> leaders.</a:t>
            </a:r>
          </a:p>
          <a:p>
            <a:pPr marL="285750" indent="-285750">
              <a:buFont typeface="Arial"/>
              <a:buChar char="•"/>
            </a:pPr>
            <a:r>
              <a:rPr lang="en-US" sz="4800" dirty="0">
                <a:ea typeface="Calibri"/>
                <a:cs typeface="Calibri"/>
              </a:rPr>
              <a:t>Completer finisher </a:t>
            </a:r>
          </a:p>
          <a:p>
            <a:r>
              <a:rPr lang="en-US" sz="4800" dirty="0">
                <a:ea typeface="Calibri"/>
                <a:cs typeface="Calibri"/>
              </a:rPr>
              <a:t>They know how to </a:t>
            </a:r>
            <a:r>
              <a:rPr lang="en-US" sz="4800" dirty="0" err="1">
                <a:ea typeface="Calibri"/>
                <a:cs typeface="Calibri"/>
              </a:rPr>
              <a:t>indetify</a:t>
            </a:r>
            <a:r>
              <a:rPr lang="en-US" sz="4800" dirty="0">
                <a:ea typeface="Calibri"/>
                <a:cs typeface="Calibri"/>
              </a:rPr>
              <a:t> and fix problems in no time.</a:t>
            </a:r>
          </a:p>
          <a:p>
            <a:pPr marL="285750" indent="-285750">
              <a:buFont typeface="Arial"/>
              <a:buChar char="•"/>
            </a:pPr>
            <a:r>
              <a:rPr lang="en-US" sz="4800" dirty="0">
                <a:ea typeface="Calibri"/>
                <a:cs typeface="Calibri"/>
              </a:rPr>
              <a:t>Implementer </a:t>
            </a:r>
          </a:p>
          <a:p>
            <a:r>
              <a:rPr lang="en-US" sz="4800" dirty="0" err="1">
                <a:ea typeface="Calibri"/>
                <a:cs typeface="Calibri"/>
              </a:rPr>
              <a:t>Assesing</a:t>
            </a:r>
            <a:r>
              <a:rPr lang="en-US" sz="4800" dirty="0">
                <a:ea typeface="Calibri"/>
                <a:cs typeface="Calibri"/>
              </a:rPr>
              <a:t> ways to make the the </a:t>
            </a:r>
            <a:r>
              <a:rPr lang="en-US" sz="4800" dirty="0" err="1">
                <a:ea typeface="Calibri"/>
                <a:cs typeface="Calibri"/>
              </a:rPr>
              <a:t>orginazation</a:t>
            </a:r>
            <a:r>
              <a:rPr lang="en-US" sz="4800" dirty="0">
                <a:ea typeface="Calibri"/>
                <a:cs typeface="Calibri"/>
              </a:rPr>
              <a:t> processes more efficient.</a:t>
            </a:r>
          </a:p>
          <a:p>
            <a:pPr marL="285750" indent="-285750">
              <a:buFont typeface="Arial"/>
              <a:buChar char="•"/>
            </a:pPr>
            <a:r>
              <a:rPr lang="en-US" sz="4800" dirty="0">
                <a:ea typeface="Calibri"/>
                <a:cs typeface="Calibri"/>
              </a:rPr>
              <a:t>Team worker</a:t>
            </a:r>
          </a:p>
          <a:p>
            <a:r>
              <a:rPr lang="en-US" sz="4800" dirty="0">
                <a:ea typeface="Calibri"/>
                <a:cs typeface="Calibri"/>
              </a:rPr>
              <a:t>Team workers are natural collaborators, they excel as a product maker within a lager team.</a:t>
            </a:r>
          </a:p>
          <a:p>
            <a:pPr marL="285750" indent="-285750">
              <a:buFont typeface="Arial"/>
              <a:buChar char="•"/>
            </a:pPr>
            <a:r>
              <a:rPr lang="en-US" sz="4800" dirty="0">
                <a:ea typeface="Calibri"/>
                <a:cs typeface="Calibri"/>
              </a:rPr>
              <a:t>Coordinator </a:t>
            </a:r>
          </a:p>
          <a:p>
            <a:r>
              <a:rPr lang="en-US" sz="4800" dirty="0">
                <a:ea typeface="Calibri"/>
                <a:cs typeface="Calibri"/>
              </a:rPr>
              <a:t>They thrive as team leaders of product developers.</a:t>
            </a:r>
          </a:p>
          <a:p>
            <a:endParaRPr lang="en-US" dirty="0"/>
          </a:p>
        </p:txBody>
      </p:sp>
    </p:spTree>
    <p:extLst>
      <p:ext uri="{BB962C8B-B14F-4D97-AF65-F5344CB8AC3E}">
        <p14:creationId xmlns:p14="http://schemas.microsoft.com/office/powerpoint/2010/main" val="839698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1D54E2-6275-983C-1651-F241A5848D05}"/>
              </a:ext>
            </a:extLst>
          </p:cNvPr>
          <p:cNvSpPr>
            <a:spLocks noGrp="1"/>
          </p:cNvSpPr>
          <p:nvPr>
            <p:ph type="title"/>
          </p:nvPr>
        </p:nvSpPr>
        <p:spPr>
          <a:xfrm>
            <a:off x="818712" y="-804974"/>
            <a:ext cx="1622304" cy="150744"/>
          </a:xfrm>
        </p:spPr>
        <p:txBody>
          <a:bodyPr/>
          <a:lstStyle/>
          <a:p>
            <a:endParaRPr lang="en-US" dirty="0"/>
          </a:p>
        </p:txBody>
      </p:sp>
      <p:sp>
        <p:nvSpPr>
          <p:cNvPr id="3" name="Content Placeholder 2">
            <a:extLst>
              <a:ext uri="{FF2B5EF4-FFF2-40B4-BE49-F238E27FC236}">
                <a16:creationId xmlns:a16="http://schemas.microsoft.com/office/drawing/2014/main" id="{134E9B67-F77D-E561-66C0-84197DDEA0BB}"/>
              </a:ext>
            </a:extLst>
          </p:cNvPr>
          <p:cNvSpPr>
            <a:spLocks noGrp="1"/>
          </p:cNvSpPr>
          <p:nvPr>
            <p:ph idx="1"/>
          </p:nvPr>
        </p:nvSpPr>
        <p:spPr>
          <a:xfrm>
            <a:off x="818712" y="2212848"/>
            <a:ext cx="10554574" cy="4352544"/>
          </a:xfrm>
        </p:spPr>
        <p:txBody>
          <a:bodyPr>
            <a:normAutofit fontScale="77500" lnSpcReduction="20000"/>
          </a:bodyPr>
          <a:lstStyle/>
          <a:p>
            <a:r>
              <a:rPr lang="en-US" sz="2900" dirty="0">
                <a:ea typeface="Calibri"/>
                <a:cs typeface="Calibri"/>
              </a:rPr>
              <a:t>Effective Conflict handling and delegation.</a:t>
            </a:r>
          </a:p>
          <a:p>
            <a:pPr marL="0" indent="0">
              <a:buNone/>
            </a:pPr>
            <a:r>
              <a:rPr lang="en-US" sz="2900" dirty="0">
                <a:ea typeface="Calibri"/>
                <a:cs typeface="Calibri"/>
              </a:rPr>
              <a:t>Conflict resolution also builds teamwork, as it brings people together to resolve an issue.</a:t>
            </a:r>
          </a:p>
          <a:p>
            <a:pPr marL="0" indent="0">
              <a:buNone/>
            </a:pPr>
            <a:endParaRPr lang="en-US" sz="2900" dirty="0">
              <a:ea typeface="Calibri"/>
              <a:cs typeface="Calibri"/>
            </a:endParaRPr>
          </a:p>
          <a:p>
            <a:r>
              <a:rPr lang="en-US" sz="2900" dirty="0">
                <a:ea typeface="Calibri"/>
                <a:cs typeface="Calibri"/>
              </a:rPr>
              <a:t>The difference between teams and groups </a:t>
            </a:r>
          </a:p>
          <a:p>
            <a:pPr marL="0" indent="0">
              <a:buNone/>
            </a:pPr>
            <a:r>
              <a:rPr lang="en-US" sz="2900" dirty="0">
                <a:ea typeface="Calibri"/>
                <a:cs typeface="Calibri"/>
              </a:rPr>
              <a:t>A group is a number of people who have a common purpose but are to numerous for team role relationship to form. </a:t>
            </a:r>
          </a:p>
          <a:p>
            <a:pPr marL="0" indent="0">
              <a:buNone/>
            </a:pPr>
            <a:endParaRPr lang="en-US" sz="2900" dirty="0">
              <a:ea typeface="Calibri"/>
              <a:cs typeface="Calibri"/>
            </a:endParaRPr>
          </a:p>
          <a:p>
            <a:r>
              <a:rPr lang="en-US" sz="2900" dirty="0">
                <a:ea typeface="Calibri"/>
                <a:cs typeface="Calibri"/>
              </a:rPr>
              <a:t>Group dynamics </a:t>
            </a:r>
          </a:p>
          <a:p>
            <a:pPr marL="0" indent="0">
              <a:buNone/>
            </a:pPr>
            <a:r>
              <a:rPr lang="en-US" sz="2900" dirty="0">
                <a:ea typeface="Calibri"/>
                <a:cs typeface="Calibri"/>
              </a:rPr>
              <a:t>Group dynamics refers to the patterns of behavior and interpersonal relationships within a group.</a:t>
            </a:r>
          </a:p>
          <a:p>
            <a:pPr marL="0" indent="0">
              <a:buNone/>
            </a:pPr>
            <a:endParaRPr lang="en-US" sz="1800" dirty="0">
              <a:ea typeface="Calibri"/>
              <a:cs typeface="Calibri"/>
            </a:endParaRPr>
          </a:p>
          <a:p>
            <a:endParaRPr lang="en-US" dirty="0"/>
          </a:p>
        </p:txBody>
      </p:sp>
    </p:spTree>
    <p:extLst>
      <p:ext uri="{BB962C8B-B14F-4D97-AF65-F5344CB8AC3E}">
        <p14:creationId xmlns:p14="http://schemas.microsoft.com/office/powerpoint/2010/main" val="1292909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D0854-2EEF-46E0-BC4D-7A6215EE97AE}"/>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50F322E7-FABB-4896-ABA5-7C1CC8414F36}"/>
              </a:ext>
            </a:extLst>
          </p:cNvPr>
          <p:cNvSpPr>
            <a:spLocks noGrp="1"/>
          </p:cNvSpPr>
          <p:nvPr>
            <p:ph idx="1"/>
          </p:nvPr>
        </p:nvSpPr>
        <p:spPr/>
        <p:txBody>
          <a:bodyPr>
            <a:normAutofit/>
          </a:bodyPr>
          <a:lstStyle/>
          <a:p>
            <a:r>
              <a:rPr lang="en-GB" sz="2400" dirty="0"/>
              <a:t>Teams when a perfect model is being applied then the effectiveness of the team increases a lot. </a:t>
            </a:r>
          </a:p>
          <a:p>
            <a:r>
              <a:rPr lang="en-GB" sz="2400" dirty="0"/>
              <a:t>Because these theories and the models are proven and gets more effective when matched with some distinctive individuals. Due to the corona many companies adhered the home office formula but now things have become normal but the companies have seen that home office increases the efficiency of the team members. </a:t>
            </a:r>
            <a:endParaRPr lang="en-US" sz="2400" dirty="0"/>
          </a:p>
        </p:txBody>
      </p:sp>
    </p:spTree>
    <p:extLst>
      <p:ext uri="{BB962C8B-B14F-4D97-AF65-F5344CB8AC3E}">
        <p14:creationId xmlns:p14="http://schemas.microsoft.com/office/powerpoint/2010/main" val="14458881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7E1010-C3EE-4581-8B6D-80E920EFD16A}"/>
              </a:ext>
            </a:extLst>
          </p:cNvPr>
          <p:cNvSpPr>
            <a:spLocks noGrp="1"/>
          </p:cNvSpPr>
          <p:nvPr>
            <p:ph type="title"/>
          </p:nvPr>
        </p:nvSpPr>
        <p:spPr/>
        <p:txBody>
          <a:bodyPr/>
          <a:lstStyle/>
          <a:p>
            <a:r>
              <a:rPr lang="en-US" dirty="0"/>
              <a:t>References </a:t>
            </a:r>
          </a:p>
        </p:txBody>
      </p:sp>
      <p:sp>
        <p:nvSpPr>
          <p:cNvPr id="3" name="Content Placeholder 2">
            <a:extLst>
              <a:ext uri="{FF2B5EF4-FFF2-40B4-BE49-F238E27FC236}">
                <a16:creationId xmlns:a16="http://schemas.microsoft.com/office/drawing/2014/main" id="{DCA516EE-FF46-428D-817E-DB0EBDF0E965}"/>
              </a:ext>
            </a:extLst>
          </p:cNvPr>
          <p:cNvSpPr>
            <a:spLocks noGrp="1"/>
          </p:cNvSpPr>
          <p:nvPr>
            <p:ph idx="1"/>
          </p:nvPr>
        </p:nvSpPr>
        <p:spPr>
          <a:xfrm>
            <a:off x="818712" y="2222287"/>
            <a:ext cx="10554574" cy="4507697"/>
          </a:xfrm>
        </p:spPr>
        <p:txBody>
          <a:bodyPr>
            <a:normAutofit/>
          </a:bodyPr>
          <a:lstStyle/>
          <a:p>
            <a:pPr lvl="0"/>
            <a:r>
              <a:rPr lang="en-GB" sz="800" dirty="0"/>
              <a:t>Ali, A.S., </a:t>
            </a:r>
            <a:r>
              <a:rPr lang="en-GB" sz="800" dirty="0" err="1"/>
              <a:t>Hermawan</a:t>
            </a:r>
            <a:r>
              <a:rPr lang="en-GB" sz="800" dirty="0"/>
              <a:t>, A. and </a:t>
            </a:r>
            <a:r>
              <a:rPr lang="en-GB" sz="800" dirty="0" err="1"/>
              <a:t>Asnawi</a:t>
            </a:r>
            <a:r>
              <a:rPr lang="en-GB" sz="800" dirty="0"/>
              <a:t>, Y.H., 2019. </a:t>
            </a:r>
            <a:r>
              <a:rPr lang="en-GB" sz="800" dirty="0" err="1"/>
              <a:t>Konsep</a:t>
            </a:r>
            <a:r>
              <a:rPr lang="en-GB" sz="800" dirty="0"/>
              <a:t> dan </a:t>
            </a:r>
            <a:r>
              <a:rPr lang="en-GB" sz="800" dirty="0" err="1"/>
              <a:t>tantangan</a:t>
            </a:r>
            <a:r>
              <a:rPr lang="en-GB" sz="800" dirty="0"/>
              <a:t> </a:t>
            </a:r>
            <a:r>
              <a:rPr lang="en-GB" sz="800" dirty="0" err="1"/>
              <a:t>dalam</a:t>
            </a:r>
            <a:r>
              <a:rPr lang="en-GB" sz="800" dirty="0"/>
              <a:t> </a:t>
            </a:r>
            <a:r>
              <a:rPr lang="en-GB" sz="800" dirty="0" err="1"/>
              <a:t>implementasi</a:t>
            </a:r>
            <a:r>
              <a:rPr lang="en-GB" sz="800" dirty="0"/>
              <a:t> talent management di </a:t>
            </a:r>
            <a:r>
              <a:rPr lang="en-GB" sz="800" dirty="0" err="1"/>
              <a:t>perusahaan</a:t>
            </a:r>
            <a:r>
              <a:rPr lang="en-GB" sz="800" dirty="0"/>
              <a:t> </a:t>
            </a:r>
            <a:r>
              <a:rPr lang="en-GB" sz="800" dirty="0" err="1"/>
              <a:t>multinasional</a:t>
            </a:r>
            <a:r>
              <a:rPr lang="en-GB" sz="800" dirty="0"/>
              <a:t>: </a:t>
            </a:r>
            <a:r>
              <a:rPr lang="en-GB" sz="800" dirty="0" err="1"/>
              <a:t>Studi</a:t>
            </a:r>
            <a:r>
              <a:rPr lang="en-GB" sz="800" dirty="0"/>
              <a:t> </a:t>
            </a:r>
            <a:r>
              <a:rPr lang="en-GB" sz="800" dirty="0" err="1"/>
              <a:t>kasus</a:t>
            </a:r>
            <a:r>
              <a:rPr lang="en-GB" sz="800" dirty="0"/>
              <a:t> PT Unilever Indonesia </a:t>
            </a:r>
            <a:r>
              <a:rPr lang="en-GB" sz="800" dirty="0" err="1"/>
              <a:t>Tbk</a:t>
            </a:r>
            <a:r>
              <a:rPr lang="en-GB" sz="800" dirty="0"/>
              <a:t>. Journal of Theory and Applied Management (</a:t>
            </a:r>
            <a:r>
              <a:rPr lang="en-GB" sz="800" dirty="0" err="1"/>
              <a:t>Jurnal</a:t>
            </a:r>
            <a:r>
              <a:rPr lang="en-GB" sz="800" dirty="0"/>
              <a:t> </a:t>
            </a:r>
            <a:r>
              <a:rPr lang="en-GB" sz="800" dirty="0" err="1"/>
              <a:t>Manajemen</a:t>
            </a:r>
            <a:r>
              <a:rPr lang="en-GB" sz="800" dirty="0"/>
              <a:t> </a:t>
            </a:r>
            <a:r>
              <a:rPr lang="en-GB" sz="800" dirty="0" err="1"/>
              <a:t>Teori</a:t>
            </a:r>
            <a:r>
              <a:rPr lang="en-GB" sz="800" dirty="0"/>
              <a:t> dan </a:t>
            </a:r>
            <a:r>
              <a:rPr lang="en-GB" sz="800" dirty="0" err="1"/>
              <a:t>Terapan</a:t>
            </a:r>
            <a:r>
              <a:rPr lang="en-GB" sz="800" dirty="0"/>
              <a:t>), 12(1), pp.1-17.</a:t>
            </a:r>
            <a:endParaRPr lang="en-US" sz="800" dirty="0"/>
          </a:p>
          <a:p>
            <a:pPr lvl="0"/>
            <a:r>
              <a:rPr lang="en-GB" sz="800" dirty="0" err="1"/>
              <a:t>Alkitbi</a:t>
            </a:r>
            <a:r>
              <a:rPr lang="en-GB" sz="800" dirty="0"/>
              <a:t>, S.S., </a:t>
            </a:r>
            <a:r>
              <a:rPr lang="en-GB" sz="800" dirty="0" err="1"/>
              <a:t>Alshurideh</a:t>
            </a:r>
            <a:r>
              <a:rPr lang="en-GB" sz="800" dirty="0"/>
              <a:t>, M., Al Kurdi, B. and </a:t>
            </a:r>
            <a:r>
              <a:rPr lang="en-GB" sz="800" dirty="0" err="1"/>
              <a:t>Salloum</a:t>
            </a:r>
            <a:r>
              <a:rPr lang="en-GB" sz="800" dirty="0"/>
              <a:t>, S.A., 2020, September. Factors affect customer retention: A systematic review. In International Conference on Advanced Intelligent Systems and Informatics (pp. 656-667). Cham: Springer International Publishing.</a:t>
            </a:r>
            <a:endParaRPr lang="en-US" sz="800" dirty="0"/>
          </a:p>
          <a:p>
            <a:pPr lvl="0"/>
            <a:r>
              <a:rPr lang="en-GB" sz="800" dirty="0"/>
              <a:t>Ashford, S.J. and </a:t>
            </a:r>
            <a:r>
              <a:rPr lang="en-GB" sz="800" dirty="0" err="1"/>
              <a:t>DeRue</a:t>
            </a:r>
            <a:r>
              <a:rPr lang="en-GB" sz="800" dirty="0"/>
              <a:t>, D.S., 2019. Developing as a leader: The power of mindful engagement. Organizational Dynamics, 41(2), pp.146-154.</a:t>
            </a:r>
            <a:endParaRPr lang="en-US" sz="800" dirty="0"/>
          </a:p>
          <a:p>
            <a:pPr lvl="0"/>
            <a:r>
              <a:rPr lang="en-GB" sz="800" dirty="0" err="1"/>
              <a:t>Atrizka</a:t>
            </a:r>
            <a:r>
              <a:rPr lang="en-GB" sz="800" dirty="0"/>
              <a:t>, D., </a:t>
            </a:r>
            <a:r>
              <a:rPr lang="en-GB" sz="800" dirty="0" err="1"/>
              <a:t>Lubis</a:t>
            </a:r>
            <a:r>
              <a:rPr lang="en-GB" sz="800" dirty="0"/>
              <a:t>, H., </a:t>
            </a:r>
            <a:r>
              <a:rPr lang="en-GB" sz="800" dirty="0" err="1"/>
              <a:t>Simanjuntak</a:t>
            </a:r>
            <a:r>
              <a:rPr lang="en-GB" sz="800" dirty="0"/>
              <a:t>, C.W. and </a:t>
            </a:r>
            <a:r>
              <a:rPr lang="en-GB" sz="800" dirty="0" err="1"/>
              <a:t>Pratama</a:t>
            </a:r>
            <a:r>
              <a:rPr lang="en-GB" sz="800" dirty="0"/>
              <a:t>, I., 2020. Ensuring Better Affective Commitment and Organizational Citizenship </a:t>
            </a:r>
            <a:r>
              <a:rPr lang="en-GB" sz="800" dirty="0" err="1"/>
              <a:t>Behavior</a:t>
            </a:r>
            <a:r>
              <a:rPr lang="en-GB" sz="800" dirty="0"/>
              <a:t> through Talent Management and Psychological Contract </a:t>
            </a:r>
            <a:r>
              <a:rPr lang="en-GB" sz="800" dirty="0" err="1"/>
              <a:t>Fulfillment</a:t>
            </a:r>
            <a:r>
              <a:rPr lang="en-GB" sz="800" dirty="0"/>
              <a:t>: An Empirical Study of Indonesia Pharmaceutical Sector. Systematic Reviews in Pharmacy, 11(1).</a:t>
            </a:r>
            <a:endParaRPr lang="en-US" sz="800" dirty="0"/>
          </a:p>
          <a:p>
            <a:pPr lvl="0"/>
            <a:r>
              <a:rPr lang="en-GB" sz="800" dirty="0"/>
              <a:t>Dam, S.M. and Dam, T.C., 2021. Relationships between service quality, brand image, customer satisfaction, and customer loyalty. The Journal of Asian Finance, Economics and Business, 8(3), pp.585-593.</a:t>
            </a:r>
            <a:endParaRPr lang="en-US" sz="800" dirty="0"/>
          </a:p>
          <a:p>
            <a:pPr lvl="0"/>
            <a:r>
              <a:rPr lang="en-GB" sz="800" dirty="0"/>
              <a:t>Fernandez-Vidal, J., </a:t>
            </a:r>
            <a:r>
              <a:rPr lang="en-GB" sz="800" dirty="0" err="1"/>
              <a:t>Perotti</a:t>
            </a:r>
            <a:r>
              <a:rPr lang="en-GB" sz="800" dirty="0"/>
              <a:t>, F.A., Gonzalez, R. and </a:t>
            </a:r>
            <a:r>
              <a:rPr lang="en-GB" sz="800" dirty="0" err="1"/>
              <a:t>Gasco</a:t>
            </a:r>
            <a:r>
              <a:rPr lang="en-GB" sz="800" dirty="0"/>
              <a:t>, J., 2022. Managing digital transformation: The view from the top. Journal of Business Research, 152, pp.29-41.</a:t>
            </a:r>
            <a:endParaRPr lang="en-US" sz="800" dirty="0"/>
          </a:p>
          <a:p>
            <a:pPr lvl="0"/>
            <a:r>
              <a:rPr lang="en-GB" sz="800" dirty="0" err="1"/>
              <a:t>Gardas</a:t>
            </a:r>
            <a:r>
              <a:rPr lang="en-GB" sz="800" dirty="0"/>
              <a:t>, B.B., </a:t>
            </a:r>
            <a:r>
              <a:rPr lang="en-GB" sz="800" dirty="0" err="1"/>
              <a:t>Mangla</a:t>
            </a:r>
            <a:r>
              <a:rPr lang="en-GB" sz="800" dirty="0"/>
              <a:t>, S.K., Raut, R.D., </a:t>
            </a:r>
            <a:r>
              <a:rPr lang="en-GB" sz="800" dirty="0" err="1"/>
              <a:t>Narkhede</a:t>
            </a:r>
            <a:r>
              <a:rPr lang="en-GB" sz="800" dirty="0"/>
              <a:t>, B. and Luthra, S., 2019. Green talent management to unlock sustainability in the oil and gas sector. Journal of Cleaner Production, 229, pp.850-862.</a:t>
            </a:r>
            <a:endParaRPr lang="en-US" sz="800" dirty="0"/>
          </a:p>
          <a:p>
            <a:pPr lvl="0"/>
            <a:r>
              <a:rPr lang="en-GB" sz="800" dirty="0" err="1"/>
              <a:t>Hongal</a:t>
            </a:r>
            <a:r>
              <a:rPr lang="en-GB" sz="800" dirty="0"/>
              <a:t>, P. and </a:t>
            </a:r>
            <a:r>
              <a:rPr lang="en-GB" sz="800" dirty="0" err="1"/>
              <a:t>Kinange</a:t>
            </a:r>
            <a:r>
              <a:rPr lang="en-GB" sz="800" dirty="0"/>
              <a:t>, U., 2020. A study on talent management and its impact on organization performance-an empirical review. International Journal of Engineering and Management Research, 10.</a:t>
            </a:r>
            <a:endParaRPr lang="en-US" sz="800" dirty="0"/>
          </a:p>
          <a:p>
            <a:pPr lvl="0"/>
            <a:r>
              <a:rPr lang="en-GB" sz="800" dirty="0"/>
              <a:t>Jackson, N.C. and Dunn-Jensen, L.M., 2021. Leadership succession planning for today’s digital transformation economy: Key factors to build for competency and innovation. Business Horizons, 64(2), pp.273-284.</a:t>
            </a:r>
            <a:endParaRPr lang="en-US" sz="800" dirty="0"/>
          </a:p>
          <a:p>
            <a:pPr lvl="0"/>
            <a:r>
              <a:rPr lang="en-GB" sz="800" dirty="0"/>
              <a:t>Jose, J., 2021. </a:t>
            </a:r>
            <a:r>
              <a:rPr lang="en-GB" sz="800" dirty="0" err="1"/>
              <a:t>Analyzing</a:t>
            </a:r>
            <a:r>
              <a:rPr lang="en-GB" sz="800" dirty="0"/>
              <a:t> the necessity and impacts of organizational culture on the performance of Unilever UK Ltd (Doctoral dissertation, Dublin, National College of Ireland).</a:t>
            </a:r>
            <a:endParaRPr lang="en-US" sz="800" dirty="0"/>
          </a:p>
          <a:p>
            <a:pPr lvl="0"/>
            <a:r>
              <a:rPr lang="en-GB" sz="800" dirty="0"/>
              <a:t>Khan, R.U., </a:t>
            </a:r>
            <a:r>
              <a:rPr lang="en-GB" sz="800" dirty="0" err="1"/>
              <a:t>Salamzadeh</a:t>
            </a:r>
            <a:r>
              <a:rPr lang="en-GB" sz="800" dirty="0"/>
              <a:t>, Y., Iqbal, Q. and Yang, S., 2022. The impact of customer relationship management and company reputation on customer loyalty: The mediating role of customer satisfaction. Journal of Relationship Marketing, 21(1), pp.1-26.</a:t>
            </a:r>
            <a:endParaRPr lang="en-US" sz="800" dirty="0"/>
          </a:p>
          <a:p>
            <a:pPr lvl="0"/>
            <a:r>
              <a:rPr lang="en-GB" sz="800" dirty="0"/>
              <a:t>Kurdi, B. and </a:t>
            </a:r>
            <a:r>
              <a:rPr lang="en-GB" sz="800" dirty="0" err="1"/>
              <a:t>Alshurideh</a:t>
            </a:r>
            <a:r>
              <a:rPr lang="en-GB" sz="800" dirty="0"/>
              <a:t>, M., 2020. Employee retention and organizational performance: Evidence from banking industry. Management Science Letters, 10(16), pp.3981-3990.</a:t>
            </a:r>
            <a:endParaRPr lang="en-US" sz="800" dirty="0"/>
          </a:p>
          <a:p>
            <a:pPr lvl="0"/>
            <a:r>
              <a:rPr lang="en-GB" sz="800" dirty="0"/>
              <a:t>Kwon, K. and Jang, S., 2022. There is no good war for talent: A critical review of the literature on talent management. Employee Relations: The International Journal, 44(1), pp.94-120.</a:t>
            </a:r>
            <a:endParaRPr lang="en-US" sz="800" dirty="0"/>
          </a:p>
          <a:p>
            <a:pPr lvl="0"/>
            <a:r>
              <a:rPr lang="en-GB" sz="800" dirty="0"/>
              <a:t>Reis, I., Sousa, M.J. and </a:t>
            </a:r>
            <a:r>
              <a:rPr lang="en-GB" sz="800" dirty="0" err="1"/>
              <a:t>Dionísio</a:t>
            </a:r>
            <a:r>
              <a:rPr lang="en-GB" sz="800" dirty="0"/>
              <a:t>, A., 2021. Employer branding as a talent management tool: A systematic literature revision. Sustainability, 13(19), p.10698.</a:t>
            </a:r>
            <a:endParaRPr lang="en-US" sz="800" dirty="0"/>
          </a:p>
          <a:p>
            <a:pPr lvl="0"/>
            <a:r>
              <a:rPr lang="en-GB" sz="800" dirty="0" err="1"/>
              <a:t>Shet</a:t>
            </a:r>
            <a:r>
              <a:rPr lang="en-GB" sz="800" dirty="0"/>
              <a:t>, S.V., 2020. Strategic talent management–contemporary issues in international context. Human Resource Development International, 23(1), pp.98-102.</a:t>
            </a:r>
            <a:endParaRPr lang="en-US" sz="800" dirty="0"/>
          </a:p>
          <a:p>
            <a:endParaRPr lang="en-US" sz="800" dirty="0"/>
          </a:p>
        </p:txBody>
      </p:sp>
    </p:spTree>
    <p:extLst>
      <p:ext uri="{BB962C8B-B14F-4D97-AF65-F5344CB8AC3E}">
        <p14:creationId xmlns:p14="http://schemas.microsoft.com/office/powerpoint/2010/main" val="35217936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TM03457503[[fn=Quotable]]</Template>
  <TotalTime>0</TotalTime>
  <Words>3045</Words>
  <Application>Microsoft Macintosh PowerPoint</Application>
  <PresentationFormat>Widescreen</PresentationFormat>
  <Paragraphs>121</Paragraphs>
  <Slides>14</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Wingdings 2</vt:lpstr>
      <vt:lpstr>Quotable</vt:lpstr>
      <vt:lpstr>Effective Team-working and Communication </vt:lpstr>
      <vt:lpstr>Introduction </vt:lpstr>
      <vt:lpstr>Part 1: Theories and models for effective team formation (in online and offline or hybrid) 1.1 Overview of Teams and groups (effective team characteristics) </vt:lpstr>
      <vt:lpstr>      1.2 Existing theories and models on teamwork </vt:lpstr>
      <vt:lpstr>1.3 Theories and models in the business world (applications of these) </vt:lpstr>
      <vt:lpstr>    Part 2: Application of the theories (to monitor and improve performance) based on current scenarios of workplace 2.1 Effective teams and theory application (with examples) </vt:lpstr>
      <vt:lpstr>2.2 Performance improvement and monitoring in hybrid model (with examples) </vt:lpstr>
      <vt:lpstr>                 3.1Team Working</vt:lpstr>
      <vt:lpstr>3.2Tuckman </vt:lpstr>
      <vt:lpstr>PowerPoint Presentation</vt:lpstr>
      <vt:lpstr> 4.1Belbin  Nine Roles </vt:lpstr>
      <vt:lpstr>PowerPoint Presentation</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2024-03-05T19:04:40Z</dcterms:created>
  <dcterms:modified xsi:type="dcterms:W3CDTF">2024-03-09T16:12:44Z</dcterms:modified>
</cp:coreProperties>
</file>