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56" r:id="rId5"/>
    <p:sldId id="264" r:id="rId6"/>
    <p:sldId id="265" r:id="rId7"/>
    <p:sldId id="266" r:id="rId8"/>
    <p:sldId id="267" r:id="rId9"/>
    <p:sldId id="268" r:id="rId10"/>
    <p:sldId id="269" r:id="rId11"/>
    <p:sldId id="271" r:id="rId12"/>
    <p:sldId id="272" r:id="rId13"/>
    <p:sldId id="275" r:id="rId14"/>
    <p:sldId id="27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8468"/>
    <p:restoredTop sz="84178" autoAdjust="0"/>
  </p:normalViewPr>
  <p:slideViewPr>
    <p:cSldViewPr>
      <p:cViewPr varScale="1">
        <p:scale>
          <a:sx n="44" d="100"/>
          <a:sy n="44" d="100"/>
        </p:scale>
        <p:origin x="184" y="126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13/11/2023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8BB3D2-57DA-4CB3-826C-3C47F9D3AB1D}" type="datetimeFigureOut">
              <a:rPr lang="en-GB" smtClean="0"/>
              <a:t>13/11/2023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829D03-4EFF-4A4A-B663-173065EF01C9}" type="slidenum">
              <a:rPr lang="en-GB" smtClean="0"/>
              <a:t>‹#›</a:t>
            </a:fld>
            <a:endParaRPr lang="en-GB"/>
          </a:p>
        </p:txBody>
      </p:sp>
    </p:spTree>
    <p:extLst>
      <p:ext uri="{BB962C8B-B14F-4D97-AF65-F5344CB8AC3E}">
        <p14:creationId xmlns:p14="http://schemas.microsoft.com/office/powerpoint/2010/main" val="3534172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a:t>
            </a:fld>
            <a:endParaRPr lang="en-GB"/>
          </a:p>
        </p:txBody>
      </p:sp>
    </p:spTree>
    <p:extLst>
      <p:ext uri="{BB962C8B-B14F-4D97-AF65-F5344CB8AC3E}">
        <p14:creationId xmlns:p14="http://schemas.microsoft.com/office/powerpoint/2010/main" val="222733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829D03-4EFF-4A4A-B663-173065EF01C9}" type="slidenum">
              <a:rPr lang="en-GB" smtClean="0"/>
              <a:t>2</a:t>
            </a:fld>
            <a:endParaRPr lang="en-GB"/>
          </a:p>
        </p:txBody>
      </p:sp>
    </p:spTree>
    <p:extLst>
      <p:ext uri="{BB962C8B-B14F-4D97-AF65-F5344CB8AC3E}">
        <p14:creationId xmlns:p14="http://schemas.microsoft.com/office/powerpoint/2010/main" val="478570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829D03-4EFF-4A4A-B663-173065EF01C9}" type="slidenum">
              <a:rPr lang="en-GB" smtClean="0"/>
              <a:t>4</a:t>
            </a:fld>
            <a:endParaRPr lang="en-GB"/>
          </a:p>
        </p:txBody>
      </p:sp>
    </p:spTree>
    <p:extLst>
      <p:ext uri="{BB962C8B-B14F-4D97-AF65-F5344CB8AC3E}">
        <p14:creationId xmlns:p14="http://schemas.microsoft.com/office/powerpoint/2010/main" val="793650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829D03-4EFF-4A4A-B663-173065EF01C9}" type="slidenum">
              <a:rPr lang="en-GB" smtClean="0"/>
              <a:t>6</a:t>
            </a:fld>
            <a:endParaRPr lang="en-GB"/>
          </a:p>
        </p:txBody>
      </p:sp>
    </p:spTree>
    <p:extLst>
      <p:ext uri="{BB962C8B-B14F-4D97-AF65-F5344CB8AC3E}">
        <p14:creationId xmlns:p14="http://schemas.microsoft.com/office/powerpoint/2010/main" val="30111461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13/11/2023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13/11/2023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13/11/2023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13/11/2023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13/11/2023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13/11/2023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13/11/2023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searchgate.net/publication/43443441_The_Impact_of_Globalisation_on_Human_Resource_Management_in_the_Tourism_Secto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893A12-350D-F8F1-230E-07296A38ACB3}"/>
              </a:ext>
            </a:extLst>
          </p:cNvPr>
          <p:cNvSpPr>
            <a:spLocks noGrp="1"/>
          </p:cNvSpPr>
          <p:nvPr>
            <p:ph type="title"/>
          </p:nvPr>
        </p:nvSpPr>
        <p:spPr>
          <a:xfrm>
            <a:off x="234282" y="2090899"/>
            <a:ext cx="3008313" cy="1162050"/>
          </a:xfrm>
        </p:spPr>
        <p:txBody>
          <a:bodyPr anchor="b">
            <a:normAutofit fontScale="90000"/>
          </a:bodyPr>
          <a:lstStyle/>
          <a:p>
            <a:pPr>
              <a:lnSpc>
                <a:spcPct val="90000"/>
              </a:lnSpc>
            </a:pPr>
            <a:r>
              <a:rPr lang="en-GB" sz="2700" dirty="0"/>
              <a:t>Sustainability Changes and Effects in the Hospitality industry impacted by Globalisation</a:t>
            </a:r>
            <a:endParaRPr lang="en-US" sz="1100" dirty="0"/>
          </a:p>
        </p:txBody>
      </p:sp>
      <p:pic>
        <p:nvPicPr>
          <p:cNvPr id="1026" name="Picture 2" descr="Why human resource management is key in hospitality">
            <a:extLst>
              <a:ext uri="{FF2B5EF4-FFF2-40B4-BE49-F238E27FC236}">
                <a16:creationId xmlns:a16="http://schemas.microsoft.com/office/drawing/2014/main" id="{677D6787-13D4-C948-B95A-F8FB3B13CB8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802" r="18226" b="-2"/>
          <a:stretch/>
        </p:blipFill>
        <p:spPr bwMode="auto">
          <a:xfrm>
            <a:off x="3575050" y="273050"/>
            <a:ext cx="5111750" cy="5172173"/>
          </a:xfrm>
          <a:prstGeom prst="rect">
            <a:avLst/>
          </a:prstGeom>
          <a:solidFill>
            <a:srgbClr val="FFFFFF"/>
          </a:solidFill>
        </p:spPr>
      </p:pic>
      <p:sp>
        <p:nvSpPr>
          <p:cNvPr id="4" name="Title 1">
            <a:extLst>
              <a:ext uri="{FF2B5EF4-FFF2-40B4-BE49-F238E27FC236}">
                <a16:creationId xmlns:a16="http://schemas.microsoft.com/office/drawing/2014/main" id="{9EBE5DC5-485C-7642-ACF3-79059A9AAD20}"/>
              </a:ext>
            </a:extLst>
          </p:cNvPr>
          <p:cNvSpPr txBox="1">
            <a:spLocks/>
          </p:cNvSpPr>
          <p:nvPr/>
        </p:nvSpPr>
        <p:spPr>
          <a:xfrm>
            <a:off x="457200" y="1600201"/>
            <a:ext cx="8229600" cy="3917032"/>
          </a:xfrm>
          <a:prstGeom prst="rect">
            <a:avLst/>
          </a:prstGeom>
        </p:spPr>
        <p:txBody>
          <a:bodyPr vert="horz" lIns="91440" tIns="45720" rIns="91440" bIns="45720" rtlCol="0">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spcBef>
                <a:spcPct val="20000"/>
              </a:spcBef>
              <a:buFont typeface="Arial" pitchFamily="34" charset="0"/>
            </a:pPr>
            <a:endParaRPr lang="en-GB" sz="3200" dirty="0">
              <a:latin typeface="+mn-lt"/>
              <a:ea typeface="+mn-ea"/>
              <a:cs typeface="+mn-cs"/>
            </a:endParaRPr>
          </a:p>
        </p:txBody>
      </p:sp>
      <p:sp>
        <p:nvSpPr>
          <p:cNvPr id="2" name="TextBox 1">
            <a:extLst>
              <a:ext uri="{FF2B5EF4-FFF2-40B4-BE49-F238E27FC236}">
                <a16:creationId xmlns:a16="http://schemas.microsoft.com/office/drawing/2014/main" id="{51ECA10E-8AB2-0048-971E-B4ABDED0F1EB}"/>
              </a:ext>
            </a:extLst>
          </p:cNvPr>
          <p:cNvSpPr txBox="1"/>
          <p:nvPr/>
        </p:nvSpPr>
        <p:spPr>
          <a:xfrm>
            <a:off x="249090" y="3605051"/>
            <a:ext cx="3168352" cy="2031325"/>
          </a:xfrm>
          <a:prstGeom prst="rect">
            <a:avLst/>
          </a:prstGeom>
          <a:noFill/>
        </p:spPr>
        <p:txBody>
          <a:bodyPr wrap="square" rtlCol="0">
            <a:spAutoFit/>
          </a:bodyPr>
          <a:lstStyle/>
          <a:p>
            <a:r>
              <a:rPr lang="en-US" u="sng" dirty="0"/>
              <a:t>Valentina </a:t>
            </a:r>
            <a:r>
              <a:rPr lang="en-US" u="sng" dirty="0" err="1"/>
              <a:t>Somnik</a:t>
            </a:r>
            <a:r>
              <a:rPr lang="en-US" u="sng" dirty="0"/>
              <a:t> – 2020147 </a:t>
            </a:r>
          </a:p>
          <a:p>
            <a:endParaRPr lang="en-US" dirty="0"/>
          </a:p>
          <a:p>
            <a:endParaRPr lang="en-US" dirty="0"/>
          </a:p>
          <a:p>
            <a:r>
              <a:rPr lang="en-US" i="1" dirty="0"/>
              <a:t>Contemporary Themes  in the Hotel and Hospitality Sector </a:t>
            </a:r>
            <a:r>
              <a:rPr lang="en-US" b="1" i="1" dirty="0"/>
              <a:t>(BMIH6001)</a:t>
            </a:r>
          </a:p>
          <a:p>
            <a:endParaRPr lang="en-US" i="1"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532AB-A0D3-43C9-A00E-39BB54F0E253}"/>
              </a:ext>
            </a:extLst>
          </p:cNvPr>
          <p:cNvSpPr>
            <a:spLocks noGrp="1"/>
          </p:cNvSpPr>
          <p:nvPr>
            <p:ph type="title"/>
          </p:nvPr>
        </p:nvSpPr>
        <p:spPr>
          <a:xfrm>
            <a:off x="457200" y="274638"/>
            <a:ext cx="8229600" cy="1143000"/>
          </a:xfrm>
        </p:spPr>
        <p:txBody>
          <a:bodyPr anchor="ctr">
            <a:normAutofit/>
          </a:bodyPr>
          <a:lstStyle/>
          <a:p>
            <a:r>
              <a:rPr lang="en-GB" b="1" u="sng"/>
              <a:t>Introduction</a:t>
            </a:r>
          </a:p>
        </p:txBody>
      </p:sp>
      <p:sp>
        <p:nvSpPr>
          <p:cNvPr id="3" name="Content Placeholder 2">
            <a:extLst>
              <a:ext uri="{FF2B5EF4-FFF2-40B4-BE49-F238E27FC236}">
                <a16:creationId xmlns:a16="http://schemas.microsoft.com/office/drawing/2014/main" id="{4AACDEA6-F3A7-41C8-BFE7-5BD01929E983}"/>
              </a:ext>
            </a:extLst>
          </p:cNvPr>
          <p:cNvSpPr>
            <a:spLocks noGrp="1"/>
          </p:cNvSpPr>
          <p:nvPr>
            <p:ph sz="half" idx="1"/>
          </p:nvPr>
        </p:nvSpPr>
        <p:spPr>
          <a:xfrm>
            <a:off x="457200" y="1600201"/>
            <a:ext cx="4038600" cy="3989040"/>
          </a:xfrm>
        </p:spPr>
        <p:txBody>
          <a:bodyPr>
            <a:normAutofit/>
          </a:bodyPr>
          <a:lstStyle/>
          <a:p>
            <a:r>
              <a:rPr lang="en-GB"/>
              <a:t>The following presentation will look into the sustainability of the hospitality industry and how it has been affected by the globalisation. </a:t>
            </a:r>
          </a:p>
          <a:p>
            <a:endParaRPr lang="en-GB"/>
          </a:p>
        </p:txBody>
      </p:sp>
      <p:pic>
        <p:nvPicPr>
          <p:cNvPr id="2050" name="Picture 2" descr="How to Conduct an HR Investigation - BambooHR Blog">
            <a:extLst>
              <a:ext uri="{FF2B5EF4-FFF2-40B4-BE49-F238E27FC236}">
                <a16:creationId xmlns:a16="http://schemas.microsoft.com/office/drawing/2014/main" id="{FC781540-E199-0A44-BCBA-66C0E98E75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11" r="5155" b="-2"/>
          <a:stretch/>
        </p:blipFill>
        <p:spPr bwMode="auto">
          <a:xfrm>
            <a:off x="4648200" y="1600201"/>
            <a:ext cx="4038600" cy="3989040"/>
          </a:xfrm>
          <a:prstGeom prst="rect">
            <a:avLst/>
          </a:prstGeom>
          <a:solidFill>
            <a:srgbClr val="FFFFFF"/>
          </a:solidFill>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984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7E526-7200-49CA-8F79-4FEBC6E119F4}"/>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u="sng"/>
              <a:t>Introduction to the research theme</a:t>
            </a:r>
          </a:p>
        </p:txBody>
      </p:sp>
      <p:pic>
        <p:nvPicPr>
          <p:cNvPr id="3074" name="Picture 2" descr="Understanding Globalization and Bauman's Liquidity - Runway Pakistan">
            <a:extLst>
              <a:ext uri="{FF2B5EF4-FFF2-40B4-BE49-F238E27FC236}">
                <a16:creationId xmlns:a16="http://schemas.microsoft.com/office/drawing/2014/main" id="{90756D84-3F22-1F4B-9039-55739B24E94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528" y="1844824"/>
            <a:ext cx="4038600" cy="2271712"/>
          </a:xfrm>
          <a:prstGeom prst="rect">
            <a:avLst/>
          </a:prstGeom>
          <a:noFill/>
        </p:spPr>
      </p:pic>
      <p:sp>
        <p:nvSpPr>
          <p:cNvPr id="3" name="Content Placeholder 2">
            <a:extLst>
              <a:ext uri="{FF2B5EF4-FFF2-40B4-BE49-F238E27FC236}">
                <a16:creationId xmlns:a16="http://schemas.microsoft.com/office/drawing/2014/main" id="{1082450F-91E2-4733-8BE0-5AC936B60AF2}"/>
              </a:ext>
            </a:extLst>
          </p:cNvPr>
          <p:cNvSpPr>
            <a:spLocks noGrp="1"/>
          </p:cNvSpPr>
          <p:nvPr>
            <p:ph sz="half" idx="2"/>
          </p:nvPr>
        </p:nvSpPr>
        <p:spPr>
          <a:xfrm>
            <a:off x="4211960" y="1600201"/>
            <a:ext cx="4824536" cy="3989040"/>
          </a:xfrm>
        </p:spPr>
        <p:txBody>
          <a:bodyPr>
            <a:normAutofit fontScale="92500"/>
          </a:bodyPr>
          <a:lstStyle/>
          <a:p>
            <a:pPr>
              <a:lnSpc>
                <a:spcPct val="90000"/>
              </a:lnSpc>
            </a:pPr>
            <a:r>
              <a:rPr lang="en-GB" sz="1600" b="0" i="0" dirty="0">
                <a:effectLst/>
              </a:rPr>
              <a:t>Sustainability in hospitality refers to the responsible and ethical management of resources, emphasizing environmental stewardship, social responsibility, and economic viability. </a:t>
            </a:r>
          </a:p>
          <a:p>
            <a:pPr marL="0" indent="0">
              <a:lnSpc>
                <a:spcPct val="90000"/>
              </a:lnSpc>
              <a:buNone/>
            </a:pPr>
            <a:endParaRPr lang="en-GB" sz="1600" b="0" i="0" dirty="0">
              <a:effectLst/>
            </a:endParaRPr>
          </a:p>
          <a:p>
            <a:pPr>
              <a:lnSpc>
                <a:spcPct val="90000"/>
              </a:lnSpc>
            </a:pPr>
            <a:r>
              <a:rPr lang="en-GB" sz="1600" dirty="0"/>
              <a:t>T</a:t>
            </a:r>
            <a:r>
              <a:rPr lang="en-GB" sz="1600" b="0" i="0" dirty="0">
                <a:effectLst/>
              </a:rPr>
              <a:t>he hospitality industry plays a crucial role in shaping and reflecting global values. As travellers become increasingly conscious of their ecological and social impact, the importance of sustainability in hospitality is paramount.</a:t>
            </a:r>
            <a:r>
              <a:rPr lang="en-GB" sz="1600" dirty="0"/>
              <a:t> </a:t>
            </a:r>
          </a:p>
          <a:p>
            <a:pPr marL="0" indent="0">
              <a:lnSpc>
                <a:spcPct val="90000"/>
              </a:lnSpc>
              <a:buNone/>
            </a:pPr>
            <a:endParaRPr lang="en-GB" sz="1600" dirty="0"/>
          </a:p>
          <a:p>
            <a:pPr>
              <a:lnSpc>
                <a:spcPct val="90000"/>
              </a:lnSpc>
            </a:pPr>
            <a:r>
              <a:rPr lang="en-GB" sz="1600" b="0" i="0" dirty="0">
                <a:effectLst/>
              </a:rPr>
              <a:t>The relationship between sustainability and globalization is symbiotic. Globalization facilitates the exchange of ideas, practices, and standards, influencing how sustainability is perceived and implemented in the hospitality sector. </a:t>
            </a:r>
            <a:endParaRPr lang="en-GB" sz="1600" dirty="0"/>
          </a:p>
        </p:txBody>
      </p:sp>
    </p:spTree>
    <p:extLst>
      <p:ext uri="{BB962C8B-B14F-4D97-AF65-F5344CB8AC3E}">
        <p14:creationId xmlns:p14="http://schemas.microsoft.com/office/powerpoint/2010/main" val="690144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589B3-892C-4B6B-86F6-8B9AAC9DE5F3}"/>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u="sng"/>
              <a:t>What is Sustainability and how Globalisation impacted it </a:t>
            </a:r>
          </a:p>
        </p:txBody>
      </p:sp>
      <p:pic>
        <p:nvPicPr>
          <p:cNvPr id="1026" name="Picture 2" descr="Sustainability in the Workplace: Why it Matters and What You Can Do - FMP  Consulting">
            <a:extLst>
              <a:ext uri="{FF2B5EF4-FFF2-40B4-BE49-F238E27FC236}">
                <a16:creationId xmlns:a16="http://schemas.microsoft.com/office/drawing/2014/main" id="{A2BB6014-E97E-B24A-B897-F38B8B855E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39" r="21578"/>
          <a:stretch/>
        </p:blipFill>
        <p:spPr bwMode="auto">
          <a:xfrm>
            <a:off x="457200" y="1600201"/>
            <a:ext cx="4038600" cy="3989040"/>
          </a:xfrm>
          <a:prstGeom prst="rect">
            <a:avLst/>
          </a:prstGeom>
          <a:solidFill>
            <a:srgbClr val="FFFFFF"/>
          </a:solidFill>
        </p:spPr>
      </p:pic>
      <p:sp>
        <p:nvSpPr>
          <p:cNvPr id="3" name="Content Placeholder 2">
            <a:extLst>
              <a:ext uri="{FF2B5EF4-FFF2-40B4-BE49-F238E27FC236}">
                <a16:creationId xmlns:a16="http://schemas.microsoft.com/office/drawing/2014/main" id="{029E53F5-BB41-4DAD-B519-634BF1AAD685}"/>
              </a:ext>
            </a:extLst>
          </p:cNvPr>
          <p:cNvSpPr>
            <a:spLocks noGrp="1"/>
          </p:cNvSpPr>
          <p:nvPr>
            <p:ph sz="half" idx="2"/>
          </p:nvPr>
        </p:nvSpPr>
        <p:spPr>
          <a:xfrm>
            <a:off x="4648200" y="1600201"/>
            <a:ext cx="4038600" cy="3989040"/>
          </a:xfrm>
        </p:spPr>
        <p:txBody>
          <a:bodyPr>
            <a:normAutofit/>
          </a:bodyPr>
          <a:lstStyle/>
          <a:p>
            <a:pPr>
              <a:lnSpc>
                <a:spcPct val="90000"/>
              </a:lnSpc>
              <a:buFont typeface="Arial" panose="020B0604020202020204" pitchFamily="34" charset="0"/>
              <a:buChar char="•"/>
            </a:pPr>
            <a:r>
              <a:rPr lang="en-GB" sz="1500" b="0" i="0">
                <a:effectLst/>
              </a:rPr>
              <a:t>Globalization acts as a catalyst for the dissemination of information and ideas. It has played a pivotal role in raising awareness about pressing environmental and social challenges. This interconnectedness prompts the hospitality industry to adapt and embrace sustainable practices in response to evolving global norms.</a:t>
            </a:r>
          </a:p>
          <a:p>
            <a:pPr>
              <a:lnSpc>
                <a:spcPct val="90000"/>
              </a:lnSpc>
              <a:buFont typeface="Arial" panose="020B0604020202020204" pitchFamily="34" charset="0"/>
              <a:buChar char="•"/>
            </a:pPr>
            <a:r>
              <a:rPr lang="en-GB" sz="1500"/>
              <a:t>One example include that now more people are travelling from different corners of the world via different transports so automatically there is increased pollution, increased levels of trash thrown everywhere, which both affect the sustainability of the world that surrounds us. </a:t>
            </a:r>
            <a:endParaRPr lang="en-GB" sz="1500" b="0" i="0">
              <a:effectLst/>
            </a:endParaRPr>
          </a:p>
        </p:txBody>
      </p:sp>
    </p:spTree>
    <p:extLst>
      <p:ext uri="{BB962C8B-B14F-4D97-AF65-F5344CB8AC3E}">
        <p14:creationId xmlns:p14="http://schemas.microsoft.com/office/powerpoint/2010/main" val="1468476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89402-2393-4048-AB7B-B225BFF5E112}"/>
              </a:ext>
            </a:extLst>
          </p:cNvPr>
          <p:cNvSpPr>
            <a:spLocks noGrp="1"/>
          </p:cNvSpPr>
          <p:nvPr>
            <p:ph type="title"/>
          </p:nvPr>
        </p:nvSpPr>
        <p:spPr>
          <a:xfrm>
            <a:off x="457200" y="274638"/>
            <a:ext cx="8229600" cy="1143000"/>
          </a:xfrm>
        </p:spPr>
        <p:txBody>
          <a:bodyPr anchor="ctr">
            <a:normAutofit fontScale="90000"/>
          </a:bodyPr>
          <a:lstStyle/>
          <a:p>
            <a:r>
              <a:rPr lang="en-GB" b="1" u="sng" dirty="0">
                <a:solidFill>
                  <a:schemeClr val="accent4">
                    <a:lumMod val="75000"/>
                  </a:schemeClr>
                </a:solidFill>
              </a:rPr>
              <a:t>What is globalisation &amp; Impact</a:t>
            </a:r>
          </a:p>
        </p:txBody>
      </p:sp>
      <p:sp>
        <p:nvSpPr>
          <p:cNvPr id="3" name="Content Placeholder 2">
            <a:extLst>
              <a:ext uri="{FF2B5EF4-FFF2-40B4-BE49-F238E27FC236}">
                <a16:creationId xmlns:a16="http://schemas.microsoft.com/office/drawing/2014/main" id="{46006F02-19B8-47F6-8482-CCFDA6811770}"/>
              </a:ext>
            </a:extLst>
          </p:cNvPr>
          <p:cNvSpPr>
            <a:spLocks noGrp="1"/>
          </p:cNvSpPr>
          <p:nvPr>
            <p:ph sz="half" idx="1"/>
          </p:nvPr>
        </p:nvSpPr>
        <p:spPr>
          <a:xfrm>
            <a:off x="457200" y="1600201"/>
            <a:ext cx="4038600" cy="3989040"/>
          </a:xfrm>
        </p:spPr>
        <p:txBody>
          <a:bodyPr>
            <a:normAutofit/>
          </a:bodyPr>
          <a:lstStyle/>
          <a:p>
            <a:pPr marL="0" indent="0">
              <a:lnSpc>
                <a:spcPct val="90000"/>
              </a:lnSpc>
              <a:buNone/>
            </a:pPr>
            <a:r>
              <a:rPr lang="en-GB" sz="2200" b="1"/>
              <a:t>Globalisation: </a:t>
            </a:r>
            <a:r>
              <a:rPr lang="en-GB" sz="2200"/>
              <a:t>the process followed by the development of the international access of businesses to other businesses to contribute to the economy (Kiely et al, 2001). </a:t>
            </a:r>
          </a:p>
          <a:p>
            <a:pPr marL="0" indent="0">
              <a:lnSpc>
                <a:spcPct val="90000"/>
              </a:lnSpc>
              <a:buNone/>
            </a:pPr>
            <a:r>
              <a:rPr lang="en-GB" sz="2200" b="1"/>
              <a:t>Impact upon HR: </a:t>
            </a:r>
            <a:r>
              <a:rPr lang="en-GB" sz="2200"/>
              <a:t>the HR department had to focus more on building cultural awareness and make sure that employees were culturally friendly with anyone (Cooper, 2015). </a:t>
            </a:r>
          </a:p>
          <a:p>
            <a:pPr marL="0" indent="0">
              <a:lnSpc>
                <a:spcPct val="90000"/>
              </a:lnSpc>
              <a:buNone/>
            </a:pPr>
            <a:endParaRPr lang="en-GB" sz="2200"/>
          </a:p>
        </p:txBody>
      </p:sp>
      <p:pic>
        <p:nvPicPr>
          <p:cNvPr id="1026" name="Picture 2" descr="GLOBALISATION UNDER THREAT? - Diplomat Magazine">
            <a:extLst>
              <a:ext uri="{FF2B5EF4-FFF2-40B4-BE49-F238E27FC236}">
                <a16:creationId xmlns:a16="http://schemas.microsoft.com/office/drawing/2014/main" id="{94D87F4D-126D-AF4F-BA0F-5B58438C858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72980" y="1600201"/>
            <a:ext cx="3989040" cy="3989040"/>
          </a:xfrm>
          <a:prstGeom prst="rect">
            <a:avLst/>
          </a:prstGeom>
          <a:solidFill>
            <a:srgbClr val="FFFFFF"/>
          </a:solidFill>
        </p:spPr>
      </p:pic>
    </p:spTree>
    <p:extLst>
      <p:ext uri="{BB962C8B-B14F-4D97-AF65-F5344CB8AC3E}">
        <p14:creationId xmlns:p14="http://schemas.microsoft.com/office/powerpoint/2010/main" val="1799438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4C07B-3F1B-45BC-BCBF-8CB6D653354C}"/>
              </a:ext>
            </a:extLst>
          </p:cNvPr>
          <p:cNvSpPr>
            <a:spLocks noGrp="1"/>
          </p:cNvSpPr>
          <p:nvPr>
            <p:ph type="title"/>
          </p:nvPr>
        </p:nvSpPr>
        <p:spPr>
          <a:xfrm>
            <a:off x="457200" y="341784"/>
            <a:ext cx="8229600" cy="1143000"/>
          </a:xfrm>
        </p:spPr>
        <p:txBody>
          <a:bodyPr anchor="ctr">
            <a:noAutofit/>
          </a:bodyPr>
          <a:lstStyle/>
          <a:p>
            <a:r>
              <a:rPr lang="en-GB" sz="2800" b="1" u="sng" dirty="0">
                <a:solidFill>
                  <a:schemeClr val="accent4">
                    <a:lumMod val="75000"/>
                  </a:schemeClr>
                </a:solidFill>
              </a:rPr>
              <a:t>Importance of Sustainability to the Hospitality Industry</a:t>
            </a:r>
          </a:p>
        </p:txBody>
      </p:sp>
      <p:sp>
        <p:nvSpPr>
          <p:cNvPr id="3" name="Content Placeholder 2">
            <a:extLst>
              <a:ext uri="{FF2B5EF4-FFF2-40B4-BE49-F238E27FC236}">
                <a16:creationId xmlns:a16="http://schemas.microsoft.com/office/drawing/2014/main" id="{7008C724-E88F-408C-A279-95B8785768A1}"/>
              </a:ext>
            </a:extLst>
          </p:cNvPr>
          <p:cNvSpPr>
            <a:spLocks noGrp="1"/>
          </p:cNvSpPr>
          <p:nvPr>
            <p:ph sz="half" idx="2"/>
          </p:nvPr>
        </p:nvSpPr>
        <p:spPr>
          <a:xfrm>
            <a:off x="3894" y="1515367"/>
            <a:ext cx="5364088" cy="4590256"/>
          </a:xfrm>
        </p:spPr>
        <p:txBody>
          <a:bodyPr>
            <a:normAutofit/>
          </a:bodyPr>
          <a:lstStyle/>
          <a:p>
            <a:pPr marL="0" indent="0" algn="l">
              <a:buNone/>
            </a:pPr>
            <a:r>
              <a:rPr lang="en-GB" sz="1600" b="1" i="1" dirty="0">
                <a:solidFill>
                  <a:srgbClr val="374151"/>
                </a:solidFill>
                <a:effectLst/>
                <a:latin typeface="Calibri" panose="020F0502020204030204" pitchFamily="34" charset="0"/>
                <a:cs typeface="Calibri" panose="020F0502020204030204" pitchFamily="34" charset="0"/>
              </a:rPr>
              <a:t>Increasing Consumer Demand for Eco-friendly and Socially Responsible Hospitality Services</a:t>
            </a:r>
            <a:endParaRPr lang="en-GB" sz="1600" b="1" i="0"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sz="1400" dirty="0">
                <a:latin typeface="Calibri" panose="020F0502020204030204" pitchFamily="34" charset="0"/>
                <a:cs typeface="Calibri" panose="020F0502020204030204" pitchFamily="34" charset="0"/>
              </a:rPr>
              <a:t>Changing Consumer Preferences: Modern travellers are increasingly conscious of their environmental and social footprint. </a:t>
            </a:r>
          </a:p>
          <a:p>
            <a:pPr algn="l">
              <a:buFont typeface="Arial" panose="020B0604020202020204" pitchFamily="34" charset="0"/>
              <a:buChar char="•"/>
            </a:pPr>
            <a:r>
              <a:rPr lang="en-GB" sz="1400" dirty="0">
                <a:latin typeface="Calibri" panose="020F0502020204030204" pitchFamily="34" charset="0"/>
                <a:cs typeface="Calibri" panose="020F0502020204030204" pitchFamily="34" charset="0"/>
              </a:rPr>
              <a:t>Brand Loyalty: Businesses committed to sustainability often gain customer trust and loyalty. </a:t>
            </a:r>
          </a:p>
          <a:p>
            <a:pPr marL="0" indent="0" algn="l">
              <a:buNone/>
            </a:pPr>
            <a:r>
              <a:rPr lang="en-GB" sz="1600" b="1" i="1" dirty="0">
                <a:solidFill>
                  <a:srgbClr val="374151"/>
                </a:solidFill>
                <a:effectLst/>
                <a:latin typeface="Calibri" panose="020F0502020204030204" pitchFamily="34" charset="0"/>
                <a:cs typeface="Calibri" panose="020F0502020204030204" pitchFamily="34" charset="0"/>
              </a:rPr>
              <a:t>How Sustainability Contributes to Long-term Success and Competitiveness in the Industry</a:t>
            </a:r>
            <a:endParaRPr lang="en-GB" sz="1600" b="1" i="0"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sz="1400" b="1" i="0" dirty="0">
                <a:solidFill>
                  <a:srgbClr val="374151"/>
                </a:solidFill>
                <a:effectLst/>
                <a:latin typeface="Calibri" panose="020F0502020204030204" pitchFamily="34" charset="0"/>
                <a:cs typeface="Calibri" panose="020F0502020204030204" pitchFamily="34" charset="0"/>
              </a:rPr>
              <a:t>Operational Efficiency:</a:t>
            </a:r>
            <a:r>
              <a:rPr lang="en-GB" sz="1400" b="0" i="0" dirty="0">
                <a:solidFill>
                  <a:srgbClr val="374151"/>
                </a:solidFill>
                <a:effectLst/>
                <a:latin typeface="Calibri" panose="020F0502020204030204" pitchFamily="34" charset="0"/>
                <a:cs typeface="Calibri" panose="020F0502020204030204" pitchFamily="34" charset="0"/>
              </a:rPr>
              <a:t> Sustainable practices often lead to operational cost savings through energy conservation, waste reduction, and resource optimization.</a:t>
            </a:r>
          </a:p>
          <a:p>
            <a:pPr algn="l">
              <a:buFont typeface="Arial" panose="020B0604020202020204" pitchFamily="34" charset="0"/>
              <a:buChar char="•"/>
            </a:pPr>
            <a:r>
              <a:rPr lang="en-GB" sz="1400" b="1" i="0" dirty="0">
                <a:solidFill>
                  <a:srgbClr val="374151"/>
                </a:solidFill>
                <a:effectLst/>
                <a:latin typeface="Calibri" panose="020F0502020204030204" pitchFamily="34" charset="0"/>
                <a:cs typeface="Calibri" panose="020F0502020204030204" pitchFamily="34" charset="0"/>
              </a:rPr>
              <a:t>Market Differentiation:</a:t>
            </a:r>
            <a:r>
              <a:rPr lang="en-GB" sz="1400" b="0" i="0" dirty="0">
                <a:solidFill>
                  <a:srgbClr val="374151"/>
                </a:solidFill>
                <a:effectLst/>
                <a:latin typeface="Calibri" panose="020F0502020204030204" pitchFamily="34" charset="0"/>
                <a:cs typeface="Calibri" panose="020F0502020204030204" pitchFamily="34" charset="0"/>
              </a:rPr>
              <a:t> In a competitive industry, sustainability serves as a unique selling proposition. It helps businesses stand out in a crowded market.</a:t>
            </a:r>
          </a:p>
          <a:p>
            <a:pPr algn="l">
              <a:buFont typeface="Arial" panose="020B0604020202020204" pitchFamily="34" charset="0"/>
              <a:buChar char="•"/>
            </a:pPr>
            <a:r>
              <a:rPr lang="en-GB" sz="1400" b="1" i="0" dirty="0">
                <a:solidFill>
                  <a:srgbClr val="374151"/>
                </a:solidFill>
                <a:effectLst/>
                <a:latin typeface="Calibri" panose="020F0502020204030204" pitchFamily="34" charset="0"/>
                <a:cs typeface="Calibri" panose="020F0502020204030204" pitchFamily="34" charset="0"/>
              </a:rPr>
              <a:t>Regulatory Compliance:</a:t>
            </a:r>
            <a:r>
              <a:rPr lang="en-GB" sz="1400" b="0" i="0" dirty="0">
                <a:solidFill>
                  <a:srgbClr val="374151"/>
                </a:solidFill>
                <a:effectLst/>
                <a:latin typeface="Calibri" panose="020F0502020204030204" pitchFamily="34" charset="0"/>
                <a:cs typeface="Calibri" panose="020F0502020204030204" pitchFamily="34" charset="0"/>
              </a:rPr>
              <a:t> Anticipating and meeting future sustainability regulations positions businesses for long-term success and mitigates risks associated with non-compliance.</a:t>
            </a:r>
          </a:p>
          <a:p>
            <a:pPr>
              <a:lnSpc>
                <a:spcPct val="90000"/>
              </a:lnSpc>
            </a:pPr>
            <a:endParaRPr lang="en-GB" sz="2200" dirty="0"/>
          </a:p>
        </p:txBody>
      </p:sp>
      <p:pic>
        <p:nvPicPr>
          <p:cNvPr id="2050" name="Picture 2" descr="What is Sustainability? | UCLA Sustainability">
            <a:extLst>
              <a:ext uri="{FF2B5EF4-FFF2-40B4-BE49-F238E27FC236}">
                <a16:creationId xmlns:a16="http://schemas.microsoft.com/office/drawing/2014/main" id="{FD2A7780-B359-9044-B433-592A5452BC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962" r="18101"/>
          <a:stretch/>
        </p:blipFill>
        <p:spPr bwMode="auto">
          <a:xfrm>
            <a:off x="5392151" y="1878493"/>
            <a:ext cx="3690156" cy="3101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782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03210-721C-134A-87FB-5F62FCF35949}"/>
              </a:ext>
            </a:extLst>
          </p:cNvPr>
          <p:cNvSpPr>
            <a:spLocks noGrp="1"/>
          </p:cNvSpPr>
          <p:nvPr>
            <p:ph type="title"/>
          </p:nvPr>
        </p:nvSpPr>
        <p:spPr>
          <a:xfrm>
            <a:off x="457200" y="-189531"/>
            <a:ext cx="8229600" cy="1143000"/>
          </a:xfrm>
        </p:spPr>
        <p:txBody>
          <a:bodyPr anchor="ctr">
            <a:noAutofit/>
          </a:bodyPr>
          <a:lstStyle/>
          <a:p>
            <a:r>
              <a:rPr lang="en-US" sz="2000" b="1" u="sng" dirty="0">
                <a:solidFill>
                  <a:schemeClr val="accent4">
                    <a:lumMod val="75000"/>
                  </a:schemeClr>
                </a:solidFill>
              </a:rPr>
              <a:t>How sustainability changes have affected the hospitality industry</a:t>
            </a:r>
          </a:p>
        </p:txBody>
      </p:sp>
      <p:sp>
        <p:nvSpPr>
          <p:cNvPr id="3" name="Content Placeholder 2">
            <a:extLst>
              <a:ext uri="{FF2B5EF4-FFF2-40B4-BE49-F238E27FC236}">
                <a16:creationId xmlns:a16="http://schemas.microsoft.com/office/drawing/2014/main" id="{28F550E6-18F3-4D40-BFF9-E7DEDE04FC22}"/>
              </a:ext>
            </a:extLst>
          </p:cNvPr>
          <p:cNvSpPr>
            <a:spLocks noGrp="1"/>
          </p:cNvSpPr>
          <p:nvPr>
            <p:ph sz="half" idx="1"/>
          </p:nvPr>
        </p:nvSpPr>
        <p:spPr>
          <a:xfrm>
            <a:off x="7414" y="987303"/>
            <a:ext cx="5119690" cy="5112568"/>
          </a:xfrm>
        </p:spPr>
        <p:txBody>
          <a:bodyPr>
            <a:normAutofit/>
          </a:bodyPr>
          <a:lstStyle/>
          <a:p>
            <a:pPr marL="0" indent="0" algn="ctr">
              <a:buNone/>
            </a:pPr>
            <a:r>
              <a:rPr lang="en-GB" sz="1400" b="1" i="1" dirty="0">
                <a:solidFill>
                  <a:srgbClr val="374151"/>
                </a:solidFill>
                <a:effectLst/>
                <a:latin typeface="Söhne"/>
              </a:rPr>
              <a:t>Adoption of Green Practices: Energy Conservation, Waste Reduction, Water Management</a:t>
            </a:r>
            <a:endParaRPr lang="en-GB" sz="1400" b="1" i="0" dirty="0">
              <a:solidFill>
                <a:srgbClr val="374151"/>
              </a:solidFill>
              <a:effectLst/>
              <a:latin typeface="Söhne"/>
            </a:endParaRPr>
          </a:p>
          <a:p>
            <a:pPr algn="l">
              <a:buFont typeface="Arial" panose="020B0604020202020204" pitchFamily="34" charset="0"/>
              <a:buChar char="•"/>
            </a:pPr>
            <a:r>
              <a:rPr lang="en-GB" sz="1400" b="1" i="0" dirty="0">
                <a:solidFill>
                  <a:srgbClr val="374151"/>
                </a:solidFill>
                <a:effectLst/>
                <a:latin typeface="Söhne"/>
              </a:rPr>
              <a:t>Energy Conservation:</a:t>
            </a:r>
            <a:r>
              <a:rPr lang="en-GB" sz="1400" b="0" i="0" dirty="0">
                <a:solidFill>
                  <a:srgbClr val="374151"/>
                </a:solidFill>
                <a:effectLst/>
                <a:latin typeface="Söhne"/>
              </a:rPr>
              <a:t> Implementation of energy-efficient technologies, renewable energy sources, and smart building designs to minimize environmental impact.</a:t>
            </a:r>
          </a:p>
          <a:p>
            <a:pPr algn="l">
              <a:buFont typeface="Arial" panose="020B0604020202020204" pitchFamily="34" charset="0"/>
              <a:buChar char="•"/>
            </a:pPr>
            <a:r>
              <a:rPr lang="en-GB" sz="1400" b="1" i="0" dirty="0">
                <a:solidFill>
                  <a:srgbClr val="374151"/>
                </a:solidFill>
                <a:effectLst/>
                <a:latin typeface="Söhne"/>
              </a:rPr>
              <a:t>Waste Reduction:</a:t>
            </a:r>
            <a:r>
              <a:rPr lang="en-GB" sz="1400" b="0" i="0" dirty="0">
                <a:solidFill>
                  <a:srgbClr val="374151"/>
                </a:solidFill>
                <a:effectLst/>
                <a:latin typeface="Söhne"/>
              </a:rPr>
              <a:t> Strategies to reduce, reuse, and recycle waste, minimizing the ecological footprint of hospitality operations.</a:t>
            </a:r>
          </a:p>
          <a:p>
            <a:pPr algn="l">
              <a:buFont typeface="Arial" panose="020B0604020202020204" pitchFamily="34" charset="0"/>
              <a:buChar char="•"/>
            </a:pPr>
            <a:r>
              <a:rPr lang="en-GB" sz="1400" b="1" i="0" dirty="0">
                <a:solidFill>
                  <a:srgbClr val="374151"/>
                </a:solidFill>
                <a:effectLst/>
                <a:latin typeface="Söhne"/>
              </a:rPr>
              <a:t>Water Management:</a:t>
            </a:r>
            <a:r>
              <a:rPr lang="en-GB" sz="1400" b="0" i="0" dirty="0">
                <a:solidFill>
                  <a:srgbClr val="374151"/>
                </a:solidFill>
                <a:effectLst/>
                <a:latin typeface="Söhne"/>
              </a:rPr>
              <a:t> Implementation of water-saving technologies and practices to conserve this vital resource.</a:t>
            </a:r>
          </a:p>
          <a:p>
            <a:pPr marL="0" indent="0" algn="l">
              <a:buNone/>
            </a:pPr>
            <a:endParaRPr lang="en-GB" sz="1400" b="0" i="0" dirty="0">
              <a:solidFill>
                <a:srgbClr val="374151"/>
              </a:solidFill>
              <a:effectLst/>
              <a:latin typeface="Söhne"/>
            </a:endParaRPr>
          </a:p>
          <a:p>
            <a:pPr marL="0" indent="0" algn="ctr">
              <a:buNone/>
            </a:pPr>
            <a:r>
              <a:rPr lang="en-GB" sz="1400" b="1" dirty="0">
                <a:solidFill>
                  <a:srgbClr val="374151"/>
                </a:solidFill>
                <a:latin typeface="Söhne"/>
              </a:rPr>
              <a:t>Also… the hotels have been forced by circumstances to integrate the </a:t>
            </a:r>
            <a:r>
              <a:rPr lang="en-GB" sz="1400" b="1" dirty="0" err="1">
                <a:solidFill>
                  <a:srgbClr val="374151"/>
                </a:solidFill>
                <a:latin typeface="Söhne"/>
              </a:rPr>
              <a:t>followingthe</a:t>
            </a:r>
            <a:r>
              <a:rPr lang="en-GB" sz="1400" b="1" dirty="0">
                <a:solidFill>
                  <a:srgbClr val="374151"/>
                </a:solidFill>
                <a:latin typeface="Söhne"/>
              </a:rPr>
              <a:t> following: </a:t>
            </a:r>
          </a:p>
          <a:p>
            <a:pPr algn="l">
              <a:buFont typeface="Arial" panose="020B0604020202020204" pitchFamily="34" charset="0"/>
              <a:buChar char="•"/>
            </a:pPr>
            <a:r>
              <a:rPr lang="en-GB" sz="1400" b="1" i="0" dirty="0">
                <a:solidFill>
                  <a:srgbClr val="374151"/>
                </a:solidFill>
                <a:effectLst/>
                <a:latin typeface="Söhne"/>
              </a:rPr>
              <a:t>Smart Resource Management:</a:t>
            </a:r>
            <a:r>
              <a:rPr lang="en-GB" sz="1400" b="0" i="0" dirty="0">
                <a:solidFill>
                  <a:srgbClr val="374151"/>
                </a:solidFill>
                <a:effectLst/>
                <a:latin typeface="Söhne"/>
              </a:rPr>
              <a:t> Utilizing technology to optimize resource consumption, monitor energy usage, and automate processes for greater efficiency.</a:t>
            </a:r>
          </a:p>
          <a:p>
            <a:pPr algn="l">
              <a:buFont typeface="Arial" panose="020B0604020202020204" pitchFamily="34" charset="0"/>
              <a:buChar char="•"/>
            </a:pPr>
            <a:r>
              <a:rPr lang="en-GB" sz="1400" b="1" i="0" dirty="0">
                <a:solidFill>
                  <a:srgbClr val="374151"/>
                </a:solidFill>
                <a:effectLst/>
                <a:latin typeface="Söhne"/>
              </a:rPr>
              <a:t>Digital Guest Experiences:</a:t>
            </a:r>
            <a:r>
              <a:rPr lang="en-GB" sz="1400" b="0" i="0" dirty="0">
                <a:solidFill>
                  <a:srgbClr val="374151"/>
                </a:solidFill>
                <a:effectLst/>
                <a:latin typeface="Söhne"/>
              </a:rPr>
              <a:t> Implementing digital solutions for check-ins, room controls, and communication, enhancing guest experiences while reducing paper waste.</a:t>
            </a:r>
          </a:p>
          <a:p>
            <a:pPr marL="0" indent="0" algn="l">
              <a:buNone/>
            </a:pPr>
            <a:endParaRPr lang="en-GB" sz="1600" b="0" i="0" dirty="0">
              <a:solidFill>
                <a:srgbClr val="374151"/>
              </a:solidFill>
              <a:effectLst/>
              <a:latin typeface="Söhne"/>
            </a:endParaRPr>
          </a:p>
          <a:p>
            <a:pPr marL="0" indent="0">
              <a:lnSpc>
                <a:spcPct val="90000"/>
              </a:lnSpc>
              <a:buNone/>
            </a:pPr>
            <a:endParaRPr lang="en-US" sz="2600" dirty="0"/>
          </a:p>
        </p:txBody>
      </p:sp>
      <p:pic>
        <p:nvPicPr>
          <p:cNvPr id="3074" name="Picture 2" descr="Overview of the Hospitality and Tourism Industry Today- And Projections For  Future | SOEGJOBS">
            <a:extLst>
              <a:ext uri="{FF2B5EF4-FFF2-40B4-BE49-F238E27FC236}">
                <a16:creationId xmlns:a16="http://schemas.microsoft.com/office/drawing/2014/main" id="{4435197B-510F-4F4B-B4BB-D1FF73603C4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27104" y="1549235"/>
            <a:ext cx="4038600" cy="3372231"/>
          </a:xfrm>
          <a:prstGeom prst="rect">
            <a:avLst/>
          </a:prstGeom>
          <a:solidFill>
            <a:srgbClr val="FFFFFF"/>
          </a:solidFill>
        </p:spPr>
      </p:pic>
    </p:spTree>
    <p:extLst>
      <p:ext uri="{BB962C8B-B14F-4D97-AF65-F5344CB8AC3E}">
        <p14:creationId xmlns:p14="http://schemas.microsoft.com/office/powerpoint/2010/main" val="557503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42CFB-CDA8-8947-80A8-57BD4B1BACC2}"/>
              </a:ext>
            </a:extLst>
          </p:cNvPr>
          <p:cNvSpPr>
            <a:spLocks noGrp="1"/>
          </p:cNvSpPr>
          <p:nvPr>
            <p:ph type="title"/>
          </p:nvPr>
        </p:nvSpPr>
        <p:spPr>
          <a:xfrm>
            <a:off x="457200" y="274638"/>
            <a:ext cx="8229600" cy="1143000"/>
          </a:xfrm>
        </p:spPr>
        <p:txBody>
          <a:bodyPr anchor="ctr">
            <a:normAutofit/>
          </a:bodyPr>
          <a:lstStyle/>
          <a:p>
            <a:pPr>
              <a:lnSpc>
                <a:spcPct val="90000"/>
              </a:lnSpc>
            </a:pPr>
            <a:r>
              <a:rPr lang="en-US" sz="3700" b="1" u="sng" dirty="0">
                <a:solidFill>
                  <a:schemeClr val="accent4">
                    <a:lumMod val="75000"/>
                  </a:schemeClr>
                </a:solidFill>
              </a:rPr>
              <a:t>Advantages of changes </a:t>
            </a:r>
            <a:br>
              <a:rPr lang="en-US" sz="3700" b="1" dirty="0">
                <a:solidFill>
                  <a:schemeClr val="accent4">
                    <a:lumMod val="75000"/>
                  </a:schemeClr>
                </a:solidFill>
              </a:rPr>
            </a:br>
            <a:endParaRPr lang="en-US" sz="3700" b="1" dirty="0">
              <a:solidFill>
                <a:schemeClr val="accent4">
                  <a:lumMod val="75000"/>
                </a:schemeClr>
              </a:solidFill>
            </a:endParaRPr>
          </a:p>
        </p:txBody>
      </p:sp>
      <p:sp>
        <p:nvSpPr>
          <p:cNvPr id="3" name="Content Placeholder 2">
            <a:extLst>
              <a:ext uri="{FF2B5EF4-FFF2-40B4-BE49-F238E27FC236}">
                <a16:creationId xmlns:a16="http://schemas.microsoft.com/office/drawing/2014/main" id="{C90A065E-8E07-F141-BD71-A6047F8D7D98}"/>
              </a:ext>
            </a:extLst>
          </p:cNvPr>
          <p:cNvSpPr>
            <a:spLocks noGrp="1"/>
          </p:cNvSpPr>
          <p:nvPr>
            <p:ph sz="half" idx="1"/>
          </p:nvPr>
        </p:nvSpPr>
        <p:spPr>
          <a:xfrm>
            <a:off x="0" y="908720"/>
            <a:ext cx="4932040" cy="4680521"/>
          </a:xfrm>
        </p:spPr>
        <p:txBody>
          <a:bodyPr>
            <a:normAutofit lnSpcReduction="10000"/>
          </a:bodyPr>
          <a:lstStyle/>
          <a:p>
            <a:pPr marL="0" indent="0" algn="l">
              <a:buNone/>
            </a:pPr>
            <a:r>
              <a:rPr lang="en-GB" sz="1600" b="1" i="1" dirty="0">
                <a:solidFill>
                  <a:srgbClr val="374151"/>
                </a:solidFill>
                <a:effectLst/>
                <a:latin typeface="Söhne"/>
              </a:rPr>
              <a:t>Positive Impact on the Environment and Local Communities</a:t>
            </a:r>
          </a:p>
          <a:p>
            <a:pPr marL="0" indent="0" algn="l">
              <a:buNone/>
            </a:pPr>
            <a:endParaRPr lang="en-GB" sz="1600" b="0" i="0" dirty="0">
              <a:solidFill>
                <a:srgbClr val="374151"/>
              </a:solidFill>
              <a:effectLst/>
              <a:latin typeface="Söhne"/>
            </a:endParaRPr>
          </a:p>
          <a:p>
            <a:pPr algn="l">
              <a:buFont typeface="Arial" panose="020B0604020202020204" pitchFamily="34" charset="0"/>
              <a:buChar char="•"/>
            </a:pPr>
            <a:r>
              <a:rPr lang="en-GB" sz="1600" b="1" i="0" dirty="0">
                <a:solidFill>
                  <a:srgbClr val="374151"/>
                </a:solidFill>
                <a:effectLst/>
                <a:latin typeface="Söhne"/>
              </a:rPr>
              <a:t>Reduced Environmental Footprint:</a:t>
            </a:r>
            <a:r>
              <a:rPr lang="en-GB" sz="1600" b="0" i="0" dirty="0">
                <a:solidFill>
                  <a:srgbClr val="374151"/>
                </a:solidFill>
                <a:effectLst/>
                <a:latin typeface="Söhne"/>
              </a:rPr>
              <a:t> Sustainable practices contribute to the preservation of natural resources, biodiversity, and ecosystems.</a:t>
            </a:r>
          </a:p>
          <a:p>
            <a:pPr algn="l">
              <a:buFont typeface="Arial" panose="020B0604020202020204" pitchFamily="34" charset="0"/>
              <a:buChar char="•"/>
            </a:pPr>
            <a:r>
              <a:rPr lang="en-GB" sz="1600" b="1" i="0" dirty="0">
                <a:solidFill>
                  <a:srgbClr val="374151"/>
                </a:solidFill>
                <a:effectLst/>
                <a:latin typeface="Söhne"/>
              </a:rPr>
              <a:t>Community Engagement:</a:t>
            </a:r>
            <a:r>
              <a:rPr lang="en-GB" sz="1600" b="0" i="0" dirty="0">
                <a:solidFill>
                  <a:srgbClr val="374151"/>
                </a:solidFill>
                <a:effectLst/>
                <a:latin typeface="Söhne"/>
              </a:rPr>
              <a:t> Supporting local initiatives, employing ethical </a:t>
            </a:r>
            <a:r>
              <a:rPr lang="en-GB" sz="1600" b="0" i="0" dirty="0" err="1">
                <a:solidFill>
                  <a:srgbClr val="374151"/>
                </a:solidFill>
                <a:effectLst/>
                <a:latin typeface="Söhne"/>
              </a:rPr>
              <a:t>labor</a:t>
            </a:r>
            <a:r>
              <a:rPr lang="en-GB" sz="1600" b="0" i="0" dirty="0">
                <a:solidFill>
                  <a:srgbClr val="374151"/>
                </a:solidFill>
                <a:effectLst/>
                <a:latin typeface="Söhne"/>
              </a:rPr>
              <a:t> practices, and contributing to community development.</a:t>
            </a:r>
          </a:p>
          <a:p>
            <a:pPr marL="0" indent="0" algn="l">
              <a:buNone/>
            </a:pPr>
            <a:endParaRPr lang="en-GB" sz="1600" b="0" i="0" dirty="0">
              <a:solidFill>
                <a:srgbClr val="374151"/>
              </a:solidFill>
              <a:effectLst/>
              <a:latin typeface="Söhne"/>
            </a:endParaRPr>
          </a:p>
          <a:p>
            <a:pPr marL="0" indent="0" algn="l">
              <a:buNone/>
            </a:pPr>
            <a:r>
              <a:rPr lang="en-GB" sz="1600" b="1" i="1" dirty="0">
                <a:solidFill>
                  <a:srgbClr val="374151"/>
                </a:solidFill>
                <a:effectLst/>
                <a:latin typeface="Söhne"/>
              </a:rPr>
              <a:t>Enhanced Brand Reputation and Customer Loyalty</a:t>
            </a:r>
          </a:p>
          <a:p>
            <a:pPr marL="0" indent="0" algn="l">
              <a:buNone/>
            </a:pPr>
            <a:endParaRPr lang="en-GB" sz="1600" b="1" i="0" dirty="0">
              <a:solidFill>
                <a:srgbClr val="374151"/>
              </a:solidFill>
              <a:effectLst/>
              <a:latin typeface="Söhne"/>
            </a:endParaRPr>
          </a:p>
          <a:p>
            <a:pPr algn="l">
              <a:buFont typeface="Arial" panose="020B0604020202020204" pitchFamily="34" charset="0"/>
              <a:buChar char="•"/>
            </a:pPr>
            <a:r>
              <a:rPr lang="en-GB" sz="1600" b="1" i="0" dirty="0">
                <a:solidFill>
                  <a:srgbClr val="374151"/>
                </a:solidFill>
                <a:effectLst/>
                <a:latin typeface="Söhne"/>
              </a:rPr>
              <a:t>Building Trust:</a:t>
            </a:r>
            <a:r>
              <a:rPr lang="en-GB" sz="1600" b="0" i="0" dirty="0">
                <a:solidFill>
                  <a:srgbClr val="374151"/>
                </a:solidFill>
                <a:effectLst/>
                <a:latin typeface="Söhne"/>
              </a:rPr>
              <a:t> Consumers increasingly value businesses with a commitment to sustainability, leading to enhanced trust in the brand.</a:t>
            </a:r>
          </a:p>
          <a:p>
            <a:pPr algn="l">
              <a:buFont typeface="Arial" panose="020B0604020202020204" pitchFamily="34" charset="0"/>
              <a:buChar char="•"/>
            </a:pPr>
            <a:r>
              <a:rPr lang="en-GB" sz="1600" b="1" i="0" dirty="0">
                <a:solidFill>
                  <a:srgbClr val="374151"/>
                </a:solidFill>
                <a:effectLst/>
                <a:latin typeface="Söhne"/>
              </a:rPr>
              <a:t>Customer Loyalty:</a:t>
            </a:r>
            <a:r>
              <a:rPr lang="en-GB" sz="1600" b="0" i="0" dirty="0">
                <a:solidFill>
                  <a:srgbClr val="374151"/>
                </a:solidFill>
                <a:effectLst/>
                <a:latin typeface="Söhne"/>
              </a:rPr>
              <a:t> Guests are more likely to return and recommend establishments that align with their values, fostering long-term customer loyalty.</a:t>
            </a:r>
          </a:p>
          <a:p>
            <a:pPr marL="0" indent="0">
              <a:buNone/>
            </a:pPr>
            <a:endParaRPr lang="en-US" sz="2400" dirty="0"/>
          </a:p>
        </p:txBody>
      </p:sp>
      <p:pic>
        <p:nvPicPr>
          <p:cNvPr id="5122" name="Picture 2" descr="Virtual Machine Advantages: 4 Reasons to Keep Loving VMs | IT Pro">
            <a:extLst>
              <a:ext uri="{FF2B5EF4-FFF2-40B4-BE49-F238E27FC236}">
                <a16:creationId xmlns:a16="http://schemas.microsoft.com/office/drawing/2014/main" id="{A2CD3946-6709-AF48-AAAE-89DB91DCCC0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4261" y="2060848"/>
            <a:ext cx="4569739" cy="237626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550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70A8D-0319-A247-BE7F-60EC9D02CA06}"/>
              </a:ext>
            </a:extLst>
          </p:cNvPr>
          <p:cNvSpPr>
            <a:spLocks noGrp="1"/>
          </p:cNvSpPr>
          <p:nvPr>
            <p:ph type="title"/>
          </p:nvPr>
        </p:nvSpPr>
        <p:spPr>
          <a:xfrm>
            <a:off x="457200" y="274638"/>
            <a:ext cx="8229600" cy="1143000"/>
          </a:xfrm>
        </p:spPr>
        <p:txBody>
          <a:bodyPr anchor="ctr">
            <a:normAutofit/>
          </a:bodyPr>
          <a:lstStyle/>
          <a:p>
            <a:pPr>
              <a:lnSpc>
                <a:spcPct val="90000"/>
              </a:lnSpc>
            </a:pPr>
            <a:r>
              <a:rPr lang="en-US" sz="3700" b="1" u="sng" dirty="0">
                <a:solidFill>
                  <a:schemeClr val="accent4">
                    <a:lumMod val="75000"/>
                  </a:schemeClr>
                </a:solidFill>
              </a:rPr>
              <a:t>Disadvantage of changes</a:t>
            </a:r>
            <a:br>
              <a:rPr lang="en-US" sz="3700" dirty="0"/>
            </a:br>
            <a:endParaRPr lang="en-US" sz="3700" dirty="0">
              <a:solidFill>
                <a:schemeClr val="accent4">
                  <a:lumMod val="75000"/>
                </a:schemeClr>
              </a:solidFill>
            </a:endParaRPr>
          </a:p>
        </p:txBody>
      </p:sp>
      <p:pic>
        <p:nvPicPr>
          <p:cNvPr id="6148" name="Picture 4" descr="outsourcing work: outsource work to India: SEO, Social Media, Virtual  Assistants only �299pm">
            <a:extLst>
              <a:ext uri="{FF2B5EF4-FFF2-40B4-BE49-F238E27FC236}">
                <a16:creationId xmlns:a16="http://schemas.microsoft.com/office/drawing/2014/main" id="{6BD9565A-5457-BF4A-B659-F7EC4174BCC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4128" y="1772816"/>
            <a:ext cx="3417313" cy="3052800"/>
          </a:xfrm>
          <a:prstGeom prst="rect">
            <a:avLst/>
          </a:prstGeom>
          <a:solidFill>
            <a:srgbClr val="FFFFFF"/>
          </a:solidFill>
        </p:spPr>
      </p:pic>
      <p:sp>
        <p:nvSpPr>
          <p:cNvPr id="3" name="Content Placeholder 2">
            <a:extLst>
              <a:ext uri="{FF2B5EF4-FFF2-40B4-BE49-F238E27FC236}">
                <a16:creationId xmlns:a16="http://schemas.microsoft.com/office/drawing/2014/main" id="{F636B9EA-F9C5-A449-A843-24D2FA89A497}"/>
              </a:ext>
            </a:extLst>
          </p:cNvPr>
          <p:cNvSpPr>
            <a:spLocks noGrp="1"/>
          </p:cNvSpPr>
          <p:nvPr>
            <p:ph sz="half" idx="2"/>
          </p:nvPr>
        </p:nvSpPr>
        <p:spPr>
          <a:xfrm>
            <a:off x="3851920" y="1417638"/>
            <a:ext cx="5197953" cy="4237924"/>
          </a:xfrm>
        </p:spPr>
        <p:txBody>
          <a:bodyPr>
            <a:normAutofit fontScale="55000" lnSpcReduction="20000"/>
          </a:bodyPr>
          <a:lstStyle/>
          <a:p>
            <a:pPr marL="0" indent="0" algn="ctr">
              <a:buNone/>
            </a:pPr>
            <a:r>
              <a:rPr lang="en-GB" b="1" i="1" dirty="0">
                <a:solidFill>
                  <a:srgbClr val="374151"/>
                </a:solidFill>
                <a:effectLst/>
                <a:latin typeface="Calibri" panose="020F0502020204030204" pitchFamily="34" charset="0"/>
                <a:cs typeface="Calibri" panose="020F0502020204030204" pitchFamily="34" charset="0"/>
              </a:rPr>
              <a:t>Initial Implementation Costs</a:t>
            </a:r>
          </a:p>
          <a:p>
            <a:pPr marL="0" indent="0" algn="l">
              <a:buNone/>
            </a:pPr>
            <a:endParaRPr lang="en-GB" b="0" i="0"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b="1" i="0" dirty="0">
                <a:solidFill>
                  <a:srgbClr val="374151"/>
                </a:solidFill>
                <a:effectLst/>
                <a:latin typeface="Calibri" panose="020F0502020204030204" pitchFamily="34" charset="0"/>
                <a:cs typeface="Calibri" panose="020F0502020204030204" pitchFamily="34" charset="0"/>
              </a:rPr>
              <a:t>Capital Investment:</a:t>
            </a:r>
            <a:r>
              <a:rPr lang="en-GB" b="0" i="0" dirty="0">
                <a:solidFill>
                  <a:srgbClr val="374151"/>
                </a:solidFill>
                <a:effectLst/>
                <a:latin typeface="Calibri" panose="020F0502020204030204" pitchFamily="34" charset="0"/>
                <a:cs typeface="Calibri" panose="020F0502020204030204" pitchFamily="34" charset="0"/>
              </a:rPr>
              <a:t> Adopting sustainable practices often requires an upfront investment in technology, infrastructure, and training.</a:t>
            </a:r>
          </a:p>
          <a:p>
            <a:pPr algn="l">
              <a:buFont typeface="Arial" panose="020B0604020202020204" pitchFamily="34" charset="0"/>
              <a:buChar char="•"/>
            </a:pPr>
            <a:r>
              <a:rPr lang="en-GB" b="1" i="0" dirty="0">
                <a:solidFill>
                  <a:srgbClr val="374151"/>
                </a:solidFill>
                <a:effectLst/>
                <a:latin typeface="Calibri" panose="020F0502020204030204" pitchFamily="34" charset="0"/>
                <a:cs typeface="Calibri" panose="020F0502020204030204" pitchFamily="34" charset="0"/>
              </a:rPr>
              <a:t>Short-Term Financial Impact:</a:t>
            </a:r>
            <a:r>
              <a:rPr lang="en-GB" b="0" i="0" dirty="0">
                <a:solidFill>
                  <a:srgbClr val="374151"/>
                </a:solidFill>
                <a:effectLst/>
                <a:latin typeface="Calibri" panose="020F0502020204030204" pitchFamily="34" charset="0"/>
                <a:cs typeface="Calibri" panose="020F0502020204030204" pitchFamily="34" charset="0"/>
              </a:rPr>
              <a:t> Initial costs may strain budgets in the short term, leading to financial challenges for some establishments.</a:t>
            </a:r>
          </a:p>
          <a:p>
            <a:pPr marL="0" indent="0" algn="l">
              <a:buNone/>
            </a:pPr>
            <a:endParaRPr lang="en-GB" b="0" i="0" dirty="0">
              <a:solidFill>
                <a:srgbClr val="374151"/>
              </a:solidFill>
              <a:effectLst/>
              <a:latin typeface="Calibri" panose="020F0502020204030204" pitchFamily="34" charset="0"/>
              <a:cs typeface="Calibri" panose="020F0502020204030204" pitchFamily="34" charset="0"/>
            </a:endParaRPr>
          </a:p>
          <a:p>
            <a:pPr marL="0" indent="0" algn="ctr">
              <a:buNone/>
            </a:pPr>
            <a:r>
              <a:rPr lang="en-GB" b="1" i="1" dirty="0">
                <a:solidFill>
                  <a:srgbClr val="374151"/>
                </a:solidFill>
                <a:effectLst/>
                <a:latin typeface="Calibri" panose="020F0502020204030204" pitchFamily="34" charset="0"/>
                <a:cs typeface="Calibri" panose="020F0502020204030204" pitchFamily="34" charset="0"/>
              </a:rPr>
              <a:t>Potential Resistance from Traditional Practices</a:t>
            </a:r>
          </a:p>
          <a:p>
            <a:pPr marL="0" indent="0" algn="l">
              <a:buNone/>
            </a:pPr>
            <a:endParaRPr lang="en-GB" b="0" i="0"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b="1" i="0" dirty="0">
                <a:solidFill>
                  <a:srgbClr val="374151"/>
                </a:solidFill>
                <a:effectLst/>
                <a:latin typeface="Calibri" panose="020F0502020204030204" pitchFamily="34" charset="0"/>
                <a:cs typeface="Calibri" panose="020F0502020204030204" pitchFamily="34" charset="0"/>
              </a:rPr>
              <a:t>Cultural Shift:</a:t>
            </a:r>
            <a:r>
              <a:rPr lang="en-GB" b="0" i="0" dirty="0">
                <a:solidFill>
                  <a:srgbClr val="374151"/>
                </a:solidFill>
                <a:effectLst/>
                <a:latin typeface="Calibri" panose="020F0502020204030204" pitchFamily="34" charset="0"/>
                <a:cs typeface="Calibri" panose="020F0502020204030204" pitchFamily="34" charset="0"/>
              </a:rPr>
              <a:t> Traditional practices deeply ingrained in the industry may face resistance during the transition to more sustainable alternatives.</a:t>
            </a:r>
          </a:p>
          <a:p>
            <a:pPr algn="l">
              <a:buFont typeface="Arial" panose="020B0604020202020204" pitchFamily="34" charset="0"/>
              <a:buChar char="•"/>
            </a:pPr>
            <a:r>
              <a:rPr lang="en-GB" b="1" i="0" dirty="0">
                <a:solidFill>
                  <a:srgbClr val="374151"/>
                </a:solidFill>
                <a:effectLst/>
                <a:latin typeface="Calibri" panose="020F0502020204030204" pitchFamily="34" charset="0"/>
                <a:cs typeface="Calibri" panose="020F0502020204030204" pitchFamily="34" charset="0"/>
              </a:rPr>
              <a:t>Employee Training:</a:t>
            </a:r>
            <a:r>
              <a:rPr lang="en-GB" b="0" i="0" dirty="0">
                <a:solidFill>
                  <a:srgbClr val="374151"/>
                </a:solidFill>
                <a:effectLst/>
                <a:latin typeface="Calibri" panose="020F0502020204030204" pitchFamily="34" charset="0"/>
                <a:cs typeface="Calibri" panose="020F0502020204030204" pitchFamily="34" charset="0"/>
              </a:rPr>
              <a:t> Resistance from staff accustomed to conventional methods may necessitate comprehensive training and change management.</a:t>
            </a:r>
          </a:p>
          <a:p>
            <a:pPr marL="0" indent="0">
              <a:lnSpc>
                <a:spcPct val="90000"/>
              </a:lnSpc>
              <a:buNone/>
            </a:pPr>
            <a:endParaRPr lang="en-US" dirty="0"/>
          </a:p>
        </p:txBody>
      </p:sp>
    </p:spTree>
    <p:extLst>
      <p:ext uri="{BB962C8B-B14F-4D97-AF65-F5344CB8AC3E}">
        <p14:creationId xmlns:p14="http://schemas.microsoft.com/office/powerpoint/2010/main" val="3986571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9D25-8900-CC40-9D1E-0ED882F06D41}"/>
              </a:ext>
            </a:extLst>
          </p:cNvPr>
          <p:cNvSpPr>
            <a:spLocks noGrp="1"/>
          </p:cNvSpPr>
          <p:nvPr>
            <p:ph type="title"/>
          </p:nvPr>
        </p:nvSpPr>
        <p:spPr>
          <a:xfrm>
            <a:off x="457200" y="274638"/>
            <a:ext cx="8229600" cy="1143000"/>
          </a:xfrm>
        </p:spPr>
        <p:txBody>
          <a:bodyPr anchor="ctr">
            <a:normAutofit/>
          </a:bodyPr>
          <a:lstStyle/>
          <a:p>
            <a:r>
              <a:rPr lang="en-US" dirty="0"/>
              <a:t>Conclusion</a:t>
            </a:r>
          </a:p>
        </p:txBody>
      </p:sp>
      <p:sp>
        <p:nvSpPr>
          <p:cNvPr id="3" name="Content Placeholder 2">
            <a:extLst>
              <a:ext uri="{FF2B5EF4-FFF2-40B4-BE49-F238E27FC236}">
                <a16:creationId xmlns:a16="http://schemas.microsoft.com/office/drawing/2014/main" id="{7F307131-0332-564E-AE79-4F5F9EA211F3}"/>
              </a:ext>
            </a:extLst>
          </p:cNvPr>
          <p:cNvSpPr>
            <a:spLocks noGrp="1"/>
          </p:cNvSpPr>
          <p:nvPr>
            <p:ph sz="half" idx="1"/>
          </p:nvPr>
        </p:nvSpPr>
        <p:spPr>
          <a:xfrm>
            <a:off x="251520" y="1268760"/>
            <a:ext cx="4244280" cy="4320481"/>
          </a:xfrm>
        </p:spPr>
        <p:txBody>
          <a:bodyPr>
            <a:normAutofit/>
          </a:bodyPr>
          <a:lstStyle/>
          <a:p>
            <a:pPr>
              <a:lnSpc>
                <a:spcPct val="90000"/>
              </a:lnSpc>
            </a:pPr>
            <a:r>
              <a:rPr lang="en-GB" sz="1400" b="0" i="0" dirty="0">
                <a:effectLst/>
              </a:rPr>
              <a:t>In conclusion, our exploration into "Sustainability Changes and Effects in the Hospitality Industry Impacted by Globalization" has highlighted pivotal insights. We recapped the key points, emphasizing the intricate and symbiotic relationship between sustainability, globalization, and the hospitality industry. Through this interconnectedness, we've uncovered how global forces influence and shape sustainable practices within the industry. As we navigate the dynamic landscape of the globalized hospitality sector, there is a clear call to action for continued commitment to sustainable practices. The environmental, social, and economic benefits are not only essential for the well-being of our planet but also contribute to the long-term success and competitiveness of businesses in this evolving industry.</a:t>
            </a:r>
            <a:endParaRPr lang="en-US" sz="1400" dirty="0"/>
          </a:p>
        </p:txBody>
      </p:sp>
      <p:pic>
        <p:nvPicPr>
          <p:cNvPr id="3074" name="Picture 2" descr="SUSTAINABILITY TRENDS IN THE HOSPITALITY INDUSTRY: WAYS TO MAKE A  DIFFERENCE &amp; GIVE GUESTS WHAT THEY WANT">
            <a:extLst>
              <a:ext uri="{FF2B5EF4-FFF2-40B4-BE49-F238E27FC236}">
                <a16:creationId xmlns:a16="http://schemas.microsoft.com/office/drawing/2014/main" id="{F1FE6C72-3DAF-884E-BC20-C1A61515BAB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534589"/>
            <a:ext cx="4038600" cy="2120264"/>
          </a:xfrm>
          <a:prstGeom prst="rect">
            <a:avLst/>
          </a:prstGeom>
          <a:solidFill>
            <a:srgbClr val="FFFFFF"/>
          </a:solidFill>
        </p:spPr>
      </p:pic>
    </p:spTree>
    <p:extLst>
      <p:ext uri="{BB962C8B-B14F-4D97-AF65-F5344CB8AC3E}">
        <p14:creationId xmlns:p14="http://schemas.microsoft.com/office/powerpoint/2010/main" val="1578469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568F1-2D77-A14F-A9C6-402B40BA1A72}"/>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A5BA0D37-9CD9-8B46-B5EC-1106F6CE42CD}"/>
              </a:ext>
            </a:extLst>
          </p:cNvPr>
          <p:cNvSpPr>
            <a:spLocks noGrp="1"/>
          </p:cNvSpPr>
          <p:nvPr>
            <p:ph idx="1"/>
          </p:nvPr>
        </p:nvSpPr>
        <p:spPr/>
        <p:txBody>
          <a:bodyPr>
            <a:normAutofit/>
          </a:bodyPr>
          <a:lstStyle/>
          <a:p>
            <a:r>
              <a:rPr lang="en-US" sz="1600" dirty="0"/>
              <a:t>Cooper, P. C. (2015), </a:t>
            </a:r>
            <a:r>
              <a:rPr lang="en-US" sz="1600" i="1" dirty="0"/>
              <a:t>The impact of globalization on human resource management in the tourism industry, </a:t>
            </a:r>
            <a:r>
              <a:rPr lang="en-US" sz="1600" dirty="0"/>
              <a:t>[online] available on: </a:t>
            </a:r>
            <a:r>
              <a:rPr lang="en-US" sz="1600" dirty="0">
                <a:hlinkClick r:id="rId2"/>
              </a:rPr>
              <a:t>https://www.researchgate.net/publication/43443441_The_Impact_of_Globalisation_on_Human_Resource_Management_in_the_Tourism_Sector</a:t>
            </a:r>
            <a:r>
              <a:rPr lang="en-US" sz="1600" dirty="0"/>
              <a:t>  </a:t>
            </a:r>
            <a:r>
              <a:rPr lang="en-US" sz="1600" i="1" dirty="0"/>
              <a:t>last accessed on: 28</a:t>
            </a:r>
            <a:r>
              <a:rPr lang="en-US" sz="1600" i="1" baseline="30000" dirty="0"/>
              <a:t>th</a:t>
            </a:r>
            <a:r>
              <a:rPr lang="en-US" sz="1600" i="1" dirty="0"/>
              <a:t> October 2023</a:t>
            </a:r>
          </a:p>
          <a:p>
            <a:pPr marL="0" indent="0">
              <a:buNone/>
            </a:pPr>
            <a:endParaRPr lang="en-US" sz="1600" i="1" dirty="0"/>
          </a:p>
          <a:p>
            <a:r>
              <a:rPr lang="en-US" sz="1600" dirty="0"/>
              <a:t>Kiely, R., </a:t>
            </a:r>
            <a:r>
              <a:rPr lang="en-US" sz="1600" dirty="0" err="1"/>
              <a:t>Shuey</a:t>
            </a:r>
            <a:r>
              <a:rPr lang="en-US" sz="1600" dirty="0"/>
              <a:t>, R., &amp; Wells, G. J., (2001), </a:t>
            </a:r>
            <a:r>
              <a:rPr lang="en-US" sz="1600" i="1" dirty="0"/>
              <a:t>Globalization</a:t>
            </a:r>
            <a:r>
              <a:rPr lang="en-US" sz="1600" dirty="0"/>
              <a:t>, published by: Nova Publishers</a:t>
            </a:r>
            <a:endParaRPr lang="en-US" sz="1600" i="1" dirty="0"/>
          </a:p>
        </p:txBody>
      </p:sp>
    </p:spTree>
    <p:extLst>
      <p:ext uri="{BB962C8B-B14F-4D97-AF65-F5344CB8AC3E}">
        <p14:creationId xmlns:p14="http://schemas.microsoft.com/office/powerpoint/2010/main" val="32470965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F4C1FB146120944B9FC82FB694135E2" ma:contentTypeVersion="5" ma:contentTypeDescription="Create a new document." ma:contentTypeScope="" ma:versionID="d9f2e7edba568195cc75714a4c788ace">
  <xsd:schema xmlns:xsd="http://www.w3.org/2001/XMLSchema" xmlns:xs="http://www.w3.org/2001/XMLSchema" xmlns:p="http://schemas.microsoft.com/office/2006/metadata/properties" xmlns:ns2="82c5162c-fb35-470e-b029-a4513e0af4ca" targetNamespace="http://schemas.microsoft.com/office/2006/metadata/properties" ma:root="true" ma:fieldsID="fb8aa0316e0cd0b255850da082a95cdf" ns2:_="">
    <xsd:import namespace="82c5162c-fb35-470e-b029-a4513e0af4c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c5162c-fb35-470e-b029-a4513e0af4c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5879D3D0-3C3A-4053-B00F-C987E6267E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2c5162c-fb35-470e-b029-a4513e0af4c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166</TotalTime>
  <Words>993</Words>
  <Application>Microsoft Macintosh PowerPoint</Application>
  <PresentationFormat>On-screen Show (4:3)</PresentationFormat>
  <Paragraphs>66</Paragraphs>
  <Slides>11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Myriad Pro</vt:lpstr>
      <vt:lpstr>Söhne</vt:lpstr>
      <vt:lpstr>20140311PresentationUWTSDTemplate</vt:lpstr>
      <vt:lpstr>Sustainability Changes and Effects in the Hospitality industry impacted by Globalisation</vt:lpstr>
      <vt:lpstr>Introduction</vt:lpstr>
      <vt:lpstr>Introduction to the research theme</vt:lpstr>
      <vt:lpstr>What is Sustainability and how Globalisation impacted it </vt:lpstr>
      <vt:lpstr>What is globalisation &amp; Impact</vt:lpstr>
      <vt:lpstr>Importance of Sustainability to the Hospitality Industry</vt:lpstr>
      <vt:lpstr>How sustainability changes have affected the hospitality industry</vt:lpstr>
      <vt:lpstr>Advantages of changes  </vt:lpstr>
      <vt:lpstr>Disadvantage of changes </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dc:creator>
  <cp:lastModifiedBy>Policica Dansatoarea</cp:lastModifiedBy>
  <cp:revision>25</cp:revision>
  <dcterms:created xsi:type="dcterms:W3CDTF">2021-02-23T20:58:27Z</dcterms:created>
  <dcterms:modified xsi:type="dcterms:W3CDTF">2023-11-13T08:09:10Z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0x0101006F4C1FB146120944B9FC82FB694135E2</vt:lpwstr>
  </property>
</Properties>
</file>