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367A02-0356-C641-BD3D-1A161DB3A2EF}" v="17" dt="2023-12-07T22:45:16.8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255"/>
    <p:restoredTop sz="94658"/>
  </p:normalViewPr>
  <p:slideViewPr>
    <p:cSldViewPr snapToGrid="0">
      <p:cViewPr varScale="1">
        <p:scale>
          <a:sx n="166" d="100"/>
          <a:sy n="166" d="100"/>
        </p:scale>
        <p:origin x="224"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94E9A-A0AC-6276-5EC6-21B185A2F32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75C7CD0-7DC8-75A6-35AB-E7F18414B3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5C4C97-C90B-D5C6-3211-54E2660D34E7}"/>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5D8C9246-986F-05F1-D5F6-70C080F48B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B001F8-6823-8F13-5633-A3742C6E90B5}"/>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2708275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6C733-EE07-BD27-3882-54A1091210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182CED-E22A-13C7-4C68-6D0F6F38A2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6BC64F-CF18-59E4-8E3E-DC9EB140919E}"/>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8B5E3970-B008-77AC-F633-0C0BAB1DEB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F91B7F-4DA9-D7E1-96D3-5070E2E8FA3D}"/>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4092167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941F-4DE4-8097-C3B3-22467FB5614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ECD1651-DC0B-E0FD-C46E-D4FDFF1735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EFAEFA6-B7D5-BD88-6457-3ED3449A0017}"/>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6F0E1860-E419-91C6-5E90-9DDCDBF7DB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807302-CA8A-93DB-45CE-A81E0A354B31}"/>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3460709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DED28-6DB9-21DD-5BEF-5DCDF312844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0C07D6D-7EB2-2B81-3FBC-9DE2E1E6AA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307279E-2BED-607C-0961-5D556623B30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52AC61-C462-C661-9541-A22A87E92CFE}"/>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6" name="Footer Placeholder 5">
            <a:extLst>
              <a:ext uri="{FF2B5EF4-FFF2-40B4-BE49-F238E27FC236}">
                <a16:creationId xmlns:a16="http://schemas.microsoft.com/office/drawing/2014/main" id="{41072FE4-9C22-6428-5D76-D860F40A2F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72261B-4968-A685-B3AD-C9912CB48080}"/>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1975644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ADC15-D549-8447-5113-55777A1C3A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680C86-3F76-E707-35DF-5F570FABF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0482BF-AD8F-99BC-C405-61728E1DDE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C038CC-AC39-790F-9405-F40C04504C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542E6D-9BD4-DF6A-CA49-F32BB3988B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B3770E-DAE5-18CE-34F5-09EFC57E4671}"/>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8" name="Footer Placeholder 7">
            <a:extLst>
              <a:ext uri="{FF2B5EF4-FFF2-40B4-BE49-F238E27FC236}">
                <a16:creationId xmlns:a16="http://schemas.microsoft.com/office/drawing/2014/main" id="{77A072CC-F59C-6996-920D-64746F5DF63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C7D8113-1D3E-4879-7010-0CDD06A74FED}"/>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3354310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E5939-4E37-0967-0F7E-40083A19075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F68B6F9-7E88-AC47-F0ED-69E85A061A34}"/>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4" name="Footer Placeholder 3">
            <a:extLst>
              <a:ext uri="{FF2B5EF4-FFF2-40B4-BE49-F238E27FC236}">
                <a16:creationId xmlns:a16="http://schemas.microsoft.com/office/drawing/2014/main" id="{4C3D42C6-C349-96A5-DEA2-D8E585A0B6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DB6C55-7FB4-2F8C-8445-27328A3D4ADD}"/>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2645748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9DDCCD-C499-C6CD-B201-4C9828DF0E10}"/>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3" name="Footer Placeholder 2">
            <a:extLst>
              <a:ext uri="{FF2B5EF4-FFF2-40B4-BE49-F238E27FC236}">
                <a16:creationId xmlns:a16="http://schemas.microsoft.com/office/drawing/2014/main" id="{86B760FF-92EF-40B0-29CD-1522FA61CB4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07D2E7-F392-41B5-640C-ED5C2391F253}"/>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639430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BC172-C0B8-8A70-68A7-B3A25AA2B5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4AB1D0B-A045-71A1-F441-8884539BCE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BCFF59D-859E-FD9F-2386-8A689782E2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7838DE-81A7-9440-8057-8E9C959E281C}"/>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6" name="Footer Placeholder 5">
            <a:extLst>
              <a:ext uri="{FF2B5EF4-FFF2-40B4-BE49-F238E27FC236}">
                <a16:creationId xmlns:a16="http://schemas.microsoft.com/office/drawing/2014/main" id="{7ABE5D79-BA46-09C8-AAFA-84F0B1ED53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A6FB4C-439F-B28F-1A00-A0C38E619E39}"/>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2466873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DA42F-B9FF-652C-FA42-B9DCEACFE7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A666387-B80E-FCEA-B26A-BC34019D46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4F75A1-7FF4-C005-D4AA-43C98610D9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AD25E2-26C7-5B2A-4875-77C14F745E26}"/>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6" name="Footer Placeholder 5">
            <a:extLst>
              <a:ext uri="{FF2B5EF4-FFF2-40B4-BE49-F238E27FC236}">
                <a16:creationId xmlns:a16="http://schemas.microsoft.com/office/drawing/2014/main" id="{0DE1140C-C5E9-AE95-51C9-BF736CE38E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A82C93-77BE-1875-B86A-5F5B6175C9A5}"/>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2547876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AB511-9A4A-40E5-93E2-60E28EB8E1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1E9D96-FA40-3E4D-257E-85DD49909DA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071D55-9D83-3751-9927-7CC5B4027954}"/>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B804474F-C586-6482-192E-389D38C42E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7A123D-BD7B-D888-28EC-13C074D7D6C1}"/>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1804184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3DE082-F9CB-9B55-AD08-5AFD8731863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02D320A-D0E3-09E1-6172-4033F2191C9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37D4D1-9F54-13FC-7451-322F0C021943}"/>
              </a:ext>
            </a:extLst>
          </p:cNvPr>
          <p:cNvSpPr>
            <a:spLocks noGrp="1"/>
          </p:cNvSpPr>
          <p:nvPr>
            <p:ph type="dt" sz="half" idx="10"/>
          </p:nvPr>
        </p:nvSpPr>
        <p:spPr/>
        <p:txBody>
          <a:body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8F3A1EE2-17B1-2422-6387-D170C27421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D0A2B1-4BB4-64AA-47AC-BB4D890F7130}"/>
              </a:ext>
            </a:extLst>
          </p:cNvPr>
          <p:cNvSpPr>
            <a:spLocks noGrp="1"/>
          </p:cNvSpPr>
          <p:nvPr>
            <p:ph type="sldNum" sz="quarter" idx="12"/>
          </p:nvPr>
        </p:nvSpPr>
        <p:spPr/>
        <p:txBody>
          <a:bodyPr/>
          <a:lstStyle/>
          <a:p>
            <a:fld id="{FAA59828-28BA-864F-99C4-0302C90EAB2B}" type="slidenum">
              <a:rPr lang="en-US" smtClean="0"/>
              <a:t>‹#›</a:t>
            </a:fld>
            <a:endParaRPr lang="en-US"/>
          </a:p>
        </p:txBody>
      </p:sp>
    </p:spTree>
    <p:extLst>
      <p:ext uri="{BB962C8B-B14F-4D97-AF65-F5344CB8AC3E}">
        <p14:creationId xmlns:p14="http://schemas.microsoft.com/office/powerpoint/2010/main" val="4160831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ED7DF0-8718-34B8-A3DD-097368B26B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F8224D-088F-E25F-D335-451C8E7C99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9A3576-3956-5C01-70A8-2C37EC8954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3F666-93D1-8246-835D-2DB5BBF9256C}" type="datetimeFigureOut">
              <a:rPr lang="en-US" smtClean="0"/>
              <a:t>12/7/23</a:t>
            </a:fld>
            <a:endParaRPr lang="en-US"/>
          </a:p>
        </p:txBody>
      </p:sp>
      <p:sp>
        <p:nvSpPr>
          <p:cNvPr id="5" name="Footer Placeholder 4">
            <a:extLst>
              <a:ext uri="{FF2B5EF4-FFF2-40B4-BE49-F238E27FC236}">
                <a16:creationId xmlns:a16="http://schemas.microsoft.com/office/drawing/2014/main" id="{071CAC6C-A8FD-106E-3978-7804000F4F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27B2D9-4E1B-A5E7-A594-B4FB6F51F2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A59828-28BA-864F-99C4-0302C90EAB2B}" type="slidenum">
              <a:rPr lang="en-US" smtClean="0"/>
              <a:t>‹#›</a:t>
            </a:fld>
            <a:endParaRPr lang="en-US"/>
          </a:p>
        </p:txBody>
      </p:sp>
    </p:spTree>
    <p:extLst>
      <p:ext uri="{BB962C8B-B14F-4D97-AF65-F5344CB8AC3E}">
        <p14:creationId xmlns:p14="http://schemas.microsoft.com/office/powerpoint/2010/main" val="1591819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2219080@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4" name="Rectangle 25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1A46B-2145-DC5A-9CB6-CADE1F047686}"/>
              </a:ext>
            </a:extLst>
          </p:cNvPr>
          <p:cNvSpPr>
            <a:spLocks noGrp="1"/>
          </p:cNvSpPr>
          <p:nvPr>
            <p:ph type="ctrTitle"/>
          </p:nvPr>
        </p:nvSpPr>
        <p:spPr>
          <a:xfrm>
            <a:off x="890338" y="640080"/>
            <a:ext cx="3734014" cy="1974651"/>
          </a:xfrm>
        </p:spPr>
        <p:txBody>
          <a:bodyPr anchor="b">
            <a:normAutofit/>
          </a:bodyPr>
          <a:lstStyle/>
          <a:p>
            <a:pPr algn="l"/>
            <a:r>
              <a:rPr lang="en-GB" sz="2000" b="1" i="0" u="none" strike="noStrike" dirty="0">
                <a:effectLst/>
                <a:latin typeface="-apple-system"/>
              </a:rPr>
              <a:t>Building a Sustainable Marketing Relationship</a:t>
            </a:r>
            <a:br>
              <a:rPr lang="en-GB" sz="1800" b="1" i="0" u="none" strike="noStrike" dirty="0">
                <a:effectLst/>
                <a:latin typeface="-apple-system"/>
              </a:rPr>
            </a:br>
            <a:r>
              <a:rPr lang="en-GB" sz="1800" b="1" i="0" u="none" strike="noStrike" dirty="0">
                <a:effectLst/>
                <a:latin typeface="-apple-system"/>
                <a:hlinkClick r:id="rId2"/>
              </a:rPr>
              <a:t>2219080@student.uwtsd.ac.uk</a:t>
            </a:r>
            <a:br>
              <a:rPr lang="en-GB" sz="1800" b="1" i="0" u="none" strike="noStrike" dirty="0">
                <a:effectLst/>
                <a:latin typeface="-apple-system"/>
              </a:rPr>
            </a:br>
            <a:br>
              <a:rPr lang="en-GB" sz="1800" b="1" dirty="0">
                <a:latin typeface="-apple-system"/>
              </a:rPr>
            </a:br>
            <a:r>
              <a:rPr lang="en-US" sz="1800" dirty="0"/>
              <a:t> </a:t>
            </a:r>
            <a:br>
              <a:rPr lang="en-US" sz="1800" dirty="0"/>
            </a:br>
            <a:r>
              <a:rPr lang="en-US" sz="1800" b="1" dirty="0"/>
              <a:t>Marcin Soja</a:t>
            </a:r>
          </a:p>
        </p:txBody>
      </p:sp>
      <p:sp>
        <p:nvSpPr>
          <p:cNvPr id="3" name="Subtitle 2">
            <a:extLst>
              <a:ext uri="{FF2B5EF4-FFF2-40B4-BE49-F238E27FC236}">
                <a16:creationId xmlns:a16="http://schemas.microsoft.com/office/drawing/2014/main" id="{0BA8DA57-3F7C-8F70-416C-2ECDF7A01110}"/>
              </a:ext>
            </a:extLst>
          </p:cNvPr>
          <p:cNvSpPr>
            <a:spLocks noGrp="1"/>
          </p:cNvSpPr>
          <p:nvPr>
            <p:ph type="subTitle" idx="1"/>
          </p:nvPr>
        </p:nvSpPr>
        <p:spPr>
          <a:xfrm>
            <a:off x="757238" y="3314700"/>
            <a:ext cx="4407693" cy="2894076"/>
          </a:xfrm>
        </p:spPr>
        <p:txBody>
          <a:bodyPr>
            <a:normAutofit/>
          </a:bodyPr>
          <a:lstStyle/>
          <a:p>
            <a:pPr algn="l"/>
            <a:r>
              <a:rPr lang="en-GB" sz="1400" b="0" i="1" u="none" strike="noStrike" dirty="0">
                <a:effectLst/>
                <a:latin typeface="Times New Roman" panose="02020603050405020304" pitchFamily="18" charset="0"/>
                <a:cs typeface="Times New Roman" panose="02020603050405020304" pitchFamily="18" charset="0"/>
              </a:rPr>
              <a:t>Digital marketing is the new way of getting the word out about your product and services to consumers. It involves using digital channels like websites, mobile devices, social media or search engines to advertise your latest releases or best deals.</a:t>
            </a:r>
          </a:p>
          <a:p>
            <a:pPr algn="l"/>
            <a:r>
              <a:rPr lang="en-US" sz="1300" i="1" dirty="0"/>
              <a:t>			</a:t>
            </a:r>
          </a:p>
          <a:p>
            <a:pPr algn="l"/>
            <a:r>
              <a:rPr lang="en-US" sz="1000" i="1" dirty="0"/>
              <a:t>https://</a:t>
            </a:r>
            <a:r>
              <a:rPr lang="en-US" sz="1000" i="1" dirty="0" err="1"/>
              <a:t>www.linkedin.com</a:t>
            </a:r>
            <a:r>
              <a:rPr lang="en-US" sz="1000" i="1" dirty="0"/>
              <a:t>/pulse/what-digital-marketing-definition-types-basics-m-</a:t>
            </a:r>
            <a:r>
              <a:rPr lang="en-US" sz="1000" i="1" dirty="0" err="1"/>
              <a:t>sebastian</a:t>
            </a:r>
            <a:r>
              <a:rPr lang="en-US" sz="1000" i="1" dirty="0"/>
              <a:t>/		</a:t>
            </a:r>
            <a:endParaRPr lang="en-US" sz="900" i="1" dirty="0"/>
          </a:p>
        </p:txBody>
      </p:sp>
      <p:sp>
        <p:nvSpPr>
          <p:cNvPr id="25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
            <a:extLst>
              <a:ext uri="{FF2B5EF4-FFF2-40B4-BE49-F238E27FC236}">
                <a16:creationId xmlns:a16="http://schemas.microsoft.com/office/drawing/2014/main" id="{4837520E-0E18-F737-107E-89D38D8CABBB}"/>
              </a:ext>
            </a:extLst>
          </p:cNvPr>
          <p:cNvPicPr>
            <a:picLocks noChangeAspect="1"/>
          </p:cNvPicPr>
          <p:nvPr/>
        </p:nvPicPr>
        <p:blipFill rotWithShape="1">
          <a:blip r:embed="rId3"/>
          <a:srcRect l="15113" r="221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0330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7AAC25F0-2928-1CDF-60F9-13C1DCD79555}"/>
              </a:ext>
            </a:extLst>
          </p:cNvPr>
          <p:cNvPicPr>
            <a:picLocks noChangeAspect="1"/>
          </p:cNvPicPr>
          <p:nvPr/>
        </p:nvPicPr>
        <p:blipFill rotWithShape="1">
          <a:blip r:embed="rId2"/>
          <a:srcRect l="2396" r="9480"/>
          <a:stretch/>
        </p:blipFill>
        <p:spPr>
          <a:xfrm>
            <a:off x="2522356"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FB37C2-6A44-F6A2-B8FF-16FDE651D2F6}"/>
              </a:ext>
            </a:extLst>
          </p:cNvPr>
          <p:cNvSpPr>
            <a:spLocks noGrp="1"/>
          </p:cNvSpPr>
          <p:nvPr>
            <p:ph type="title"/>
          </p:nvPr>
        </p:nvSpPr>
        <p:spPr>
          <a:xfrm>
            <a:off x="838200" y="365125"/>
            <a:ext cx="3822189" cy="1899912"/>
          </a:xfrm>
        </p:spPr>
        <p:txBody>
          <a:bodyPr>
            <a:normAutofit/>
          </a:bodyPr>
          <a:lstStyle/>
          <a:p>
            <a:r>
              <a:rPr lang="en-US" sz="4000" dirty="0"/>
              <a:t>Digital marketing</a:t>
            </a:r>
          </a:p>
        </p:txBody>
      </p:sp>
      <p:sp>
        <p:nvSpPr>
          <p:cNvPr id="3" name="Content Placeholder 2">
            <a:extLst>
              <a:ext uri="{FF2B5EF4-FFF2-40B4-BE49-F238E27FC236}">
                <a16:creationId xmlns:a16="http://schemas.microsoft.com/office/drawing/2014/main" id="{2E43C6C1-9BF4-2A02-FA4B-F95327C70AA2}"/>
              </a:ext>
            </a:extLst>
          </p:cNvPr>
          <p:cNvSpPr>
            <a:spLocks noGrp="1"/>
          </p:cNvSpPr>
          <p:nvPr>
            <p:ph idx="1"/>
          </p:nvPr>
        </p:nvSpPr>
        <p:spPr>
          <a:xfrm>
            <a:off x="442914" y="1943100"/>
            <a:ext cx="5029200" cy="4233863"/>
          </a:xfrm>
        </p:spPr>
        <p:txBody>
          <a:bodyPr>
            <a:normAutofit/>
          </a:bodyPr>
          <a:lstStyle/>
          <a:p>
            <a:r>
              <a:rPr lang="en-US" sz="1400" dirty="0">
                <a:highlight>
                  <a:srgbClr val="00FFFF"/>
                </a:highlight>
              </a:rPr>
              <a:t>Benefits</a:t>
            </a:r>
          </a:p>
          <a:p>
            <a:pPr marL="0" indent="0">
              <a:buNone/>
            </a:pPr>
            <a:r>
              <a:rPr lang="en-GB" sz="1400" i="1" dirty="0">
                <a:effectLst/>
                <a:latin typeface="Times New Roman" panose="02020603050405020304" pitchFamily="18" charset="0"/>
              </a:rPr>
              <a:t>Digital marketing helps companies to communicate with their customers successfully, sell their products and services and find new business partners in real-time anywhere in the world.</a:t>
            </a:r>
          </a:p>
          <a:p>
            <a:pPr marL="0" indent="0">
              <a:buNone/>
            </a:pPr>
            <a:r>
              <a:rPr lang="en-GB" sz="900" b="0" i="0" u="none" strike="noStrike" dirty="0" err="1">
                <a:effectLst/>
              </a:rPr>
              <a:t>Veleva</a:t>
            </a:r>
            <a:r>
              <a:rPr lang="en-GB" sz="900" b="0" i="0" u="none" strike="noStrike" dirty="0">
                <a:effectLst/>
              </a:rPr>
              <a:t>, S.S. and </a:t>
            </a:r>
            <a:r>
              <a:rPr lang="en-GB" sz="900" b="0" i="0" u="none" strike="noStrike" dirty="0" err="1">
                <a:effectLst/>
              </a:rPr>
              <a:t>Tsvetanova</a:t>
            </a:r>
            <a:r>
              <a:rPr lang="en-GB" sz="900" b="0" i="0" u="none" strike="noStrike" dirty="0">
                <a:effectLst/>
              </a:rPr>
              <a:t>, A.I. (2020) ‘Characteristics of the digital marketing advantages and disadvantages’, </a:t>
            </a:r>
            <a:r>
              <a:rPr lang="en-GB" sz="900" b="0" i="1" u="none" strike="noStrike" dirty="0">
                <a:effectLst/>
              </a:rPr>
              <a:t>IOP conference series. Materials Science and Engineering</a:t>
            </a:r>
            <a:r>
              <a:rPr lang="en-GB" sz="900" b="0" i="0" u="none" strike="noStrike" dirty="0">
                <a:effectLst/>
              </a:rPr>
              <a:t>, 940(1), pp. 12065-. Available at: https://</a:t>
            </a:r>
            <a:r>
              <a:rPr lang="en-GB" sz="900" b="0" i="0" u="none" strike="noStrike" dirty="0" err="1">
                <a:effectLst/>
              </a:rPr>
              <a:t>doi.org</a:t>
            </a:r>
            <a:r>
              <a:rPr lang="en-GB" sz="900" b="0" i="0" u="none" strike="noStrike" dirty="0">
                <a:effectLst/>
              </a:rPr>
              <a:t>/10.1088/1757-899X/940/1/012065.</a:t>
            </a:r>
          </a:p>
          <a:p>
            <a:pPr marL="0" indent="0">
              <a:buNone/>
            </a:pPr>
            <a:endParaRPr lang="en-GB" sz="1100" i="1" dirty="0">
              <a:effectLst/>
              <a:latin typeface="Times New Roman" panose="02020603050405020304" pitchFamily="18" charset="0"/>
            </a:endParaRPr>
          </a:p>
          <a:p>
            <a:r>
              <a:rPr lang="en-US" sz="1400" dirty="0">
                <a:highlight>
                  <a:srgbClr val="00FFFF"/>
                </a:highlight>
              </a:rPr>
              <a:t>Dis-advantage</a:t>
            </a:r>
          </a:p>
          <a:p>
            <a:pPr marL="0" indent="0">
              <a:buNone/>
            </a:pPr>
            <a:r>
              <a:rPr lang="en-GB" sz="1400" b="0" i="1" u="none" strike="noStrike" dirty="0">
                <a:effectLst/>
                <a:latin typeface="Times New Roman" panose="02020603050405020304" pitchFamily="18" charset="0"/>
                <a:cs typeface="Times New Roman" panose="02020603050405020304" pitchFamily="18" charset="0"/>
              </a:rPr>
              <a:t>Your competitors have something to teach you. Yes! you may have a lot of differences in values, team, sales targets, etc. but one thing you have in common is the clients</a:t>
            </a:r>
            <a:r>
              <a:rPr lang="en-GB" sz="1100" b="0" i="1" u="none" strike="noStrike" dirty="0">
                <a:effectLst/>
                <a:latin typeface="Times New Roman" panose="02020603050405020304" pitchFamily="18" charset="0"/>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a:p>
            <a:pPr marL="0" indent="0">
              <a:buNone/>
            </a:pPr>
            <a:r>
              <a:rPr lang="en-US" sz="900" dirty="0"/>
              <a:t>https://</a:t>
            </a:r>
            <a:r>
              <a:rPr lang="en-US" sz="900" dirty="0" err="1"/>
              <a:t>www.linkedin.com</a:t>
            </a:r>
            <a:r>
              <a:rPr lang="en-US" sz="900" dirty="0"/>
              <a:t>/pulse/competitor-analysis-digital-marketing-</a:t>
            </a:r>
            <a:r>
              <a:rPr lang="en-US" sz="900" dirty="0" err="1"/>
              <a:t>ndimbumi</a:t>
            </a:r>
            <a:r>
              <a:rPr lang="en-US" sz="900" dirty="0"/>
              <a:t>-</a:t>
            </a:r>
            <a:r>
              <a:rPr lang="en-US" sz="900" dirty="0" err="1"/>
              <a:t>msongole</a:t>
            </a:r>
            <a:r>
              <a:rPr lang="en-US" sz="900" dirty="0"/>
              <a:t>/</a:t>
            </a:r>
          </a:p>
        </p:txBody>
      </p:sp>
    </p:spTree>
    <p:extLst>
      <p:ext uri="{BB962C8B-B14F-4D97-AF65-F5344CB8AC3E}">
        <p14:creationId xmlns:p14="http://schemas.microsoft.com/office/powerpoint/2010/main" val="2458047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B37C2-6A44-F6A2-B8FF-16FDE651D2F6}"/>
              </a:ext>
            </a:extLst>
          </p:cNvPr>
          <p:cNvSpPr>
            <a:spLocks noGrp="1"/>
          </p:cNvSpPr>
          <p:nvPr>
            <p:ph type="title"/>
          </p:nvPr>
        </p:nvSpPr>
        <p:spPr>
          <a:xfrm>
            <a:off x="572493" y="238539"/>
            <a:ext cx="11018520" cy="1434415"/>
          </a:xfrm>
        </p:spPr>
        <p:txBody>
          <a:bodyPr anchor="b">
            <a:normAutofit/>
          </a:bodyPr>
          <a:lstStyle/>
          <a:p>
            <a:r>
              <a:rPr lang="en-US" sz="5400"/>
              <a:t>Social Media Marketing</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43C6C1-9BF4-2A02-FA4B-F95327C70AA2}"/>
              </a:ext>
            </a:extLst>
          </p:cNvPr>
          <p:cNvSpPr>
            <a:spLocks noGrp="1"/>
          </p:cNvSpPr>
          <p:nvPr>
            <p:ph idx="1"/>
          </p:nvPr>
        </p:nvSpPr>
        <p:spPr>
          <a:xfrm>
            <a:off x="572492" y="2071316"/>
            <a:ext cx="6978451" cy="4119172"/>
          </a:xfrm>
        </p:spPr>
        <p:txBody>
          <a:bodyPr anchor="t">
            <a:normAutofit/>
          </a:bodyPr>
          <a:lstStyle/>
          <a:p>
            <a:r>
              <a:rPr lang="en-US" sz="1700" dirty="0">
                <a:highlight>
                  <a:srgbClr val="00FFFF"/>
                </a:highlight>
              </a:rPr>
              <a:t>Benefits</a:t>
            </a:r>
          </a:p>
          <a:p>
            <a:pPr marL="0" indent="0">
              <a:buNone/>
            </a:pPr>
            <a:r>
              <a:rPr lang="en-GB" sz="1700" i="1" dirty="0">
                <a:effectLst/>
                <a:latin typeface="Times New Roman" panose="02020603050405020304" pitchFamily="18" charset="0"/>
                <a:ea typeface="Calibri" panose="020F0502020204030204" pitchFamily="34" charset="0"/>
                <a:cs typeface="Times New Roman" panose="02020603050405020304" pitchFamily="18" charset="0"/>
              </a:rPr>
              <a:t>social media marketing creates the opportunity to hear from your customers</a:t>
            </a:r>
            <a:r>
              <a:rPr lang="en-GB" sz="1700" i="1" dirty="0">
                <a:latin typeface="Times New Roman" panose="02020603050405020304" pitchFamily="18" charset="0"/>
                <a:ea typeface="Calibri" panose="020F0502020204030204" pitchFamily="34" charset="0"/>
                <a:cs typeface="Times New Roman" panose="02020603050405020304" pitchFamily="18" charset="0"/>
              </a:rPr>
              <a:t>.</a:t>
            </a:r>
          </a:p>
          <a:p>
            <a:pPr marL="0" indent="0">
              <a:buNone/>
            </a:pPr>
            <a:r>
              <a:rPr lang="en-GB" sz="1700" b="0" i="0" u="none" strike="noStrike" dirty="0">
                <a:effectLst/>
                <a:latin typeface="Source Sans Pro" panose="020F0502020204030204" pitchFamily="34" charset="0"/>
              </a:rPr>
              <a:t>	                                               </a:t>
            </a:r>
            <a:r>
              <a:rPr lang="en-GB" sz="900" b="0" i="0" u="none" strike="noStrike" dirty="0">
                <a:effectLst/>
                <a:latin typeface="Source Sans Pro" panose="020F0502020204030204" pitchFamily="34" charset="0"/>
              </a:rPr>
              <a:t>Waxman, M. (2018) </a:t>
            </a:r>
            <a:r>
              <a:rPr lang="en-GB" sz="900" b="0" i="1" u="none" strike="noStrike" dirty="0">
                <a:effectLst/>
                <a:latin typeface="Source Sans Pro" panose="020F0502020204030204" pitchFamily="34" charset="0"/>
              </a:rPr>
              <a:t>Digital Marketing Trends.</a:t>
            </a:r>
            <a:r>
              <a:rPr lang="en-GB" sz="900" b="0" i="0" u="none" strike="noStrike" dirty="0">
                <a:effectLst/>
                <a:latin typeface="Source Sans Pro" panose="020F0502020204030204" pitchFamily="34" charset="0"/>
              </a:rPr>
              <a:t> </a:t>
            </a:r>
            <a:r>
              <a:rPr lang="en-GB" sz="900" b="0" i="0" u="none" strike="noStrike" dirty="0" err="1">
                <a:effectLst/>
                <a:latin typeface="Source Sans Pro" panose="020F0502020204030204" pitchFamily="34" charset="0"/>
              </a:rPr>
              <a:t>Carpenteria</a:t>
            </a:r>
            <a:r>
              <a:rPr lang="en-GB" sz="900" b="0" i="0" u="none" strike="noStrike" dirty="0">
                <a:effectLst/>
                <a:latin typeface="Source Sans Pro" panose="020F0502020204030204" pitchFamily="34" charset="0"/>
              </a:rPr>
              <a:t>, CA: </a:t>
            </a:r>
            <a:r>
              <a:rPr lang="en-GB" sz="900" b="0" i="0" u="none" strike="noStrike" dirty="0" err="1">
                <a:effectLst/>
                <a:latin typeface="Source Sans Pro" panose="020F0502020204030204" pitchFamily="34" charset="0"/>
              </a:rPr>
              <a:t>linkedin.com</a:t>
            </a:r>
            <a:endParaRPr lang="en-US" sz="900" dirty="0"/>
          </a:p>
          <a:p>
            <a:endParaRPr lang="en-US" sz="1700" dirty="0"/>
          </a:p>
          <a:p>
            <a:endParaRPr lang="en-US" sz="1700" dirty="0"/>
          </a:p>
          <a:p>
            <a:r>
              <a:rPr lang="en-US" sz="1700" dirty="0">
                <a:highlight>
                  <a:srgbClr val="00FFFF"/>
                </a:highlight>
              </a:rPr>
              <a:t>Dis-advantage</a:t>
            </a:r>
          </a:p>
          <a:p>
            <a:pPr marL="0" indent="0">
              <a:buNone/>
            </a:pPr>
            <a:r>
              <a:rPr lang="en-GB" sz="1700" b="0" i="1" u="none" strike="noStrike" dirty="0">
                <a:effectLst/>
                <a:latin typeface="Times New Roman" panose="02020603050405020304" pitchFamily="18" charset="0"/>
                <a:cs typeface="Times New Roman" panose="02020603050405020304" pitchFamily="18" charset="0"/>
              </a:rPr>
              <a:t>While publishing organic content on social media is free, creating content may take a lot of time, money and effort, depending on the platform you are using and the type of content you want to share.</a:t>
            </a:r>
          </a:p>
          <a:p>
            <a:pPr marL="0" indent="0">
              <a:buNone/>
            </a:pPr>
            <a:r>
              <a:rPr lang="en-US" sz="900" i="1" dirty="0"/>
              <a:t>	                                 https://</a:t>
            </a:r>
            <a:r>
              <a:rPr lang="en-US" sz="900" i="1" dirty="0" err="1"/>
              <a:t>www.indeed.com</a:t>
            </a:r>
            <a:r>
              <a:rPr lang="en-US" sz="900" i="1" dirty="0"/>
              <a:t>/career-advice/career-development/pros-and-cons-of-social-media-marketing</a:t>
            </a:r>
          </a:p>
        </p:txBody>
      </p:sp>
      <p:pic>
        <p:nvPicPr>
          <p:cNvPr id="5" name="Picture 4" descr="Graph">
            <a:extLst>
              <a:ext uri="{FF2B5EF4-FFF2-40B4-BE49-F238E27FC236}">
                <a16:creationId xmlns:a16="http://schemas.microsoft.com/office/drawing/2014/main" id="{7AAC25F0-2928-1CDF-60F9-13C1DCD79555}"/>
              </a:ext>
            </a:extLst>
          </p:cNvPr>
          <p:cNvPicPr>
            <a:picLocks noChangeAspect="1"/>
          </p:cNvPicPr>
          <p:nvPr/>
        </p:nvPicPr>
        <p:blipFill rotWithShape="1">
          <a:blip r:embed="rId2"/>
          <a:srcRect l="16394" r="23478"/>
          <a:stretch/>
        </p:blipFill>
        <p:spPr>
          <a:xfrm>
            <a:off x="7675658" y="2093976"/>
            <a:ext cx="3941064" cy="4096512"/>
          </a:xfrm>
          <a:prstGeom prst="rect">
            <a:avLst/>
          </a:prstGeom>
        </p:spPr>
      </p:pic>
    </p:spTree>
    <p:extLst>
      <p:ext uri="{BB962C8B-B14F-4D97-AF65-F5344CB8AC3E}">
        <p14:creationId xmlns:p14="http://schemas.microsoft.com/office/powerpoint/2010/main" val="128081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table">
            <a:extLst>
              <a:ext uri="{FF2B5EF4-FFF2-40B4-BE49-F238E27FC236}">
                <a16:creationId xmlns:a16="http://schemas.microsoft.com/office/drawing/2014/main" id="{97A6CDC1-BA40-E06D-C6F5-FCDB63E9CB24}"/>
              </a:ext>
            </a:extLst>
          </p:cNvPr>
          <p:cNvPicPr>
            <a:picLocks noChangeAspect="1"/>
          </p:cNvPicPr>
          <p:nvPr/>
        </p:nvPicPr>
        <p:blipFill rotWithShape="1">
          <a:blip r:embed="rId2"/>
          <a:srcRect r="15627" b="-1"/>
          <a:stretch/>
        </p:blipFill>
        <p:spPr>
          <a:xfrm>
            <a:off x="3523488" y="211607"/>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
            <a:extLst>
              <a:ext uri="{FF2B5EF4-FFF2-40B4-BE49-F238E27FC236}">
                <a16:creationId xmlns:a16="http://schemas.microsoft.com/office/drawing/2014/main" id="{B6109A4D-2F7C-10D1-1D09-9C3D246485D4}"/>
              </a:ext>
            </a:extLst>
          </p:cNvPr>
          <p:cNvSpPr>
            <a:spLocks noGrp="1" noChangeArrowheads="1"/>
          </p:cNvSpPr>
          <p:nvPr>
            <p:ph idx="1"/>
          </p:nvPr>
        </p:nvSpPr>
        <p:spPr bwMode="auto">
          <a:xfrm>
            <a:off x="144765" y="1446631"/>
            <a:ext cx="8115064" cy="3493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304704"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indeed, 2023.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www.indeed.com</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/career-advice/career-development/pros-and-cons-of-social-media-marketing.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7 Pros and Cons of Social Media Marketing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11 2023].</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Msongole</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2021.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Competitor Analysis for Digital Marketing.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www.linkedin.com</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/pulse/competitor-analysis-digital-marketing-</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ndimbumi</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msongole</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Sebastian, M., 2022. [Online] </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www.linkedin.com</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/pulse/what-digital-marketing-definition-types-basics-m-</a:t>
            </a:r>
            <a:r>
              <a:rPr kumimoji="0" lang="en-US" altLang="en-US" sz="1200" b="0"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sebastian</a:t>
            </a:r>
            <a:r>
              <a:rPr kumimoji="0" lang="en-US" altLang="en-US" sz="12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b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29 11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eaLnBrk="0" fontAlgn="base" hangingPunct="0">
              <a:lnSpc>
                <a:spcPct val="100000"/>
              </a:lnSpc>
              <a:spcBef>
                <a:spcPct val="0"/>
              </a:spcBef>
              <a:spcAft>
                <a:spcPct val="0"/>
              </a:spcAft>
              <a:buNone/>
            </a:pPr>
            <a:r>
              <a:rPr lang="en-GB" sz="1200" b="0" i="0" u="none" strike="noStrike" dirty="0" err="1">
                <a:solidFill>
                  <a:srgbClr val="000000"/>
                </a:solidFill>
                <a:effectLst/>
              </a:rPr>
              <a:t>Veleva</a:t>
            </a:r>
            <a:r>
              <a:rPr lang="en-GB" sz="1200" b="0" i="0" u="none" strike="noStrike" dirty="0">
                <a:solidFill>
                  <a:srgbClr val="000000"/>
                </a:solidFill>
                <a:effectLst/>
              </a:rPr>
              <a:t>, S.S. and </a:t>
            </a:r>
            <a:r>
              <a:rPr lang="en-GB" sz="1200" b="0" i="0" u="none" strike="noStrike" dirty="0" err="1">
                <a:solidFill>
                  <a:srgbClr val="000000"/>
                </a:solidFill>
                <a:effectLst/>
              </a:rPr>
              <a:t>Tsvetanova</a:t>
            </a:r>
            <a:r>
              <a:rPr lang="en-GB" sz="1200" b="0" i="0" u="none" strike="noStrike" dirty="0">
                <a:solidFill>
                  <a:srgbClr val="000000"/>
                </a:solidFill>
                <a:effectLst/>
              </a:rPr>
              <a:t>, A.I. (2020) ‘Characteristics of the digital marketing advantages and disadvantages’, </a:t>
            </a:r>
            <a:r>
              <a:rPr lang="en-GB" sz="1200" b="0" i="1" u="none" strike="noStrike" dirty="0">
                <a:solidFill>
                  <a:srgbClr val="000000"/>
                </a:solidFill>
                <a:effectLst/>
              </a:rPr>
              <a:t>IOP conference series. Materials Science and Engineering</a:t>
            </a:r>
            <a:r>
              <a:rPr lang="en-GB" sz="1200" b="0" i="0" u="none" strike="noStrike" dirty="0">
                <a:solidFill>
                  <a:srgbClr val="000000"/>
                </a:solidFill>
                <a:effectLst/>
              </a:rPr>
              <a:t>, 940(1), pp. 12065-. Available at: https://</a:t>
            </a:r>
            <a:r>
              <a:rPr lang="en-GB" sz="1200" b="0" i="0" u="none" strike="noStrike" dirty="0" err="1">
                <a:solidFill>
                  <a:srgbClr val="000000"/>
                </a:solidFill>
                <a:effectLst/>
              </a:rPr>
              <a:t>doi.org</a:t>
            </a:r>
            <a:r>
              <a:rPr lang="en-GB" sz="1200" b="0" i="0" u="none" strike="noStrike" dirty="0">
                <a:solidFill>
                  <a:srgbClr val="000000"/>
                </a:solidFill>
                <a:effectLst/>
              </a:rPr>
              <a:t>/10.1088/1757-899X/940/1/012065.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Waxman, 2018. </a:t>
            </a:r>
            <a:r>
              <a:rPr kumimoji="0" lang="en-US" altLang="en-US" sz="12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Digital Marketing Trends. </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2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Carpenteria</a:t>
            </a: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B2B21400-CA31-5E3A-3A71-0B707FA0E62F}"/>
              </a:ext>
            </a:extLst>
          </p:cNvPr>
          <p:cNvSpPr txBox="1"/>
          <p:nvPr/>
        </p:nvSpPr>
        <p:spPr>
          <a:xfrm>
            <a:off x="1790346" y="551336"/>
            <a:ext cx="5123663" cy="800219"/>
          </a:xfrm>
          <a:prstGeom prst="rect">
            <a:avLst/>
          </a:prstGeom>
          <a:noFill/>
        </p:spPr>
        <p:txBody>
          <a:bodyPr wrap="square" rtlCol="0">
            <a:spAutoFit/>
          </a:bodyPr>
          <a:lstStyle/>
          <a:p>
            <a:pPr algn="ctr"/>
            <a:r>
              <a:rPr kumimoji="0" lang="en-US" altLang="en-US" sz="2800" b="1"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endParaRPr lang="en-US" b="1" dirty="0"/>
          </a:p>
        </p:txBody>
      </p:sp>
    </p:spTree>
    <p:extLst>
      <p:ext uri="{BB962C8B-B14F-4D97-AF65-F5344CB8AC3E}">
        <p14:creationId xmlns:p14="http://schemas.microsoft.com/office/powerpoint/2010/main" val="24167978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2033</TotalTime>
  <Words>489</Words>
  <Application>Microsoft Macintosh PowerPoint</Application>
  <PresentationFormat>Widescreen</PresentationFormat>
  <Paragraphs>32</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-apple-system</vt:lpstr>
      <vt:lpstr>Arial</vt:lpstr>
      <vt:lpstr>Calibri</vt:lpstr>
      <vt:lpstr>Calibri Light</vt:lpstr>
      <vt:lpstr>Source Sans Pro</vt:lpstr>
      <vt:lpstr>Times New Roman</vt:lpstr>
      <vt:lpstr>Office Theme</vt:lpstr>
      <vt:lpstr>Building a Sustainable Marketing Relationship 2219080@student.uwtsd.ac.uk    Marcin Soja</vt:lpstr>
      <vt:lpstr>Digital marketing</vt:lpstr>
      <vt:lpstr>Social Media Marketing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 2219080@student.uwtsd.ac.uk  Marcin Soja</dc:title>
  <dc:creator>Marcin Soja</dc:creator>
  <cp:lastModifiedBy>Marcin Soja</cp:lastModifiedBy>
  <cp:revision>2</cp:revision>
  <dcterms:created xsi:type="dcterms:W3CDTF">2023-11-26T21:41:04Z</dcterms:created>
  <dcterms:modified xsi:type="dcterms:W3CDTF">2023-12-07T22:47:19Z</dcterms:modified>
</cp:coreProperties>
</file>