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33"/>
  </p:notesMasterIdLst>
  <p:sldIdLst>
    <p:sldId id="257" r:id="rId2"/>
    <p:sldId id="307" r:id="rId3"/>
    <p:sldId id="415" r:id="rId4"/>
    <p:sldId id="309" r:id="rId5"/>
    <p:sldId id="352" r:id="rId6"/>
    <p:sldId id="315" r:id="rId7"/>
    <p:sldId id="411" r:id="rId8"/>
    <p:sldId id="416" r:id="rId9"/>
    <p:sldId id="314" r:id="rId10"/>
    <p:sldId id="412" r:id="rId11"/>
    <p:sldId id="316" r:id="rId12"/>
    <p:sldId id="317" r:id="rId13"/>
    <p:sldId id="413" r:id="rId14"/>
    <p:sldId id="353" r:id="rId15"/>
    <p:sldId id="354" r:id="rId16"/>
    <p:sldId id="356" r:id="rId17"/>
    <p:sldId id="364" r:id="rId18"/>
    <p:sldId id="365" r:id="rId19"/>
    <p:sldId id="366" r:id="rId20"/>
    <p:sldId id="349" r:id="rId21"/>
    <p:sldId id="390" r:id="rId22"/>
    <p:sldId id="417" r:id="rId23"/>
    <p:sldId id="418" r:id="rId24"/>
    <p:sldId id="419" r:id="rId25"/>
    <p:sldId id="420" r:id="rId26"/>
    <p:sldId id="407" r:id="rId27"/>
    <p:sldId id="408" r:id="rId28"/>
    <p:sldId id="409" r:id="rId29"/>
    <p:sldId id="410" r:id="rId30"/>
    <p:sldId id="414" r:id="rId31"/>
    <p:sldId id="297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773" y="-3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31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35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6/17/2024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6/17/2024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6/17/2024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LdzmCzyGoOc&amp;t=1516s" TargetMode="Externa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manticscholar.org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sites/intranet/files/2023-10/IEEE-eng_v.1.2.pdf" TargetMode="External"/><Relationship Id="rId2" Type="http://schemas.openxmlformats.org/officeDocument/2006/relationships/hyperlink" Target="https://intranet.uwtsd.ac.uk/departments/library-and-learning-resources/academic-and-infoskills/referencing-handbooks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quillbot.com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Industrial-Based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Working with Literature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 &amp; Dr </a:t>
            </a:r>
            <a:r>
              <a:rPr lang="en-GB" sz="1600" dirty="0" err="1">
                <a:solidFill>
                  <a:srgbClr val="FFFFFF"/>
                </a:solidFill>
              </a:rPr>
              <a:t>seena</a:t>
            </a:r>
            <a:r>
              <a:rPr lang="en-GB" sz="1600" dirty="0">
                <a:solidFill>
                  <a:srgbClr val="FFFFFF"/>
                </a:solidFill>
              </a:rPr>
              <a:t> joseph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Critical Review of Literature 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/>
              <a:t>The aim of a literature review is to provide the conceptual background to your research topic</a:t>
            </a:r>
          </a:p>
          <a:p>
            <a:r>
              <a:rPr lang="en-GB" altLang="zh-CN" dirty="0"/>
              <a:t>The literature review shows what other people asking similar questions have discovered: </a:t>
            </a:r>
          </a:p>
          <a:p>
            <a:pPr lvl="1"/>
            <a:r>
              <a:rPr lang="en-GB" altLang="zh-CN" dirty="0"/>
  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  </a:r>
            <a:r>
              <a:rPr lang="en-GB" altLang="zh-CN" dirty="0" err="1"/>
              <a:t>Jankowicz</a:t>
            </a:r>
            <a:r>
              <a:rPr lang="en-GB" altLang="zh-CN" dirty="0"/>
              <a:t> (2005, p. 161)</a:t>
            </a:r>
          </a:p>
          <a:p>
            <a:r>
              <a:rPr lang="en-GB" altLang="zh-CN" dirty="0"/>
              <a:t>The review helps you understand the topic under consideration, and provides you with a point of evaluation for your conclusions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Critical Review of Literature 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literature review is a systematic, explicit, and repeatable approach for finding, assessing, and synthesizing the current body of completed and documented work done by researchers, academics, and practitioners (Fink, 2019).</a:t>
            </a:r>
          </a:p>
          <a:p>
            <a:r>
              <a:rPr lang="en-US" dirty="0"/>
              <a:t>Ongoing and influences every phase of the research (</a:t>
            </a:r>
            <a:r>
              <a:rPr lang="en-US" dirty="0" err="1"/>
              <a:t>Majam</a:t>
            </a:r>
            <a:r>
              <a:rPr lang="en-US" dirty="0"/>
              <a:t> and Theron 2006).</a:t>
            </a:r>
          </a:p>
          <a:p>
            <a:r>
              <a:rPr lang="en-US" dirty="0"/>
              <a:t>For a successful research, the literature needs to be systematically analyzed and effectively evaluated. </a:t>
            </a:r>
          </a:p>
          <a:p>
            <a:endParaRPr lang="en-GB" altLang="zh-CN" dirty="0"/>
          </a:p>
        </p:txBody>
      </p:sp>
    </p:spTree>
    <p:extLst>
      <p:ext uri="{BB962C8B-B14F-4D97-AF65-F5344CB8AC3E}">
        <p14:creationId xmlns:p14="http://schemas.microsoft.com/office/powerpoint/2010/main" val="102421164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Literature Review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Not a summary, or annotated bibliography</a:t>
            </a:r>
          </a:p>
          <a:p>
            <a:r>
              <a:rPr lang="en-GB" altLang="zh-CN" dirty="0"/>
              <a:t>Builds up an argument for your particular research</a:t>
            </a:r>
          </a:p>
          <a:p>
            <a:r>
              <a:rPr lang="en-GB" altLang="zh-CN" dirty="0"/>
              <a:t>There is a mass of secondary literature available </a:t>
            </a:r>
          </a:p>
          <a:p>
            <a:pPr lvl="1"/>
            <a:r>
              <a:rPr lang="en-GB" altLang="zh-CN" dirty="0"/>
              <a:t>Begin with </a:t>
            </a:r>
            <a:r>
              <a:rPr lang="en-GB" altLang="zh-CN" b="1" dirty="0"/>
              <a:t>general</a:t>
            </a:r>
            <a:r>
              <a:rPr lang="en-GB" altLang="zh-CN" dirty="0"/>
              <a:t> texts before moving to more </a:t>
            </a:r>
            <a:r>
              <a:rPr lang="en-GB" altLang="zh-CN" b="1" dirty="0"/>
              <a:t>specific</a:t>
            </a:r>
            <a:r>
              <a:rPr lang="en-GB" altLang="zh-CN" dirty="0"/>
              <a:t> material (macro and micro)</a:t>
            </a:r>
          </a:p>
          <a:p>
            <a:r>
              <a:rPr lang="en-GB" altLang="zh-CN" dirty="0"/>
              <a:t>Use a range of sources &amp; viewpoints (e.g. academic, governmental, industrial sources)</a:t>
            </a:r>
          </a:p>
          <a:p>
            <a:r>
              <a:rPr lang="en-GB" altLang="zh-CN" dirty="0"/>
              <a:t>Use a range of types of source – journals, books, conference papers, internet articles, industry, etc.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If you copy a quotation into your notes for later use in your report be sure to do so fully and without abbreviations</a:t>
            </a:r>
          </a:p>
          <a:p>
            <a:pPr lvl="1"/>
            <a:r>
              <a:rPr lang="en-GB" altLang="zh-CN" dirty="0"/>
              <a:t>You can always abbreviate later</a:t>
            </a:r>
          </a:p>
          <a:p>
            <a:pPr lvl="1"/>
            <a:r>
              <a:rPr lang="en-GB" altLang="zh-CN" dirty="0"/>
              <a:t>Check the quote thoroughly to make sure that you have not misrepresented the author's views</a:t>
            </a:r>
          </a:p>
          <a:p>
            <a:pPr lvl="1"/>
            <a:r>
              <a:rPr lang="en-GB" altLang="zh-CN" dirty="0"/>
              <a:t>Remember to record the specific page number(s) the quote comes from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120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Using references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Be particularly careful when you copy statistical tables</a:t>
            </a:r>
          </a:p>
          <a:p>
            <a:pPr lvl="1"/>
            <a:r>
              <a:rPr lang="en-GB" altLang="zh-CN" dirty="0"/>
              <a:t>Set them out neatly in the notes and check every figure</a:t>
            </a:r>
          </a:p>
          <a:p>
            <a:r>
              <a:rPr lang="en-GB" altLang="zh-CN" dirty="0"/>
              <a:t>If you are doing any statistical calculations, be particularly careful to set out the worksheets tidily and with plenty of spaces</a:t>
            </a:r>
          </a:p>
          <a:p>
            <a:pPr lvl="1"/>
            <a:r>
              <a:rPr lang="en-GB" altLang="zh-CN" dirty="0"/>
              <a:t>Check all calculations when you first make them</a:t>
            </a:r>
          </a:p>
          <a:p>
            <a:r>
              <a:rPr lang="en-GB" altLang="zh-CN" dirty="0"/>
              <a:t>Do not over-use direct quotes from authors and always discuss quotes that you do use</a:t>
            </a:r>
          </a:p>
          <a:p>
            <a:r>
              <a:rPr lang="en-GB" altLang="zh-CN" dirty="0"/>
              <a:t>Take time to clearly structure your review</a:t>
            </a:r>
          </a:p>
          <a:p>
            <a:pPr lvl="1"/>
            <a:r>
              <a:rPr lang="en-GB" altLang="zh-CN" dirty="0"/>
              <a:t>Coherent and logical sequence of subheadings</a:t>
            </a:r>
          </a:p>
          <a:p>
            <a:pPr lvl="1"/>
            <a:r>
              <a:rPr lang="en-GB" altLang="zh-CN" dirty="0"/>
              <a:t>Suitable summaries</a:t>
            </a:r>
            <a:endParaRPr lang="en-US" dirty="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D9402-C43E-0328-47DE-31DD46EFE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58FBE-F5E1-7CB0-93A0-CF2AB8568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common problem for students writing a literature review is “Where do I start?”</a:t>
            </a:r>
          </a:p>
          <a:p>
            <a:r>
              <a:rPr lang="en-GB" dirty="0"/>
              <a:t>Mind maps can be used to structure your exploration of a problem space and define the structure of your review</a:t>
            </a:r>
          </a:p>
          <a:p>
            <a:pPr lvl="1"/>
            <a:r>
              <a:rPr lang="en-GB" dirty="0"/>
              <a:t>Start by asking a text </a:t>
            </a:r>
            <a:r>
              <a:rPr lang="en-GB" dirty="0" err="1"/>
              <a:t>genAI</a:t>
            </a:r>
            <a:r>
              <a:rPr lang="en-GB" dirty="0"/>
              <a:t> to give you a 1500-word summary of the research field and the problem</a:t>
            </a:r>
          </a:p>
          <a:p>
            <a:pPr lvl="1"/>
            <a:r>
              <a:rPr lang="en-GB" dirty="0"/>
              <a:t>Do not worry about references at this point</a:t>
            </a:r>
          </a:p>
          <a:p>
            <a:pPr lvl="1"/>
            <a:r>
              <a:rPr lang="en-GB" dirty="0"/>
              <a:t>Create a mind map of the material your </a:t>
            </a:r>
            <a:r>
              <a:rPr lang="en-GB" dirty="0" err="1"/>
              <a:t>genAI</a:t>
            </a:r>
            <a:r>
              <a:rPr lang="en-GB" dirty="0"/>
              <a:t> has produced (don’t worry if it is incorrect – you’ll find any errors as you read the literature</a:t>
            </a:r>
          </a:p>
          <a:p>
            <a:pPr lvl="1"/>
            <a:r>
              <a:rPr lang="en-GB" dirty="0"/>
              <a:t>Use your mind map to create the headings and subheadings of your review</a:t>
            </a:r>
          </a:p>
          <a:p>
            <a:pPr lvl="1"/>
            <a:r>
              <a:rPr lang="en-GB" dirty="0"/>
              <a:t>Write the review by researching the sections and subsections and including appropriate 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A1867-A1DC-C722-09B3-C6038655C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84B87-6630-42E9-9653-C662BCE79378}" type="datetime1">
              <a:rPr lang="en-US" smtClean="0"/>
              <a:t>6/17/2024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F8B82-EBFE-A796-956A-4793E904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352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D9402-C43E-0328-47DE-31DD46EFE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your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58FBE-F5E1-7CB0-93A0-CF2AB8568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common problem for students writing a literature review is “Where do I start?”</a:t>
            </a:r>
          </a:p>
          <a:p>
            <a:r>
              <a:rPr lang="en-GB" dirty="0"/>
              <a:t>Mind maps can be used to structure your exploration of a problem space and define the structure of your review</a:t>
            </a:r>
          </a:p>
          <a:p>
            <a:pPr lvl="1"/>
            <a:r>
              <a:rPr lang="en-GB" dirty="0"/>
              <a:t>Start by asking a text </a:t>
            </a:r>
            <a:r>
              <a:rPr lang="en-GB" dirty="0" err="1"/>
              <a:t>genAI</a:t>
            </a:r>
            <a:r>
              <a:rPr lang="en-GB" dirty="0"/>
              <a:t> to give you a 1500-word summary of the research field and the problem</a:t>
            </a:r>
          </a:p>
          <a:p>
            <a:pPr lvl="1"/>
            <a:r>
              <a:rPr lang="en-GB" dirty="0"/>
              <a:t>Do not worry about references at this point</a:t>
            </a:r>
          </a:p>
          <a:p>
            <a:pPr lvl="1"/>
            <a:r>
              <a:rPr lang="en-GB" dirty="0"/>
              <a:t>Create a mind map of the material your </a:t>
            </a:r>
            <a:r>
              <a:rPr lang="en-GB" dirty="0" err="1"/>
              <a:t>genAI</a:t>
            </a:r>
            <a:r>
              <a:rPr lang="en-GB" dirty="0"/>
              <a:t> has produced (don’t worry if it is incorrect – you’ll find any errors as you read the literature</a:t>
            </a:r>
          </a:p>
          <a:p>
            <a:pPr lvl="1"/>
            <a:r>
              <a:rPr lang="en-GB" dirty="0"/>
              <a:t>Use your mind map to create the headings and subheadings of your review</a:t>
            </a:r>
          </a:p>
          <a:p>
            <a:pPr lvl="1"/>
            <a:r>
              <a:rPr lang="en-GB" dirty="0"/>
              <a:t>Write the review by researching the sections and subsections and including appropriate 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A1867-A1DC-C722-09B3-C6038655C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84B87-6630-42E9-9653-C662BCE79378}" type="datetime1">
              <a:rPr lang="en-US" smtClean="0"/>
              <a:t>6/17/2024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F8B82-EBFE-A796-956A-4793E904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499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9C4A0-5F7A-BA84-F29F-4182A8E24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908422"/>
            <a:ext cx="7429499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AI tools to conduct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8545A-6930-30B1-34B9-18990C22D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226469"/>
            <a:ext cx="7886700" cy="3774281"/>
          </a:xfrm>
        </p:spPr>
        <p:txBody>
          <a:bodyPr/>
          <a:lstStyle/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GB" sz="135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SCISPACE</a:t>
            </a:r>
            <a:r>
              <a:rPr lang="en-GB" sz="135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 - Learning and understanding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35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35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35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35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GB" sz="1350" b="1" kern="1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Powerdrill</a:t>
            </a:r>
            <a:r>
              <a:rPr lang="en-GB" sz="135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35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analysis and classifying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35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35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35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GB" sz="135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ChatGPT – Synthesis or theory development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35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349D1A-AA72-CF05-8808-28125C79E9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753" y="2509759"/>
            <a:ext cx="756988" cy="6661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CC474A-D8AE-B8E2-F67D-286D34D167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1843" y="2511833"/>
            <a:ext cx="1264693" cy="6449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1C0DE4D-6685-C4A0-EDFA-E5A170BF94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376" y="3632597"/>
            <a:ext cx="1804813" cy="5761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05B65FE-69C4-4B74-CD26-A08E6DB667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753" y="4605719"/>
            <a:ext cx="1166975" cy="11675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318E9D2-A542-E3D9-A72F-5D670B3B7655}"/>
              </a:ext>
            </a:extLst>
          </p:cNvPr>
          <p:cNvSpPr txBox="1"/>
          <p:nvPr/>
        </p:nvSpPr>
        <p:spPr>
          <a:xfrm>
            <a:off x="3706586" y="5270340"/>
            <a:ext cx="4572000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50" dirty="0">
                <a:hlinkClick r:id="rId6"/>
              </a:rPr>
              <a:t>𝐓𝐨𝐩 𝟑 𝐀𝐈 𝐓𝐨𝐨𝐥𝐬 𝐟𝐨𝐫 𝐋𝐢𝐭𝐞𝐫𝐚𝐭𝐮𝐫𝐞 𝐑𝐞𝐯𝐢𝐞𝐰 (youtube.com)</a:t>
            </a: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3232042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AF6CF-71D6-831C-B11B-243DD5B64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6FA45-C42C-3324-A5D7-6E7A3F34C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a topic relating to your project</a:t>
            </a:r>
          </a:p>
          <a:p>
            <a:r>
              <a:rPr lang="en-GB" dirty="0"/>
              <a:t>Ask a </a:t>
            </a:r>
            <a:r>
              <a:rPr lang="en-GB" dirty="0" err="1"/>
              <a:t>genAI</a:t>
            </a:r>
            <a:r>
              <a:rPr lang="en-GB" dirty="0"/>
              <a:t> to generate 1500 words on that topic</a:t>
            </a:r>
          </a:p>
          <a:p>
            <a:r>
              <a:rPr lang="en-GB" dirty="0"/>
              <a:t>Create a mind map from that text</a:t>
            </a:r>
          </a:p>
          <a:p>
            <a:r>
              <a:rPr lang="en-GB" dirty="0"/>
              <a:t>From the mind map, identify the main sections and subsections of the problem space; turn these into a list of headings and subheadings for a literature review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9807FC-736F-132A-9DD4-06C619BB0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8AC1E-C8C6-43C8-893B-9E24FD206CBF}" type="datetime1">
              <a:rPr lang="en-US" smtClean="0"/>
              <a:t>6/17/2024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C7ACFC-55AB-D898-C9A7-4D60B2FA5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313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/>
              <a:t>Critical analysis</a:t>
            </a:r>
            <a:endParaRPr lang="en-US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Students often fail to be analytical or evaluative and try to compensate with a greater amount of information instead</a:t>
            </a:r>
          </a:p>
          <a:p>
            <a:pPr lvl="1"/>
            <a:r>
              <a:rPr lang="en-GB" altLang="zh-CN" dirty="0"/>
              <a:t>Quantity is no substitute for quality of analysis.</a:t>
            </a:r>
          </a:p>
          <a:p>
            <a:r>
              <a:rPr lang="en-GB" altLang="zh-CN" dirty="0"/>
              <a:t>The review should not be a simple recitation or list of what other authors have written</a:t>
            </a:r>
          </a:p>
          <a:p>
            <a:pPr lvl="1"/>
            <a:r>
              <a:rPr lang="en-GB" altLang="zh-CN" dirty="0"/>
              <a:t>Link ideas</a:t>
            </a:r>
          </a:p>
          <a:p>
            <a:pPr lvl="1"/>
            <a:r>
              <a:rPr lang="en-GB" altLang="zh-CN" dirty="0"/>
              <a:t>Compare and contrast the material</a:t>
            </a:r>
          </a:p>
          <a:p>
            <a:pPr lvl="1"/>
            <a:r>
              <a:rPr lang="en-GB" altLang="zh-CN" dirty="0"/>
              <a:t>Look for trends or themes</a:t>
            </a:r>
          </a:p>
          <a:p>
            <a:r>
              <a:rPr lang="en-GB" altLang="zh-CN" dirty="0"/>
              <a:t>Literature cited must be up-to-date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dirty="0"/>
              <a:t>Critical literature reviews should… </a:t>
            </a:r>
            <a:endParaRPr lang="en-US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Refer to &amp; assess research by recognised experts in the chosen topic area</a:t>
            </a:r>
          </a:p>
          <a:p>
            <a:r>
              <a:rPr lang="en-GB" altLang="zh-CN" dirty="0"/>
              <a:t>Consider &amp; discuss research that </a:t>
            </a:r>
            <a:r>
              <a:rPr lang="en-GB" altLang="zh-CN" dirty="0">
                <a:solidFill>
                  <a:srgbClr val="FFFF00"/>
                </a:solidFill>
              </a:rPr>
              <a:t>supports</a:t>
            </a:r>
            <a:r>
              <a:rPr lang="en-GB" altLang="zh-CN" dirty="0"/>
              <a:t> and </a:t>
            </a:r>
            <a:r>
              <a:rPr lang="en-GB" altLang="zh-CN" dirty="0">
                <a:solidFill>
                  <a:srgbClr val="FFFF00"/>
                </a:solidFill>
              </a:rPr>
              <a:t>opposes</a:t>
            </a:r>
            <a:r>
              <a:rPr lang="en-GB" altLang="zh-CN" dirty="0"/>
              <a:t> your idea</a:t>
            </a:r>
          </a:p>
          <a:p>
            <a:r>
              <a:rPr lang="en-GB" altLang="zh-CN" dirty="0"/>
              <a:t>Make reasoned judgements regarding the value of others’ research, showing clearly how it relates to your research</a:t>
            </a:r>
          </a:p>
          <a:p>
            <a:r>
              <a:rPr lang="en-GB" altLang="zh-CN" dirty="0"/>
              <a:t>Justify your arguments with valid evidence in a logical manner</a:t>
            </a:r>
          </a:p>
          <a:p>
            <a:r>
              <a:rPr lang="en-GB" altLang="zh-CN" dirty="0"/>
              <a:t>Distinguish clearly between fact and opinion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FC3C7-3129-4E85-319A-B698A56A9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E10E0-B8F9-0012-A1FC-C148ADFF9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Google works but Google Scholar is better</a:t>
            </a:r>
          </a:p>
          <a:p>
            <a:r>
              <a:rPr lang="en-GB" dirty="0"/>
              <a:t>Semantic Scholar is significantly better than Google Scholar</a:t>
            </a:r>
          </a:p>
          <a:p>
            <a:pPr lvl="1"/>
            <a:r>
              <a:rPr lang="en-GB" dirty="0">
                <a:hlinkClick r:id="rId2"/>
              </a:rPr>
              <a:t>https://www.semanticscholar.org/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AI tool that looks for links between papers and can therefore suggest papers with similar content even if they neither cite or are cited by a given paper</a:t>
            </a:r>
          </a:p>
          <a:p>
            <a:r>
              <a:rPr lang="en-GB" dirty="0"/>
              <a:t>Library databases</a:t>
            </a:r>
          </a:p>
          <a:p>
            <a:pPr lvl="1"/>
            <a:r>
              <a:rPr lang="en-GB" dirty="0"/>
              <a:t>You are unlikely to find anything you won’t find with Semantic Scholar but using the library search gets you through some paywalls</a:t>
            </a:r>
          </a:p>
          <a:p>
            <a:r>
              <a:rPr lang="en-GB" dirty="0"/>
              <a:t>Bing Chat will provide links to references with its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AEDDD-1D56-AB3F-4EB7-48EC40CB6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87D1B-A57D-44EA-9794-792172CF3B1B}" type="datetime1">
              <a:rPr lang="en-US" smtClean="0"/>
              <a:t>6/17/2024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BDDF2-91D3-8F57-74CF-D9133DBDF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96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Citation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Defined as:</a:t>
            </a:r>
          </a:p>
          <a:p>
            <a:pPr lvl="1"/>
            <a:r>
              <a:rPr lang="en-GB" dirty="0"/>
              <a:t>the acknowledgement of information obtained from a document you have read or the act of quoting text</a:t>
            </a:r>
          </a:p>
          <a:p>
            <a:r>
              <a:rPr lang="en-GB" dirty="0"/>
              <a:t>Done by providing the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reference</a:t>
            </a:r>
            <a:r>
              <a:rPr lang="en-GB" dirty="0"/>
              <a:t> to the source of the material</a:t>
            </a:r>
          </a:p>
          <a:p>
            <a:r>
              <a:rPr lang="en-GB" dirty="0"/>
              <a:t>The reference allows the reader to find the original source </a:t>
            </a:r>
          </a:p>
        </p:txBody>
      </p:sp>
    </p:spTree>
    <p:extLst>
      <p:ext uri="{BB962C8B-B14F-4D97-AF65-F5344CB8AC3E}">
        <p14:creationId xmlns:p14="http://schemas.microsoft.com/office/powerpoint/2010/main" val="21798640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Why Referencing?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support</a:t>
            </a:r>
            <a:r>
              <a:rPr lang="en-GB" dirty="0"/>
              <a:t> your statements and arguments</a:t>
            </a:r>
          </a:p>
          <a:p>
            <a:r>
              <a:rPr lang="en-GB" dirty="0"/>
              <a:t>To give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credit</a:t>
            </a:r>
            <a:r>
              <a:rPr lang="en-GB" dirty="0"/>
              <a:t> for your sources</a:t>
            </a:r>
          </a:p>
          <a:p>
            <a:pPr lvl="1"/>
            <a:r>
              <a:rPr lang="en-GB" dirty="0"/>
              <a:t>Would you like people to use your ideas without saying where they got them from?</a:t>
            </a:r>
          </a:p>
          <a:p>
            <a:pPr lvl="1"/>
            <a:r>
              <a:rPr lang="en-GB" dirty="0"/>
              <a:t>It is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theft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/>
              <a:t>to use other peoples ideas as your own!</a:t>
            </a:r>
          </a:p>
          <a:p>
            <a:r>
              <a:rPr lang="en-GB" dirty="0"/>
              <a:t>To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demonstrate</a:t>
            </a:r>
            <a:r>
              <a:rPr lang="en-GB" dirty="0"/>
              <a:t> your academic research</a:t>
            </a:r>
          </a:p>
          <a:p>
            <a:r>
              <a:rPr lang="en-GB" dirty="0"/>
              <a:t>To provide the academic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credibility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/>
              <a:t>for your work</a:t>
            </a:r>
          </a:p>
          <a:p>
            <a:r>
              <a:rPr lang="en-GB" dirty="0"/>
              <a:t>To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reassure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/>
              <a:t>the reader that your work is not a fairy story that you have created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6992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and Where?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36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Every time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/>
              <a:t>you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use</a:t>
            </a:r>
            <a:r>
              <a:rPr lang="en-GB" dirty="0"/>
              <a:t> someone else’s ideas or words or illustrations, even if you change them a bit!</a:t>
            </a:r>
          </a:p>
          <a:p>
            <a:r>
              <a:rPr lang="en-GB" dirty="0"/>
              <a:t>When you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copy</a:t>
            </a:r>
            <a:r>
              <a:rPr lang="en-GB" dirty="0"/>
              <a:t> some lines of programme code</a:t>
            </a:r>
          </a:p>
          <a:p>
            <a:r>
              <a:rPr lang="en-GB" dirty="0"/>
              <a:t>Whenever you make an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assertion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/>
              <a:t>you need to justify your statements</a:t>
            </a:r>
          </a:p>
        </p:txBody>
      </p:sp>
    </p:spTree>
    <p:extLst>
      <p:ext uri="{BB962C8B-B14F-4D97-AF65-F5344CB8AC3E}">
        <p14:creationId xmlns:p14="http://schemas.microsoft.com/office/powerpoint/2010/main" val="25310505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688633"/>
          </a:xfrm>
        </p:spPr>
        <p:txBody>
          <a:bodyPr>
            <a:normAutofit/>
          </a:bodyPr>
          <a:lstStyle/>
          <a:p>
            <a:r>
              <a:rPr lang="en-GB" dirty="0"/>
              <a:t>UWTSD uses the Vancouver numerical referencing system (the IEEE version)</a:t>
            </a:r>
          </a:p>
          <a:p>
            <a:r>
              <a:rPr lang="en-GB" dirty="0"/>
              <a:t>The system uses numbers, in order of appearance in the text</a:t>
            </a:r>
          </a:p>
          <a:p>
            <a:r>
              <a:rPr lang="en-GB" dirty="0"/>
              <a:t>Details on how to reference a wide range of sources using the IEEE style are available in the library’s IEEE Handbook</a:t>
            </a:r>
          </a:p>
          <a:p>
            <a:r>
              <a:rPr lang="en-GB" dirty="0">
                <a:hlinkClick r:id="rId2"/>
              </a:rPr>
              <a:t>Referencing handbooks | UWTSD Intranet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IEEE-eng_v.1.2.pdf (uwtsd.ac.uk)</a:t>
            </a:r>
            <a:endParaRPr lang="en-GB" dirty="0"/>
          </a:p>
          <a:p>
            <a:r>
              <a:rPr lang="en-GB" dirty="0"/>
              <a:t>UWTSD guidelines on referencing </a:t>
            </a:r>
            <a:r>
              <a:rPr lang="en-GB" dirty="0" err="1"/>
              <a:t>genAIs</a:t>
            </a:r>
            <a:endParaRPr lang="en-GB" dirty="0"/>
          </a:p>
          <a:p>
            <a:pPr lvl="1"/>
            <a:r>
              <a:rPr lang="en-GB" dirty="0">
                <a:hlinkClick r:id="rId2"/>
              </a:rPr>
              <a:t>Referencing handbooks | UWTSD Intranet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991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Benefits of Referencing for the Student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Proves that the work has a factual/academic basis</a:t>
            </a:r>
          </a:p>
          <a:p>
            <a:pPr lvl="1"/>
            <a:r>
              <a:rPr lang="en-GB" dirty="0"/>
              <a:t>Shows the variety of sources you have used </a:t>
            </a:r>
          </a:p>
          <a:p>
            <a:pPr lvl="1"/>
            <a:r>
              <a:rPr lang="en-GB" dirty="0"/>
              <a:t>Shows that you have used relevant sources</a:t>
            </a:r>
          </a:p>
          <a:p>
            <a:pPr lvl="1"/>
            <a:r>
              <a:rPr lang="en-GB" dirty="0"/>
              <a:t>Supports the ideas and arguments that you discuss in your work</a:t>
            </a:r>
          </a:p>
          <a:p>
            <a:pPr lvl="1"/>
            <a:r>
              <a:rPr lang="en-GB" dirty="0"/>
              <a:t>Shows initiative and independent thought</a:t>
            </a:r>
          </a:p>
          <a:p>
            <a:pPr lvl="1"/>
            <a:r>
              <a:rPr lang="en-GB" dirty="0"/>
              <a:t>Shows depth of reading</a:t>
            </a:r>
          </a:p>
          <a:p>
            <a:pPr lvl="1"/>
            <a:r>
              <a:rPr lang="en-GB" dirty="0"/>
              <a:t>Shows ability to judge if information read is relevant</a:t>
            </a:r>
          </a:p>
          <a:p>
            <a:pPr lvl="1"/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Will help you to gain more marks</a:t>
            </a:r>
            <a:endParaRPr lang="en-GB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0109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Benefits 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Allows the reader to identify and retrieve the sources for their own use</a:t>
            </a:r>
          </a:p>
          <a:p>
            <a:pPr lvl="1"/>
            <a:r>
              <a:rPr lang="en-GB" dirty="0"/>
              <a:t>May be several sources with similar titles</a:t>
            </a:r>
          </a:p>
          <a:p>
            <a:pPr lvl="1"/>
            <a:r>
              <a:rPr lang="en-GB" dirty="0"/>
              <a:t>Helps tutor to find the information easily</a:t>
            </a:r>
          </a:p>
          <a:p>
            <a:pPr lvl="1"/>
            <a:r>
              <a:rPr lang="en-GB" dirty="0"/>
              <a:t>Helps you to retrace the sources you have used in the past, for future assignments.</a:t>
            </a:r>
          </a:p>
          <a:p>
            <a:r>
              <a:rPr lang="en-GB" dirty="0"/>
              <a:t>Avoids 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plagiarism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5203148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Software to aid referencing </a:t>
            </a:r>
            <a:endParaRPr lang="en-US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Free reference managers</a:t>
            </a:r>
          </a:p>
          <a:p>
            <a:pPr lvl="1"/>
            <a:r>
              <a:rPr lang="en-US" dirty="0" err="1"/>
              <a:t>Zotero</a:t>
            </a:r>
            <a:r>
              <a:rPr lang="en-US" dirty="0"/>
              <a:t>, </a:t>
            </a:r>
            <a:r>
              <a:rPr lang="en-US" dirty="0" err="1"/>
              <a:t>Mendeley</a:t>
            </a:r>
            <a:r>
              <a:rPr lang="en-US" dirty="0"/>
              <a:t>, </a:t>
            </a:r>
            <a:r>
              <a:rPr lang="en-US" dirty="0" err="1"/>
              <a:t>BibDesk</a:t>
            </a:r>
            <a:endParaRPr lang="en-US" dirty="0"/>
          </a:p>
          <a:p>
            <a:r>
              <a:rPr lang="en-US" dirty="0"/>
              <a:t>Other reference managers</a:t>
            </a:r>
          </a:p>
          <a:p>
            <a:pPr lvl="1"/>
            <a:r>
              <a:rPr lang="en-US" dirty="0"/>
              <a:t>EndNote (web-based EndNote Basic is free)</a:t>
            </a:r>
          </a:p>
          <a:p>
            <a:pPr lvl="1"/>
            <a:r>
              <a:rPr lang="en-US" dirty="0"/>
              <a:t>Office 365 has one built-in but you need to learn to use it properly!</a:t>
            </a:r>
          </a:p>
          <a:p>
            <a:r>
              <a:rPr lang="en-US" dirty="0"/>
              <a:t>These allow you to build a store of references that can be sorted, searched and automatically inserted into documents</a:t>
            </a:r>
          </a:p>
          <a:p>
            <a:r>
              <a:rPr lang="en-US" dirty="0"/>
              <a:t>It takes a little time to set up but can save a lot of time if you use the same references regularly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expect 75% of your references in your research proposal to be book or journal references – why?</a:t>
            </a:r>
          </a:p>
          <a:p>
            <a:endParaRPr lang="en-GB" dirty="0"/>
          </a:p>
          <a:p>
            <a:r>
              <a:rPr lang="en-GB" dirty="0"/>
              <a:t>Journal papers are primary sources, normally written by the people who actually did the research</a:t>
            </a:r>
          </a:p>
          <a:p>
            <a:r>
              <a:rPr lang="en-GB" dirty="0"/>
              <a:t>Books are, in effect, summaries of large numbers of journal papers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1937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In-text citation and 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In-text citation and reference list</a:t>
            </a:r>
          </a:p>
          <a:p>
            <a:pPr marL="0" indent="0">
              <a:buNone/>
            </a:pPr>
            <a:r>
              <a:rPr lang="en-GB" dirty="0"/>
              <a:t>Sample 1 content: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Extracted from 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7CDA10-0831-CAD9-115D-5ABD4B6E43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8541" y="2132856"/>
            <a:ext cx="4824536" cy="24738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50BE2CF-E7FE-6602-1540-18EC7BCB6E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760" y="5551999"/>
            <a:ext cx="6264696" cy="1288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9360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In-text citation and 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Reference list based on the extracted content 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Understand the elements of each type of reference sources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32F744-D507-31FC-903E-A19E84BFD2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768" y="4671254"/>
            <a:ext cx="6912768" cy="7527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687BF0-59A5-8EE1-BBD9-831F9E32EF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934" y="1735129"/>
            <a:ext cx="6971308" cy="73852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F5C638D-4C48-4C30-D165-98E0D7C49E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609" y="2614763"/>
            <a:ext cx="6336703" cy="7612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3DBF898-4F4B-0EE4-23E9-F837499358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4664" y="3573016"/>
            <a:ext cx="6264696" cy="96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1411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In-text citation and 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In-text citation and reference list</a:t>
            </a:r>
          </a:p>
          <a:p>
            <a:r>
              <a:rPr lang="en-GB" dirty="0"/>
              <a:t>Sample 2  content: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75B282-AF75-245E-A48E-C7EB2CB418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274027"/>
            <a:ext cx="6988402" cy="13714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013BB2-48A4-E5E9-BDFF-AAC8D37EB8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4293096"/>
            <a:ext cx="6988402" cy="165807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14538D6-4FB1-13B3-BD6F-4779F2CD2400}"/>
              </a:ext>
            </a:extLst>
          </p:cNvPr>
          <p:cNvSpPr txBox="1"/>
          <p:nvPr/>
        </p:nvSpPr>
        <p:spPr>
          <a:xfrm>
            <a:off x="1187624" y="3784596"/>
            <a:ext cx="45794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Extracted from :</a:t>
            </a:r>
          </a:p>
        </p:txBody>
      </p:sp>
    </p:spTree>
    <p:extLst>
      <p:ext uri="{BB962C8B-B14F-4D97-AF65-F5344CB8AC3E}">
        <p14:creationId xmlns:p14="http://schemas.microsoft.com/office/powerpoint/2010/main" val="7571407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In-text citation and 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Reference list based on the extracted content (2) 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BE474B-5BD6-7F01-7A06-4DB6BAE00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073" y="1844824"/>
            <a:ext cx="7289327" cy="8338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E8B34C-95EE-D7FE-965A-82DD9C2BB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061" y="2911598"/>
            <a:ext cx="7388348" cy="133076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BD25901-DFE8-E6C7-4EC0-902FFA1D21CE}"/>
              </a:ext>
            </a:extLst>
          </p:cNvPr>
          <p:cNvSpPr txBox="1"/>
          <p:nvPr/>
        </p:nvSpPr>
        <p:spPr>
          <a:xfrm>
            <a:off x="539552" y="4629511"/>
            <a:ext cx="45794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Understand the elements of each type of reference sources </a:t>
            </a:r>
          </a:p>
        </p:txBody>
      </p:sp>
    </p:spTree>
    <p:extLst>
      <p:ext uri="{BB962C8B-B14F-4D97-AF65-F5344CB8AC3E}">
        <p14:creationId xmlns:p14="http://schemas.microsoft.com/office/powerpoint/2010/main" val="18772824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Step 1 – skim the paper</a:t>
            </a:r>
          </a:p>
          <a:p>
            <a:pPr lvl="1"/>
            <a:r>
              <a:rPr lang="en-GB" dirty="0"/>
              <a:t>Look at major headings – do they follow the structure just described?</a:t>
            </a:r>
          </a:p>
          <a:p>
            <a:pPr lvl="1"/>
            <a:r>
              <a:rPr lang="en-GB" dirty="0"/>
              <a:t>How many tables and figures are there? What kinds are they?</a:t>
            </a:r>
          </a:p>
          <a:p>
            <a:pPr lvl="1"/>
            <a:r>
              <a:rPr lang="en-GB" dirty="0"/>
              <a:t>What is the conclusion?</a:t>
            </a:r>
          </a:p>
          <a:p>
            <a:r>
              <a:rPr lang="en-GB" dirty="0"/>
              <a:t>Step 2 – identify the vocabulary</a:t>
            </a:r>
          </a:p>
          <a:p>
            <a:pPr lvl="1"/>
            <a:r>
              <a:rPr lang="en-GB" dirty="0"/>
              <a:t>Underline words and phrases you don’t understand</a:t>
            </a:r>
          </a:p>
          <a:p>
            <a:pPr lvl="1"/>
            <a:r>
              <a:rPr lang="en-GB" dirty="0"/>
              <a:t>Look up anything you don’t understand</a:t>
            </a:r>
          </a:p>
          <a:p>
            <a:pPr lvl="1"/>
            <a:r>
              <a:rPr lang="en-GB" dirty="0"/>
              <a:t>Some phrases will be part of larger concepts; you will get the context for these on the second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9766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3 – read for comprehension, section by section</a:t>
            </a:r>
          </a:p>
          <a:p>
            <a:pPr lvl="1"/>
            <a:r>
              <a:rPr lang="en-GB" dirty="0"/>
              <a:t>Take notes as described earlier</a:t>
            </a:r>
          </a:p>
          <a:p>
            <a:pPr lvl="1"/>
            <a:r>
              <a:rPr lang="en-GB" dirty="0"/>
              <a:t>Take lots of notes on paper and then write up a summarised form on the computer</a:t>
            </a:r>
          </a:p>
          <a:p>
            <a:pPr lvl="1"/>
            <a:r>
              <a:rPr lang="en-GB" dirty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5955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4 – reflection and criticism</a:t>
            </a:r>
          </a:p>
          <a:p>
            <a:pPr lvl="1"/>
            <a:r>
              <a:rPr lang="en-GB" dirty="0"/>
              <a:t>Was this the best way to collect data or perform an experiment? </a:t>
            </a:r>
          </a:p>
          <a:p>
            <a:pPr lvl="1"/>
            <a:r>
              <a:rPr lang="en-GB" dirty="0"/>
              <a:t>Did they perform the experiment/tests correctly?</a:t>
            </a:r>
          </a:p>
          <a:p>
            <a:pPr lvl="1"/>
            <a:r>
              <a:rPr lang="en-GB" dirty="0"/>
              <a:t>Can you see any patterns or trends in the data that are problems that are not mentioned?</a:t>
            </a:r>
          </a:p>
          <a:p>
            <a:pPr lvl="1"/>
            <a:r>
              <a:rPr lang="en-GB" dirty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/>
              <a:t>What further questions do you have?</a:t>
            </a:r>
          </a:p>
          <a:p>
            <a:pPr lvl="1"/>
            <a:r>
              <a:rPr lang="en-GB" dirty="0"/>
              <a:t>What would you suggest that they do next?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323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long will this take?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 longer than you expect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Docear</a:t>
            </a:r>
            <a:r>
              <a:rPr lang="en-GB" dirty="0">
                <a:sym typeface="Wingdings" panose="05000000000000000000" pitchFamily="2" charset="2"/>
              </a:rPr>
              <a:t> is good for this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2379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35C92-AD03-30E3-26AA-F9262991A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761DA-0200-B084-300E-69055D1D5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journal papers can be challenging to read</a:t>
            </a:r>
          </a:p>
          <a:p>
            <a:r>
              <a:rPr lang="en-GB" dirty="0"/>
              <a:t>If you find a paper hard going try using a summarising/paraphrasing tool such as </a:t>
            </a:r>
            <a:r>
              <a:rPr lang="en-GB" dirty="0" err="1"/>
              <a:t>Quillbot</a:t>
            </a:r>
            <a:endParaRPr lang="en-GB" dirty="0"/>
          </a:p>
          <a:p>
            <a:pPr lvl="1"/>
            <a:r>
              <a:rPr lang="en-GB" dirty="0">
                <a:hlinkClick r:id="rId2"/>
              </a:rPr>
              <a:t>https://quillbot.com/</a:t>
            </a:r>
            <a:endParaRPr lang="en-GB" dirty="0"/>
          </a:p>
          <a:p>
            <a:r>
              <a:rPr lang="en-GB" dirty="0"/>
              <a:t>You can also put the text of the paper into </a:t>
            </a:r>
            <a:r>
              <a:rPr lang="en-GB"/>
              <a:t>a normal text </a:t>
            </a:r>
            <a:r>
              <a:rPr lang="en-GB" dirty="0" err="1"/>
              <a:t>genAI</a:t>
            </a:r>
            <a:r>
              <a:rPr lang="en-GB" dirty="0"/>
              <a:t> and ask it to summarise it for you</a:t>
            </a:r>
          </a:p>
          <a:p>
            <a:pPr lvl="1"/>
            <a:r>
              <a:rPr lang="en-GB" dirty="0"/>
              <a:t>In this case you can also ask the </a:t>
            </a:r>
            <a:r>
              <a:rPr lang="en-GB" dirty="0" err="1"/>
              <a:t>genAI</a:t>
            </a:r>
            <a:r>
              <a:rPr lang="en-GB" dirty="0"/>
              <a:t> questions about the contents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FFA28D-83E1-2C0E-9318-14B689C8F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89A4-CE93-4EE5-BE3A-964798A680BA}" type="datetime1">
              <a:rPr lang="en-US" smtClean="0"/>
              <a:t>6/17/2024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A938E3-8093-0496-FB55-98D4C358D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4801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Writing the proposal, the ethics form, and the report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31</a:t>
            </a:fld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2712</TotalTime>
  <Words>1946</Words>
  <Application>Microsoft Office PowerPoint</Application>
  <PresentationFormat>On-screen Show (4:3)</PresentationFormat>
  <Paragraphs>231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Tw Cen MT</vt:lpstr>
      <vt:lpstr>Wingdings</vt:lpstr>
      <vt:lpstr>Circuit</vt:lpstr>
      <vt:lpstr>Industrial-Based Research</vt:lpstr>
      <vt:lpstr>Critical Review of Literature </vt:lpstr>
      <vt:lpstr>Critical Review of Literature </vt:lpstr>
      <vt:lpstr>Literature Review</vt:lpstr>
      <vt:lpstr>Using references</vt:lpstr>
      <vt:lpstr>Using references</vt:lpstr>
      <vt:lpstr>Structuring your review</vt:lpstr>
      <vt:lpstr>Structuring your review</vt:lpstr>
      <vt:lpstr>AI tools to conduct literature review</vt:lpstr>
      <vt:lpstr>Activity</vt:lpstr>
      <vt:lpstr>Critical analysis</vt:lpstr>
      <vt:lpstr>Critical literature reviews should… </vt:lpstr>
      <vt:lpstr>Finding Literature</vt:lpstr>
      <vt:lpstr>Citation</vt:lpstr>
      <vt:lpstr>Why Referencing?</vt:lpstr>
      <vt:lpstr>When and Where?</vt:lpstr>
      <vt:lpstr>Referencing</vt:lpstr>
      <vt:lpstr>Benefits of Referencing for the Student</vt:lpstr>
      <vt:lpstr>Benefits Cont.</vt:lpstr>
      <vt:lpstr>Software to aid referencing </vt:lpstr>
      <vt:lpstr>Why journal papers?</vt:lpstr>
      <vt:lpstr>In-text citation and reference list</vt:lpstr>
      <vt:lpstr>In-text citation and reference list</vt:lpstr>
      <vt:lpstr>In-text citation and reference list</vt:lpstr>
      <vt:lpstr>In-text citation and reference list</vt:lpstr>
      <vt:lpstr>A four-step method for reading papers</vt:lpstr>
      <vt:lpstr>A four-step method for reading papers</vt:lpstr>
      <vt:lpstr>A four-step method for reading papers</vt:lpstr>
      <vt:lpstr>How long will this take?</vt:lpstr>
      <vt:lpstr>Tools and Techniques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127</cp:revision>
  <dcterms:created xsi:type="dcterms:W3CDTF">2006-01-28T12:00:35Z</dcterms:created>
  <dcterms:modified xsi:type="dcterms:W3CDTF">2024-06-17T11:31:10Z</dcterms:modified>
</cp:coreProperties>
</file>