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82" r:id="rId2"/>
    <p:sldId id="283" r:id="rId3"/>
    <p:sldId id="284" r:id="rId4"/>
    <p:sldId id="256" r:id="rId5"/>
    <p:sldId id="331" r:id="rId6"/>
    <p:sldId id="335" r:id="rId7"/>
    <p:sldId id="334" r:id="rId8"/>
    <p:sldId id="336" r:id="rId9"/>
    <p:sldId id="348" r:id="rId10"/>
    <p:sldId id="316" r:id="rId11"/>
    <p:sldId id="339" r:id="rId12"/>
    <p:sldId id="341" r:id="rId13"/>
    <p:sldId id="343" r:id="rId14"/>
    <p:sldId id="350" r:id="rId15"/>
    <p:sldId id="351" r:id="rId16"/>
    <p:sldId id="344" r:id="rId17"/>
    <p:sldId id="352" r:id="rId18"/>
    <p:sldId id="353" r:id="rId19"/>
    <p:sldId id="346" r:id="rId20"/>
    <p:sldId id="354" r:id="rId21"/>
    <p:sldId id="347" r:id="rId22"/>
    <p:sldId id="349" r:id="rId23"/>
  </p:sldIdLst>
  <p:sldSz cx="9144000" cy="6858000" type="screen4x3"/>
  <p:notesSz cx="6797675" cy="9929813"/>
  <p:defaultTextStyle>
    <a:defPPr>
      <a:defRPr lang="zh-H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47D7152E-902A-43E4-9D9A-AE8326D4EF58}">
          <p14:sldIdLst>
            <p14:sldId id="282"/>
            <p14:sldId id="283"/>
            <p14:sldId id="284"/>
            <p14:sldId id="256"/>
            <p14:sldId id="331"/>
            <p14:sldId id="335"/>
            <p14:sldId id="334"/>
            <p14:sldId id="336"/>
            <p14:sldId id="348"/>
            <p14:sldId id="316"/>
            <p14:sldId id="339"/>
            <p14:sldId id="341"/>
            <p14:sldId id="343"/>
            <p14:sldId id="350"/>
            <p14:sldId id="351"/>
            <p14:sldId id="344"/>
            <p14:sldId id="352"/>
            <p14:sldId id="353"/>
            <p14:sldId id="346"/>
            <p14:sldId id="354"/>
            <p14:sldId id="347"/>
            <p14:sldId id="349"/>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7" d="100"/>
          <a:sy n="67" d="100"/>
        </p:scale>
        <p:origin x="96"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p:cNvSpPr>
            <a:spLocks noGrp="1"/>
          </p:cNvSpPr>
          <p:nvPr>
            <p:ph type="hdr" sz="quarter"/>
          </p:nvPr>
        </p:nvSpPr>
        <p:spPr>
          <a:xfrm>
            <a:off x="0" y="0"/>
            <a:ext cx="2945659" cy="498215"/>
          </a:xfrm>
          <a:prstGeom prst="rect">
            <a:avLst/>
          </a:prstGeom>
        </p:spPr>
        <p:txBody>
          <a:bodyPr vert="horz" lIns="91440" tIns="45720" rIns="91440" bIns="45720" rtlCol="0"/>
          <a:lstStyle>
            <a:lvl1pPr algn="l">
              <a:defRPr sz="1200"/>
            </a:lvl1pPr>
          </a:lstStyle>
          <a:p>
            <a:endParaRPr lang="zh-HK" altLang="en-US"/>
          </a:p>
        </p:txBody>
      </p:sp>
      <p:sp>
        <p:nvSpPr>
          <p:cNvPr id="3" name="日期版面配置區 2"/>
          <p:cNvSpPr>
            <a:spLocks noGrp="1"/>
          </p:cNvSpPr>
          <p:nvPr>
            <p:ph type="dt" idx="1"/>
          </p:nvPr>
        </p:nvSpPr>
        <p:spPr>
          <a:xfrm>
            <a:off x="3850443" y="0"/>
            <a:ext cx="2945659" cy="498215"/>
          </a:xfrm>
          <a:prstGeom prst="rect">
            <a:avLst/>
          </a:prstGeom>
        </p:spPr>
        <p:txBody>
          <a:bodyPr vert="horz" lIns="91440" tIns="45720" rIns="91440" bIns="45720" rtlCol="0"/>
          <a:lstStyle>
            <a:lvl1pPr algn="r">
              <a:defRPr sz="1200"/>
            </a:lvl1pPr>
          </a:lstStyle>
          <a:p>
            <a:fld id="{140D2C4E-F8C6-4C50-9E92-B13921F0EE8B}" type="datetimeFigureOut">
              <a:rPr lang="zh-HK" altLang="en-US" smtClean="0"/>
              <a:t>27/10/2018</a:t>
            </a:fld>
            <a:endParaRPr lang="zh-HK" altLang="en-US"/>
          </a:p>
        </p:txBody>
      </p:sp>
      <p:sp>
        <p:nvSpPr>
          <p:cNvPr id="4" name="投影片圖像版面配置區 3"/>
          <p:cNvSpPr>
            <a:spLocks noGrp="1" noRot="1" noChangeAspect="1"/>
          </p:cNvSpPr>
          <p:nvPr>
            <p:ph type="sldImg" idx="2"/>
          </p:nvPr>
        </p:nvSpPr>
        <p:spPr>
          <a:xfrm>
            <a:off x="1165225" y="1241425"/>
            <a:ext cx="4467225" cy="3351213"/>
          </a:xfrm>
          <a:prstGeom prst="rect">
            <a:avLst/>
          </a:prstGeom>
          <a:noFill/>
          <a:ln w="12700">
            <a:solidFill>
              <a:prstClr val="black"/>
            </a:solidFill>
          </a:ln>
        </p:spPr>
        <p:txBody>
          <a:bodyPr vert="horz" lIns="91440" tIns="45720" rIns="91440" bIns="45720" rtlCol="0" anchor="ctr"/>
          <a:lstStyle/>
          <a:p>
            <a:endParaRPr lang="zh-HK" altLang="en-US"/>
          </a:p>
        </p:txBody>
      </p:sp>
      <p:sp>
        <p:nvSpPr>
          <p:cNvPr id="5" name="備忘稿版面配置區 4"/>
          <p:cNvSpPr>
            <a:spLocks noGrp="1"/>
          </p:cNvSpPr>
          <p:nvPr>
            <p:ph type="body" sz="quarter" idx="3"/>
          </p:nvPr>
        </p:nvSpPr>
        <p:spPr>
          <a:xfrm>
            <a:off x="679768" y="4778722"/>
            <a:ext cx="5438140" cy="3909864"/>
          </a:xfrm>
          <a:prstGeom prst="rect">
            <a:avLst/>
          </a:prstGeom>
        </p:spPr>
        <p:txBody>
          <a:bodyPr vert="horz" lIns="91440" tIns="45720" rIns="91440" bIns="45720" rtlCol="0"/>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zh-HK" altLang="en-US"/>
          </a:p>
        </p:txBody>
      </p:sp>
      <p:sp>
        <p:nvSpPr>
          <p:cNvPr id="6" name="頁尾版面配置區 5"/>
          <p:cNvSpPr>
            <a:spLocks noGrp="1"/>
          </p:cNvSpPr>
          <p:nvPr>
            <p:ph type="ftr" sz="quarter" idx="4"/>
          </p:nvPr>
        </p:nvSpPr>
        <p:spPr>
          <a:xfrm>
            <a:off x="0" y="9431600"/>
            <a:ext cx="2945659" cy="498214"/>
          </a:xfrm>
          <a:prstGeom prst="rect">
            <a:avLst/>
          </a:prstGeom>
        </p:spPr>
        <p:txBody>
          <a:bodyPr vert="horz" lIns="91440" tIns="45720" rIns="91440" bIns="45720" rtlCol="0" anchor="b"/>
          <a:lstStyle>
            <a:lvl1pPr algn="l">
              <a:defRPr sz="1200"/>
            </a:lvl1pPr>
          </a:lstStyle>
          <a:p>
            <a:endParaRPr lang="zh-HK" altLang="en-US"/>
          </a:p>
        </p:txBody>
      </p:sp>
      <p:sp>
        <p:nvSpPr>
          <p:cNvPr id="7" name="投影片編號版面配置區 6"/>
          <p:cNvSpPr>
            <a:spLocks noGrp="1"/>
          </p:cNvSpPr>
          <p:nvPr>
            <p:ph type="sldNum" sz="quarter" idx="5"/>
          </p:nvPr>
        </p:nvSpPr>
        <p:spPr>
          <a:xfrm>
            <a:off x="3850443" y="9431600"/>
            <a:ext cx="2945659" cy="498214"/>
          </a:xfrm>
          <a:prstGeom prst="rect">
            <a:avLst/>
          </a:prstGeom>
        </p:spPr>
        <p:txBody>
          <a:bodyPr vert="horz" lIns="91440" tIns="45720" rIns="91440" bIns="45720" rtlCol="0" anchor="b"/>
          <a:lstStyle>
            <a:lvl1pPr algn="r">
              <a:defRPr sz="1200"/>
            </a:lvl1pPr>
          </a:lstStyle>
          <a:p>
            <a:fld id="{5C66AC38-4BC1-4B01-BAB0-578C941332E3}" type="slidenum">
              <a:rPr lang="zh-HK" altLang="en-US" smtClean="0"/>
              <a:t>‹#›</a:t>
            </a:fld>
            <a:endParaRPr lang="zh-HK" altLang="en-US"/>
          </a:p>
        </p:txBody>
      </p:sp>
    </p:spTree>
    <p:extLst>
      <p:ext uri="{BB962C8B-B14F-4D97-AF65-F5344CB8AC3E}">
        <p14:creationId xmlns:p14="http://schemas.microsoft.com/office/powerpoint/2010/main" val="31796376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標題投影片">
    <p:spTree>
      <p:nvGrpSpPr>
        <p:cNvPr id="1" name=""/>
        <p:cNvGrpSpPr/>
        <p:nvPr/>
      </p:nvGrpSpPr>
      <p:grpSpPr>
        <a:xfrm>
          <a:off x="0" y="0"/>
          <a:ext cx="0" cy="0"/>
          <a:chOff x="0" y="0"/>
          <a:chExt cx="0" cy="0"/>
        </a:xfrm>
      </p:grpSpPr>
      <p:sp>
        <p:nvSpPr>
          <p:cNvPr id="2" name="標題 1"/>
          <p:cNvSpPr>
            <a:spLocks noGrp="1"/>
          </p:cNvSpPr>
          <p:nvPr>
            <p:ph type="ctrTitle"/>
          </p:nvPr>
        </p:nvSpPr>
        <p:spPr>
          <a:xfrm>
            <a:off x="685800" y="2130425"/>
            <a:ext cx="7772400" cy="1470025"/>
          </a:xfrm>
        </p:spPr>
        <p:txBody>
          <a:bodyPr/>
          <a:lstStyle/>
          <a:p>
            <a:r>
              <a:rPr lang="zh-TW" altLang="en-US"/>
              <a:t>按一下以編輯母片標題樣式</a:t>
            </a:r>
            <a:endParaRPr lang="zh-HK" altLang="en-US"/>
          </a:p>
        </p:txBody>
      </p:sp>
      <p:sp>
        <p:nvSpPr>
          <p:cNvPr id="3" name="副標題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TW" altLang="en-US"/>
              <a:t>按一下以編輯母片副標題樣式</a:t>
            </a:r>
            <a:endParaRPr lang="zh-HK" altLang="en-US"/>
          </a:p>
        </p:txBody>
      </p:sp>
      <p:sp>
        <p:nvSpPr>
          <p:cNvPr id="4" name="日期版面配置區 3"/>
          <p:cNvSpPr>
            <a:spLocks noGrp="1"/>
          </p:cNvSpPr>
          <p:nvPr>
            <p:ph type="dt" sz="half" idx="10"/>
          </p:nvPr>
        </p:nvSpPr>
        <p:spPr/>
        <p:txBody>
          <a:bodyPr/>
          <a:lstStyle/>
          <a:p>
            <a:fld id="{4A9988EB-C714-4962-B603-496BAEC040A7}" type="datetime1">
              <a:rPr lang="zh-HK" altLang="en-US" smtClean="0"/>
              <a:t>27/10/2018</a:t>
            </a:fld>
            <a:endParaRPr lang="zh-HK" altLang="en-US"/>
          </a:p>
        </p:txBody>
      </p:sp>
      <p:sp>
        <p:nvSpPr>
          <p:cNvPr id="5" name="頁尾版面配置區 4"/>
          <p:cNvSpPr>
            <a:spLocks noGrp="1"/>
          </p:cNvSpPr>
          <p:nvPr>
            <p:ph type="ftr" sz="quarter" idx="11"/>
          </p:nvPr>
        </p:nvSpPr>
        <p:spPr/>
        <p:txBody>
          <a:bodyPr/>
          <a:lstStyle/>
          <a:p>
            <a:endParaRPr lang="zh-HK" altLang="en-US"/>
          </a:p>
        </p:txBody>
      </p:sp>
      <p:sp>
        <p:nvSpPr>
          <p:cNvPr id="6" name="投影片編號版面配置區 5"/>
          <p:cNvSpPr>
            <a:spLocks noGrp="1"/>
          </p:cNvSpPr>
          <p:nvPr>
            <p:ph type="sldNum" sz="quarter" idx="12"/>
          </p:nvPr>
        </p:nvSpPr>
        <p:spPr/>
        <p:txBody>
          <a:bodyPr/>
          <a:lstStyle/>
          <a:p>
            <a:fld id="{4FA6E770-8175-4700-8DE4-19678FEC494A}" type="slidenum">
              <a:rPr lang="zh-HK" altLang="en-US" smtClean="0"/>
              <a:t>‹#›</a:t>
            </a:fld>
            <a:endParaRPr lang="zh-HK" altLang="en-US"/>
          </a:p>
        </p:txBody>
      </p:sp>
    </p:spTree>
    <p:extLst>
      <p:ext uri="{BB962C8B-B14F-4D97-AF65-F5344CB8AC3E}">
        <p14:creationId xmlns:p14="http://schemas.microsoft.com/office/powerpoint/2010/main" val="24584681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標題及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a:t>按一下以編輯母片標題樣式</a:t>
            </a:r>
            <a:endParaRPr lang="zh-HK" altLang="en-US"/>
          </a:p>
        </p:txBody>
      </p:sp>
      <p:sp>
        <p:nvSpPr>
          <p:cNvPr id="3" name="內容版面配置區 2"/>
          <p:cNvSpPr>
            <a:spLocks noGrp="1"/>
          </p:cNvSpPr>
          <p:nvPr>
            <p:ph idx="1"/>
          </p:nvPr>
        </p:nvSpPr>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zh-HK" altLang="en-US"/>
          </a:p>
        </p:txBody>
      </p:sp>
      <p:sp>
        <p:nvSpPr>
          <p:cNvPr id="4" name="日期版面配置區 3"/>
          <p:cNvSpPr>
            <a:spLocks noGrp="1"/>
          </p:cNvSpPr>
          <p:nvPr>
            <p:ph type="dt" sz="half" idx="10"/>
          </p:nvPr>
        </p:nvSpPr>
        <p:spPr/>
        <p:txBody>
          <a:bodyPr/>
          <a:lstStyle/>
          <a:p>
            <a:fld id="{F05825A3-CDEB-4148-AEE2-80122A34DE88}" type="datetime1">
              <a:rPr lang="zh-HK" altLang="en-US" smtClean="0"/>
              <a:t>27/10/2018</a:t>
            </a:fld>
            <a:endParaRPr lang="zh-HK" altLang="en-US"/>
          </a:p>
        </p:txBody>
      </p:sp>
      <p:sp>
        <p:nvSpPr>
          <p:cNvPr id="5" name="頁尾版面配置區 4"/>
          <p:cNvSpPr>
            <a:spLocks noGrp="1"/>
          </p:cNvSpPr>
          <p:nvPr>
            <p:ph type="ftr" sz="quarter" idx="11"/>
          </p:nvPr>
        </p:nvSpPr>
        <p:spPr/>
        <p:txBody>
          <a:bodyPr/>
          <a:lstStyle/>
          <a:p>
            <a:endParaRPr lang="zh-HK" altLang="en-US"/>
          </a:p>
        </p:txBody>
      </p:sp>
      <p:sp>
        <p:nvSpPr>
          <p:cNvPr id="6" name="投影片編號版面配置區 5"/>
          <p:cNvSpPr>
            <a:spLocks noGrp="1"/>
          </p:cNvSpPr>
          <p:nvPr>
            <p:ph type="sldNum" sz="quarter" idx="12"/>
          </p:nvPr>
        </p:nvSpPr>
        <p:spPr/>
        <p:txBody>
          <a:bodyPr/>
          <a:lstStyle/>
          <a:p>
            <a:fld id="{4FA6E770-8175-4700-8DE4-19678FEC494A}" type="slidenum">
              <a:rPr lang="zh-HK" altLang="en-US" smtClean="0"/>
              <a:t>‹#›</a:t>
            </a:fld>
            <a:endParaRPr lang="zh-HK" altLang="en-US"/>
          </a:p>
        </p:txBody>
      </p:sp>
    </p:spTree>
    <p:extLst>
      <p:ext uri="{BB962C8B-B14F-4D97-AF65-F5344CB8AC3E}">
        <p14:creationId xmlns:p14="http://schemas.microsoft.com/office/powerpoint/2010/main" val="40323230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章節標題">
    <p:spTree>
      <p:nvGrpSpPr>
        <p:cNvPr id="1" name=""/>
        <p:cNvGrpSpPr/>
        <p:nvPr/>
      </p:nvGrpSpPr>
      <p:grpSpPr>
        <a:xfrm>
          <a:off x="0" y="0"/>
          <a:ext cx="0" cy="0"/>
          <a:chOff x="0" y="0"/>
          <a:chExt cx="0" cy="0"/>
        </a:xfrm>
      </p:grpSpPr>
      <p:sp>
        <p:nvSpPr>
          <p:cNvPr id="2" name="標題 1"/>
          <p:cNvSpPr>
            <a:spLocks noGrp="1"/>
          </p:cNvSpPr>
          <p:nvPr>
            <p:ph type="title"/>
          </p:nvPr>
        </p:nvSpPr>
        <p:spPr>
          <a:xfrm>
            <a:off x="722313" y="4406900"/>
            <a:ext cx="7772400" cy="1362075"/>
          </a:xfrm>
        </p:spPr>
        <p:txBody>
          <a:bodyPr anchor="t"/>
          <a:lstStyle>
            <a:lvl1pPr algn="l">
              <a:defRPr sz="4000" b="1" cap="all"/>
            </a:lvl1pPr>
          </a:lstStyle>
          <a:p>
            <a:r>
              <a:rPr lang="zh-TW" altLang="en-US"/>
              <a:t>按一下以編輯母片標題樣式</a:t>
            </a:r>
            <a:endParaRPr lang="zh-HK" altLang="en-US"/>
          </a:p>
        </p:txBody>
      </p:sp>
      <p:sp>
        <p:nvSpPr>
          <p:cNvPr id="3" name="文字版面配置區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TW" altLang="en-US"/>
              <a:t>按一下以編輯母片文字樣式</a:t>
            </a:r>
          </a:p>
        </p:txBody>
      </p:sp>
      <p:sp>
        <p:nvSpPr>
          <p:cNvPr id="4" name="日期版面配置區 3"/>
          <p:cNvSpPr>
            <a:spLocks noGrp="1"/>
          </p:cNvSpPr>
          <p:nvPr>
            <p:ph type="dt" sz="half" idx="10"/>
          </p:nvPr>
        </p:nvSpPr>
        <p:spPr/>
        <p:txBody>
          <a:bodyPr/>
          <a:lstStyle/>
          <a:p>
            <a:fld id="{6E132B56-09A3-43D0-A3C0-8E0FDF932EBE}" type="datetime1">
              <a:rPr lang="zh-HK" altLang="en-US" smtClean="0"/>
              <a:t>27/10/2018</a:t>
            </a:fld>
            <a:endParaRPr lang="zh-HK" altLang="en-US"/>
          </a:p>
        </p:txBody>
      </p:sp>
      <p:sp>
        <p:nvSpPr>
          <p:cNvPr id="5" name="頁尾版面配置區 4"/>
          <p:cNvSpPr>
            <a:spLocks noGrp="1"/>
          </p:cNvSpPr>
          <p:nvPr>
            <p:ph type="ftr" sz="quarter" idx="11"/>
          </p:nvPr>
        </p:nvSpPr>
        <p:spPr/>
        <p:txBody>
          <a:bodyPr/>
          <a:lstStyle/>
          <a:p>
            <a:endParaRPr lang="zh-HK" altLang="en-US"/>
          </a:p>
        </p:txBody>
      </p:sp>
      <p:sp>
        <p:nvSpPr>
          <p:cNvPr id="6" name="投影片編號版面配置區 5"/>
          <p:cNvSpPr>
            <a:spLocks noGrp="1"/>
          </p:cNvSpPr>
          <p:nvPr>
            <p:ph type="sldNum" sz="quarter" idx="12"/>
          </p:nvPr>
        </p:nvSpPr>
        <p:spPr/>
        <p:txBody>
          <a:bodyPr/>
          <a:lstStyle/>
          <a:p>
            <a:fld id="{4FA6E770-8175-4700-8DE4-19678FEC494A}" type="slidenum">
              <a:rPr lang="zh-HK" altLang="en-US" smtClean="0"/>
              <a:t>‹#›</a:t>
            </a:fld>
            <a:endParaRPr lang="zh-HK" altLang="en-US"/>
          </a:p>
        </p:txBody>
      </p:sp>
    </p:spTree>
    <p:extLst>
      <p:ext uri="{BB962C8B-B14F-4D97-AF65-F5344CB8AC3E}">
        <p14:creationId xmlns:p14="http://schemas.microsoft.com/office/powerpoint/2010/main" val="15618005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兩項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a:t>按一下以編輯母片標題樣式</a:t>
            </a:r>
            <a:endParaRPr lang="zh-HK" altLang="en-US"/>
          </a:p>
        </p:txBody>
      </p:sp>
      <p:sp>
        <p:nvSpPr>
          <p:cNvPr id="3" name="內容版面配置區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zh-HK" altLang="en-US"/>
          </a:p>
        </p:txBody>
      </p:sp>
      <p:sp>
        <p:nvSpPr>
          <p:cNvPr id="4" name="內容版面配置區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zh-HK" altLang="en-US"/>
          </a:p>
        </p:txBody>
      </p:sp>
      <p:sp>
        <p:nvSpPr>
          <p:cNvPr id="5" name="日期版面配置區 4"/>
          <p:cNvSpPr>
            <a:spLocks noGrp="1"/>
          </p:cNvSpPr>
          <p:nvPr>
            <p:ph type="dt" sz="half" idx="10"/>
          </p:nvPr>
        </p:nvSpPr>
        <p:spPr/>
        <p:txBody>
          <a:bodyPr/>
          <a:lstStyle/>
          <a:p>
            <a:fld id="{AA8996FD-92D1-4351-8AB9-3AAF076275A1}" type="datetime1">
              <a:rPr lang="zh-HK" altLang="en-US" smtClean="0"/>
              <a:t>27/10/2018</a:t>
            </a:fld>
            <a:endParaRPr lang="zh-HK" altLang="en-US"/>
          </a:p>
        </p:txBody>
      </p:sp>
      <p:sp>
        <p:nvSpPr>
          <p:cNvPr id="6" name="頁尾版面配置區 5"/>
          <p:cNvSpPr>
            <a:spLocks noGrp="1"/>
          </p:cNvSpPr>
          <p:nvPr>
            <p:ph type="ftr" sz="quarter" idx="11"/>
          </p:nvPr>
        </p:nvSpPr>
        <p:spPr/>
        <p:txBody>
          <a:bodyPr/>
          <a:lstStyle/>
          <a:p>
            <a:endParaRPr lang="zh-HK" altLang="en-US"/>
          </a:p>
        </p:txBody>
      </p:sp>
      <p:sp>
        <p:nvSpPr>
          <p:cNvPr id="7" name="投影片編號版面配置區 6"/>
          <p:cNvSpPr>
            <a:spLocks noGrp="1"/>
          </p:cNvSpPr>
          <p:nvPr>
            <p:ph type="sldNum" sz="quarter" idx="12"/>
          </p:nvPr>
        </p:nvSpPr>
        <p:spPr/>
        <p:txBody>
          <a:bodyPr/>
          <a:lstStyle/>
          <a:p>
            <a:fld id="{4FA6E770-8175-4700-8DE4-19678FEC494A}" type="slidenum">
              <a:rPr lang="zh-HK" altLang="en-US" smtClean="0"/>
              <a:t>‹#›</a:t>
            </a:fld>
            <a:endParaRPr lang="zh-HK" altLang="en-US"/>
          </a:p>
        </p:txBody>
      </p:sp>
    </p:spTree>
    <p:extLst>
      <p:ext uri="{BB962C8B-B14F-4D97-AF65-F5344CB8AC3E}">
        <p14:creationId xmlns:p14="http://schemas.microsoft.com/office/powerpoint/2010/main" val="32709315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對">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lvl1pPr>
              <a:defRPr/>
            </a:lvl1pPr>
          </a:lstStyle>
          <a:p>
            <a:r>
              <a:rPr lang="zh-TW" altLang="en-US"/>
              <a:t>按一下以編輯母片標題樣式</a:t>
            </a:r>
            <a:endParaRPr lang="zh-HK" altLang="en-US"/>
          </a:p>
        </p:txBody>
      </p:sp>
      <p:sp>
        <p:nvSpPr>
          <p:cNvPr id="3" name="文字版面配置區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按一下以編輯母片文字樣式</a:t>
            </a:r>
          </a:p>
        </p:txBody>
      </p:sp>
      <p:sp>
        <p:nvSpPr>
          <p:cNvPr id="4" name="內容版面配置區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zh-HK" altLang="en-US"/>
          </a:p>
        </p:txBody>
      </p:sp>
      <p:sp>
        <p:nvSpPr>
          <p:cNvPr id="5" name="文字版面配置區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按一下以編輯母片文字樣式</a:t>
            </a:r>
          </a:p>
        </p:txBody>
      </p:sp>
      <p:sp>
        <p:nvSpPr>
          <p:cNvPr id="6" name="內容版面配置區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zh-HK" altLang="en-US"/>
          </a:p>
        </p:txBody>
      </p:sp>
      <p:sp>
        <p:nvSpPr>
          <p:cNvPr id="7" name="日期版面配置區 6"/>
          <p:cNvSpPr>
            <a:spLocks noGrp="1"/>
          </p:cNvSpPr>
          <p:nvPr>
            <p:ph type="dt" sz="half" idx="10"/>
          </p:nvPr>
        </p:nvSpPr>
        <p:spPr/>
        <p:txBody>
          <a:bodyPr/>
          <a:lstStyle/>
          <a:p>
            <a:fld id="{575CD6A0-5642-4777-AF25-EE59F2426DA6}" type="datetime1">
              <a:rPr lang="zh-HK" altLang="en-US" smtClean="0"/>
              <a:t>27/10/2018</a:t>
            </a:fld>
            <a:endParaRPr lang="zh-HK" altLang="en-US"/>
          </a:p>
        </p:txBody>
      </p:sp>
      <p:sp>
        <p:nvSpPr>
          <p:cNvPr id="8" name="頁尾版面配置區 7"/>
          <p:cNvSpPr>
            <a:spLocks noGrp="1"/>
          </p:cNvSpPr>
          <p:nvPr>
            <p:ph type="ftr" sz="quarter" idx="11"/>
          </p:nvPr>
        </p:nvSpPr>
        <p:spPr/>
        <p:txBody>
          <a:bodyPr/>
          <a:lstStyle/>
          <a:p>
            <a:endParaRPr lang="zh-HK" altLang="en-US"/>
          </a:p>
        </p:txBody>
      </p:sp>
      <p:sp>
        <p:nvSpPr>
          <p:cNvPr id="9" name="投影片編號版面配置區 8"/>
          <p:cNvSpPr>
            <a:spLocks noGrp="1"/>
          </p:cNvSpPr>
          <p:nvPr>
            <p:ph type="sldNum" sz="quarter" idx="12"/>
          </p:nvPr>
        </p:nvSpPr>
        <p:spPr/>
        <p:txBody>
          <a:bodyPr/>
          <a:lstStyle/>
          <a:p>
            <a:fld id="{4FA6E770-8175-4700-8DE4-19678FEC494A}" type="slidenum">
              <a:rPr lang="zh-HK" altLang="en-US" smtClean="0"/>
              <a:t>‹#›</a:t>
            </a:fld>
            <a:endParaRPr lang="zh-HK" altLang="en-US"/>
          </a:p>
        </p:txBody>
      </p:sp>
    </p:spTree>
    <p:extLst>
      <p:ext uri="{BB962C8B-B14F-4D97-AF65-F5344CB8AC3E}">
        <p14:creationId xmlns:p14="http://schemas.microsoft.com/office/powerpoint/2010/main" val="30501755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a:t>按一下以編輯母片標題樣式</a:t>
            </a:r>
            <a:endParaRPr lang="zh-HK" altLang="en-US"/>
          </a:p>
        </p:txBody>
      </p:sp>
      <p:sp>
        <p:nvSpPr>
          <p:cNvPr id="3" name="日期版面配置區 2"/>
          <p:cNvSpPr>
            <a:spLocks noGrp="1"/>
          </p:cNvSpPr>
          <p:nvPr>
            <p:ph type="dt" sz="half" idx="10"/>
          </p:nvPr>
        </p:nvSpPr>
        <p:spPr/>
        <p:txBody>
          <a:bodyPr/>
          <a:lstStyle/>
          <a:p>
            <a:fld id="{DC5B171A-3A4B-404B-BEB3-E6C2973B73A4}" type="datetime1">
              <a:rPr lang="zh-HK" altLang="en-US" smtClean="0"/>
              <a:t>27/10/2018</a:t>
            </a:fld>
            <a:endParaRPr lang="zh-HK" altLang="en-US"/>
          </a:p>
        </p:txBody>
      </p:sp>
      <p:sp>
        <p:nvSpPr>
          <p:cNvPr id="4" name="頁尾版面配置區 3"/>
          <p:cNvSpPr>
            <a:spLocks noGrp="1"/>
          </p:cNvSpPr>
          <p:nvPr>
            <p:ph type="ftr" sz="quarter" idx="11"/>
          </p:nvPr>
        </p:nvSpPr>
        <p:spPr/>
        <p:txBody>
          <a:bodyPr/>
          <a:lstStyle/>
          <a:p>
            <a:endParaRPr lang="zh-HK" altLang="en-US"/>
          </a:p>
        </p:txBody>
      </p:sp>
      <p:sp>
        <p:nvSpPr>
          <p:cNvPr id="5" name="投影片編號版面配置區 4"/>
          <p:cNvSpPr>
            <a:spLocks noGrp="1"/>
          </p:cNvSpPr>
          <p:nvPr>
            <p:ph type="sldNum" sz="quarter" idx="12"/>
          </p:nvPr>
        </p:nvSpPr>
        <p:spPr/>
        <p:txBody>
          <a:bodyPr/>
          <a:lstStyle/>
          <a:p>
            <a:fld id="{4FA6E770-8175-4700-8DE4-19678FEC494A}" type="slidenum">
              <a:rPr lang="zh-HK" altLang="en-US" smtClean="0"/>
              <a:t>‹#›</a:t>
            </a:fld>
            <a:endParaRPr lang="zh-HK" altLang="en-US"/>
          </a:p>
        </p:txBody>
      </p:sp>
    </p:spTree>
    <p:extLst>
      <p:ext uri="{BB962C8B-B14F-4D97-AF65-F5344CB8AC3E}">
        <p14:creationId xmlns:p14="http://schemas.microsoft.com/office/powerpoint/2010/main" val="1925660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版面配置區 1"/>
          <p:cNvSpPr>
            <a:spLocks noGrp="1"/>
          </p:cNvSpPr>
          <p:nvPr>
            <p:ph type="dt" sz="half" idx="10"/>
          </p:nvPr>
        </p:nvSpPr>
        <p:spPr/>
        <p:txBody>
          <a:bodyPr/>
          <a:lstStyle/>
          <a:p>
            <a:fld id="{E8AAE907-C6D2-4050-A4C0-1ADD99038C41}" type="datetime1">
              <a:rPr lang="zh-HK" altLang="en-US" smtClean="0"/>
              <a:t>27/10/2018</a:t>
            </a:fld>
            <a:endParaRPr lang="zh-HK" altLang="en-US"/>
          </a:p>
        </p:txBody>
      </p:sp>
      <p:sp>
        <p:nvSpPr>
          <p:cNvPr id="3" name="頁尾版面配置區 2"/>
          <p:cNvSpPr>
            <a:spLocks noGrp="1"/>
          </p:cNvSpPr>
          <p:nvPr>
            <p:ph type="ftr" sz="quarter" idx="11"/>
          </p:nvPr>
        </p:nvSpPr>
        <p:spPr/>
        <p:txBody>
          <a:bodyPr/>
          <a:lstStyle/>
          <a:p>
            <a:endParaRPr lang="zh-HK" altLang="en-US"/>
          </a:p>
        </p:txBody>
      </p:sp>
      <p:sp>
        <p:nvSpPr>
          <p:cNvPr id="4" name="投影片編號版面配置區 3"/>
          <p:cNvSpPr>
            <a:spLocks noGrp="1"/>
          </p:cNvSpPr>
          <p:nvPr>
            <p:ph type="sldNum" sz="quarter" idx="12"/>
          </p:nvPr>
        </p:nvSpPr>
        <p:spPr/>
        <p:txBody>
          <a:bodyPr/>
          <a:lstStyle/>
          <a:p>
            <a:fld id="{4FA6E770-8175-4700-8DE4-19678FEC494A}" type="slidenum">
              <a:rPr lang="zh-HK" altLang="en-US" smtClean="0"/>
              <a:t>‹#›</a:t>
            </a:fld>
            <a:endParaRPr lang="zh-HK" altLang="en-US"/>
          </a:p>
        </p:txBody>
      </p:sp>
    </p:spTree>
    <p:extLst>
      <p:ext uri="{BB962C8B-B14F-4D97-AF65-F5344CB8AC3E}">
        <p14:creationId xmlns:p14="http://schemas.microsoft.com/office/powerpoint/2010/main" val="9099444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含標題的內容">
    <p:spTree>
      <p:nvGrpSpPr>
        <p:cNvPr id="1" name=""/>
        <p:cNvGrpSpPr/>
        <p:nvPr/>
      </p:nvGrpSpPr>
      <p:grpSpPr>
        <a:xfrm>
          <a:off x="0" y="0"/>
          <a:ext cx="0" cy="0"/>
          <a:chOff x="0" y="0"/>
          <a:chExt cx="0" cy="0"/>
        </a:xfrm>
      </p:grpSpPr>
      <p:sp>
        <p:nvSpPr>
          <p:cNvPr id="2" name="標題 1"/>
          <p:cNvSpPr>
            <a:spLocks noGrp="1"/>
          </p:cNvSpPr>
          <p:nvPr>
            <p:ph type="title"/>
          </p:nvPr>
        </p:nvSpPr>
        <p:spPr>
          <a:xfrm>
            <a:off x="457200" y="273050"/>
            <a:ext cx="3008313" cy="1162050"/>
          </a:xfrm>
        </p:spPr>
        <p:txBody>
          <a:bodyPr anchor="b"/>
          <a:lstStyle>
            <a:lvl1pPr algn="l">
              <a:defRPr sz="2000" b="1"/>
            </a:lvl1pPr>
          </a:lstStyle>
          <a:p>
            <a:r>
              <a:rPr lang="zh-TW" altLang="en-US"/>
              <a:t>按一下以編輯母片標題樣式</a:t>
            </a:r>
            <a:endParaRPr lang="zh-HK" altLang="en-US"/>
          </a:p>
        </p:txBody>
      </p:sp>
      <p:sp>
        <p:nvSpPr>
          <p:cNvPr id="3" name="內容版面配置區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zh-HK" altLang="en-US"/>
          </a:p>
        </p:txBody>
      </p:sp>
      <p:sp>
        <p:nvSpPr>
          <p:cNvPr id="4" name="文字版面配置區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a:t>按一下以編輯母片文字樣式</a:t>
            </a:r>
          </a:p>
        </p:txBody>
      </p:sp>
      <p:sp>
        <p:nvSpPr>
          <p:cNvPr id="5" name="日期版面配置區 4"/>
          <p:cNvSpPr>
            <a:spLocks noGrp="1"/>
          </p:cNvSpPr>
          <p:nvPr>
            <p:ph type="dt" sz="half" idx="10"/>
          </p:nvPr>
        </p:nvSpPr>
        <p:spPr/>
        <p:txBody>
          <a:bodyPr/>
          <a:lstStyle/>
          <a:p>
            <a:fld id="{F1135435-B446-40BD-BAB4-8D98B13A40F1}" type="datetime1">
              <a:rPr lang="zh-HK" altLang="en-US" smtClean="0"/>
              <a:t>27/10/2018</a:t>
            </a:fld>
            <a:endParaRPr lang="zh-HK" altLang="en-US"/>
          </a:p>
        </p:txBody>
      </p:sp>
      <p:sp>
        <p:nvSpPr>
          <p:cNvPr id="6" name="頁尾版面配置區 5"/>
          <p:cNvSpPr>
            <a:spLocks noGrp="1"/>
          </p:cNvSpPr>
          <p:nvPr>
            <p:ph type="ftr" sz="quarter" idx="11"/>
          </p:nvPr>
        </p:nvSpPr>
        <p:spPr/>
        <p:txBody>
          <a:bodyPr/>
          <a:lstStyle/>
          <a:p>
            <a:endParaRPr lang="zh-HK" altLang="en-US"/>
          </a:p>
        </p:txBody>
      </p:sp>
      <p:sp>
        <p:nvSpPr>
          <p:cNvPr id="7" name="投影片編號版面配置區 6"/>
          <p:cNvSpPr>
            <a:spLocks noGrp="1"/>
          </p:cNvSpPr>
          <p:nvPr>
            <p:ph type="sldNum" sz="quarter" idx="12"/>
          </p:nvPr>
        </p:nvSpPr>
        <p:spPr/>
        <p:txBody>
          <a:bodyPr/>
          <a:lstStyle/>
          <a:p>
            <a:fld id="{4FA6E770-8175-4700-8DE4-19678FEC494A}" type="slidenum">
              <a:rPr lang="zh-HK" altLang="en-US" smtClean="0"/>
              <a:t>‹#›</a:t>
            </a:fld>
            <a:endParaRPr lang="zh-HK" altLang="en-US"/>
          </a:p>
        </p:txBody>
      </p:sp>
    </p:spTree>
    <p:extLst>
      <p:ext uri="{BB962C8B-B14F-4D97-AF65-F5344CB8AC3E}">
        <p14:creationId xmlns:p14="http://schemas.microsoft.com/office/powerpoint/2010/main" val="1169396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含標題的圖片">
    <p:spTree>
      <p:nvGrpSpPr>
        <p:cNvPr id="1" name=""/>
        <p:cNvGrpSpPr/>
        <p:nvPr/>
      </p:nvGrpSpPr>
      <p:grpSpPr>
        <a:xfrm>
          <a:off x="0" y="0"/>
          <a:ext cx="0" cy="0"/>
          <a:chOff x="0" y="0"/>
          <a:chExt cx="0" cy="0"/>
        </a:xfrm>
      </p:grpSpPr>
      <p:sp>
        <p:nvSpPr>
          <p:cNvPr id="2" name="標題 1"/>
          <p:cNvSpPr>
            <a:spLocks noGrp="1"/>
          </p:cNvSpPr>
          <p:nvPr>
            <p:ph type="title"/>
          </p:nvPr>
        </p:nvSpPr>
        <p:spPr>
          <a:xfrm>
            <a:off x="1792288" y="4800600"/>
            <a:ext cx="5486400" cy="566738"/>
          </a:xfrm>
        </p:spPr>
        <p:txBody>
          <a:bodyPr anchor="b"/>
          <a:lstStyle>
            <a:lvl1pPr algn="l">
              <a:defRPr sz="2000" b="1"/>
            </a:lvl1pPr>
          </a:lstStyle>
          <a:p>
            <a:r>
              <a:rPr lang="zh-TW" altLang="en-US"/>
              <a:t>按一下以編輯母片標題樣式</a:t>
            </a:r>
            <a:endParaRPr lang="zh-HK" altLang="en-US"/>
          </a:p>
        </p:txBody>
      </p:sp>
      <p:sp>
        <p:nvSpPr>
          <p:cNvPr id="3" name="圖片版面配置區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HK" altLang="en-US"/>
          </a:p>
        </p:txBody>
      </p:sp>
      <p:sp>
        <p:nvSpPr>
          <p:cNvPr id="4" name="文字版面配置區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a:t>按一下以編輯母片文字樣式</a:t>
            </a:r>
          </a:p>
        </p:txBody>
      </p:sp>
      <p:sp>
        <p:nvSpPr>
          <p:cNvPr id="5" name="日期版面配置區 4"/>
          <p:cNvSpPr>
            <a:spLocks noGrp="1"/>
          </p:cNvSpPr>
          <p:nvPr>
            <p:ph type="dt" sz="half" idx="10"/>
          </p:nvPr>
        </p:nvSpPr>
        <p:spPr/>
        <p:txBody>
          <a:bodyPr/>
          <a:lstStyle/>
          <a:p>
            <a:fld id="{A41A42B4-2C86-44A6-9CB5-33BEB245D98F}" type="datetime1">
              <a:rPr lang="zh-HK" altLang="en-US" smtClean="0"/>
              <a:t>27/10/2018</a:t>
            </a:fld>
            <a:endParaRPr lang="zh-HK" altLang="en-US"/>
          </a:p>
        </p:txBody>
      </p:sp>
      <p:sp>
        <p:nvSpPr>
          <p:cNvPr id="6" name="頁尾版面配置區 5"/>
          <p:cNvSpPr>
            <a:spLocks noGrp="1"/>
          </p:cNvSpPr>
          <p:nvPr>
            <p:ph type="ftr" sz="quarter" idx="11"/>
          </p:nvPr>
        </p:nvSpPr>
        <p:spPr/>
        <p:txBody>
          <a:bodyPr/>
          <a:lstStyle/>
          <a:p>
            <a:endParaRPr lang="zh-HK" altLang="en-US"/>
          </a:p>
        </p:txBody>
      </p:sp>
      <p:sp>
        <p:nvSpPr>
          <p:cNvPr id="7" name="投影片編號版面配置區 6"/>
          <p:cNvSpPr>
            <a:spLocks noGrp="1"/>
          </p:cNvSpPr>
          <p:nvPr>
            <p:ph type="sldNum" sz="quarter" idx="12"/>
          </p:nvPr>
        </p:nvSpPr>
        <p:spPr/>
        <p:txBody>
          <a:bodyPr/>
          <a:lstStyle/>
          <a:p>
            <a:fld id="{4FA6E770-8175-4700-8DE4-19678FEC494A}" type="slidenum">
              <a:rPr lang="zh-HK" altLang="en-US" smtClean="0"/>
              <a:t>‹#›</a:t>
            </a:fld>
            <a:endParaRPr lang="zh-HK" altLang="en-US"/>
          </a:p>
        </p:txBody>
      </p:sp>
    </p:spTree>
    <p:extLst>
      <p:ext uri="{BB962C8B-B14F-4D97-AF65-F5344CB8AC3E}">
        <p14:creationId xmlns:p14="http://schemas.microsoft.com/office/powerpoint/2010/main" val="8756482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a:t>按一下以編輯母片標題樣式</a:t>
            </a:r>
            <a:endParaRPr lang="zh-HK" altLang="en-US"/>
          </a:p>
        </p:txBody>
      </p:sp>
      <p:sp>
        <p:nvSpPr>
          <p:cNvPr id="3" name="直排文字版面配置區 2"/>
          <p:cNvSpPr>
            <a:spLocks noGrp="1"/>
          </p:cNvSpPr>
          <p:nvPr>
            <p:ph type="body" orient="vert" idx="1"/>
          </p:nvPr>
        </p:nvSpPr>
        <p:spPr/>
        <p:txBody>
          <a:bodyPr vert="eaVert"/>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zh-HK" altLang="en-US"/>
          </a:p>
        </p:txBody>
      </p:sp>
      <p:sp>
        <p:nvSpPr>
          <p:cNvPr id="4" name="日期版面配置區 3"/>
          <p:cNvSpPr>
            <a:spLocks noGrp="1"/>
          </p:cNvSpPr>
          <p:nvPr>
            <p:ph type="dt" sz="half" idx="10"/>
          </p:nvPr>
        </p:nvSpPr>
        <p:spPr/>
        <p:txBody>
          <a:bodyPr/>
          <a:lstStyle/>
          <a:p>
            <a:fld id="{3DC69594-6726-4A98-98B1-B08C2D7F9C99}" type="datetime1">
              <a:rPr lang="zh-HK" altLang="en-US" smtClean="0"/>
              <a:t>27/10/2018</a:t>
            </a:fld>
            <a:endParaRPr lang="zh-HK" altLang="en-US"/>
          </a:p>
        </p:txBody>
      </p:sp>
      <p:sp>
        <p:nvSpPr>
          <p:cNvPr id="5" name="頁尾版面配置區 4"/>
          <p:cNvSpPr>
            <a:spLocks noGrp="1"/>
          </p:cNvSpPr>
          <p:nvPr>
            <p:ph type="ftr" sz="quarter" idx="11"/>
          </p:nvPr>
        </p:nvSpPr>
        <p:spPr/>
        <p:txBody>
          <a:bodyPr/>
          <a:lstStyle/>
          <a:p>
            <a:endParaRPr lang="zh-HK" altLang="en-US"/>
          </a:p>
        </p:txBody>
      </p:sp>
      <p:sp>
        <p:nvSpPr>
          <p:cNvPr id="6" name="投影片編號版面配置區 5"/>
          <p:cNvSpPr>
            <a:spLocks noGrp="1"/>
          </p:cNvSpPr>
          <p:nvPr>
            <p:ph type="sldNum" sz="quarter" idx="12"/>
          </p:nvPr>
        </p:nvSpPr>
        <p:spPr/>
        <p:txBody>
          <a:bodyPr/>
          <a:lstStyle/>
          <a:p>
            <a:fld id="{4FA6E770-8175-4700-8DE4-19678FEC494A}" type="slidenum">
              <a:rPr lang="zh-HK" altLang="en-US" smtClean="0"/>
              <a:t>‹#›</a:t>
            </a:fld>
            <a:endParaRPr lang="zh-HK" altLang="en-US"/>
          </a:p>
        </p:txBody>
      </p:sp>
    </p:spTree>
    <p:extLst>
      <p:ext uri="{BB962C8B-B14F-4D97-AF65-F5344CB8AC3E}">
        <p14:creationId xmlns:p14="http://schemas.microsoft.com/office/powerpoint/2010/main" val="9747243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直排標題 1"/>
          <p:cNvSpPr>
            <a:spLocks noGrp="1"/>
          </p:cNvSpPr>
          <p:nvPr>
            <p:ph type="title" orient="vert"/>
          </p:nvPr>
        </p:nvSpPr>
        <p:spPr>
          <a:xfrm>
            <a:off x="6629400" y="274638"/>
            <a:ext cx="2057400" cy="5851525"/>
          </a:xfrm>
        </p:spPr>
        <p:txBody>
          <a:bodyPr vert="eaVert"/>
          <a:lstStyle/>
          <a:p>
            <a:r>
              <a:rPr lang="zh-TW" altLang="en-US"/>
              <a:t>按一下以編輯母片標題樣式</a:t>
            </a:r>
            <a:endParaRPr lang="zh-HK" altLang="en-US"/>
          </a:p>
        </p:txBody>
      </p:sp>
      <p:sp>
        <p:nvSpPr>
          <p:cNvPr id="3" name="直排文字版面配置區 2"/>
          <p:cNvSpPr>
            <a:spLocks noGrp="1"/>
          </p:cNvSpPr>
          <p:nvPr>
            <p:ph type="body" orient="vert" idx="1"/>
          </p:nvPr>
        </p:nvSpPr>
        <p:spPr>
          <a:xfrm>
            <a:off x="457200" y="274638"/>
            <a:ext cx="6019800" cy="5851525"/>
          </a:xfrm>
        </p:spPr>
        <p:txBody>
          <a:bodyPr vert="eaVert"/>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zh-HK" altLang="en-US"/>
          </a:p>
        </p:txBody>
      </p:sp>
      <p:sp>
        <p:nvSpPr>
          <p:cNvPr id="4" name="日期版面配置區 3"/>
          <p:cNvSpPr>
            <a:spLocks noGrp="1"/>
          </p:cNvSpPr>
          <p:nvPr>
            <p:ph type="dt" sz="half" idx="10"/>
          </p:nvPr>
        </p:nvSpPr>
        <p:spPr/>
        <p:txBody>
          <a:bodyPr/>
          <a:lstStyle/>
          <a:p>
            <a:fld id="{4010170C-26C4-465D-8122-65A71469D71A}" type="datetime1">
              <a:rPr lang="zh-HK" altLang="en-US" smtClean="0"/>
              <a:t>27/10/2018</a:t>
            </a:fld>
            <a:endParaRPr lang="zh-HK" altLang="en-US"/>
          </a:p>
        </p:txBody>
      </p:sp>
      <p:sp>
        <p:nvSpPr>
          <p:cNvPr id="5" name="頁尾版面配置區 4"/>
          <p:cNvSpPr>
            <a:spLocks noGrp="1"/>
          </p:cNvSpPr>
          <p:nvPr>
            <p:ph type="ftr" sz="quarter" idx="11"/>
          </p:nvPr>
        </p:nvSpPr>
        <p:spPr/>
        <p:txBody>
          <a:bodyPr/>
          <a:lstStyle/>
          <a:p>
            <a:endParaRPr lang="zh-HK" altLang="en-US"/>
          </a:p>
        </p:txBody>
      </p:sp>
      <p:sp>
        <p:nvSpPr>
          <p:cNvPr id="6" name="投影片編號版面配置區 5"/>
          <p:cNvSpPr>
            <a:spLocks noGrp="1"/>
          </p:cNvSpPr>
          <p:nvPr>
            <p:ph type="sldNum" sz="quarter" idx="12"/>
          </p:nvPr>
        </p:nvSpPr>
        <p:spPr/>
        <p:txBody>
          <a:bodyPr/>
          <a:lstStyle/>
          <a:p>
            <a:fld id="{4FA6E770-8175-4700-8DE4-19678FEC494A}" type="slidenum">
              <a:rPr lang="zh-HK" altLang="en-US" smtClean="0"/>
              <a:t>‹#›</a:t>
            </a:fld>
            <a:endParaRPr lang="zh-HK" altLang="en-US"/>
          </a:p>
        </p:txBody>
      </p:sp>
    </p:spTree>
    <p:extLst>
      <p:ext uri="{BB962C8B-B14F-4D97-AF65-F5344CB8AC3E}">
        <p14:creationId xmlns:p14="http://schemas.microsoft.com/office/powerpoint/2010/main" val="11086108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標題版面配置區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zh-TW" altLang="en-US"/>
              <a:t>按一下以編輯母片標題樣式</a:t>
            </a:r>
            <a:endParaRPr lang="zh-HK" altLang="en-US"/>
          </a:p>
        </p:txBody>
      </p:sp>
      <p:sp>
        <p:nvSpPr>
          <p:cNvPr id="3" name="文字版面配置區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zh-HK" altLang="en-US"/>
          </a:p>
        </p:txBody>
      </p:sp>
      <p:sp>
        <p:nvSpPr>
          <p:cNvPr id="4" name="日期版面配置區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9E0CD3E-E344-4D5E-B724-01B7529C58E6}" type="datetime1">
              <a:rPr lang="zh-HK" altLang="en-US" smtClean="0"/>
              <a:t>27/10/2018</a:t>
            </a:fld>
            <a:endParaRPr lang="zh-HK" altLang="en-US"/>
          </a:p>
        </p:txBody>
      </p:sp>
      <p:sp>
        <p:nvSpPr>
          <p:cNvPr id="5" name="頁尾版面配置區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HK" altLang="en-US"/>
          </a:p>
        </p:txBody>
      </p:sp>
      <p:sp>
        <p:nvSpPr>
          <p:cNvPr id="6" name="投影片編號版面配置區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FA6E770-8175-4700-8DE4-19678FEC494A}" type="slidenum">
              <a:rPr lang="zh-HK" altLang="en-US" smtClean="0"/>
              <a:t>‹#›</a:t>
            </a:fld>
            <a:endParaRPr lang="zh-HK" altLang="en-US"/>
          </a:p>
        </p:txBody>
      </p:sp>
    </p:spTree>
    <p:extLst>
      <p:ext uri="{BB962C8B-B14F-4D97-AF65-F5344CB8AC3E}">
        <p14:creationId xmlns:p14="http://schemas.microsoft.com/office/powerpoint/2010/main" val="29231692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zh-H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548680"/>
            <a:ext cx="7886700" cy="684441"/>
          </a:xfrm>
        </p:spPr>
        <p:txBody>
          <a:bodyPr>
            <a:normAutofit/>
          </a:bodyPr>
          <a:lstStyle/>
          <a:p>
            <a:pPr algn="ctr"/>
            <a:r>
              <a:rPr lang="en-HK" sz="2400" dirty="0"/>
              <a:t>Assignment cover sheet</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732873551"/>
              </p:ext>
            </p:extLst>
          </p:nvPr>
        </p:nvGraphicFramePr>
        <p:xfrm>
          <a:off x="628650" y="1233121"/>
          <a:ext cx="7903790" cy="4938215"/>
        </p:xfrm>
        <a:graphic>
          <a:graphicData uri="http://schemas.openxmlformats.org/drawingml/2006/table">
            <a:tbl>
              <a:tblPr firstRow="1" firstCol="1" bandRow="1" bandCol="1">
                <a:tableStyleId>{5C22544A-7EE6-4342-B048-85BDC9FD1C3A}</a:tableStyleId>
              </a:tblPr>
              <a:tblGrid>
                <a:gridCol w="1451207">
                  <a:extLst>
                    <a:ext uri="{9D8B030D-6E8A-4147-A177-3AD203B41FA5}">
                      <a16:colId xmlns:a16="http://schemas.microsoft.com/office/drawing/2014/main" val="3585796138"/>
                    </a:ext>
                  </a:extLst>
                </a:gridCol>
                <a:gridCol w="3011938">
                  <a:extLst>
                    <a:ext uri="{9D8B030D-6E8A-4147-A177-3AD203B41FA5}">
                      <a16:colId xmlns:a16="http://schemas.microsoft.com/office/drawing/2014/main" val="2486563943"/>
                    </a:ext>
                  </a:extLst>
                </a:gridCol>
                <a:gridCol w="138087">
                  <a:extLst>
                    <a:ext uri="{9D8B030D-6E8A-4147-A177-3AD203B41FA5}">
                      <a16:colId xmlns:a16="http://schemas.microsoft.com/office/drawing/2014/main" val="1404737590"/>
                    </a:ext>
                  </a:extLst>
                </a:gridCol>
                <a:gridCol w="1847054">
                  <a:extLst>
                    <a:ext uri="{9D8B030D-6E8A-4147-A177-3AD203B41FA5}">
                      <a16:colId xmlns:a16="http://schemas.microsoft.com/office/drawing/2014/main" val="863310113"/>
                    </a:ext>
                  </a:extLst>
                </a:gridCol>
                <a:gridCol w="159360">
                  <a:extLst>
                    <a:ext uri="{9D8B030D-6E8A-4147-A177-3AD203B41FA5}">
                      <a16:colId xmlns:a16="http://schemas.microsoft.com/office/drawing/2014/main" val="3158184362"/>
                    </a:ext>
                  </a:extLst>
                </a:gridCol>
                <a:gridCol w="1296144">
                  <a:extLst>
                    <a:ext uri="{9D8B030D-6E8A-4147-A177-3AD203B41FA5}">
                      <a16:colId xmlns:a16="http://schemas.microsoft.com/office/drawing/2014/main" val="3189060599"/>
                    </a:ext>
                  </a:extLst>
                </a:gridCol>
              </a:tblGrid>
              <a:tr h="497854">
                <a:tc>
                  <a:txBody>
                    <a:bodyPr/>
                    <a:lstStyle/>
                    <a:p>
                      <a:pPr algn="just">
                        <a:lnSpc>
                          <a:spcPct val="115000"/>
                        </a:lnSpc>
                        <a:spcBef>
                          <a:spcPts val="600"/>
                        </a:spcBef>
                        <a:spcAft>
                          <a:spcPts val="600"/>
                        </a:spcAft>
                      </a:pPr>
                      <a:r>
                        <a:rPr lang="en-GB" sz="1400" dirty="0">
                          <a:effectLst/>
                        </a:rPr>
                        <a:t>Student name:</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a:txBody>
                    <a:bodyPr/>
                    <a:lstStyle/>
                    <a:p>
                      <a:pPr algn="just">
                        <a:lnSpc>
                          <a:spcPct val="115000"/>
                        </a:lnSpc>
                        <a:spcBef>
                          <a:spcPts val="600"/>
                        </a:spcBef>
                        <a:spcAft>
                          <a:spcPts val="600"/>
                        </a:spcAft>
                      </a:pPr>
                      <a:r>
                        <a:rPr lang="en-GB" sz="1400" dirty="0">
                          <a:effectLst/>
                        </a:rPr>
                        <a:t> Connie Chan</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gridSpan="2">
                  <a:txBody>
                    <a:bodyPr/>
                    <a:lstStyle/>
                    <a:p>
                      <a:pPr algn="just">
                        <a:lnSpc>
                          <a:spcPct val="115000"/>
                        </a:lnSpc>
                        <a:spcBef>
                          <a:spcPts val="600"/>
                        </a:spcBef>
                        <a:spcAft>
                          <a:spcPts val="600"/>
                        </a:spcAft>
                      </a:pPr>
                      <a:r>
                        <a:rPr lang="en-GB" sz="1400" dirty="0">
                          <a:effectLst/>
                        </a:rPr>
                        <a:t>Student number:</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hMerge="1">
                  <a:txBody>
                    <a:bodyPr/>
                    <a:lstStyle/>
                    <a:p>
                      <a:pPr algn="just">
                        <a:lnSpc>
                          <a:spcPct val="115000"/>
                        </a:lnSpc>
                        <a:spcBef>
                          <a:spcPts val="600"/>
                        </a:spcBef>
                        <a:spcAft>
                          <a:spcPts val="600"/>
                        </a:spcAft>
                      </a:pP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gridSpan="2">
                  <a:txBody>
                    <a:bodyPr/>
                    <a:lstStyle/>
                    <a:p>
                      <a:pPr algn="just">
                        <a:lnSpc>
                          <a:spcPct val="115000"/>
                        </a:lnSpc>
                        <a:spcBef>
                          <a:spcPts val="600"/>
                        </a:spcBef>
                        <a:spcAft>
                          <a:spcPts val="600"/>
                        </a:spcAft>
                      </a:pPr>
                      <a:r>
                        <a:rPr lang="en-GB" sz="1400" dirty="0">
                          <a:effectLst/>
                        </a:rPr>
                        <a:t>1715379</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hMerge="1">
                  <a:txBody>
                    <a:bodyPr/>
                    <a:lstStyle/>
                    <a:p>
                      <a:pPr algn="just">
                        <a:lnSpc>
                          <a:spcPct val="115000"/>
                        </a:lnSpc>
                        <a:spcBef>
                          <a:spcPts val="600"/>
                        </a:spcBef>
                        <a:spcAft>
                          <a:spcPts val="600"/>
                        </a:spcAft>
                      </a:pP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extLst>
                  <a:ext uri="{0D108BD9-81ED-4DB2-BD59-A6C34878D82A}">
                    <a16:rowId xmlns:a16="http://schemas.microsoft.com/office/drawing/2014/main" val="3586591355"/>
                  </a:ext>
                </a:extLst>
              </a:tr>
              <a:tr h="497854">
                <a:tc>
                  <a:txBody>
                    <a:bodyPr/>
                    <a:lstStyle/>
                    <a:p>
                      <a:pPr algn="just">
                        <a:lnSpc>
                          <a:spcPct val="115000"/>
                        </a:lnSpc>
                        <a:spcBef>
                          <a:spcPts val="600"/>
                        </a:spcBef>
                        <a:spcAft>
                          <a:spcPts val="600"/>
                        </a:spcAft>
                      </a:pPr>
                      <a:r>
                        <a:rPr lang="en-GB" sz="1400" dirty="0">
                          <a:effectLst/>
                        </a:rPr>
                        <a:t>Programme:</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gridSpan="5">
                  <a:txBody>
                    <a:bodyPr/>
                    <a:lstStyle/>
                    <a:p>
                      <a:pPr algn="just">
                        <a:lnSpc>
                          <a:spcPct val="115000"/>
                        </a:lnSpc>
                        <a:spcBef>
                          <a:spcPts val="600"/>
                        </a:spcBef>
                        <a:spcAft>
                          <a:spcPts val="600"/>
                        </a:spcAft>
                      </a:pPr>
                      <a:r>
                        <a:rPr lang="en-GB" sz="1400" dirty="0">
                          <a:effectLst/>
                        </a:rPr>
                        <a:t>DBA</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hMerge="1">
                  <a:txBody>
                    <a:bodyPr/>
                    <a:lstStyle/>
                    <a:p>
                      <a:endParaRPr lang="en-HK"/>
                    </a:p>
                  </a:txBody>
                  <a:tcPr/>
                </a:tc>
                <a:tc hMerge="1">
                  <a:txBody>
                    <a:bodyPr/>
                    <a:lstStyle/>
                    <a:p>
                      <a:endParaRPr lang="en-US"/>
                    </a:p>
                  </a:txBody>
                  <a:tcPr/>
                </a:tc>
                <a:tc hMerge="1">
                  <a:txBody>
                    <a:bodyPr/>
                    <a:lstStyle/>
                    <a:p>
                      <a:endParaRPr lang="en-HK"/>
                    </a:p>
                  </a:txBody>
                  <a:tcPr/>
                </a:tc>
                <a:tc hMerge="1">
                  <a:txBody>
                    <a:bodyPr/>
                    <a:lstStyle/>
                    <a:p>
                      <a:pPr algn="just">
                        <a:lnSpc>
                          <a:spcPct val="115000"/>
                        </a:lnSpc>
                        <a:spcBef>
                          <a:spcPts val="600"/>
                        </a:spcBef>
                        <a:spcAft>
                          <a:spcPts val="600"/>
                        </a:spcAft>
                      </a:pP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extLst>
                  <a:ext uri="{0D108BD9-81ED-4DB2-BD59-A6C34878D82A}">
                    <a16:rowId xmlns:a16="http://schemas.microsoft.com/office/drawing/2014/main" val="3452909500"/>
                  </a:ext>
                </a:extLst>
              </a:tr>
              <a:tr h="768123">
                <a:tc>
                  <a:txBody>
                    <a:bodyPr/>
                    <a:lstStyle/>
                    <a:p>
                      <a:pPr algn="just">
                        <a:lnSpc>
                          <a:spcPct val="115000"/>
                        </a:lnSpc>
                        <a:spcBef>
                          <a:spcPts val="600"/>
                        </a:spcBef>
                        <a:spcAft>
                          <a:spcPts val="600"/>
                        </a:spcAft>
                      </a:pPr>
                      <a:r>
                        <a:rPr lang="en-GB" sz="1400" dirty="0">
                          <a:effectLst/>
                        </a:rPr>
                        <a:t>Module:</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gridSpan="2">
                  <a:txBody>
                    <a:bodyPr/>
                    <a:lstStyle/>
                    <a:p>
                      <a:pPr>
                        <a:lnSpc>
                          <a:spcPct val="115000"/>
                        </a:lnSpc>
                        <a:spcBef>
                          <a:spcPts val="600"/>
                        </a:spcBef>
                        <a:spcAft>
                          <a:spcPts val="600"/>
                        </a:spcAft>
                      </a:pPr>
                      <a:r>
                        <a:rPr lang="en-US" sz="1400" dirty="0">
                          <a:effectLst/>
                        </a:rPr>
                        <a:t>Qualitative Research</a:t>
                      </a:r>
                    </a:p>
                  </a:txBody>
                  <a:tcPr marL="51435" marR="51435" marT="0" marB="0"/>
                </a:tc>
                <a:tc hMerge="1">
                  <a:txBody>
                    <a:bodyPr/>
                    <a:lstStyle/>
                    <a:p>
                      <a:pPr algn="just">
                        <a:lnSpc>
                          <a:spcPct val="115000"/>
                        </a:lnSpc>
                        <a:spcBef>
                          <a:spcPts val="600"/>
                        </a:spcBef>
                        <a:spcAft>
                          <a:spcPts val="600"/>
                        </a:spcAft>
                      </a:pPr>
                      <a:r>
                        <a:rPr lang="en-GB" sz="1400" dirty="0">
                          <a:effectLst/>
                        </a:rPr>
                        <a:t>Module Level:</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gridSpan="2">
                  <a:txBody>
                    <a:bodyPr/>
                    <a:lstStyle/>
                    <a:p>
                      <a:pPr algn="just">
                        <a:lnSpc>
                          <a:spcPct val="115000"/>
                        </a:lnSpc>
                        <a:spcBef>
                          <a:spcPts val="600"/>
                        </a:spcBef>
                        <a:spcAft>
                          <a:spcPts val="600"/>
                        </a:spcAft>
                      </a:pPr>
                      <a:r>
                        <a:rPr lang="en-GB" sz="1400" dirty="0">
                          <a:effectLst/>
                        </a:rPr>
                        <a:t>Module Level:</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hMerge="1">
                  <a:txBody>
                    <a:bodyPr/>
                    <a:lstStyle/>
                    <a:p>
                      <a:pPr algn="just">
                        <a:lnSpc>
                          <a:spcPct val="115000"/>
                        </a:lnSpc>
                        <a:spcBef>
                          <a:spcPts val="600"/>
                        </a:spcBef>
                        <a:spcAft>
                          <a:spcPts val="600"/>
                        </a:spcAft>
                      </a:pPr>
                      <a:r>
                        <a:rPr lang="en-GB" sz="1400" dirty="0">
                          <a:effectLst/>
                        </a:rPr>
                        <a:t>7</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a:txBody>
                    <a:bodyPr/>
                    <a:lstStyle/>
                    <a:p>
                      <a:pPr algn="just">
                        <a:lnSpc>
                          <a:spcPct val="115000"/>
                        </a:lnSpc>
                        <a:spcBef>
                          <a:spcPts val="600"/>
                        </a:spcBef>
                        <a:spcAft>
                          <a:spcPts val="600"/>
                        </a:spcAft>
                      </a:pPr>
                      <a:r>
                        <a:rPr lang="en-GB" sz="1400" dirty="0">
                          <a:effectLst/>
                        </a:rPr>
                        <a:t>7</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extLst>
                  <a:ext uri="{0D108BD9-81ED-4DB2-BD59-A6C34878D82A}">
                    <a16:rowId xmlns:a16="http://schemas.microsoft.com/office/drawing/2014/main" val="1386312435"/>
                  </a:ext>
                </a:extLst>
              </a:tr>
              <a:tr h="792088">
                <a:tc>
                  <a:txBody>
                    <a:bodyPr/>
                    <a:lstStyle/>
                    <a:p>
                      <a:pPr algn="just">
                        <a:lnSpc>
                          <a:spcPct val="115000"/>
                        </a:lnSpc>
                        <a:spcBef>
                          <a:spcPts val="600"/>
                        </a:spcBef>
                        <a:spcAft>
                          <a:spcPts val="600"/>
                        </a:spcAft>
                      </a:pPr>
                      <a:r>
                        <a:rPr lang="en-GB" sz="1400" dirty="0">
                          <a:effectLst/>
                        </a:rPr>
                        <a:t>Module code:</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gridSpan="2">
                  <a:txBody>
                    <a:bodyPr/>
                    <a:lstStyle/>
                    <a:p>
                      <a:pPr algn="just">
                        <a:lnSpc>
                          <a:spcPct val="115000"/>
                        </a:lnSpc>
                        <a:spcBef>
                          <a:spcPts val="600"/>
                        </a:spcBef>
                        <a:spcAft>
                          <a:spcPts val="600"/>
                        </a:spcAft>
                      </a:pPr>
                      <a:r>
                        <a:rPr lang="en-US" sz="1400" dirty="0">
                          <a:effectLst/>
                        </a:rPr>
                        <a:t>SBPD7002</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hMerge="1">
                  <a:txBody>
                    <a:bodyPr/>
                    <a:lstStyle/>
                    <a:p>
                      <a:pPr>
                        <a:lnSpc>
                          <a:spcPct val="115000"/>
                        </a:lnSpc>
                        <a:spcBef>
                          <a:spcPts val="1200"/>
                        </a:spcBef>
                        <a:spcAft>
                          <a:spcPts val="300"/>
                        </a:spcAft>
                      </a:pPr>
                      <a:r>
                        <a:rPr lang="en-GB" sz="1400" dirty="0">
                          <a:effectLst/>
                        </a:rPr>
                        <a:t>Contribution to Overall </a:t>
                      </a:r>
                      <a:endParaRPr lang="en-US" sz="1400" dirty="0">
                        <a:effectLst/>
                      </a:endParaRPr>
                    </a:p>
                    <a:p>
                      <a:pPr>
                        <a:lnSpc>
                          <a:spcPct val="115000"/>
                        </a:lnSpc>
                        <a:spcAft>
                          <a:spcPts val="1000"/>
                        </a:spcAft>
                      </a:pPr>
                      <a:r>
                        <a:rPr lang="en-GB" sz="1400" dirty="0">
                          <a:effectLst/>
                        </a:rPr>
                        <a:t>Module Assessment (%):</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gridSpan="2">
                  <a:txBody>
                    <a:bodyPr/>
                    <a:lstStyle/>
                    <a:p>
                      <a:pPr>
                        <a:lnSpc>
                          <a:spcPct val="115000"/>
                        </a:lnSpc>
                        <a:spcBef>
                          <a:spcPts val="1200"/>
                        </a:spcBef>
                        <a:spcAft>
                          <a:spcPts val="300"/>
                        </a:spcAft>
                      </a:pPr>
                      <a:r>
                        <a:rPr lang="en-GB" sz="1400" dirty="0">
                          <a:effectLst/>
                        </a:rPr>
                        <a:t>Contribution to Overall </a:t>
                      </a:r>
                      <a:endParaRPr lang="en-US" sz="1400" dirty="0">
                        <a:effectLst/>
                      </a:endParaRPr>
                    </a:p>
                    <a:p>
                      <a:pPr>
                        <a:lnSpc>
                          <a:spcPct val="115000"/>
                        </a:lnSpc>
                        <a:spcAft>
                          <a:spcPts val="1000"/>
                        </a:spcAft>
                      </a:pPr>
                      <a:r>
                        <a:rPr lang="en-GB" sz="1400" dirty="0">
                          <a:effectLst/>
                        </a:rPr>
                        <a:t>Module Assessment (%):</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hMerge="1">
                  <a:txBody>
                    <a:bodyPr/>
                    <a:lstStyle/>
                    <a:p>
                      <a:pPr algn="l">
                        <a:lnSpc>
                          <a:spcPct val="115000"/>
                        </a:lnSpc>
                        <a:spcBef>
                          <a:spcPts val="600"/>
                        </a:spcBef>
                        <a:spcAft>
                          <a:spcPts val="600"/>
                        </a:spcAft>
                      </a:pPr>
                      <a:r>
                        <a:rPr lang="en-GB" sz="1400" dirty="0">
                          <a:effectLst/>
                        </a:rPr>
                        <a:t>20%</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a:txBody>
                    <a:bodyPr/>
                    <a:lstStyle/>
                    <a:p>
                      <a:pPr algn="l">
                        <a:lnSpc>
                          <a:spcPct val="115000"/>
                        </a:lnSpc>
                        <a:spcBef>
                          <a:spcPts val="600"/>
                        </a:spcBef>
                        <a:spcAft>
                          <a:spcPts val="600"/>
                        </a:spcAft>
                      </a:pPr>
                      <a:r>
                        <a:rPr lang="en-GB" sz="1400" dirty="0">
                          <a:effectLst/>
                        </a:rPr>
                        <a:t>20%</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extLst>
                  <a:ext uri="{0D108BD9-81ED-4DB2-BD59-A6C34878D82A}">
                    <a16:rowId xmlns:a16="http://schemas.microsoft.com/office/drawing/2014/main" val="1556565187"/>
                  </a:ext>
                </a:extLst>
              </a:tr>
              <a:tr h="654104">
                <a:tc>
                  <a:txBody>
                    <a:bodyPr/>
                    <a:lstStyle/>
                    <a:p>
                      <a:pPr algn="just">
                        <a:lnSpc>
                          <a:spcPct val="115000"/>
                        </a:lnSpc>
                        <a:spcBef>
                          <a:spcPts val="600"/>
                        </a:spcBef>
                        <a:spcAft>
                          <a:spcPts val="600"/>
                        </a:spcAft>
                      </a:pPr>
                      <a:r>
                        <a:rPr lang="en-GB" sz="1400" dirty="0">
                          <a:effectLst/>
                        </a:rPr>
                        <a:t>Lecturer:</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gridSpan="2">
                  <a:txBody>
                    <a:bodyPr/>
                    <a:lstStyle/>
                    <a:p>
                      <a:pPr algn="just">
                        <a:lnSpc>
                          <a:spcPct val="115000"/>
                        </a:lnSpc>
                        <a:spcBef>
                          <a:spcPts val="600"/>
                        </a:spcBef>
                        <a:spcAft>
                          <a:spcPts val="600"/>
                        </a:spcAft>
                      </a:pPr>
                      <a:r>
                        <a:rPr lang="en-GB" sz="1400" dirty="0">
                          <a:effectLst/>
                        </a:rPr>
                        <a:t>Prof Lee </a:t>
                      </a:r>
                      <a:r>
                        <a:rPr lang="en-GB" sz="1400" dirty="0" err="1">
                          <a:effectLst/>
                        </a:rPr>
                        <a:t>Ngok</a:t>
                      </a:r>
                      <a:r>
                        <a:rPr lang="en-GB" sz="1400" dirty="0">
                          <a:effectLst/>
                        </a:rPr>
                        <a:t> / Dr Stephanie Lee</a:t>
                      </a:r>
                    </a:p>
                  </a:txBody>
                  <a:tcPr marL="51435" marR="51435" marT="0" marB="0"/>
                </a:tc>
                <a:tc hMerge="1">
                  <a:txBody>
                    <a:bodyPr/>
                    <a:lstStyle/>
                    <a:p>
                      <a:pPr algn="just">
                        <a:lnSpc>
                          <a:spcPct val="115000"/>
                        </a:lnSpc>
                        <a:spcBef>
                          <a:spcPts val="600"/>
                        </a:spcBef>
                        <a:spcAft>
                          <a:spcPts val="600"/>
                        </a:spcAft>
                      </a:pPr>
                      <a:r>
                        <a:rPr lang="en-GB" sz="1400" dirty="0">
                          <a:effectLst/>
                        </a:rPr>
                        <a:t>Internal Verifier:</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gridSpan="2">
                  <a:txBody>
                    <a:bodyPr/>
                    <a:lstStyle/>
                    <a:p>
                      <a:pPr algn="just">
                        <a:lnSpc>
                          <a:spcPct val="115000"/>
                        </a:lnSpc>
                        <a:spcBef>
                          <a:spcPts val="600"/>
                        </a:spcBef>
                        <a:spcAft>
                          <a:spcPts val="600"/>
                        </a:spcAft>
                      </a:pPr>
                      <a:r>
                        <a:rPr lang="en-GB" sz="1400" dirty="0">
                          <a:effectLst/>
                        </a:rPr>
                        <a:t>Internal Verifier:</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hMerge="1">
                  <a:txBody>
                    <a:bodyPr/>
                    <a:lstStyle/>
                    <a:p>
                      <a:pPr algn="just">
                        <a:lnSpc>
                          <a:spcPct val="115000"/>
                        </a:lnSpc>
                        <a:spcBef>
                          <a:spcPts val="600"/>
                        </a:spcBef>
                        <a:spcAft>
                          <a:spcPts val="600"/>
                        </a:spcAft>
                      </a:pPr>
                      <a:r>
                        <a:rPr lang="en-GB" sz="1400" dirty="0">
                          <a:effectLst/>
                        </a:rPr>
                        <a:t> </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a:txBody>
                    <a:bodyPr/>
                    <a:lstStyle/>
                    <a:p>
                      <a:pPr algn="just">
                        <a:lnSpc>
                          <a:spcPct val="115000"/>
                        </a:lnSpc>
                        <a:spcBef>
                          <a:spcPts val="600"/>
                        </a:spcBef>
                        <a:spcAft>
                          <a:spcPts val="600"/>
                        </a:spcAft>
                      </a:pPr>
                      <a:r>
                        <a:rPr lang="en-GB" sz="1400" dirty="0">
                          <a:effectLst/>
                        </a:rPr>
                        <a:t> </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extLst>
                  <a:ext uri="{0D108BD9-81ED-4DB2-BD59-A6C34878D82A}">
                    <a16:rowId xmlns:a16="http://schemas.microsoft.com/office/drawing/2014/main" val="2049164755"/>
                  </a:ext>
                </a:extLst>
              </a:tr>
              <a:tr h="1074088">
                <a:tc>
                  <a:txBody>
                    <a:bodyPr/>
                    <a:lstStyle/>
                    <a:p>
                      <a:pPr algn="just">
                        <a:lnSpc>
                          <a:spcPct val="115000"/>
                        </a:lnSpc>
                        <a:spcBef>
                          <a:spcPts val="600"/>
                        </a:spcBef>
                        <a:spcAft>
                          <a:spcPts val="600"/>
                        </a:spcAft>
                      </a:pPr>
                      <a:r>
                        <a:rPr lang="en-GB" sz="1400" dirty="0">
                          <a:effectLst/>
                        </a:rPr>
                        <a:t>Assignment Title:</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gridSpan="2">
                  <a:txBody>
                    <a:bodyPr/>
                    <a:lstStyle/>
                    <a:p>
                      <a:pPr algn="just">
                        <a:lnSpc>
                          <a:spcPct val="115000"/>
                        </a:lnSpc>
                        <a:spcBef>
                          <a:spcPts val="600"/>
                        </a:spcBef>
                        <a:spcAft>
                          <a:spcPts val="600"/>
                        </a:spcAft>
                      </a:pPr>
                      <a:r>
                        <a:rPr lang="en-GB" sz="1400" dirty="0">
                          <a:effectLst/>
                          <a:latin typeface="+mn-lt"/>
                          <a:ea typeface="+mn-ea"/>
                          <a:cs typeface="+mn-cs"/>
                        </a:rPr>
                        <a:t>Relationship between Corporate Social Responsibility and Consumer Behaviour</a:t>
                      </a:r>
                    </a:p>
                    <a:p>
                      <a:pPr algn="just">
                        <a:lnSpc>
                          <a:spcPct val="115000"/>
                        </a:lnSpc>
                        <a:spcBef>
                          <a:spcPts val="600"/>
                        </a:spcBef>
                        <a:spcAft>
                          <a:spcPts val="600"/>
                        </a:spcAft>
                      </a:pPr>
                      <a:r>
                        <a:rPr lang="en-GB" sz="1400" dirty="0">
                          <a:effectLst/>
                          <a:latin typeface="+mn-lt"/>
                          <a:ea typeface="+mn-ea"/>
                          <a:cs typeface="+mn-cs"/>
                        </a:rPr>
                        <a:t>- Paper presentation</a:t>
                      </a:r>
                    </a:p>
                  </a:txBody>
                  <a:tcPr marL="51435" marR="51435" marT="0" marB="0"/>
                </a:tc>
                <a:tc hMerge="1">
                  <a:txBody>
                    <a:bodyPr/>
                    <a:lstStyle/>
                    <a:p>
                      <a:pPr algn="just">
                        <a:lnSpc>
                          <a:spcPct val="115000"/>
                        </a:lnSpc>
                        <a:spcBef>
                          <a:spcPts val="600"/>
                        </a:spcBef>
                        <a:spcAft>
                          <a:spcPts val="600"/>
                        </a:spcAft>
                      </a:pPr>
                      <a:r>
                        <a:rPr lang="en-GB" sz="1400" dirty="0">
                          <a:effectLst/>
                        </a:rPr>
                        <a:t>Assignment No :</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gridSpan="2">
                  <a:txBody>
                    <a:bodyPr/>
                    <a:lstStyle/>
                    <a:p>
                      <a:pPr algn="just">
                        <a:lnSpc>
                          <a:spcPct val="115000"/>
                        </a:lnSpc>
                        <a:spcBef>
                          <a:spcPts val="600"/>
                        </a:spcBef>
                        <a:spcAft>
                          <a:spcPts val="600"/>
                        </a:spcAft>
                      </a:pPr>
                      <a:r>
                        <a:rPr lang="en-GB" sz="1400" dirty="0">
                          <a:effectLst/>
                        </a:rPr>
                        <a:t>Assignment No :</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hMerge="1">
                  <a:txBody>
                    <a:bodyPr/>
                    <a:lstStyle/>
                    <a:p>
                      <a:pPr algn="just">
                        <a:lnSpc>
                          <a:spcPct val="115000"/>
                        </a:lnSpc>
                        <a:spcBef>
                          <a:spcPts val="600"/>
                        </a:spcBef>
                        <a:spcAft>
                          <a:spcPts val="600"/>
                        </a:spcAft>
                      </a:pPr>
                      <a:r>
                        <a:rPr lang="en-US" sz="1400" dirty="0">
                          <a:effectLst/>
                          <a:latin typeface="Calibri" panose="020F0502020204030204" pitchFamily="34" charset="0"/>
                          <a:ea typeface="PMingLiU" panose="02020500000000000000" pitchFamily="18" charset="-120"/>
                          <a:cs typeface="Times New Roman" panose="02020603050405020304" pitchFamily="18" charset="0"/>
                        </a:rPr>
                        <a:t>1 of 1</a:t>
                      </a:r>
                    </a:p>
                  </a:txBody>
                  <a:tcPr marL="51435" marR="51435" marT="0" marB="0"/>
                </a:tc>
                <a:tc>
                  <a:txBody>
                    <a:bodyPr/>
                    <a:lstStyle/>
                    <a:p>
                      <a:pPr algn="just">
                        <a:lnSpc>
                          <a:spcPct val="115000"/>
                        </a:lnSpc>
                        <a:spcBef>
                          <a:spcPts val="600"/>
                        </a:spcBef>
                        <a:spcAft>
                          <a:spcPts val="600"/>
                        </a:spcAft>
                      </a:pPr>
                      <a:r>
                        <a:rPr lang="en-US" sz="1400" dirty="0">
                          <a:effectLst/>
                          <a:latin typeface="Calibri" panose="020F0502020204030204" pitchFamily="34" charset="0"/>
                          <a:ea typeface="PMingLiU" panose="02020500000000000000" pitchFamily="18" charset="-120"/>
                          <a:cs typeface="Times New Roman" panose="02020603050405020304" pitchFamily="18" charset="0"/>
                        </a:rPr>
                        <a:t>1 of 1</a:t>
                      </a:r>
                    </a:p>
                  </a:txBody>
                  <a:tcPr marL="51435" marR="51435" marT="0" marB="0"/>
                </a:tc>
                <a:extLst>
                  <a:ext uri="{0D108BD9-81ED-4DB2-BD59-A6C34878D82A}">
                    <a16:rowId xmlns:a16="http://schemas.microsoft.com/office/drawing/2014/main" val="2817806456"/>
                  </a:ext>
                </a:extLst>
              </a:tr>
              <a:tr h="654104">
                <a:tc>
                  <a:txBody>
                    <a:bodyPr/>
                    <a:lstStyle/>
                    <a:p>
                      <a:pPr algn="just">
                        <a:lnSpc>
                          <a:spcPct val="115000"/>
                        </a:lnSpc>
                        <a:spcBef>
                          <a:spcPts val="600"/>
                        </a:spcBef>
                        <a:spcAft>
                          <a:spcPts val="600"/>
                        </a:spcAft>
                      </a:pPr>
                      <a:r>
                        <a:rPr lang="en-GB" sz="1400" dirty="0">
                          <a:effectLst/>
                        </a:rPr>
                        <a:t>Hand Out Date:</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gridSpan="2">
                  <a:txBody>
                    <a:bodyPr/>
                    <a:lstStyle/>
                    <a:p>
                      <a:pPr algn="just">
                        <a:lnSpc>
                          <a:spcPct val="115000"/>
                        </a:lnSpc>
                        <a:spcBef>
                          <a:spcPts val="600"/>
                        </a:spcBef>
                        <a:spcAft>
                          <a:spcPts val="600"/>
                        </a:spcAft>
                      </a:pPr>
                      <a:r>
                        <a:rPr lang="en-GB" sz="1400" dirty="0">
                          <a:effectLst/>
                        </a:rPr>
                        <a:t>8 Sept 2018</a:t>
                      </a:r>
                    </a:p>
                    <a:p>
                      <a:pPr algn="just">
                        <a:lnSpc>
                          <a:spcPct val="115000"/>
                        </a:lnSpc>
                        <a:spcBef>
                          <a:spcPts val="600"/>
                        </a:spcBef>
                        <a:spcAft>
                          <a:spcPts val="600"/>
                        </a:spcAft>
                      </a:pP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hMerge="1">
                  <a:txBody>
                    <a:bodyPr/>
                    <a:lstStyle/>
                    <a:p>
                      <a:pPr algn="just">
                        <a:lnSpc>
                          <a:spcPct val="115000"/>
                        </a:lnSpc>
                        <a:spcBef>
                          <a:spcPts val="600"/>
                        </a:spcBef>
                        <a:spcAft>
                          <a:spcPts val="600"/>
                        </a:spcAft>
                      </a:pPr>
                      <a:r>
                        <a:rPr lang="en-GB" sz="1400" dirty="0">
                          <a:effectLst/>
                        </a:rPr>
                        <a:t>Submission deadline:</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gridSpan="2">
                  <a:txBody>
                    <a:bodyPr/>
                    <a:lstStyle/>
                    <a:p>
                      <a:pPr algn="just">
                        <a:lnSpc>
                          <a:spcPct val="115000"/>
                        </a:lnSpc>
                        <a:spcBef>
                          <a:spcPts val="600"/>
                        </a:spcBef>
                        <a:spcAft>
                          <a:spcPts val="600"/>
                        </a:spcAft>
                      </a:pPr>
                      <a:r>
                        <a:rPr lang="en-GB" sz="1400" dirty="0">
                          <a:effectLst/>
                        </a:rPr>
                        <a:t>Submission deadline:</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hMerge="1">
                  <a:txBody>
                    <a:bodyPr/>
                    <a:lstStyle/>
                    <a:p>
                      <a:pPr algn="just">
                        <a:lnSpc>
                          <a:spcPct val="115000"/>
                        </a:lnSpc>
                        <a:spcBef>
                          <a:spcPts val="600"/>
                        </a:spcBef>
                        <a:spcAft>
                          <a:spcPts val="600"/>
                        </a:spcAft>
                      </a:pPr>
                      <a:r>
                        <a:rPr lang="en-GB" sz="1400" dirty="0">
                          <a:effectLst/>
                        </a:rPr>
                        <a:t>26 August2018</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a:txBody>
                    <a:bodyPr/>
                    <a:lstStyle/>
                    <a:p>
                      <a:pPr algn="just">
                        <a:lnSpc>
                          <a:spcPct val="115000"/>
                        </a:lnSpc>
                        <a:spcBef>
                          <a:spcPts val="600"/>
                        </a:spcBef>
                        <a:spcAft>
                          <a:spcPts val="600"/>
                        </a:spcAft>
                      </a:pPr>
                      <a:r>
                        <a:rPr lang="en-GB" sz="1400" dirty="0">
                          <a:effectLst/>
                        </a:rPr>
                        <a:t>27 Oct 2018</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extLst>
                  <a:ext uri="{0D108BD9-81ED-4DB2-BD59-A6C34878D82A}">
                    <a16:rowId xmlns:a16="http://schemas.microsoft.com/office/drawing/2014/main" val="3900562803"/>
                  </a:ext>
                </a:extLst>
              </a:tr>
            </a:tbl>
          </a:graphicData>
        </a:graphic>
      </p:graphicFrame>
      <p:pic>
        <p:nvPicPr>
          <p:cNvPr id="5" name="Picture 4" descr="Z:\TSD\Assessments and Samples Docs\UWTSD Logo International.jpg"/>
          <p:cNvPicPr/>
          <p:nvPr/>
        </p:nvPicPr>
        <p:blipFill>
          <a:blip r:embed="rId2"/>
          <a:srcRect/>
          <a:stretch>
            <a:fillRect/>
          </a:stretch>
        </p:blipFill>
        <p:spPr bwMode="auto">
          <a:xfrm>
            <a:off x="628650" y="548680"/>
            <a:ext cx="1947863" cy="395288"/>
          </a:xfrm>
          <a:prstGeom prst="rect">
            <a:avLst/>
          </a:prstGeom>
          <a:noFill/>
          <a:ln w="9525">
            <a:noFill/>
            <a:miter lim="800000"/>
            <a:headEnd/>
            <a:tailEnd/>
          </a:ln>
        </p:spPr>
      </p:pic>
    </p:spTree>
    <p:extLst>
      <p:ext uri="{BB962C8B-B14F-4D97-AF65-F5344CB8AC3E}">
        <p14:creationId xmlns:p14="http://schemas.microsoft.com/office/powerpoint/2010/main" val="28535153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692696"/>
            <a:ext cx="7886700" cy="5472608"/>
          </a:xfrm>
        </p:spPr>
        <p:txBody>
          <a:bodyPr>
            <a:normAutofit fontScale="70000" lnSpcReduction="20000"/>
          </a:bodyPr>
          <a:lstStyle/>
          <a:p>
            <a:pPr algn="just"/>
            <a:r>
              <a:rPr lang="en-US" sz="2550" dirty="0"/>
              <a:t>Referencing:	In the main body of your submission you must give credit to authors on whose research your work is based. Append to your submission a reference list that indicates the books, articles, etc. that you have read or quoted in order to complete this assignment (e.g. for books: surname of author and initials,  year of publication, title of book, edition, publisher: place of publication).</a:t>
            </a:r>
          </a:p>
          <a:p>
            <a:pPr marL="0" indent="0">
              <a:buNone/>
            </a:pPr>
            <a:endParaRPr lang="en-US" sz="2550" dirty="0"/>
          </a:p>
          <a:p>
            <a:pPr algn="just"/>
            <a:r>
              <a:rPr lang="en-US" sz="2550" dirty="0"/>
              <a:t>Disclosure: 	Please include the following statement on the title page of the submitted assignment, followed by your name:     </a:t>
            </a:r>
          </a:p>
          <a:p>
            <a:pPr marL="400050" lvl="1" indent="0" algn="just">
              <a:buNone/>
            </a:pPr>
            <a:r>
              <a:rPr lang="en-US" sz="2600" dirty="0"/>
              <a:t>I declare that this assignment is all my own work and that I have acknowledged all materials used from the published or unpublished works of other people. All references have been duly cited.</a:t>
            </a:r>
          </a:p>
          <a:p>
            <a:pPr marL="400050" lvl="1" indent="0">
              <a:buNone/>
            </a:pPr>
            <a:endParaRPr lang="en-US" sz="2600" dirty="0"/>
          </a:p>
          <a:p>
            <a:r>
              <a:rPr lang="en-US" sz="2550" dirty="0"/>
              <a:t>Student’s Signature:</a:t>
            </a:r>
          </a:p>
          <a:p>
            <a:pPr marL="400050" lvl="1" indent="0">
              <a:buNone/>
            </a:pPr>
            <a:r>
              <a:rPr lang="en-US" sz="2600" dirty="0"/>
              <a:t>(for hard copy)	_______</a:t>
            </a:r>
            <a:r>
              <a:rPr lang="en-US" sz="2600" u="sng" dirty="0"/>
              <a:t>Connie Chan</a:t>
            </a:r>
            <a:r>
              <a:rPr lang="en-US" sz="2600" dirty="0"/>
              <a:t>________________</a:t>
            </a:r>
          </a:p>
          <a:p>
            <a:pPr marL="400050" lvl="1" indent="0">
              <a:buNone/>
            </a:pPr>
            <a:r>
              <a:rPr lang="en-US" sz="2600" dirty="0"/>
              <a:t>Date:		</a:t>
            </a:r>
            <a:r>
              <a:rPr lang="en-US" sz="2600" u="sng" dirty="0"/>
              <a:t>_______27 October 2018</a:t>
            </a:r>
            <a:r>
              <a:rPr lang="en-US" sz="2600" dirty="0"/>
              <a:t>______________</a:t>
            </a:r>
          </a:p>
          <a:p>
            <a:pPr marL="0" indent="0">
              <a:buNone/>
            </a:pPr>
            <a:endParaRPr lang="en-US" sz="2550" dirty="0"/>
          </a:p>
          <a:p>
            <a:pPr algn="just"/>
            <a:r>
              <a:rPr lang="en-US" sz="2550" dirty="0" err="1"/>
              <a:t>Turnitin</a:t>
            </a:r>
            <a:r>
              <a:rPr lang="en-US" sz="2550" dirty="0"/>
              <a:t>: Electronic version of the assignment must be submitted to </a:t>
            </a:r>
            <a:r>
              <a:rPr lang="en-US" sz="2550" dirty="0" err="1"/>
              <a:t>Turnitin</a:t>
            </a:r>
            <a:r>
              <a:rPr lang="en-US" sz="2550" dirty="0"/>
              <a:t>.  Note: the </a:t>
            </a:r>
            <a:r>
              <a:rPr lang="en-US" sz="2550" dirty="0" err="1"/>
              <a:t>Turnitin</a:t>
            </a:r>
            <a:r>
              <a:rPr lang="en-US" sz="2550" dirty="0"/>
              <a:t> version is the primary submission and acts as a receipt for the student. All students MUST submit their assessments by the specified deadline.  Late submissions will be subject to penalties. 		</a:t>
            </a:r>
            <a:endParaRPr lang="en-US" dirty="0"/>
          </a:p>
          <a:p>
            <a:endParaRPr lang="en-HK" dirty="0"/>
          </a:p>
        </p:txBody>
      </p:sp>
    </p:spTree>
    <p:extLst>
      <p:ext uri="{BB962C8B-B14F-4D97-AF65-F5344CB8AC3E}">
        <p14:creationId xmlns:p14="http://schemas.microsoft.com/office/powerpoint/2010/main" val="2397710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7"/>
          <p:cNvGraphicFramePr>
            <a:graphicFrameLocks noGrp="1"/>
          </p:cNvGraphicFramePr>
          <p:nvPr>
            <p:ph idx="1"/>
            <p:extLst>
              <p:ext uri="{D42A27DB-BD31-4B8C-83A1-F6EECF244321}">
                <p14:modId xmlns:p14="http://schemas.microsoft.com/office/powerpoint/2010/main" val="167288526"/>
              </p:ext>
            </p:extLst>
          </p:nvPr>
        </p:nvGraphicFramePr>
        <p:xfrm>
          <a:off x="1403648" y="1412776"/>
          <a:ext cx="5328593" cy="1311744"/>
        </p:xfrm>
        <a:graphic>
          <a:graphicData uri="http://schemas.openxmlformats.org/drawingml/2006/table">
            <a:tbl>
              <a:tblPr firstRow="1" firstCol="1" bandRow="1"/>
              <a:tblGrid>
                <a:gridCol w="2599025">
                  <a:extLst>
                    <a:ext uri="{9D8B030D-6E8A-4147-A177-3AD203B41FA5}">
                      <a16:colId xmlns:a16="http://schemas.microsoft.com/office/drawing/2014/main" val="2217402811"/>
                    </a:ext>
                  </a:extLst>
                </a:gridCol>
                <a:gridCol w="1370315">
                  <a:extLst>
                    <a:ext uri="{9D8B030D-6E8A-4147-A177-3AD203B41FA5}">
                      <a16:colId xmlns:a16="http://schemas.microsoft.com/office/drawing/2014/main" val="1583644312"/>
                    </a:ext>
                  </a:extLst>
                </a:gridCol>
                <a:gridCol w="1359253">
                  <a:extLst>
                    <a:ext uri="{9D8B030D-6E8A-4147-A177-3AD203B41FA5}">
                      <a16:colId xmlns:a16="http://schemas.microsoft.com/office/drawing/2014/main" val="2965189498"/>
                    </a:ext>
                  </a:extLst>
                </a:gridCol>
              </a:tblGrid>
              <a:tr h="522336">
                <a:tc>
                  <a:txBody>
                    <a:bodyPr/>
                    <a:lstStyle/>
                    <a:p>
                      <a:pPr algn="ctr">
                        <a:lnSpc>
                          <a:spcPct val="107000"/>
                        </a:lnSpc>
                        <a:spcAft>
                          <a:spcPts val="0"/>
                        </a:spcAft>
                      </a:pPr>
                      <a:r>
                        <a:rPr lang="en-HK" sz="1400" b="1" dirty="0">
                          <a:effectLst/>
                          <a:latin typeface="Calibri" panose="020F0502020204030204" pitchFamily="34" charset="0"/>
                          <a:ea typeface="PMingLiU" panose="02020500000000000000" pitchFamily="18" charset="-120"/>
                          <a:cs typeface="Calibri" panose="020F0502020204030204" pitchFamily="34" charset="0"/>
                        </a:rPr>
                        <a:t>Criteria </a:t>
                      </a:r>
                    </a:p>
                    <a:p>
                      <a:pPr algn="ctr">
                        <a:lnSpc>
                          <a:spcPct val="107000"/>
                        </a:lnSpc>
                        <a:spcAft>
                          <a:spcPts val="0"/>
                        </a:spcAft>
                      </a:pPr>
                      <a:endParaRPr lang="en-US" sz="1400" dirty="0">
                        <a:effectLst/>
                        <a:latin typeface="Calibri" panose="020F0502020204030204" pitchFamily="34" charset="0"/>
                        <a:ea typeface="PMingLiU" panose="02020500000000000000" pitchFamily="18" charset="-120"/>
                        <a:cs typeface="Arial" panose="020B0604020202020204" pitchFamily="34" charset="0"/>
                      </a:endParaRPr>
                    </a:p>
                  </a:txBody>
                  <a:tcPr marL="49906" marR="4990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HK" sz="1400" b="1" dirty="0">
                          <a:effectLst/>
                          <a:latin typeface="Calibri" panose="020F0502020204030204" pitchFamily="34" charset="0"/>
                          <a:ea typeface="PMingLiU" panose="02020500000000000000" pitchFamily="18" charset="-120"/>
                          <a:cs typeface="Calibri" panose="020F0502020204030204" pitchFamily="34" charset="0"/>
                        </a:rPr>
                        <a:t>Mark available </a:t>
                      </a:r>
                      <a:endParaRPr lang="en-US" sz="1400" dirty="0">
                        <a:effectLst/>
                        <a:latin typeface="Calibri" panose="020F0502020204030204" pitchFamily="34" charset="0"/>
                        <a:ea typeface="PMingLiU" panose="02020500000000000000" pitchFamily="18" charset="-120"/>
                        <a:cs typeface="Arial" panose="020B0604020202020204" pitchFamily="34" charset="0"/>
                      </a:endParaRPr>
                    </a:p>
                  </a:txBody>
                  <a:tcPr marL="49906" marR="4990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HK" sz="1400" b="1" dirty="0">
                          <a:effectLst/>
                          <a:latin typeface="Calibri" panose="020F0502020204030204" pitchFamily="34" charset="0"/>
                          <a:ea typeface="PMingLiU" panose="02020500000000000000" pitchFamily="18" charset="-120"/>
                          <a:cs typeface="Calibri" panose="020F0502020204030204" pitchFamily="34" charset="0"/>
                        </a:rPr>
                        <a:t>Mark awarded</a:t>
                      </a:r>
                      <a:endParaRPr lang="en-US" sz="1400" dirty="0">
                        <a:effectLst/>
                        <a:latin typeface="Calibri" panose="020F0502020204030204" pitchFamily="34" charset="0"/>
                        <a:ea typeface="PMingLiU" panose="02020500000000000000" pitchFamily="18" charset="-120"/>
                        <a:cs typeface="Arial" panose="020B0604020202020204" pitchFamily="34" charset="0"/>
                      </a:endParaRPr>
                    </a:p>
                  </a:txBody>
                  <a:tcPr marL="49906" marR="4990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080639907"/>
                  </a:ext>
                </a:extLst>
              </a:tr>
              <a:tr h="789408">
                <a:tc>
                  <a:txBody>
                    <a:bodyPr/>
                    <a:lstStyle/>
                    <a:p>
                      <a:pPr>
                        <a:lnSpc>
                          <a:spcPct val="107000"/>
                        </a:lnSpc>
                        <a:spcAft>
                          <a:spcPts val="0"/>
                        </a:spcAft>
                      </a:pPr>
                      <a:r>
                        <a:rPr lang="en-US" sz="1400" b="1" dirty="0">
                          <a:effectLst/>
                          <a:latin typeface="Calibri" panose="020F0502020204030204" pitchFamily="34" charset="0"/>
                          <a:ea typeface="PMingLiU" panose="02020500000000000000" pitchFamily="18" charset="-120"/>
                          <a:cs typeface="Calibri" panose="020F0502020204030204" pitchFamily="34" charset="0"/>
                        </a:rPr>
                        <a:t>Presentation</a:t>
                      </a:r>
                      <a:endParaRPr lang="en-US" sz="1400" dirty="0">
                        <a:effectLst/>
                        <a:latin typeface="Calibri" panose="020F0502020204030204" pitchFamily="34" charset="0"/>
                        <a:ea typeface="PMingLiU" panose="02020500000000000000" pitchFamily="18" charset="-120"/>
                        <a:cs typeface="Arial" panose="020B0604020202020204" pitchFamily="34" charset="0"/>
                      </a:endParaRPr>
                    </a:p>
                  </a:txBody>
                  <a:tcPr marL="49906" marR="4990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HK" sz="1400" b="1" dirty="0">
                          <a:effectLst/>
                          <a:latin typeface="Calibri" panose="020F0502020204030204" pitchFamily="34" charset="0"/>
                          <a:ea typeface="PMingLiU" panose="02020500000000000000" pitchFamily="18" charset="-120"/>
                          <a:cs typeface="Calibri" panose="020F0502020204030204" pitchFamily="34" charset="0"/>
                        </a:rPr>
                        <a:t> 20%</a:t>
                      </a:r>
                      <a:endParaRPr lang="en-US" sz="1400" dirty="0">
                        <a:effectLst/>
                        <a:latin typeface="Calibri" panose="020F0502020204030204" pitchFamily="34" charset="0"/>
                        <a:ea typeface="PMingLiU" panose="02020500000000000000" pitchFamily="18" charset="-120"/>
                        <a:cs typeface="Arial" panose="020B0604020202020204" pitchFamily="34" charset="0"/>
                      </a:endParaRPr>
                    </a:p>
                  </a:txBody>
                  <a:tcPr marL="49906" marR="4990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HK" sz="1400" b="1" dirty="0">
                          <a:effectLst/>
                          <a:latin typeface="Calibri" panose="020F0502020204030204" pitchFamily="34" charset="0"/>
                          <a:ea typeface="PMingLiU" panose="02020500000000000000" pitchFamily="18" charset="-120"/>
                          <a:cs typeface="Calibri" panose="020F0502020204030204" pitchFamily="34" charset="0"/>
                        </a:rPr>
                        <a:t> </a:t>
                      </a:r>
                      <a:endParaRPr lang="en-US" sz="1400" dirty="0">
                        <a:effectLst/>
                        <a:latin typeface="Calibri" panose="020F0502020204030204" pitchFamily="34" charset="0"/>
                        <a:ea typeface="PMingLiU" panose="02020500000000000000" pitchFamily="18" charset="-120"/>
                        <a:cs typeface="Arial" panose="020B0604020202020204" pitchFamily="34" charset="0"/>
                      </a:endParaRPr>
                    </a:p>
                  </a:txBody>
                  <a:tcPr marL="49906" marR="4990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48068665"/>
                  </a:ext>
                </a:extLst>
              </a:tr>
            </a:tbl>
          </a:graphicData>
        </a:graphic>
      </p:graphicFrame>
      <p:sp>
        <p:nvSpPr>
          <p:cNvPr id="9" name="Rectangle 3"/>
          <p:cNvSpPr>
            <a:spLocks noGrp="1" noChangeArrowheads="1"/>
          </p:cNvSpPr>
          <p:nvPr>
            <p:ph type="title"/>
          </p:nvPr>
        </p:nvSpPr>
        <p:spPr bwMode="auto">
          <a:xfrm>
            <a:off x="2555776" y="764704"/>
            <a:ext cx="3195627" cy="2846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8580" tIns="34290" rIns="68580" bIns="34290" numCol="1" rtlCol="0" anchor="ctr" anchorCtr="0" compatLnSpc="1">
            <a:prstTxWarp prst="textNoShape">
              <a:avLst/>
            </a:prstTxWarp>
            <a:spAutoFit/>
          </a:bodyPr>
          <a:lstStyle/>
          <a:p>
            <a:pPr defTabSz="685800" eaLnBrk="0" fontAlgn="base" hangingPunct="0">
              <a:spcAft>
                <a:spcPct val="0"/>
              </a:spcAft>
            </a:pPr>
            <a:r>
              <a:rPr lang="en-US" altLang="en-US" sz="1400" b="1" dirty="0">
                <a:latin typeface="Calibri" panose="020F0502020204030204" pitchFamily="34" charset="0"/>
                <a:ea typeface="PMingLiU" panose="02020500000000000000" pitchFamily="18" charset="-120"/>
                <a:cs typeface="Calibri" panose="020F0502020204030204" pitchFamily="34" charset="0"/>
              </a:rPr>
              <a:t>ASSESSMENT CRITERIA (20%)</a:t>
            </a:r>
            <a:endParaRPr lang="en-US" altLang="en-US" sz="1400" dirty="0">
              <a:latin typeface="Arial" panose="020B0604020202020204" pitchFamily="34" charset="0"/>
            </a:endParaRPr>
          </a:p>
        </p:txBody>
      </p:sp>
    </p:spTree>
    <p:extLst>
      <p:ext uri="{BB962C8B-B14F-4D97-AF65-F5344CB8AC3E}">
        <p14:creationId xmlns:p14="http://schemas.microsoft.com/office/powerpoint/2010/main" val="7349819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685800" y="3168737"/>
            <a:ext cx="7772400" cy="1844439"/>
          </a:xfrm>
        </p:spPr>
        <p:txBody>
          <a:bodyPr>
            <a:normAutofit/>
          </a:bodyPr>
          <a:lstStyle/>
          <a:p>
            <a:r>
              <a:rPr lang="en-HK" altLang="zh-HK" sz="2000" b="1" dirty="0">
                <a:latin typeface="Times New Roman" panose="02020603050405020304" pitchFamily="18" charset="0"/>
                <a:cs typeface="Times New Roman" panose="02020603050405020304" pitchFamily="18" charset="0"/>
              </a:rPr>
              <a:t>“Relationship between Corporate Social Responsibility and </a:t>
            </a:r>
            <a:br>
              <a:rPr lang="en-HK" altLang="zh-HK" sz="2000" b="1" dirty="0">
                <a:latin typeface="Times New Roman" panose="02020603050405020304" pitchFamily="18" charset="0"/>
                <a:cs typeface="Times New Roman" panose="02020603050405020304" pitchFamily="18" charset="0"/>
              </a:rPr>
            </a:br>
            <a:r>
              <a:rPr lang="en-HK" altLang="zh-HK" sz="2000" b="1" dirty="0">
                <a:latin typeface="Times New Roman" panose="02020603050405020304" pitchFamily="18" charset="0"/>
                <a:cs typeface="Times New Roman" panose="02020603050405020304" pitchFamily="18" charset="0"/>
              </a:rPr>
              <a:t>Consumer Behaviour”</a:t>
            </a:r>
            <a:endParaRPr lang="zh-HK" altLang="en-US" sz="2000" b="1" dirty="0">
              <a:latin typeface="Times New Roman" panose="02020603050405020304" pitchFamily="18" charset="0"/>
              <a:cs typeface="Times New Roman" panose="02020603050405020304" pitchFamily="18" charset="0"/>
            </a:endParaRPr>
          </a:p>
        </p:txBody>
      </p:sp>
      <p:sp>
        <p:nvSpPr>
          <p:cNvPr id="4" name="標題 1"/>
          <p:cNvSpPr txBox="1">
            <a:spLocks/>
          </p:cNvSpPr>
          <p:nvPr/>
        </p:nvSpPr>
        <p:spPr>
          <a:xfrm>
            <a:off x="674761" y="692696"/>
            <a:ext cx="7772400" cy="1844439"/>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HK" altLang="zh-HK" sz="3200" dirty="0"/>
          </a:p>
          <a:p>
            <a:r>
              <a:rPr lang="en-HK" altLang="zh-HK" sz="2100" b="1" dirty="0">
                <a:latin typeface="Times New Roman" panose="02020603050405020304" pitchFamily="18" charset="0"/>
                <a:cs typeface="Times New Roman" panose="02020603050405020304" pitchFamily="18" charset="0"/>
              </a:rPr>
              <a:t>SBPD7002</a:t>
            </a:r>
          </a:p>
          <a:p>
            <a:r>
              <a:rPr lang="en-US" altLang="zh-HK" sz="2100" b="1" dirty="0">
                <a:latin typeface="Times New Roman" panose="02020603050405020304" pitchFamily="18" charset="0"/>
                <a:cs typeface="Times New Roman" panose="02020603050405020304" pitchFamily="18" charset="0"/>
              </a:rPr>
              <a:t>Qualitative Research</a:t>
            </a:r>
          </a:p>
          <a:p>
            <a:endParaRPr lang="en-US" altLang="zh-HK" sz="2100" b="1" dirty="0">
              <a:latin typeface="Times New Roman" panose="02020603050405020304" pitchFamily="18" charset="0"/>
              <a:cs typeface="Times New Roman" panose="02020603050405020304" pitchFamily="18" charset="0"/>
            </a:endParaRPr>
          </a:p>
          <a:p>
            <a:r>
              <a:rPr lang="en-HK" altLang="zh-HK" sz="2100" b="1" dirty="0">
                <a:latin typeface="Times New Roman" panose="02020603050405020304" pitchFamily="18" charset="0"/>
                <a:cs typeface="Times New Roman" panose="02020603050405020304" pitchFamily="18" charset="0"/>
              </a:rPr>
              <a:t> Paper </a:t>
            </a:r>
            <a:r>
              <a:rPr lang="en-HK" altLang="zh-HK" sz="2100" b="1" dirty="0">
                <a:latin typeface="Times New Roman" panose="02020603050405020304" pitchFamily="18" charset="0"/>
                <a:ea typeface="Arial Unicode MS" panose="020B0604020202020204" pitchFamily="34" charset="-120"/>
                <a:cs typeface="Times New Roman" panose="02020603050405020304" pitchFamily="18" charset="0"/>
              </a:rPr>
              <a:t>Presentation</a:t>
            </a:r>
            <a:endParaRPr lang="zh-HK" altLang="en-US" sz="2100" b="1" dirty="0">
              <a:latin typeface="Times New Roman" panose="02020603050405020304" pitchFamily="18" charset="0"/>
              <a:ea typeface="Arial Unicode MS" panose="020B0604020202020204" pitchFamily="34" charset="-120"/>
              <a:cs typeface="Times New Roman" panose="02020603050405020304" pitchFamily="18" charset="0"/>
            </a:endParaRPr>
          </a:p>
        </p:txBody>
      </p:sp>
      <p:sp>
        <p:nvSpPr>
          <p:cNvPr id="6" name="投影片編號版面配置區 5"/>
          <p:cNvSpPr>
            <a:spLocks noGrp="1"/>
          </p:cNvSpPr>
          <p:nvPr>
            <p:ph type="sldNum" sz="quarter" idx="12"/>
          </p:nvPr>
        </p:nvSpPr>
        <p:spPr/>
        <p:txBody>
          <a:bodyPr/>
          <a:lstStyle/>
          <a:p>
            <a:fld id="{4FA6E770-8175-4700-8DE4-19678FEC494A}" type="slidenum">
              <a:rPr lang="zh-HK" altLang="en-US" smtClean="0"/>
              <a:t>4</a:t>
            </a:fld>
            <a:endParaRPr lang="zh-HK" altLang="en-US"/>
          </a:p>
        </p:txBody>
      </p:sp>
    </p:spTree>
    <p:extLst>
      <p:ext uri="{BB962C8B-B14F-4D97-AF65-F5344CB8AC3E}">
        <p14:creationId xmlns:p14="http://schemas.microsoft.com/office/powerpoint/2010/main" val="42503936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A2FEE-BEAE-4B0D-A400-DCC1485659D0}"/>
              </a:ext>
            </a:extLst>
          </p:cNvPr>
          <p:cNvSpPr>
            <a:spLocks noGrp="1"/>
          </p:cNvSpPr>
          <p:nvPr>
            <p:ph type="title"/>
          </p:nvPr>
        </p:nvSpPr>
        <p:spPr>
          <a:xfrm>
            <a:off x="457200" y="476672"/>
            <a:ext cx="8229600" cy="1123528"/>
          </a:xfrm>
        </p:spPr>
        <p:txBody>
          <a:bodyPr>
            <a:normAutofit/>
          </a:bodyPr>
          <a:lstStyle/>
          <a:p>
            <a:pPr algn="l"/>
            <a:r>
              <a:rPr lang="en-US" sz="2200" dirty="0">
                <a:latin typeface="Times New Roman" panose="02020603050405020304" pitchFamily="18" charset="0"/>
                <a:cs typeface="Times New Roman" panose="02020603050405020304" pitchFamily="18" charset="0"/>
              </a:rPr>
              <a:t>Relationship between Corporate Social Responsibilities and </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Consumer </a:t>
            </a:r>
            <a:r>
              <a:rPr lang="en-US" sz="2200" dirty="0" err="1">
                <a:latin typeface="Times New Roman" panose="02020603050405020304" pitchFamily="18" charset="0"/>
                <a:cs typeface="Times New Roman" panose="02020603050405020304" pitchFamily="18" charset="0"/>
              </a:rPr>
              <a:t>Behaviour</a:t>
            </a:r>
            <a:endParaRPr lang="en-US" sz="2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99D98DF-87ED-4E41-8386-22069CDBB457}"/>
              </a:ext>
            </a:extLst>
          </p:cNvPr>
          <p:cNvSpPr>
            <a:spLocks noGrp="1"/>
          </p:cNvSpPr>
          <p:nvPr>
            <p:ph idx="1"/>
          </p:nvPr>
        </p:nvSpPr>
        <p:spPr>
          <a:xfrm>
            <a:off x="457200" y="1600200"/>
            <a:ext cx="8229600" cy="4525963"/>
          </a:xfrm>
        </p:spPr>
        <p:txBody>
          <a:bodyPr/>
          <a:lstStyle/>
          <a:p>
            <a:r>
              <a:rPr lang="en-US" sz="2200" dirty="0">
                <a:latin typeface="Times New Roman" panose="02020603050405020304" pitchFamily="18" charset="0"/>
                <a:cs typeface="Times New Roman" panose="02020603050405020304" pitchFamily="18" charset="0"/>
              </a:rPr>
              <a:t>Research question</a:t>
            </a:r>
          </a:p>
          <a:p>
            <a:r>
              <a:rPr lang="en-US" sz="2200" dirty="0">
                <a:latin typeface="Times New Roman" panose="02020603050405020304" pitchFamily="18" charset="0"/>
                <a:cs typeface="Times New Roman" panose="02020603050405020304" pitchFamily="18" charset="0"/>
              </a:rPr>
              <a:t>Research philosophy</a:t>
            </a:r>
          </a:p>
          <a:p>
            <a:r>
              <a:rPr lang="en-US" sz="2200" dirty="0">
                <a:latin typeface="Times New Roman" panose="02020603050405020304" pitchFamily="18" charset="0"/>
                <a:cs typeface="Times New Roman" panose="02020603050405020304" pitchFamily="18" charset="0"/>
              </a:rPr>
              <a:t>Literature Review</a:t>
            </a:r>
          </a:p>
          <a:p>
            <a:r>
              <a:rPr lang="en-US" sz="2200" dirty="0">
                <a:latin typeface="Times New Roman" panose="02020603050405020304" pitchFamily="18" charset="0"/>
                <a:cs typeface="Times New Roman" panose="02020603050405020304" pitchFamily="18" charset="0"/>
              </a:rPr>
              <a:t>Context and participants</a:t>
            </a:r>
          </a:p>
          <a:p>
            <a:r>
              <a:rPr lang="en-US" sz="2200" dirty="0">
                <a:latin typeface="Times New Roman" panose="02020603050405020304" pitchFamily="18" charset="0"/>
                <a:cs typeface="Times New Roman" panose="02020603050405020304" pitchFamily="18" charset="0"/>
              </a:rPr>
              <a:t>Data collection steps</a:t>
            </a:r>
          </a:p>
          <a:p>
            <a:r>
              <a:rPr lang="en-US" sz="2200" dirty="0">
                <a:latin typeface="Times New Roman" panose="02020603050405020304" pitchFamily="18" charset="0"/>
                <a:cs typeface="Times New Roman" panose="02020603050405020304" pitchFamily="18" charset="0"/>
              </a:rPr>
              <a:t>Data analysis</a:t>
            </a:r>
          </a:p>
          <a:p>
            <a:r>
              <a:rPr lang="en-US" sz="2200" dirty="0">
                <a:latin typeface="Times New Roman" panose="02020603050405020304" pitchFamily="18" charset="0"/>
                <a:cs typeface="Times New Roman" panose="02020603050405020304" pitchFamily="18" charset="0"/>
              </a:rPr>
              <a:t>Preliminary findings</a:t>
            </a:r>
          </a:p>
          <a:p>
            <a:r>
              <a:rPr lang="en-US" sz="2200" dirty="0">
                <a:latin typeface="Times New Roman" panose="02020603050405020304" pitchFamily="18" charset="0"/>
                <a:cs typeface="Times New Roman" panose="02020603050405020304" pitchFamily="18" charset="0"/>
              </a:rPr>
              <a:t>Discussion</a:t>
            </a:r>
          </a:p>
          <a:p>
            <a:r>
              <a:rPr lang="en-US" sz="2200" dirty="0">
                <a:latin typeface="Times New Roman" panose="02020603050405020304" pitchFamily="18" charset="0"/>
                <a:cs typeface="Times New Roman" panose="02020603050405020304" pitchFamily="18" charset="0"/>
              </a:rPr>
              <a:t>Personal reflections</a:t>
            </a:r>
          </a:p>
          <a:p>
            <a:endParaRPr lang="en-US" dirty="0"/>
          </a:p>
        </p:txBody>
      </p:sp>
      <p:sp>
        <p:nvSpPr>
          <p:cNvPr id="4" name="Slide Number Placeholder 3">
            <a:extLst>
              <a:ext uri="{FF2B5EF4-FFF2-40B4-BE49-F238E27FC236}">
                <a16:creationId xmlns:a16="http://schemas.microsoft.com/office/drawing/2014/main" id="{600CFCF1-B8CD-4179-8E26-C915702F53E7}"/>
              </a:ext>
            </a:extLst>
          </p:cNvPr>
          <p:cNvSpPr>
            <a:spLocks noGrp="1"/>
          </p:cNvSpPr>
          <p:nvPr>
            <p:ph type="sldNum" sz="quarter" idx="12"/>
          </p:nvPr>
        </p:nvSpPr>
        <p:spPr/>
        <p:txBody>
          <a:bodyPr/>
          <a:lstStyle/>
          <a:p>
            <a:fld id="{4FA6E770-8175-4700-8DE4-19678FEC494A}" type="slidenum">
              <a:rPr lang="zh-HK" altLang="en-US" smtClean="0"/>
              <a:t>5</a:t>
            </a:fld>
            <a:endParaRPr lang="zh-HK" altLang="en-US"/>
          </a:p>
        </p:txBody>
      </p:sp>
    </p:spTree>
    <p:extLst>
      <p:ext uri="{BB962C8B-B14F-4D97-AF65-F5344CB8AC3E}">
        <p14:creationId xmlns:p14="http://schemas.microsoft.com/office/powerpoint/2010/main" val="28325970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A2FEE-BEAE-4B0D-A400-DCC1485659D0}"/>
              </a:ext>
            </a:extLst>
          </p:cNvPr>
          <p:cNvSpPr>
            <a:spLocks noGrp="1"/>
          </p:cNvSpPr>
          <p:nvPr>
            <p:ph type="title"/>
          </p:nvPr>
        </p:nvSpPr>
        <p:spPr>
          <a:xfrm>
            <a:off x="457200" y="476672"/>
            <a:ext cx="8229600" cy="893341"/>
          </a:xfrm>
        </p:spPr>
        <p:txBody>
          <a:bodyPr>
            <a:normAutofit/>
          </a:bodyPr>
          <a:lstStyle/>
          <a:p>
            <a:pPr algn="l"/>
            <a:r>
              <a:rPr lang="en-US" sz="2400" dirty="0">
                <a:latin typeface="Times New Roman" panose="02020603050405020304" pitchFamily="18" charset="0"/>
                <a:cs typeface="Times New Roman" panose="02020603050405020304" pitchFamily="18" charset="0"/>
              </a:rPr>
              <a:t>Research question</a:t>
            </a:r>
          </a:p>
        </p:txBody>
      </p:sp>
      <p:sp>
        <p:nvSpPr>
          <p:cNvPr id="3" name="Content Placeholder 2">
            <a:extLst>
              <a:ext uri="{FF2B5EF4-FFF2-40B4-BE49-F238E27FC236}">
                <a16:creationId xmlns:a16="http://schemas.microsoft.com/office/drawing/2014/main" id="{D99D98DF-87ED-4E41-8386-22069CDBB457}"/>
              </a:ext>
            </a:extLst>
          </p:cNvPr>
          <p:cNvSpPr>
            <a:spLocks noGrp="1"/>
          </p:cNvSpPr>
          <p:nvPr>
            <p:ph idx="1"/>
          </p:nvPr>
        </p:nvSpPr>
        <p:spPr>
          <a:xfrm>
            <a:off x="457200" y="1196752"/>
            <a:ext cx="8229600" cy="4929411"/>
          </a:xfrm>
        </p:spPr>
        <p:txBody>
          <a:bodyPr/>
          <a:lstStyle/>
          <a:p>
            <a:pPr algn="just"/>
            <a:r>
              <a:rPr lang="en-US" sz="2200" dirty="0">
                <a:latin typeface="Times New Roman" panose="02020603050405020304" pitchFamily="18" charset="0"/>
                <a:cs typeface="Times New Roman" panose="02020603050405020304" pitchFamily="18" charset="0"/>
              </a:rPr>
              <a:t>What is the relationship between corporate social responsibilities (“CSR”) and consumer </a:t>
            </a:r>
            <a:r>
              <a:rPr lang="en-US" sz="2200" dirty="0" err="1">
                <a:latin typeface="Times New Roman" panose="02020603050405020304" pitchFamily="18" charset="0"/>
                <a:cs typeface="Times New Roman" panose="02020603050405020304" pitchFamily="18" charset="0"/>
              </a:rPr>
              <a:t>behaviour</a:t>
            </a:r>
            <a:r>
              <a:rPr lang="en-US" sz="2200" dirty="0">
                <a:latin typeface="Times New Roman" panose="02020603050405020304" pitchFamily="18" charset="0"/>
                <a:cs typeface="Times New Roman" panose="02020603050405020304" pitchFamily="18" charset="0"/>
              </a:rPr>
              <a:t>?</a:t>
            </a:r>
          </a:p>
          <a:p>
            <a:endParaRPr lang="en-US" sz="2200" dirty="0">
              <a:latin typeface="Times New Roman" panose="02020603050405020304" pitchFamily="18" charset="0"/>
              <a:cs typeface="Times New Roman" panose="02020603050405020304" pitchFamily="18" charset="0"/>
            </a:endParaRPr>
          </a:p>
          <a:p>
            <a:pPr marL="0" indent="0">
              <a:lnSpc>
                <a:spcPct val="150000"/>
              </a:lnSpc>
              <a:spcBef>
                <a:spcPts val="0"/>
              </a:spcBef>
              <a:buNone/>
            </a:pPr>
            <a:r>
              <a:rPr lang="en-US" sz="2400" dirty="0">
                <a:latin typeface="Times New Roman" panose="02020603050405020304" pitchFamily="18" charset="0"/>
                <a:cs typeface="Times New Roman" panose="02020603050405020304" pitchFamily="18" charset="0"/>
              </a:rPr>
              <a:t>Sub-questions</a:t>
            </a:r>
          </a:p>
          <a:p>
            <a:pPr algn="just"/>
            <a:r>
              <a:rPr lang="en-US" sz="2200" dirty="0">
                <a:latin typeface="Times New Roman" panose="02020603050405020304" pitchFamily="18" charset="0"/>
                <a:cs typeface="Times New Roman" panose="02020603050405020304" pitchFamily="18" charset="0"/>
              </a:rPr>
              <a:t>Have the people considered the CSR activities of the company when they decide to buy the products?</a:t>
            </a:r>
          </a:p>
          <a:p>
            <a:pPr algn="just"/>
            <a:r>
              <a:rPr lang="en-US" sz="2200" dirty="0">
                <a:latin typeface="Times New Roman" panose="02020603050405020304" pitchFamily="18" charset="0"/>
                <a:cs typeface="Times New Roman" panose="02020603050405020304" pitchFamily="18" charset="0"/>
              </a:rPr>
              <a:t>How the positive and negative CSR activities affect the perceptions of the people on the company or the products?</a:t>
            </a:r>
          </a:p>
          <a:p>
            <a:pPr algn="just"/>
            <a:r>
              <a:rPr lang="en-US" sz="2200" dirty="0">
                <a:latin typeface="Times New Roman" panose="02020603050405020304" pitchFamily="18" charset="0"/>
                <a:cs typeface="Times New Roman" panose="02020603050405020304" pitchFamily="18" charset="0"/>
              </a:rPr>
              <a:t>Why is there an attitude-</a:t>
            </a:r>
            <a:r>
              <a:rPr lang="en-US" sz="2200" dirty="0" err="1">
                <a:latin typeface="Times New Roman" panose="02020603050405020304" pitchFamily="18" charset="0"/>
                <a:cs typeface="Times New Roman" panose="02020603050405020304" pitchFamily="18" charset="0"/>
              </a:rPr>
              <a:t>behaviour</a:t>
            </a:r>
            <a:r>
              <a:rPr lang="en-US" sz="2200" dirty="0">
                <a:latin typeface="Times New Roman" panose="02020603050405020304" pitchFamily="18" charset="0"/>
                <a:cs typeface="Times New Roman" panose="02020603050405020304" pitchFamily="18" charset="0"/>
              </a:rPr>
              <a:t> gap on CSR activities when it comes to the actual purchase decision?</a:t>
            </a:r>
          </a:p>
          <a:p>
            <a:endParaRPr lang="en-US" sz="2200" dirty="0">
              <a:latin typeface="Times New Roman" panose="02020603050405020304" pitchFamily="18" charset="0"/>
              <a:cs typeface="Times New Roman" panose="02020603050405020304" pitchFamily="18" charset="0"/>
            </a:endParaRPr>
          </a:p>
          <a:p>
            <a:endParaRPr lang="en-US" sz="2200" dirty="0">
              <a:latin typeface="Times New Roman" panose="02020603050405020304" pitchFamily="18" charset="0"/>
              <a:cs typeface="Times New Roman" panose="02020603050405020304" pitchFamily="18" charset="0"/>
            </a:endParaRPr>
          </a:p>
          <a:p>
            <a:endParaRPr lang="en-US" sz="2200" dirty="0">
              <a:latin typeface="Times New Roman" panose="02020603050405020304" pitchFamily="18" charset="0"/>
              <a:cs typeface="Times New Roman" panose="02020603050405020304" pitchFamily="18" charset="0"/>
            </a:endParaRPr>
          </a:p>
          <a:p>
            <a:endParaRPr lang="en-US" sz="2200" dirty="0">
              <a:latin typeface="Times New Roman" panose="02020603050405020304" pitchFamily="18" charset="0"/>
              <a:cs typeface="Times New Roman" panose="02020603050405020304" pitchFamily="18" charset="0"/>
            </a:endParaRPr>
          </a:p>
          <a:p>
            <a:endParaRPr lang="en-US" sz="2200" dirty="0">
              <a:latin typeface="Times New Roman" panose="02020603050405020304" pitchFamily="18" charset="0"/>
              <a:cs typeface="Times New Roman" panose="02020603050405020304" pitchFamily="18" charset="0"/>
            </a:endParaRPr>
          </a:p>
          <a:p>
            <a:endParaRPr lang="en-US" sz="2200" dirty="0">
              <a:latin typeface="Times New Roman" panose="02020603050405020304" pitchFamily="18" charset="0"/>
              <a:cs typeface="Times New Roman" panose="02020603050405020304" pitchFamily="18" charset="0"/>
            </a:endParaRPr>
          </a:p>
          <a:p>
            <a:pPr marL="0" indent="0">
              <a:buNone/>
            </a:pPr>
            <a:endParaRPr lang="en-US" sz="2200" dirty="0">
              <a:latin typeface="Times New Roman" panose="02020603050405020304" pitchFamily="18" charset="0"/>
              <a:cs typeface="Times New Roman" panose="02020603050405020304" pitchFamily="18" charset="0"/>
            </a:endParaRPr>
          </a:p>
          <a:p>
            <a:endParaRPr lang="en-US" sz="2200" dirty="0">
              <a:latin typeface="Times New Roman" panose="02020603050405020304" pitchFamily="18" charset="0"/>
              <a:cs typeface="Times New Roman" panose="02020603050405020304" pitchFamily="18" charset="0"/>
            </a:endParaRPr>
          </a:p>
          <a:p>
            <a:pPr>
              <a:lnSpc>
                <a:spcPct val="150000"/>
              </a:lnSpc>
              <a:spcBef>
                <a:spcPts val="0"/>
              </a:spcBef>
            </a:pPr>
            <a:endParaRPr lang="en-US" sz="2200" dirty="0">
              <a:latin typeface="Times New Roman" panose="02020603050405020304" pitchFamily="18" charset="0"/>
              <a:cs typeface="Times New Roman" panose="02020603050405020304" pitchFamily="18" charset="0"/>
            </a:endParaRPr>
          </a:p>
          <a:p>
            <a:pPr>
              <a:lnSpc>
                <a:spcPct val="150000"/>
              </a:lnSpc>
              <a:spcBef>
                <a:spcPts val="0"/>
              </a:spcBef>
            </a:pPr>
            <a:endParaRPr lang="en-US" sz="2200" dirty="0">
              <a:latin typeface="Times New Roman" panose="02020603050405020304" pitchFamily="18" charset="0"/>
              <a:cs typeface="Times New Roman" panose="02020603050405020304" pitchFamily="18" charset="0"/>
            </a:endParaRPr>
          </a:p>
          <a:p>
            <a:endParaRPr lang="en-US" dirty="0"/>
          </a:p>
        </p:txBody>
      </p:sp>
      <p:sp>
        <p:nvSpPr>
          <p:cNvPr id="4" name="Slide Number Placeholder 3">
            <a:extLst>
              <a:ext uri="{FF2B5EF4-FFF2-40B4-BE49-F238E27FC236}">
                <a16:creationId xmlns:a16="http://schemas.microsoft.com/office/drawing/2014/main" id="{600CFCF1-B8CD-4179-8E26-C915702F53E7}"/>
              </a:ext>
            </a:extLst>
          </p:cNvPr>
          <p:cNvSpPr>
            <a:spLocks noGrp="1"/>
          </p:cNvSpPr>
          <p:nvPr>
            <p:ph type="sldNum" sz="quarter" idx="12"/>
          </p:nvPr>
        </p:nvSpPr>
        <p:spPr/>
        <p:txBody>
          <a:bodyPr/>
          <a:lstStyle/>
          <a:p>
            <a:fld id="{4FA6E770-8175-4700-8DE4-19678FEC494A}" type="slidenum">
              <a:rPr lang="zh-HK" altLang="en-US" smtClean="0"/>
              <a:t>6</a:t>
            </a:fld>
            <a:endParaRPr lang="zh-HK" altLang="en-US"/>
          </a:p>
        </p:txBody>
      </p:sp>
    </p:spTree>
    <p:extLst>
      <p:ext uri="{BB962C8B-B14F-4D97-AF65-F5344CB8AC3E}">
        <p14:creationId xmlns:p14="http://schemas.microsoft.com/office/powerpoint/2010/main" val="31564449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A2FEE-BEAE-4B0D-A400-DCC1485659D0}"/>
              </a:ext>
            </a:extLst>
          </p:cNvPr>
          <p:cNvSpPr>
            <a:spLocks noGrp="1"/>
          </p:cNvSpPr>
          <p:nvPr>
            <p:ph type="title"/>
          </p:nvPr>
        </p:nvSpPr>
        <p:spPr/>
        <p:txBody>
          <a:bodyPr>
            <a:normAutofit/>
          </a:bodyPr>
          <a:lstStyle/>
          <a:p>
            <a:pPr algn="l"/>
            <a:r>
              <a:rPr lang="en-US" sz="2400" dirty="0">
                <a:latin typeface="Times New Roman" panose="02020603050405020304" pitchFamily="18" charset="0"/>
                <a:cs typeface="Times New Roman" panose="02020603050405020304" pitchFamily="18" charset="0"/>
              </a:rPr>
              <a:t>Research philosophy</a:t>
            </a:r>
          </a:p>
        </p:txBody>
      </p:sp>
      <p:sp>
        <p:nvSpPr>
          <p:cNvPr id="3" name="Content Placeholder 2">
            <a:extLst>
              <a:ext uri="{FF2B5EF4-FFF2-40B4-BE49-F238E27FC236}">
                <a16:creationId xmlns:a16="http://schemas.microsoft.com/office/drawing/2014/main" id="{D99D98DF-87ED-4E41-8386-22069CDBB457}"/>
              </a:ext>
            </a:extLst>
          </p:cNvPr>
          <p:cNvSpPr>
            <a:spLocks noGrp="1"/>
          </p:cNvSpPr>
          <p:nvPr>
            <p:ph idx="1"/>
          </p:nvPr>
        </p:nvSpPr>
        <p:spPr>
          <a:xfrm>
            <a:off x="457200" y="1052736"/>
            <a:ext cx="8229600" cy="5073427"/>
          </a:xfrm>
        </p:spPr>
        <p:txBody>
          <a:bodyPr/>
          <a:lstStyle/>
          <a:p>
            <a:pPr>
              <a:lnSpc>
                <a:spcPct val="150000"/>
              </a:lnSpc>
              <a:spcBef>
                <a:spcPts val="0"/>
              </a:spcBef>
            </a:pPr>
            <a:r>
              <a:rPr lang="en-US" sz="2200" dirty="0">
                <a:latin typeface="Times New Roman" panose="02020603050405020304" pitchFamily="18" charset="0"/>
                <a:cs typeface="Times New Roman" panose="02020603050405020304" pitchFamily="18" charset="0"/>
              </a:rPr>
              <a:t>Inquiry paradigm: Constructivism</a:t>
            </a:r>
          </a:p>
          <a:p>
            <a:pPr>
              <a:lnSpc>
                <a:spcPct val="150000"/>
              </a:lnSpc>
              <a:spcBef>
                <a:spcPts val="0"/>
              </a:spcBef>
            </a:pPr>
            <a:r>
              <a:rPr lang="en-US" sz="2200" dirty="0">
                <a:latin typeface="Times New Roman" panose="02020603050405020304" pitchFamily="18" charset="0"/>
                <a:cs typeface="Times New Roman" panose="02020603050405020304" pitchFamily="18" charset="0"/>
              </a:rPr>
              <a:t>Ontology: Relativism</a:t>
            </a:r>
          </a:p>
          <a:p>
            <a:pPr>
              <a:lnSpc>
                <a:spcPct val="150000"/>
              </a:lnSpc>
              <a:spcBef>
                <a:spcPts val="0"/>
              </a:spcBef>
            </a:pPr>
            <a:r>
              <a:rPr lang="en-US" sz="2200" dirty="0">
                <a:latin typeface="Times New Roman" panose="02020603050405020304" pitchFamily="18" charset="0"/>
                <a:cs typeface="Times New Roman" panose="02020603050405020304" pitchFamily="18" charset="0"/>
              </a:rPr>
              <a:t>Epistemology: Interactive</a:t>
            </a:r>
          </a:p>
          <a:p>
            <a:pPr>
              <a:lnSpc>
                <a:spcPct val="150000"/>
              </a:lnSpc>
              <a:spcBef>
                <a:spcPts val="0"/>
              </a:spcBef>
            </a:pPr>
            <a:r>
              <a:rPr lang="en-US" sz="2200" dirty="0">
                <a:latin typeface="Times New Roman" panose="02020603050405020304" pitchFamily="18" charset="0"/>
                <a:cs typeface="Times New Roman" panose="02020603050405020304" pitchFamily="18" charset="0"/>
              </a:rPr>
              <a:t>Methodology: Interpretative</a:t>
            </a:r>
          </a:p>
          <a:p>
            <a:pPr>
              <a:lnSpc>
                <a:spcPct val="150000"/>
              </a:lnSpc>
              <a:spcBef>
                <a:spcPts val="0"/>
              </a:spcBef>
            </a:pPr>
            <a:r>
              <a:rPr lang="en-US" sz="2200" dirty="0">
                <a:latin typeface="Times New Roman" panose="02020603050405020304" pitchFamily="18" charset="0"/>
                <a:cs typeface="Times New Roman" panose="02020603050405020304" pitchFamily="18" charset="0"/>
              </a:rPr>
              <a:t>Method: Questionnaires</a:t>
            </a:r>
          </a:p>
          <a:p>
            <a:pPr marL="0" indent="0">
              <a:spcBef>
                <a:spcPts val="0"/>
              </a:spcBef>
              <a:buNone/>
            </a:pPr>
            <a:endParaRPr lang="en-US" sz="2200" dirty="0">
              <a:latin typeface="Times New Roman" panose="02020603050405020304" pitchFamily="18" charset="0"/>
              <a:cs typeface="Times New Roman" panose="02020603050405020304" pitchFamily="18" charset="0"/>
            </a:endParaRPr>
          </a:p>
          <a:p>
            <a:pPr marL="0" indent="0" algn="just">
              <a:spcBef>
                <a:spcPts val="0"/>
              </a:spcBef>
              <a:buNone/>
            </a:pPr>
            <a:r>
              <a:rPr lang="en-US" sz="2200" dirty="0">
                <a:latin typeface="Times New Roman" panose="02020603050405020304" pitchFamily="18" charset="0"/>
                <a:cs typeface="Times New Roman" panose="02020603050405020304" pitchFamily="18" charset="0"/>
              </a:rPr>
              <a:t>The research is an inductive approach and aims to build an analytical framework through the data collection and analysis.</a:t>
            </a:r>
          </a:p>
          <a:p>
            <a:pPr marL="0" indent="0" algn="just">
              <a:spcBef>
                <a:spcPts val="0"/>
              </a:spcBef>
              <a:buNone/>
            </a:pPr>
            <a:endParaRPr lang="en-US" sz="2200" dirty="0">
              <a:latin typeface="Times New Roman" panose="02020603050405020304" pitchFamily="18" charset="0"/>
              <a:cs typeface="Times New Roman" panose="02020603050405020304" pitchFamily="18" charset="0"/>
            </a:endParaRPr>
          </a:p>
          <a:p>
            <a:pPr marL="0" indent="0" algn="just">
              <a:spcBef>
                <a:spcPts val="0"/>
              </a:spcBef>
              <a:buNone/>
            </a:pPr>
            <a:r>
              <a:rPr lang="en-US" sz="2200" dirty="0">
                <a:latin typeface="Times New Roman" panose="02020603050405020304" pitchFamily="18" charset="0"/>
                <a:cs typeface="Times New Roman" panose="02020603050405020304" pitchFamily="18" charset="0"/>
              </a:rPr>
              <a:t>The results are reflective and interpretive.  It is subject to personal value and biases during the processes to construct categories and hypotheses for the analytical framework.</a:t>
            </a:r>
          </a:p>
        </p:txBody>
      </p:sp>
      <p:sp>
        <p:nvSpPr>
          <p:cNvPr id="4" name="Slide Number Placeholder 3">
            <a:extLst>
              <a:ext uri="{FF2B5EF4-FFF2-40B4-BE49-F238E27FC236}">
                <a16:creationId xmlns:a16="http://schemas.microsoft.com/office/drawing/2014/main" id="{600CFCF1-B8CD-4179-8E26-C915702F53E7}"/>
              </a:ext>
            </a:extLst>
          </p:cNvPr>
          <p:cNvSpPr>
            <a:spLocks noGrp="1"/>
          </p:cNvSpPr>
          <p:nvPr>
            <p:ph type="sldNum" sz="quarter" idx="12"/>
          </p:nvPr>
        </p:nvSpPr>
        <p:spPr/>
        <p:txBody>
          <a:bodyPr/>
          <a:lstStyle/>
          <a:p>
            <a:fld id="{4FA6E770-8175-4700-8DE4-19678FEC494A}" type="slidenum">
              <a:rPr lang="zh-HK" altLang="en-US" smtClean="0"/>
              <a:t>7</a:t>
            </a:fld>
            <a:endParaRPr lang="zh-HK" altLang="en-US"/>
          </a:p>
        </p:txBody>
      </p:sp>
    </p:spTree>
    <p:extLst>
      <p:ext uri="{BB962C8B-B14F-4D97-AF65-F5344CB8AC3E}">
        <p14:creationId xmlns:p14="http://schemas.microsoft.com/office/powerpoint/2010/main" val="37389045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A2FEE-BEAE-4B0D-A400-DCC1485659D0}"/>
              </a:ext>
            </a:extLst>
          </p:cNvPr>
          <p:cNvSpPr>
            <a:spLocks noGrp="1"/>
          </p:cNvSpPr>
          <p:nvPr>
            <p:ph type="title"/>
          </p:nvPr>
        </p:nvSpPr>
        <p:spPr/>
        <p:txBody>
          <a:bodyPr>
            <a:normAutofit/>
          </a:bodyPr>
          <a:lstStyle/>
          <a:p>
            <a:pPr algn="l"/>
            <a:r>
              <a:rPr lang="en-US" sz="2400" dirty="0">
                <a:latin typeface="Times New Roman" panose="02020603050405020304" pitchFamily="18" charset="0"/>
                <a:cs typeface="Times New Roman" panose="02020603050405020304" pitchFamily="18" charset="0"/>
              </a:rPr>
              <a:t>Literature review</a:t>
            </a:r>
          </a:p>
        </p:txBody>
      </p:sp>
      <p:sp>
        <p:nvSpPr>
          <p:cNvPr id="3" name="Content Placeholder 2">
            <a:extLst>
              <a:ext uri="{FF2B5EF4-FFF2-40B4-BE49-F238E27FC236}">
                <a16:creationId xmlns:a16="http://schemas.microsoft.com/office/drawing/2014/main" id="{D99D98DF-87ED-4E41-8386-22069CDBB457}"/>
              </a:ext>
            </a:extLst>
          </p:cNvPr>
          <p:cNvSpPr>
            <a:spLocks noGrp="1"/>
          </p:cNvSpPr>
          <p:nvPr>
            <p:ph idx="1"/>
          </p:nvPr>
        </p:nvSpPr>
        <p:spPr>
          <a:xfrm>
            <a:off x="457200" y="1268760"/>
            <a:ext cx="8229600" cy="4857403"/>
          </a:xfrm>
        </p:spPr>
        <p:txBody>
          <a:bodyPr>
            <a:normAutofit lnSpcReduction="10000"/>
          </a:bodyPr>
          <a:lstStyle/>
          <a:p>
            <a:pPr marL="0" indent="0" algn="just">
              <a:spcBef>
                <a:spcPts val="0"/>
              </a:spcBef>
              <a:buNone/>
            </a:pPr>
            <a:r>
              <a:rPr lang="en-US" sz="2000" dirty="0">
                <a:latin typeface="Times New Roman" panose="02020603050405020304" pitchFamily="18" charset="0"/>
                <a:cs typeface="Times New Roman" panose="02020603050405020304" pitchFamily="18" charset="0"/>
              </a:rPr>
              <a:t>(</a:t>
            </a:r>
            <a:r>
              <a:rPr lang="en-US" sz="2000" dirty="0" err="1">
                <a:latin typeface="Times New Roman" panose="02020603050405020304" pitchFamily="18" charset="0"/>
                <a:cs typeface="Times New Roman" panose="02020603050405020304" pitchFamily="18" charset="0"/>
              </a:rPr>
              <a:t>Öberseder</a:t>
            </a:r>
            <a:r>
              <a:rPr lang="en-US" sz="2000" dirty="0">
                <a:latin typeface="Times New Roman" panose="02020603050405020304" pitchFamily="18" charset="0"/>
                <a:cs typeface="Times New Roman" panose="02020603050405020304" pitchFamily="18" charset="0"/>
              </a:rPr>
              <a:t> et al. 2011, p. 449-460) Consumers’ assessment of CSR is a complex process and there are core, central and peripheral factors in the evaluation.  The findings show that the CSR plays only a minor role in the consumption decision.</a:t>
            </a:r>
          </a:p>
          <a:p>
            <a:pPr marL="0" indent="0" algn="just">
              <a:spcBef>
                <a:spcPts val="0"/>
              </a:spcBef>
              <a:buNone/>
            </a:pPr>
            <a:endParaRPr lang="en-US" sz="2000" dirty="0">
              <a:latin typeface="Times New Roman" panose="02020603050405020304" pitchFamily="18" charset="0"/>
              <a:cs typeface="Times New Roman" panose="02020603050405020304" pitchFamily="18" charset="0"/>
            </a:endParaRPr>
          </a:p>
          <a:p>
            <a:pPr marL="0" indent="0" algn="just">
              <a:spcBef>
                <a:spcPts val="0"/>
              </a:spcBef>
              <a:buNone/>
            </a:pPr>
            <a:r>
              <a:rPr lang="en-US" sz="2000" dirty="0">
                <a:latin typeface="Times New Roman" panose="02020603050405020304" pitchFamily="18" charset="0"/>
                <a:cs typeface="Times New Roman" panose="02020603050405020304" pitchFamily="18" charset="0"/>
              </a:rPr>
              <a:t>(</a:t>
            </a:r>
            <a:r>
              <a:rPr lang="en-US" sz="2000" dirty="0" err="1">
                <a:latin typeface="Times New Roman" panose="02020603050405020304" pitchFamily="18" charset="0"/>
                <a:cs typeface="Times New Roman" panose="02020603050405020304" pitchFamily="18" charset="0"/>
              </a:rPr>
              <a:t>Lii</a:t>
            </a:r>
            <a:r>
              <a:rPr lang="en-US" sz="2000" dirty="0">
                <a:latin typeface="Times New Roman" panose="02020603050405020304" pitchFamily="18" charset="0"/>
                <a:cs typeface="Times New Roman" panose="02020603050405020304" pitchFamily="18" charset="0"/>
              </a:rPr>
              <a:t> and Lee, 2012, p. 69-81) The CSR activities have effects on the consumer-company identification and brand attitude and these in turn have impacts on the consumer </a:t>
            </a:r>
            <a:r>
              <a:rPr lang="en-US" sz="2000" dirty="0" err="1">
                <a:latin typeface="Times New Roman" panose="02020603050405020304" pitchFamily="18" charset="0"/>
                <a:cs typeface="Times New Roman" panose="02020603050405020304" pitchFamily="18" charset="0"/>
              </a:rPr>
              <a:t>behaviour</a:t>
            </a:r>
            <a:r>
              <a:rPr lang="en-US" sz="2000" dirty="0">
                <a:latin typeface="Times New Roman" panose="02020603050405020304" pitchFamily="18" charset="0"/>
                <a:cs typeface="Times New Roman" panose="02020603050405020304" pitchFamily="18" charset="0"/>
              </a:rPr>
              <a:t>.</a:t>
            </a:r>
          </a:p>
          <a:p>
            <a:pPr marL="0" indent="0" algn="just">
              <a:spcBef>
                <a:spcPts val="0"/>
              </a:spcBef>
              <a:buNone/>
            </a:pPr>
            <a:endParaRPr lang="en-US" sz="2000" dirty="0">
              <a:latin typeface="Times New Roman" panose="02020603050405020304" pitchFamily="18" charset="0"/>
              <a:cs typeface="Times New Roman" panose="02020603050405020304" pitchFamily="18" charset="0"/>
            </a:endParaRPr>
          </a:p>
          <a:p>
            <a:pPr marL="0" indent="0" algn="just">
              <a:spcBef>
                <a:spcPts val="0"/>
              </a:spcBef>
              <a:buNone/>
            </a:pPr>
            <a:r>
              <a:rPr lang="en-US" sz="2000" dirty="0">
                <a:latin typeface="Times New Roman" panose="02020603050405020304" pitchFamily="18" charset="0"/>
                <a:cs typeface="Times New Roman" panose="02020603050405020304" pitchFamily="18" charset="0"/>
              </a:rPr>
              <a:t>(</a:t>
            </a:r>
            <a:r>
              <a:rPr lang="en-US" sz="2000" dirty="0" err="1">
                <a:latin typeface="Times New Roman" panose="02020603050405020304" pitchFamily="18" charset="0"/>
                <a:cs typeface="Times New Roman" panose="02020603050405020304" pitchFamily="18" charset="0"/>
              </a:rPr>
              <a:t>Pomering</a:t>
            </a:r>
            <a:r>
              <a:rPr lang="en-US" sz="2000" dirty="0">
                <a:latin typeface="Times New Roman" panose="02020603050405020304" pitchFamily="18" charset="0"/>
                <a:cs typeface="Times New Roman" panose="02020603050405020304" pitchFamily="18" charset="0"/>
              </a:rPr>
              <a:t> and </a:t>
            </a:r>
            <a:r>
              <a:rPr lang="en-US" sz="2000" dirty="0" err="1">
                <a:latin typeface="Times New Roman" panose="02020603050405020304" pitchFamily="18" charset="0"/>
                <a:cs typeface="Times New Roman" panose="02020603050405020304" pitchFamily="18" charset="0"/>
              </a:rPr>
              <a:t>Lolnicar</a:t>
            </a:r>
            <a:r>
              <a:rPr lang="en-US" sz="2000" dirty="0">
                <a:latin typeface="Times New Roman" panose="02020603050405020304" pitchFamily="18" charset="0"/>
                <a:cs typeface="Times New Roman" panose="02020603050405020304" pitchFamily="18" charset="0"/>
              </a:rPr>
              <a:t>, 2009, p.285-301) The consumer awareness of the social issues is low and the firms need to educate the consumers to better understand the CSR </a:t>
            </a:r>
            <a:r>
              <a:rPr lang="en-US" sz="2000" dirty="0" err="1">
                <a:latin typeface="Times New Roman" panose="02020603050405020304" pitchFamily="18" charset="0"/>
                <a:cs typeface="Times New Roman" panose="02020603050405020304" pitchFamily="18" charset="0"/>
              </a:rPr>
              <a:t>programmes</a:t>
            </a:r>
            <a:r>
              <a:rPr lang="en-US" sz="2000" dirty="0">
                <a:latin typeface="Times New Roman" panose="02020603050405020304" pitchFamily="18" charset="0"/>
                <a:cs typeface="Times New Roman" panose="02020603050405020304" pitchFamily="18" charset="0"/>
              </a:rPr>
              <a:t> undertaken.</a:t>
            </a:r>
          </a:p>
          <a:p>
            <a:pPr marL="0" indent="0" algn="just">
              <a:spcBef>
                <a:spcPts val="0"/>
              </a:spcBef>
              <a:buNone/>
            </a:pPr>
            <a:endParaRPr lang="en-US" sz="2000" dirty="0">
              <a:latin typeface="Times New Roman" panose="02020603050405020304" pitchFamily="18" charset="0"/>
              <a:cs typeface="Times New Roman" panose="02020603050405020304" pitchFamily="18" charset="0"/>
            </a:endParaRPr>
          </a:p>
          <a:p>
            <a:pPr marL="0" indent="0" algn="just">
              <a:spcBef>
                <a:spcPts val="0"/>
              </a:spcBef>
              <a:buNone/>
            </a:pPr>
            <a:r>
              <a:rPr lang="en-US" sz="2000" dirty="0">
                <a:latin typeface="Times New Roman" panose="02020603050405020304" pitchFamily="18" charset="0"/>
                <a:cs typeface="Times New Roman" panose="02020603050405020304" pitchFamily="18" charset="0"/>
              </a:rPr>
              <a:t>(Daniela et al. 2010, p. 208-221) Consumers perceived greater benefit and value in the products offered by socially responsible companies and were willing to pay more for these products ranging from 10 percent or more.  This depends on the judgement of the price differential.</a:t>
            </a:r>
          </a:p>
          <a:p>
            <a:pPr marL="0" indent="0" algn="just">
              <a:spcBef>
                <a:spcPts val="0"/>
              </a:spcBef>
              <a:buNone/>
            </a:pPr>
            <a:endParaRPr lang="en-US" sz="2000" dirty="0">
              <a:latin typeface="Times New Roman" panose="02020603050405020304" pitchFamily="18" charset="0"/>
              <a:cs typeface="Times New Roman" panose="02020603050405020304" pitchFamily="18" charset="0"/>
            </a:endParaRPr>
          </a:p>
          <a:p>
            <a:pPr marL="0" indent="0" algn="just">
              <a:spcBef>
                <a:spcPts val="0"/>
              </a:spcBef>
              <a:buNone/>
            </a:pPr>
            <a:endParaRPr lang="en-US" sz="2000" dirty="0">
              <a:latin typeface="Times New Roman" panose="02020603050405020304" pitchFamily="18" charset="0"/>
              <a:cs typeface="Times New Roman" panose="02020603050405020304" pitchFamily="18" charset="0"/>
            </a:endParaRPr>
          </a:p>
          <a:p>
            <a:pPr marL="0" indent="0">
              <a:spcBef>
                <a:spcPts val="0"/>
              </a:spcBef>
              <a:buNone/>
            </a:pPr>
            <a:endParaRPr lang="en-US" sz="20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600CFCF1-B8CD-4179-8E26-C915702F53E7}"/>
              </a:ext>
            </a:extLst>
          </p:cNvPr>
          <p:cNvSpPr>
            <a:spLocks noGrp="1"/>
          </p:cNvSpPr>
          <p:nvPr>
            <p:ph type="sldNum" sz="quarter" idx="12"/>
          </p:nvPr>
        </p:nvSpPr>
        <p:spPr/>
        <p:txBody>
          <a:bodyPr/>
          <a:lstStyle/>
          <a:p>
            <a:fld id="{4FA6E770-8175-4700-8DE4-19678FEC494A}" type="slidenum">
              <a:rPr lang="zh-HK" altLang="en-US" smtClean="0"/>
              <a:t>8</a:t>
            </a:fld>
            <a:endParaRPr lang="zh-HK" altLang="en-US"/>
          </a:p>
        </p:txBody>
      </p:sp>
    </p:spTree>
    <p:extLst>
      <p:ext uri="{BB962C8B-B14F-4D97-AF65-F5344CB8AC3E}">
        <p14:creationId xmlns:p14="http://schemas.microsoft.com/office/powerpoint/2010/main" val="12403352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A2FEE-BEAE-4B0D-A400-DCC1485659D0}"/>
              </a:ext>
            </a:extLst>
          </p:cNvPr>
          <p:cNvSpPr>
            <a:spLocks noGrp="1"/>
          </p:cNvSpPr>
          <p:nvPr>
            <p:ph type="title"/>
          </p:nvPr>
        </p:nvSpPr>
        <p:spPr/>
        <p:txBody>
          <a:bodyPr>
            <a:normAutofit/>
          </a:bodyPr>
          <a:lstStyle/>
          <a:p>
            <a:pPr algn="l"/>
            <a:r>
              <a:rPr lang="en-US" sz="2400" dirty="0">
                <a:latin typeface="Times New Roman" panose="02020603050405020304" pitchFamily="18" charset="0"/>
                <a:cs typeface="Times New Roman" panose="02020603050405020304" pitchFamily="18" charset="0"/>
              </a:rPr>
              <a:t>Literature review:  Literature gap</a:t>
            </a:r>
          </a:p>
        </p:txBody>
      </p:sp>
      <p:sp>
        <p:nvSpPr>
          <p:cNvPr id="3" name="Content Placeholder 2">
            <a:extLst>
              <a:ext uri="{FF2B5EF4-FFF2-40B4-BE49-F238E27FC236}">
                <a16:creationId xmlns:a16="http://schemas.microsoft.com/office/drawing/2014/main" id="{D99D98DF-87ED-4E41-8386-22069CDBB457}"/>
              </a:ext>
            </a:extLst>
          </p:cNvPr>
          <p:cNvSpPr>
            <a:spLocks noGrp="1"/>
          </p:cNvSpPr>
          <p:nvPr>
            <p:ph idx="1"/>
          </p:nvPr>
        </p:nvSpPr>
        <p:spPr>
          <a:xfrm>
            <a:off x="457200" y="1268760"/>
            <a:ext cx="8229600" cy="4857403"/>
          </a:xfrm>
        </p:spPr>
        <p:txBody>
          <a:bodyPr>
            <a:normAutofit/>
          </a:bodyPr>
          <a:lstStyle/>
          <a:p>
            <a:pPr algn="just">
              <a:spcBef>
                <a:spcPts val="0"/>
              </a:spcBef>
            </a:pPr>
            <a:r>
              <a:rPr lang="en-US" sz="2000" dirty="0">
                <a:latin typeface="Times New Roman" panose="02020603050405020304" pitchFamily="18" charset="0"/>
                <a:cs typeface="Times New Roman" panose="02020603050405020304" pitchFamily="18" charset="0"/>
              </a:rPr>
              <a:t>The impacts of positive and negative CSR activities on the consumer </a:t>
            </a:r>
            <a:r>
              <a:rPr lang="en-US" sz="2000" dirty="0" err="1">
                <a:latin typeface="Times New Roman" panose="02020603050405020304" pitchFamily="18" charset="0"/>
                <a:cs typeface="Times New Roman" panose="02020603050405020304" pitchFamily="18" charset="0"/>
              </a:rPr>
              <a:t>behaviour</a:t>
            </a:r>
            <a:r>
              <a:rPr lang="en-US" sz="2000" dirty="0">
                <a:latin typeface="Times New Roman" panose="02020603050405020304" pitchFamily="18" charset="0"/>
                <a:cs typeface="Times New Roman" panose="02020603050405020304" pitchFamily="18" charset="0"/>
              </a:rPr>
              <a:t> and their relative significance.</a:t>
            </a:r>
          </a:p>
          <a:p>
            <a:pPr algn="just">
              <a:spcBef>
                <a:spcPts val="0"/>
              </a:spcBef>
            </a:pPr>
            <a:endParaRPr lang="en-US" sz="2000" dirty="0">
              <a:latin typeface="Times New Roman" panose="02020603050405020304" pitchFamily="18" charset="0"/>
              <a:cs typeface="Times New Roman" panose="02020603050405020304" pitchFamily="18" charset="0"/>
            </a:endParaRPr>
          </a:p>
          <a:p>
            <a:pPr algn="just">
              <a:spcBef>
                <a:spcPts val="0"/>
              </a:spcBef>
            </a:pPr>
            <a:r>
              <a:rPr lang="en-US" sz="2000" dirty="0">
                <a:latin typeface="Times New Roman" panose="02020603050405020304" pitchFamily="18" charset="0"/>
                <a:cs typeface="Times New Roman" panose="02020603050405020304" pitchFamily="18" charset="0"/>
              </a:rPr>
              <a:t>Rationale behind the attitude-</a:t>
            </a:r>
            <a:r>
              <a:rPr lang="en-US" sz="2000" dirty="0" err="1">
                <a:latin typeface="Times New Roman" panose="02020603050405020304" pitchFamily="18" charset="0"/>
                <a:cs typeface="Times New Roman" panose="02020603050405020304" pitchFamily="18" charset="0"/>
              </a:rPr>
              <a:t>behaviour</a:t>
            </a:r>
            <a:r>
              <a:rPr lang="en-US" sz="2000" dirty="0">
                <a:latin typeface="Times New Roman" panose="02020603050405020304" pitchFamily="18" charset="0"/>
                <a:cs typeface="Times New Roman" panose="02020603050405020304" pitchFamily="18" charset="0"/>
              </a:rPr>
              <a:t> gap on the buying decisions in the context of CSR activities.</a:t>
            </a:r>
          </a:p>
          <a:p>
            <a:pPr algn="just">
              <a:spcBef>
                <a:spcPts val="0"/>
              </a:spcBef>
            </a:pPr>
            <a:endParaRPr lang="en-US" sz="2000" dirty="0">
              <a:latin typeface="Times New Roman" panose="02020603050405020304" pitchFamily="18" charset="0"/>
              <a:cs typeface="Times New Roman" panose="02020603050405020304" pitchFamily="18" charset="0"/>
            </a:endParaRPr>
          </a:p>
          <a:p>
            <a:pPr algn="just">
              <a:spcBef>
                <a:spcPts val="0"/>
              </a:spcBef>
            </a:pPr>
            <a:r>
              <a:rPr lang="en-US" sz="2000" dirty="0">
                <a:latin typeface="Times New Roman" panose="02020603050405020304" pitchFamily="18" charset="0"/>
                <a:cs typeface="Times New Roman" panose="02020603050405020304" pitchFamily="18" charset="0"/>
              </a:rPr>
              <a:t>Justification of CSR activities as a marketing tools in the short term and in the long term.  What is the worth of CSR activities in financial terms?</a:t>
            </a:r>
          </a:p>
          <a:p>
            <a:pPr algn="just">
              <a:spcBef>
                <a:spcPts val="0"/>
              </a:spcBef>
            </a:pPr>
            <a:endParaRPr lang="en-US" sz="2000" dirty="0">
              <a:latin typeface="Times New Roman" panose="02020603050405020304" pitchFamily="18" charset="0"/>
              <a:cs typeface="Times New Roman" panose="02020603050405020304" pitchFamily="18" charset="0"/>
            </a:endParaRPr>
          </a:p>
          <a:p>
            <a:pPr algn="just">
              <a:spcBef>
                <a:spcPts val="0"/>
              </a:spcBef>
            </a:pPr>
            <a:r>
              <a:rPr lang="en-US" sz="2000" dirty="0">
                <a:latin typeface="Times New Roman" panose="02020603050405020304" pitchFamily="18" charset="0"/>
                <a:cs typeface="Times New Roman" panose="02020603050405020304" pitchFamily="18" charset="0"/>
              </a:rPr>
              <a:t>The strengths and weaknesses of various CSR activities on the product types and regions.</a:t>
            </a:r>
          </a:p>
          <a:p>
            <a:pPr algn="just">
              <a:spcBef>
                <a:spcPts val="0"/>
              </a:spcBef>
            </a:pPr>
            <a:endParaRPr lang="en-US" sz="2000" dirty="0">
              <a:latin typeface="Times New Roman" panose="02020603050405020304" pitchFamily="18" charset="0"/>
              <a:cs typeface="Times New Roman" panose="02020603050405020304" pitchFamily="18" charset="0"/>
            </a:endParaRPr>
          </a:p>
          <a:p>
            <a:pPr algn="just">
              <a:spcBef>
                <a:spcPts val="0"/>
              </a:spcBef>
            </a:pPr>
            <a:endParaRPr lang="en-US" sz="2000" dirty="0">
              <a:latin typeface="Times New Roman" panose="02020603050405020304" pitchFamily="18" charset="0"/>
              <a:cs typeface="Times New Roman" panose="02020603050405020304" pitchFamily="18" charset="0"/>
            </a:endParaRPr>
          </a:p>
          <a:p>
            <a:pPr algn="just">
              <a:spcBef>
                <a:spcPts val="0"/>
              </a:spcBef>
            </a:pPr>
            <a:endParaRPr lang="en-US" sz="2000" dirty="0">
              <a:latin typeface="Times New Roman" panose="02020603050405020304" pitchFamily="18" charset="0"/>
              <a:cs typeface="Times New Roman" panose="02020603050405020304" pitchFamily="18" charset="0"/>
            </a:endParaRPr>
          </a:p>
          <a:p>
            <a:pPr algn="just">
              <a:spcBef>
                <a:spcPts val="0"/>
              </a:spcBef>
            </a:pPr>
            <a:endParaRPr lang="en-US" sz="2000" dirty="0">
              <a:latin typeface="Times New Roman" panose="02020603050405020304" pitchFamily="18" charset="0"/>
              <a:cs typeface="Times New Roman" panose="02020603050405020304" pitchFamily="18" charset="0"/>
            </a:endParaRPr>
          </a:p>
          <a:p>
            <a:pPr algn="just">
              <a:spcBef>
                <a:spcPts val="0"/>
              </a:spcBef>
            </a:pPr>
            <a:endParaRPr lang="en-US" sz="2000" dirty="0">
              <a:latin typeface="Times New Roman" panose="02020603050405020304" pitchFamily="18" charset="0"/>
              <a:cs typeface="Times New Roman" panose="02020603050405020304" pitchFamily="18" charset="0"/>
            </a:endParaRPr>
          </a:p>
          <a:p>
            <a:pPr algn="just">
              <a:spcBef>
                <a:spcPts val="0"/>
              </a:spcBef>
            </a:pPr>
            <a:endParaRPr lang="en-US" sz="2000" dirty="0">
              <a:latin typeface="Times New Roman" panose="02020603050405020304" pitchFamily="18" charset="0"/>
              <a:cs typeface="Times New Roman" panose="02020603050405020304" pitchFamily="18" charset="0"/>
            </a:endParaRPr>
          </a:p>
          <a:p>
            <a:pPr algn="just">
              <a:spcBef>
                <a:spcPts val="0"/>
              </a:spcBef>
            </a:pPr>
            <a:endParaRPr lang="en-US" sz="2000" dirty="0">
              <a:latin typeface="Times New Roman" panose="02020603050405020304" pitchFamily="18" charset="0"/>
              <a:cs typeface="Times New Roman" panose="02020603050405020304" pitchFamily="18" charset="0"/>
            </a:endParaRPr>
          </a:p>
          <a:p>
            <a:pPr algn="just">
              <a:spcBef>
                <a:spcPts val="0"/>
              </a:spcBef>
            </a:pPr>
            <a:endParaRPr lang="en-US" sz="2000" dirty="0">
              <a:latin typeface="Times New Roman" panose="02020603050405020304" pitchFamily="18" charset="0"/>
              <a:cs typeface="Times New Roman" panose="02020603050405020304" pitchFamily="18" charset="0"/>
            </a:endParaRPr>
          </a:p>
          <a:p>
            <a:pPr algn="just">
              <a:spcBef>
                <a:spcPts val="0"/>
              </a:spcBef>
            </a:pPr>
            <a:endParaRPr lang="en-US" sz="2000" dirty="0">
              <a:latin typeface="Times New Roman" panose="02020603050405020304" pitchFamily="18" charset="0"/>
              <a:cs typeface="Times New Roman" panose="02020603050405020304" pitchFamily="18" charset="0"/>
            </a:endParaRPr>
          </a:p>
          <a:p>
            <a:pPr algn="just">
              <a:spcBef>
                <a:spcPts val="0"/>
              </a:spcBef>
            </a:pPr>
            <a:endParaRPr lang="en-US" sz="2000" dirty="0">
              <a:latin typeface="Times New Roman" panose="02020603050405020304" pitchFamily="18" charset="0"/>
              <a:cs typeface="Times New Roman" panose="02020603050405020304" pitchFamily="18" charset="0"/>
            </a:endParaRPr>
          </a:p>
          <a:p>
            <a:pPr algn="just">
              <a:spcBef>
                <a:spcPts val="0"/>
              </a:spcBef>
            </a:pPr>
            <a:endParaRPr lang="en-US" sz="2000" dirty="0">
              <a:latin typeface="Times New Roman" panose="02020603050405020304" pitchFamily="18" charset="0"/>
              <a:cs typeface="Times New Roman" panose="02020603050405020304" pitchFamily="18" charset="0"/>
            </a:endParaRPr>
          </a:p>
          <a:p>
            <a:pPr marL="0" indent="0" algn="just">
              <a:spcBef>
                <a:spcPts val="0"/>
              </a:spcBef>
              <a:buNone/>
            </a:pPr>
            <a:endParaRPr lang="en-US" sz="2000" dirty="0">
              <a:latin typeface="Times New Roman" panose="02020603050405020304" pitchFamily="18" charset="0"/>
              <a:cs typeface="Times New Roman" panose="02020603050405020304" pitchFamily="18" charset="0"/>
            </a:endParaRPr>
          </a:p>
          <a:p>
            <a:pPr marL="0" indent="0">
              <a:spcBef>
                <a:spcPts val="0"/>
              </a:spcBef>
              <a:buNone/>
            </a:pPr>
            <a:endParaRPr lang="en-US" sz="20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600CFCF1-B8CD-4179-8E26-C915702F53E7}"/>
              </a:ext>
            </a:extLst>
          </p:cNvPr>
          <p:cNvSpPr>
            <a:spLocks noGrp="1"/>
          </p:cNvSpPr>
          <p:nvPr>
            <p:ph type="sldNum" sz="quarter" idx="12"/>
          </p:nvPr>
        </p:nvSpPr>
        <p:spPr/>
        <p:txBody>
          <a:bodyPr/>
          <a:lstStyle/>
          <a:p>
            <a:fld id="{4FA6E770-8175-4700-8DE4-19678FEC494A}" type="slidenum">
              <a:rPr lang="zh-HK" altLang="en-US" smtClean="0"/>
              <a:t>9</a:t>
            </a:fld>
            <a:endParaRPr lang="zh-HK" altLang="en-US"/>
          </a:p>
        </p:txBody>
      </p:sp>
    </p:spTree>
    <p:extLst>
      <p:ext uri="{BB962C8B-B14F-4D97-AF65-F5344CB8AC3E}">
        <p14:creationId xmlns:p14="http://schemas.microsoft.com/office/powerpoint/2010/main" val="28676923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F6F8391-4223-435A-9701-830CF2B96FEB}"/>
              </a:ext>
            </a:extLst>
          </p:cNvPr>
          <p:cNvSpPr>
            <a:spLocks noGrp="1"/>
          </p:cNvSpPr>
          <p:nvPr>
            <p:ph type="sldNum" sz="quarter" idx="12"/>
          </p:nvPr>
        </p:nvSpPr>
        <p:spPr/>
        <p:txBody>
          <a:bodyPr/>
          <a:lstStyle/>
          <a:p>
            <a:fld id="{4FA6E770-8175-4700-8DE4-19678FEC494A}" type="slidenum">
              <a:rPr lang="zh-HK" altLang="en-US" smtClean="0"/>
              <a:t>10</a:t>
            </a:fld>
            <a:endParaRPr lang="zh-HK" altLang="en-US"/>
          </a:p>
        </p:txBody>
      </p:sp>
      <p:pic>
        <p:nvPicPr>
          <p:cNvPr id="3" name="Picture 2">
            <a:extLst>
              <a:ext uri="{FF2B5EF4-FFF2-40B4-BE49-F238E27FC236}">
                <a16:creationId xmlns:a16="http://schemas.microsoft.com/office/drawing/2014/main" id="{E28A7BBF-A094-4BE0-96FA-30CB49983CAA}"/>
              </a:ext>
            </a:extLst>
          </p:cNvPr>
          <p:cNvPicPr>
            <a:picLocks noChangeAspect="1"/>
          </p:cNvPicPr>
          <p:nvPr/>
        </p:nvPicPr>
        <p:blipFill rotWithShape="1">
          <a:blip r:embed="rId2"/>
          <a:srcRect l="30313" t="20609" r="30313" b="38794"/>
          <a:stretch/>
        </p:blipFill>
        <p:spPr>
          <a:xfrm>
            <a:off x="971600" y="908720"/>
            <a:ext cx="7200800" cy="4464496"/>
          </a:xfrm>
          <a:prstGeom prst="rect">
            <a:avLst/>
          </a:prstGeom>
        </p:spPr>
      </p:pic>
    </p:spTree>
    <p:extLst>
      <p:ext uri="{BB962C8B-B14F-4D97-AF65-F5344CB8AC3E}">
        <p14:creationId xmlns:p14="http://schemas.microsoft.com/office/powerpoint/2010/main" val="19854093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A2FEE-BEAE-4B0D-A400-DCC1485659D0}"/>
              </a:ext>
            </a:extLst>
          </p:cNvPr>
          <p:cNvSpPr>
            <a:spLocks noGrp="1"/>
          </p:cNvSpPr>
          <p:nvPr>
            <p:ph type="title"/>
          </p:nvPr>
        </p:nvSpPr>
        <p:spPr>
          <a:xfrm>
            <a:off x="486758" y="375419"/>
            <a:ext cx="8229600" cy="893341"/>
          </a:xfrm>
        </p:spPr>
        <p:txBody>
          <a:bodyPr>
            <a:normAutofit/>
          </a:bodyPr>
          <a:lstStyle/>
          <a:p>
            <a:pPr algn="l"/>
            <a:r>
              <a:rPr lang="en-US" sz="2400" dirty="0">
                <a:latin typeface="Times New Roman" panose="02020603050405020304" pitchFamily="18" charset="0"/>
                <a:cs typeface="Times New Roman" panose="02020603050405020304" pitchFamily="18" charset="0"/>
              </a:rPr>
              <a:t>Context and participants</a:t>
            </a:r>
          </a:p>
        </p:txBody>
      </p:sp>
      <p:sp>
        <p:nvSpPr>
          <p:cNvPr id="3" name="Content Placeholder 2">
            <a:extLst>
              <a:ext uri="{FF2B5EF4-FFF2-40B4-BE49-F238E27FC236}">
                <a16:creationId xmlns:a16="http://schemas.microsoft.com/office/drawing/2014/main" id="{D99D98DF-87ED-4E41-8386-22069CDBB457}"/>
              </a:ext>
            </a:extLst>
          </p:cNvPr>
          <p:cNvSpPr>
            <a:spLocks noGrp="1"/>
          </p:cNvSpPr>
          <p:nvPr>
            <p:ph idx="1"/>
          </p:nvPr>
        </p:nvSpPr>
        <p:spPr>
          <a:xfrm>
            <a:off x="457200" y="1268760"/>
            <a:ext cx="8229600" cy="4857403"/>
          </a:xfrm>
        </p:spPr>
        <p:txBody>
          <a:bodyPr>
            <a:normAutofit lnSpcReduction="10000"/>
          </a:bodyPr>
          <a:lstStyle/>
          <a:p>
            <a:pPr algn="just"/>
            <a:r>
              <a:rPr lang="en-US" sz="2200" dirty="0">
                <a:latin typeface="Times New Roman" panose="02020603050405020304" pitchFamily="18" charset="0"/>
                <a:cs typeface="Times New Roman" panose="02020603050405020304" pitchFamily="18" charset="0"/>
              </a:rPr>
              <a:t>Convenient sampling: The questionnaires are distributed to the close friends for their completion.  Background knowledge about the topic and the purpose are briefed to the participants. </a:t>
            </a:r>
          </a:p>
          <a:p>
            <a:pPr algn="just"/>
            <a:endParaRPr lang="en-US" sz="2200" dirty="0">
              <a:latin typeface="Times New Roman" panose="02020603050405020304" pitchFamily="18" charset="0"/>
              <a:cs typeface="Times New Roman" panose="02020603050405020304" pitchFamily="18" charset="0"/>
            </a:endParaRPr>
          </a:p>
          <a:p>
            <a:pPr algn="just"/>
            <a:r>
              <a:rPr lang="en-US" sz="2200" dirty="0">
                <a:latin typeface="Times New Roman" panose="02020603050405020304" pitchFamily="18" charset="0"/>
                <a:cs typeface="Times New Roman" panose="02020603050405020304" pitchFamily="18" charset="0"/>
              </a:rPr>
              <a:t>Snowballing sampling: These participants also distribute the questionnaires to their friends and acquaintances for the completion. </a:t>
            </a:r>
          </a:p>
          <a:p>
            <a:pPr algn="just"/>
            <a:endParaRPr lang="en-US" sz="2200" dirty="0">
              <a:latin typeface="Times New Roman" panose="02020603050405020304" pitchFamily="18" charset="0"/>
              <a:cs typeface="Times New Roman" panose="02020603050405020304" pitchFamily="18" charset="0"/>
            </a:endParaRPr>
          </a:p>
          <a:p>
            <a:pPr algn="just"/>
            <a:r>
              <a:rPr lang="en-US" sz="2200" dirty="0">
                <a:latin typeface="Times New Roman" panose="02020603050405020304" pitchFamily="18" charset="0"/>
                <a:cs typeface="Times New Roman" panose="02020603050405020304" pitchFamily="18" charset="0"/>
              </a:rPr>
              <a:t>In-depth interview - A follow-up in-depth interview with one participant is carried out to go through the questionnaire in details.</a:t>
            </a:r>
          </a:p>
          <a:p>
            <a:pPr algn="just"/>
            <a:endParaRPr lang="en-US" sz="2200" dirty="0">
              <a:latin typeface="Times New Roman" panose="02020603050405020304" pitchFamily="18" charset="0"/>
              <a:cs typeface="Times New Roman" panose="02020603050405020304" pitchFamily="18" charset="0"/>
            </a:endParaRPr>
          </a:p>
          <a:p>
            <a:pPr algn="just"/>
            <a:r>
              <a:rPr lang="en-US" sz="2200" dirty="0">
                <a:latin typeface="Times New Roman" panose="02020603050405020304" pitchFamily="18" charset="0"/>
                <a:cs typeface="Times New Roman" panose="02020603050405020304" pitchFamily="18" charset="0"/>
              </a:rPr>
              <a:t>Participants of a wide range of age groups and education background are selected.  No names are disclosed.  </a:t>
            </a:r>
          </a:p>
          <a:p>
            <a:pPr algn="just"/>
            <a:endParaRPr lang="en-US" sz="2200" dirty="0">
              <a:latin typeface="Times New Roman" panose="02020603050405020304" pitchFamily="18" charset="0"/>
              <a:cs typeface="Times New Roman" panose="02020603050405020304" pitchFamily="18" charset="0"/>
            </a:endParaRPr>
          </a:p>
          <a:p>
            <a:pPr marL="0" indent="0" algn="just">
              <a:buNone/>
            </a:pPr>
            <a:r>
              <a:rPr lang="en-US" sz="2200" dirty="0">
                <a:latin typeface="Times New Roman" panose="02020603050405020304" pitchFamily="18" charset="0"/>
                <a:cs typeface="Times New Roman" panose="02020603050405020304" pitchFamily="18" charset="0"/>
              </a:rPr>
              <a:t> </a:t>
            </a:r>
          </a:p>
          <a:p>
            <a:pPr algn="just"/>
            <a:endParaRPr lang="en-US" sz="2200" dirty="0">
              <a:latin typeface="Times New Roman" panose="02020603050405020304" pitchFamily="18" charset="0"/>
              <a:cs typeface="Times New Roman" panose="02020603050405020304" pitchFamily="18" charset="0"/>
            </a:endParaRPr>
          </a:p>
          <a:p>
            <a:pPr algn="just"/>
            <a:endParaRPr lang="en-US" sz="2200" dirty="0">
              <a:latin typeface="Times New Roman" panose="02020603050405020304" pitchFamily="18" charset="0"/>
              <a:cs typeface="Times New Roman" panose="02020603050405020304" pitchFamily="18" charset="0"/>
            </a:endParaRPr>
          </a:p>
          <a:p>
            <a:pPr algn="just"/>
            <a:endParaRPr lang="en-US" sz="2200" dirty="0">
              <a:latin typeface="Times New Roman" panose="02020603050405020304" pitchFamily="18" charset="0"/>
              <a:cs typeface="Times New Roman" panose="02020603050405020304" pitchFamily="18" charset="0"/>
            </a:endParaRPr>
          </a:p>
          <a:p>
            <a:endParaRPr lang="en-US" sz="2200" dirty="0">
              <a:latin typeface="Times New Roman" panose="02020603050405020304" pitchFamily="18" charset="0"/>
              <a:cs typeface="Times New Roman" panose="02020603050405020304" pitchFamily="18" charset="0"/>
            </a:endParaRPr>
          </a:p>
          <a:p>
            <a:endParaRPr lang="en-US" sz="2200" dirty="0">
              <a:latin typeface="Times New Roman" panose="02020603050405020304" pitchFamily="18" charset="0"/>
              <a:cs typeface="Times New Roman" panose="02020603050405020304" pitchFamily="18" charset="0"/>
            </a:endParaRPr>
          </a:p>
          <a:p>
            <a:endParaRPr lang="en-US" sz="2200" dirty="0">
              <a:latin typeface="Times New Roman" panose="02020603050405020304" pitchFamily="18" charset="0"/>
              <a:cs typeface="Times New Roman" panose="02020603050405020304" pitchFamily="18" charset="0"/>
            </a:endParaRPr>
          </a:p>
          <a:p>
            <a:endParaRPr lang="en-US" sz="2200" dirty="0">
              <a:latin typeface="Times New Roman" panose="02020603050405020304" pitchFamily="18" charset="0"/>
              <a:cs typeface="Times New Roman" panose="02020603050405020304" pitchFamily="18" charset="0"/>
            </a:endParaRPr>
          </a:p>
          <a:p>
            <a:pPr marL="0" indent="0">
              <a:buNone/>
            </a:pPr>
            <a:endParaRPr lang="en-US" sz="2200" dirty="0">
              <a:latin typeface="Times New Roman" panose="02020603050405020304" pitchFamily="18" charset="0"/>
              <a:cs typeface="Times New Roman" panose="02020603050405020304" pitchFamily="18" charset="0"/>
            </a:endParaRPr>
          </a:p>
          <a:p>
            <a:endParaRPr lang="en-US" sz="2200" dirty="0">
              <a:latin typeface="Times New Roman" panose="02020603050405020304" pitchFamily="18" charset="0"/>
              <a:cs typeface="Times New Roman" panose="02020603050405020304" pitchFamily="18" charset="0"/>
            </a:endParaRPr>
          </a:p>
          <a:p>
            <a:pPr>
              <a:lnSpc>
                <a:spcPct val="150000"/>
              </a:lnSpc>
              <a:spcBef>
                <a:spcPts val="0"/>
              </a:spcBef>
            </a:pPr>
            <a:endParaRPr lang="en-US" sz="2200" dirty="0">
              <a:latin typeface="Times New Roman" panose="02020603050405020304" pitchFamily="18" charset="0"/>
              <a:cs typeface="Times New Roman" panose="02020603050405020304" pitchFamily="18" charset="0"/>
            </a:endParaRPr>
          </a:p>
          <a:p>
            <a:pPr>
              <a:lnSpc>
                <a:spcPct val="150000"/>
              </a:lnSpc>
              <a:spcBef>
                <a:spcPts val="0"/>
              </a:spcBef>
            </a:pPr>
            <a:endParaRPr lang="en-US" sz="2200" dirty="0">
              <a:latin typeface="Times New Roman" panose="02020603050405020304" pitchFamily="18" charset="0"/>
              <a:cs typeface="Times New Roman" panose="02020603050405020304" pitchFamily="18" charset="0"/>
            </a:endParaRPr>
          </a:p>
          <a:p>
            <a:endParaRPr lang="en-US" dirty="0"/>
          </a:p>
        </p:txBody>
      </p:sp>
      <p:sp>
        <p:nvSpPr>
          <p:cNvPr id="4" name="Slide Number Placeholder 3">
            <a:extLst>
              <a:ext uri="{FF2B5EF4-FFF2-40B4-BE49-F238E27FC236}">
                <a16:creationId xmlns:a16="http://schemas.microsoft.com/office/drawing/2014/main" id="{600CFCF1-B8CD-4179-8E26-C915702F53E7}"/>
              </a:ext>
            </a:extLst>
          </p:cNvPr>
          <p:cNvSpPr>
            <a:spLocks noGrp="1"/>
          </p:cNvSpPr>
          <p:nvPr>
            <p:ph type="sldNum" sz="quarter" idx="12"/>
          </p:nvPr>
        </p:nvSpPr>
        <p:spPr/>
        <p:txBody>
          <a:bodyPr/>
          <a:lstStyle/>
          <a:p>
            <a:fld id="{4FA6E770-8175-4700-8DE4-19678FEC494A}" type="slidenum">
              <a:rPr lang="zh-HK" altLang="en-US" smtClean="0"/>
              <a:t>11</a:t>
            </a:fld>
            <a:endParaRPr lang="zh-HK" altLang="en-US"/>
          </a:p>
        </p:txBody>
      </p:sp>
    </p:spTree>
    <p:extLst>
      <p:ext uri="{BB962C8B-B14F-4D97-AF65-F5344CB8AC3E}">
        <p14:creationId xmlns:p14="http://schemas.microsoft.com/office/powerpoint/2010/main" val="16877734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A2FEE-BEAE-4B0D-A400-DCC1485659D0}"/>
              </a:ext>
            </a:extLst>
          </p:cNvPr>
          <p:cNvSpPr>
            <a:spLocks noGrp="1"/>
          </p:cNvSpPr>
          <p:nvPr>
            <p:ph type="title"/>
          </p:nvPr>
        </p:nvSpPr>
        <p:spPr>
          <a:xfrm>
            <a:off x="486758" y="375419"/>
            <a:ext cx="8229600" cy="677317"/>
          </a:xfrm>
        </p:spPr>
        <p:txBody>
          <a:bodyPr>
            <a:normAutofit/>
          </a:bodyPr>
          <a:lstStyle/>
          <a:p>
            <a:pPr algn="l"/>
            <a:r>
              <a:rPr lang="en-US" sz="2200" dirty="0">
                <a:latin typeface="Times New Roman" panose="02020603050405020304" pitchFamily="18" charset="0"/>
                <a:cs typeface="Times New Roman" panose="02020603050405020304" pitchFamily="18" charset="0"/>
              </a:rPr>
              <a:t>Data collection steps and Data analysis</a:t>
            </a:r>
          </a:p>
        </p:txBody>
      </p:sp>
      <p:sp>
        <p:nvSpPr>
          <p:cNvPr id="3" name="Content Placeholder 2">
            <a:extLst>
              <a:ext uri="{FF2B5EF4-FFF2-40B4-BE49-F238E27FC236}">
                <a16:creationId xmlns:a16="http://schemas.microsoft.com/office/drawing/2014/main" id="{D99D98DF-87ED-4E41-8386-22069CDBB457}"/>
              </a:ext>
            </a:extLst>
          </p:cNvPr>
          <p:cNvSpPr>
            <a:spLocks noGrp="1"/>
          </p:cNvSpPr>
          <p:nvPr>
            <p:ph idx="1"/>
          </p:nvPr>
        </p:nvSpPr>
        <p:spPr>
          <a:xfrm>
            <a:off x="457200" y="1052736"/>
            <a:ext cx="8229600" cy="5112568"/>
          </a:xfrm>
        </p:spPr>
        <p:txBody>
          <a:bodyPr>
            <a:normAutofit fontScale="92500" lnSpcReduction="20000"/>
          </a:bodyPr>
          <a:lstStyle/>
          <a:p>
            <a:pPr algn="just">
              <a:lnSpc>
                <a:spcPct val="150000"/>
              </a:lnSpc>
            </a:pPr>
            <a:r>
              <a:rPr lang="en-US" sz="2200" dirty="0">
                <a:latin typeface="Times New Roman" panose="02020603050405020304" pitchFamily="18" charset="0"/>
                <a:cs typeface="Times New Roman" panose="02020603050405020304" pitchFamily="18" charset="0"/>
              </a:rPr>
              <a:t>Semi-structured questionnaires are distributed to participants.</a:t>
            </a:r>
          </a:p>
          <a:p>
            <a:pPr algn="just">
              <a:lnSpc>
                <a:spcPct val="150000"/>
              </a:lnSpc>
            </a:pPr>
            <a:r>
              <a:rPr lang="en-US" sz="2200" dirty="0">
                <a:latin typeface="Times New Roman" panose="02020603050405020304" pitchFamily="18" charset="0"/>
                <a:cs typeface="Times New Roman" panose="02020603050405020304" pitchFamily="18" charset="0"/>
              </a:rPr>
              <a:t>Purpose and information are provided on the questionnaire.</a:t>
            </a:r>
          </a:p>
          <a:p>
            <a:pPr algn="just">
              <a:lnSpc>
                <a:spcPct val="150000"/>
              </a:lnSpc>
            </a:pPr>
            <a:r>
              <a:rPr lang="en-US" sz="2200" dirty="0">
                <a:latin typeface="Times New Roman" panose="02020603050405020304" pitchFamily="18" charset="0"/>
                <a:cs typeface="Times New Roman" panose="02020603050405020304" pitchFamily="18" charset="0"/>
              </a:rPr>
              <a:t>Brief explanations are provided verbally when required.</a:t>
            </a:r>
          </a:p>
          <a:p>
            <a:pPr algn="just">
              <a:lnSpc>
                <a:spcPct val="150000"/>
              </a:lnSpc>
            </a:pPr>
            <a:r>
              <a:rPr lang="en-US" sz="2200" dirty="0">
                <a:latin typeface="Times New Roman" panose="02020603050405020304" pitchFamily="18" charset="0"/>
                <a:cs typeface="Times New Roman" panose="02020603050405020304" pitchFamily="18" charset="0"/>
              </a:rPr>
              <a:t>Confidentiality and analysis on aggregate basis are </a:t>
            </a:r>
            <a:r>
              <a:rPr lang="en-US" sz="2200" dirty="0" err="1">
                <a:latin typeface="Times New Roman" panose="02020603050405020304" pitchFamily="18" charset="0"/>
                <a:cs typeface="Times New Roman" panose="02020603050405020304" pitchFamily="18" charset="0"/>
              </a:rPr>
              <a:t>emphasised</a:t>
            </a:r>
            <a:r>
              <a:rPr lang="en-US" sz="2200" dirty="0">
                <a:latin typeface="Times New Roman" panose="02020603050405020304" pitchFamily="18" charset="0"/>
                <a:cs typeface="Times New Roman" panose="02020603050405020304" pitchFamily="18" charset="0"/>
              </a:rPr>
              <a:t>.</a:t>
            </a:r>
          </a:p>
          <a:p>
            <a:pPr algn="just">
              <a:lnSpc>
                <a:spcPct val="150000"/>
              </a:lnSpc>
            </a:pPr>
            <a:r>
              <a:rPr lang="en-US" sz="2200" dirty="0">
                <a:latin typeface="Times New Roman" panose="02020603050405020304" pitchFamily="18" charset="0"/>
                <a:cs typeface="Times New Roman" panose="02020603050405020304" pitchFamily="18" charset="0"/>
              </a:rPr>
              <a:t>No right or wrong answers are expected.</a:t>
            </a:r>
          </a:p>
          <a:p>
            <a:pPr algn="just">
              <a:lnSpc>
                <a:spcPct val="150000"/>
              </a:lnSpc>
            </a:pPr>
            <a:r>
              <a:rPr lang="en-US" sz="2200" dirty="0">
                <a:latin typeface="Times New Roman" panose="02020603050405020304" pitchFamily="18" charset="0"/>
                <a:cs typeface="Times New Roman" panose="02020603050405020304" pitchFamily="18" charset="0"/>
              </a:rPr>
              <a:t>The completed questionnaires are received in both hardcopy and softcopy.</a:t>
            </a:r>
          </a:p>
          <a:p>
            <a:pPr algn="just">
              <a:lnSpc>
                <a:spcPct val="150000"/>
              </a:lnSpc>
            </a:pPr>
            <a:r>
              <a:rPr lang="en-US" sz="2200" dirty="0">
                <a:latin typeface="Times New Roman" panose="02020603050405020304" pitchFamily="18" charset="0"/>
                <a:cs typeface="Times New Roman" panose="02020603050405020304" pitchFamily="18" charset="0"/>
              </a:rPr>
              <a:t>Data analysis - Coding of data to produce emerged categories and themes.</a:t>
            </a:r>
          </a:p>
          <a:p>
            <a:pPr algn="just">
              <a:lnSpc>
                <a:spcPct val="150000"/>
              </a:lnSpc>
            </a:pPr>
            <a:r>
              <a:rPr lang="en-US" sz="2200" dirty="0">
                <a:latin typeface="Times New Roman" panose="02020603050405020304" pitchFamily="18" charset="0"/>
                <a:cs typeface="Times New Roman" panose="02020603050405020304" pitchFamily="18" charset="0"/>
              </a:rPr>
              <a:t>The above data collection and data analysis are repeated until categories saturation, i.e. no new categories are emerged.</a:t>
            </a:r>
          </a:p>
          <a:p>
            <a:pPr algn="just">
              <a:lnSpc>
                <a:spcPct val="150000"/>
              </a:lnSpc>
            </a:pPr>
            <a:r>
              <a:rPr lang="en-US" sz="2200" dirty="0">
                <a:latin typeface="Times New Roman" panose="02020603050405020304" pitchFamily="18" charset="0"/>
                <a:cs typeface="Times New Roman" panose="02020603050405020304" pitchFamily="18" charset="0"/>
              </a:rPr>
              <a:t>The analytical framework is produced.  This analytical framework could be further developed into grounded theory under enhanced processes.</a:t>
            </a:r>
          </a:p>
          <a:p>
            <a:pPr marL="0" indent="0" algn="just">
              <a:buNone/>
            </a:pPr>
            <a:endParaRPr lang="en-US" sz="22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600CFCF1-B8CD-4179-8E26-C915702F53E7}"/>
              </a:ext>
            </a:extLst>
          </p:cNvPr>
          <p:cNvSpPr>
            <a:spLocks noGrp="1"/>
          </p:cNvSpPr>
          <p:nvPr>
            <p:ph type="sldNum" sz="quarter" idx="12"/>
          </p:nvPr>
        </p:nvSpPr>
        <p:spPr/>
        <p:txBody>
          <a:bodyPr/>
          <a:lstStyle/>
          <a:p>
            <a:fld id="{4FA6E770-8175-4700-8DE4-19678FEC494A}" type="slidenum">
              <a:rPr lang="zh-HK" altLang="en-US" smtClean="0"/>
              <a:t>12</a:t>
            </a:fld>
            <a:endParaRPr lang="zh-HK" altLang="en-US"/>
          </a:p>
        </p:txBody>
      </p:sp>
    </p:spTree>
    <p:extLst>
      <p:ext uri="{BB962C8B-B14F-4D97-AF65-F5344CB8AC3E}">
        <p14:creationId xmlns:p14="http://schemas.microsoft.com/office/powerpoint/2010/main" val="42895085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1BC80-AAD4-45EF-A284-4CB72F1BFCCD}"/>
              </a:ext>
            </a:extLst>
          </p:cNvPr>
          <p:cNvSpPr>
            <a:spLocks noGrp="1"/>
          </p:cNvSpPr>
          <p:nvPr>
            <p:ph type="title"/>
          </p:nvPr>
        </p:nvSpPr>
        <p:spPr/>
        <p:txBody>
          <a:bodyPr>
            <a:normAutofit/>
          </a:bodyPr>
          <a:lstStyle/>
          <a:p>
            <a:pPr algn="l"/>
            <a:r>
              <a:rPr lang="en-US" sz="2400" dirty="0">
                <a:latin typeface="Times New Roman" panose="02020603050405020304" pitchFamily="18" charset="0"/>
                <a:cs typeface="Times New Roman" panose="02020603050405020304" pitchFamily="18" charset="0"/>
              </a:rPr>
              <a:t>Data analysis - Questionnaire</a:t>
            </a:r>
          </a:p>
        </p:txBody>
      </p:sp>
      <p:sp>
        <p:nvSpPr>
          <p:cNvPr id="3" name="Text Placeholder 2">
            <a:extLst>
              <a:ext uri="{FF2B5EF4-FFF2-40B4-BE49-F238E27FC236}">
                <a16:creationId xmlns:a16="http://schemas.microsoft.com/office/drawing/2014/main" id="{61EA4666-724D-4DC8-B4C6-E5997E545143}"/>
              </a:ext>
            </a:extLst>
          </p:cNvPr>
          <p:cNvSpPr>
            <a:spLocks noGrp="1"/>
          </p:cNvSpPr>
          <p:nvPr>
            <p:ph type="body" idx="1"/>
          </p:nvPr>
        </p:nvSpPr>
        <p:spPr>
          <a:xfrm>
            <a:off x="457200" y="1196753"/>
            <a:ext cx="4040188" cy="576064"/>
          </a:xfrm>
        </p:spPr>
        <p:txBody>
          <a:bodyPr anchor="ctr">
            <a:normAutofit/>
          </a:bodyPr>
          <a:lstStyle/>
          <a:p>
            <a:r>
              <a:rPr lang="en-US" sz="2200" b="0" dirty="0">
                <a:latin typeface="Times New Roman" panose="02020603050405020304" pitchFamily="18" charset="0"/>
                <a:cs typeface="Times New Roman" panose="02020603050405020304" pitchFamily="18" charset="0"/>
              </a:rPr>
              <a:t>Brand names</a:t>
            </a:r>
          </a:p>
        </p:txBody>
      </p:sp>
      <p:sp>
        <p:nvSpPr>
          <p:cNvPr id="4" name="Content Placeholder 3">
            <a:extLst>
              <a:ext uri="{FF2B5EF4-FFF2-40B4-BE49-F238E27FC236}">
                <a16:creationId xmlns:a16="http://schemas.microsoft.com/office/drawing/2014/main" id="{500EE484-E73C-4121-88F4-ADCD950B75B1}"/>
              </a:ext>
            </a:extLst>
          </p:cNvPr>
          <p:cNvSpPr>
            <a:spLocks noGrp="1"/>
          </p:cNvSpPr>
          <p:nvPr>
            <p:ph sz="half" idx="2"/>
          </p:nvPr>
        </p:nvSpPr>
        <p:spPr>
          <a:xfrm>
            <a:off x="457200" y="1772818"/>
            <a:ext cx="4040188" cy="4353346"/>
          </a:xfrm>
        </p:spPr>
        <p:txBody>
          <a:bodyPr/>
          <a:lstStyle/>
          <a:p>
            <a:r>
              <a:rPr lang="en-US" sz="2200" dirty="0">
                <a:latin typeface="Times New Roman" panose="02020603050405020304" pitchFamily="18" charset="0"/>
                <a:cs typeface="Times New Roman" panose="02020603050405020304" pitchFamily="18" charset="0"/>
              </a:rPr>
              <a:t>Body shop</a:t>
            </a:r>
          </a:p>
          <a:p>
            <a:r>
              <a:rPr lang="en-US" sz="2200" dirty="0">
                <a:latin typeface="Times New Roman" panose="02020603050405020304" pitchFamily="18" charset="0"/>
                <a:cs typeface="Times New Roman" panose="02020603050405020304" pitchFamily="18" charset="0"/>
              </a:rPr>
              <a:t>Apple iPhone</a:t>
            </a:r>
          </a:p>
          <a:p>
            <a:r>
              <a:rPr lang="en-US" sz="2200" dirty="0">
                <a:latin typeface="Times New Roman" panose="02020603050405020304" pitchFamily="18" charset="0"/>
                <a:cs typeface="Times New Roman" panose="02020603050405020304" pitchFamily="18" charset="0"/>
              </a:rPr>
              <a:t>Hong Kong Jockey Club</a:t>
            </a:r>
          </a:p>
          <a:p>
            <a:r>
              <a:rPr lang="en-US" sz="2200" dirty="0">
                <a:latin typeface="Times New Roman" panose="02020603050405020304" pitchFamily="18" charset="0"/>
                <a:cs typeface="Times New Roman" panose="02020603050405020304" pitchFamily="18" charset="0"/>
              </a:rPr>
              <a:t>H&amp;M</a:t>
            </a:r>
          </a:p>
          <a:p>
            <a:r>
              <a:rPr lang="en-US" sz="2200" dirty="0">
                <a:latin typeface="Times New Roman" panose="02020603050405020304" pitchFamily="18" charset="0"/>
                <a:cs typeface="Times New Roman" panose="02020603050405020304" pitchFamily="18" charset="0"/>
              </a:rPr>
              <a:t>McDonald</a:t>
            </a:r>
          </a:p>
          <a:p>
            <a:r>
              <a:rPr lang="en-US" sz="2200" dirty="0">
                <a:latin typeface="Times New Roman" panose="02020603050405020304" pitchFamily="18" charset="0"/>
                <a:cs typeface="Times New Roman" panose="02020603050405020304" pitchFamily="18" charset="0"/>
              </a:rPr>
              <a:t>Watsons Water</a:t>
            </a:r>
          </a:p>
          <a:p>
            <a:endParaRPr lang="en-US" sz="2200" dirty="0">
              <a:latin typeface="Times New Roman" panose="02020603050405020304" pitchFamily="18" charset="0"/>
              <a:cs typeface="Times New Roman" panose="02020603050405020304" pitchFamily="18" charset="0"/>
            </a:endParaRPr>
          </a:p>
          <a:p>
            <a:endParaRPr lang="en-US" dirty="0"/>
          </a:p>
        </p:txBody>
      </p:sp>
      <p:sp>
        <p:nvSpPr>
          <p:cNvPr id="5" name="Text Placeholder 4">
            <a:extLst>
              <a:ext uri="{FF2B5EF4-FFF2-40B4-BE49-F238E27FC236}">
                <a16:creationId xmlns:a16="http://schemas.microsoft.com/office/drawing/2014/main" id="{D0A93404-41B1-4D28-B755-58F7A2CC97A9}"/>
              </a:ext>
            </a:extLst>
          </p:cNvPr>
          <p:cNvSpPr>
            <a:spLocks noGrp="1"/>
          </p:cNvSpPr>
          <p:nvPr>
            <p:ph type="body" sz="quarter" idx="3"/>
          </p:nvPr>
        </p:nvSpPr>
        <p:spPr>
          <a:xfrm>
            <a:off x="4211961" y="1196752"/>
            <a:ext cx="4557964" cy="576065"/>
          </a:xfrm>
        </p:spPr>
        <p:txBody>
          <a:bodyPr anchor="ctr">
            <a:normAutofit/>
          </a:bodyPr>
          <a:lstStyle/>
          <a:p>
            <a:r>
              <a:rPr lang="en-US" sz="2200" b="0" dirty="0">
                <a:latin typeface="Times New Roman" panose="02020603050405020304" pitchFamily="18" charset="0"/>
                <a:cs typeface="Times New Roman" panose="02020603050405020304" pitchFamily="18" charset="0"/>
              </a:rPr>
              <a:t>Questions</a:t>
            </a:r>
          </a:p>
        </p:txBody>
      </p:sp>
      <p:sp>
        <p:nvSpPr>
          <p:cNvPr id="6" name="Content Placeholder 5">
            <a:extLst>
              <a:ext uri="{FF2B5EF4-FFF2-40B4-BE49-F238E27FC236}">
                <a16:creationId xmlns:a16="http://schemas.microsoft.com/office/drawing/2014/main" id="{5ABC245F-4ED5-47BA-83B2-48620E3D36C7}"/>
              </a:ext>
            </a:extLst>
          </p:cNvPr>
          <p:cNvSpPr>
            <a:spLocks noGrp="1"/>
          </p:cNvSpPr>
          <p:nvPr>
            <p:ph sz="quarter" idx="4"/>
          </p:nvPr>
        </p:nvSpPr>
        <p:spPr>
          <a:xfrm>
            <a:off x="4211961" y="1772817"/>
            <a:ext cx="4557964" cy="4432135"/>
          </a:xfrm>
        </p:spPr>
        <p:txBody>
          <a:bodyPr>
            <a:normAutofit/>
          </a:bodyPr>
          <a:lstStyle/>
          <a:p>
            <a:r>
              <a:rPr lang="en-US" sz="2200" dirty="0">
                <a:latin typeface="Times New Roman" panose="02020603050405020304" pitchFamily="18" charset="0"/>
                <a:cs typeface="Times New Roman" panose="02020603050405020304" pitchFamily="18" charset="0"/>
              </a:rPr>
              <a:t>Have you purchased any products under this brand name in the past three years? Why?</a:t>
            </a:r>
          </a:p>
          <a:p>
            <a:r>
              <a:rPr lang="en-US" sz="2200" dirty="0">
                <a:latin typeface="Times New Roman" panose="02020603050405020304" pitchFamily="18" charset="0"/>
                <a:cs typeface="Times New Roman" panose="02020603050405020304" pitchFamily="18" charset="0"/>
              </a:rPr>
              <a:t>Are you aware of the social responsibility activities of the  company?</a:t>
            </a:r>
          </a:p>
          <a:p>
            <a:r>
              <a:rPr lang="en-US" sz="2200" dirty="0">
                <a:latin typeface="Times New Roman" panose="02020603050405020304" pitchFamily="18" charset="0"/>
                <a:cs typeface="Times New Roman" panose="02020603050405020304" pitchFamily="18" charset="0"/>
              </a:rPr>
              <a:t>How do you think about the mentioned CSR activities?  And do these activities affect your buying decision in the past and in the future?</a:t>
            </a:r>
          </a:p>
        </p:txBody>
      </p:sp>
      <p:sp>
        <p:nvSpPr>
          <p:cNvPr id="7" name="Slide Number Placeholder 6">
            <a:extLst>
              <a:ext uri="{FF2B5EF4-FFF2-40B4-BE49-F238E27FC236}">
                <a16:creationId xmlns:a16="http://schemas.microsoft.com/office/drawing/2014/main" id="{67506C90-3DDD-4E1E-9ED1-A1DF0591F96A}"/>
              </a:ext>
            </a:extLst>
          </p:cNvPr>
          <p:cNvSpPr>
            <a:spLocks noGrp="1"/>
          </p:cNvSpPr>
          <p:nvPr>
            <p:ph type="sldNum" sz="quarter" idx="12"/>
          </p:nvPr>
        </p:nvSpPr>
        <p:spPr/>
        <p:txBody>
          <a:bodyPr/>
          <a:lstStyle/>
          <a:p>
            <a:fld id="{4FA6E770-8175-4700-8DE4-19678FEC494A}" type="slidenum">
              <a:rPr lang="zh-HK" altLang="en-US" smtClean="0"/>
              <a:t>13</a:t>
            </a:fld>
            <a:endParaRPr lang="zh-HK" altLang="en-US"/>
          </a:p>
        </p:txBody>
      </p:sp>
    </p:spTree>
    <p:extLst>
      <p:ext uri="{BB962C8B-B14F-4D97-AF65-F5344CB8AC3E}">
        <p14:creationId xmlns:p14="http://schemas.microsoft.com/office/powerpoint/2010/main" val="3021562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A2FEE-BEAE-4B0D-A400-DCC1485659D0}"/>
              </a:ext>
            </a:extLst>
          </p:cNvPr>
          <p:cNvSpPr>
            <a:spLocks noGrp="1"/>
          </p:cNvSpPr>
          <p:nvPr>
            <p:ph type="title"/>
          </p:nvPr>
        </p:nvSpPr>
        <p:spPr>
          <a:xfrm>
            <a:off x="486758" y="375419"/>
            <a:ext cx="8229600" cy="677317"/>
          </a:xfrm>
        </p:spPr>
        <p:txBody>
          <a:bodyPr>
            <a:normAutofit/>
          </a:bodyPr>
          <a:lstStyle/>
          <a:p>
            <a:pPr algn="l"/>
            <a:r>
              <a:rPr lang="en-US" sz="2200" dirty="0">
                <a:latin typeface="Times New Roman" panose="02020603050405020304" pitchFamily="18" charset="0"/>
                <a:cs typeface="Times New Roman" panose="02020603050405020304" pitchFamily="18" charset="0"/>
              </a:rPr>
              <a:t>Data Analysis - CSR activities</a:t>
            </a:r>
          </a:p>
        </p:txBody>
      </p:sp>
      <p:sp>
        <p:nvSpPr>
          <p:cNvPr id="3" name="Content Placeholder 2">
            <a:extLst>
              <a:ext uri="{FF2B5EF4-FFF2-40B4-BE49-F238E27FC236}">
                <a16:creationId xmlns:a16="http://schemas.microsoft.com/office/drawing/2014/main" id="{D99D98DF-87ED-4E41-8386-22069CDBB457}"/>
              </a:ext>
            </a:extLst>
          </p:cNvPr>
          <p:cNvSpPr>
            <a:spLocks noGrp="1"/>
          </p:cNvSpPr>
          <p:nvPr>
            <p:ph idx="1"/>
          </p:nvPr>
        </p:nvSpPr>
        <p:spPr>
          <a:xfrm>
            <a:off x="457200" y="1052736"/>
            <a:ext cx="8229600" cy="5112568"/>
          </a:xfrm>
        </p:spPr>
        <p:txBody>
          <a:bodyPr>
            <a:noAutofit/>
          </a:bodyPr>
          <a:lstStyle/>
          <a:p>
            <a:pPr marL="0" indent="0" algn="just">
              <a:lnSpc>
                <a:spcPct val="150000"/>
              </a:lnSpc>
              <a:buNone/>
            </a:pPr>
            <a:r>
              <a:rPr lang="en-US" sz="2200" dirty="0">
                <a:latin typeface="Times New Roman" panose="02020603050405020304" pitchFamily="18" charset="0"/>
                <a:cs typeface="Times New Roman" panose="02020603050405020304" pitchFamily="18" charset="0"/>
              </a:rPr>
              <a:t>Positive CSR activities</a:t>
            </a:r>
          </a:p>
          <a:p>
            <a:pPr algn="just"/>
            <a:r>
              <a:rPr lang="en-US" sz="2200" dirty="0">
                <a:latin typeface="Times New Roman" panose="02020603050405020304" pitchFamily="18" charset="0"/>
                <a:cs typeface="Times New Roman" panose="02020603050405020304" pitchFamily="18" charset="0"/>
              </a:rPr>
              <a:t>Body Shop:  Forever against animal testing (</a:t>
            </a:r>
            <a:r>
              <a:rPr lang="zh-CN" altLang="en-US" sz="2000" b="1" dirty="0">
                <a:latin typeface="Times New Roman" panose="02020603050405020304" pitchFamily="18" charset="0"/>
                <a:cs typeface="Times New Roman" panose="02020603050405020304" pitchFamily="18" charset="0"/>
              </a:rPr>
              <a:t>永久反對動物測試</a:t>
            </a:r>
            <a:r>
              <a:rPr lang="en-US" sz="2200" b="1" dirty="0">
                <a:latin typeface="Times New Roman" panose="02020603050405020304" pitchFamily="18" charset="0"/>
                <a:cs typeface="Times New Roman" panose="02020603050405020304" pitchFamily="18" charset="0"/>
              </a:rPr>
              <a:t>)</a:t>
            </a:r>
            <a:r>
              <a:rPr lang="en-US" sz="2200" dirty="0">
                <a:latin typeface="Times New Roman" panose="02020603050405020304" pitchFamily="18" charset="0"/>
                <a:cs typeface="Times New Roman" panose="02020603050405020304" pitchFamily="18" charset="0"/>
              </a:rPr>
              <a:t>, community trade (</a:t>
            </a:r>
            <a:r>
              <a:rPr lang="zh-CN" altLang="en-US" sz="2000" b="1" cap="all" dirty="0">
                <a:latin typeface="Times New Roman" panose="02020603050405020304" pitchFamily="18" charset="0"/>
                <a:cs typeface="Times New Roman" panose="02020603050405020304" pitchFamily="18" charset="0"/>
              </a:rPr>
              <a:t>成就社群貿易</a:t>
            </a:r>
            <a:r>
              <a:rPr lang="en-US" sz="2200" b="1" cap="all" dirty="0">
                <a:latin typeface="Times New Roman" panose="02020603050405020304" pitchFamily="18" charset="0"/>
                <a:cs typeface="Times New Roman" panose="02020603050405020304" pitchFamily="18" charset="0"/>
              </a:rPr>
              <a:t>).</a:t>
            </a:r>
          </a:p>
          <a:p>
            <a:pPr algn="just"/>
            <a:endParaRPr lang="en-US" sz="2200" dirty="0">
              <a:latin typeface="Times New Roman" panose="02020603050405020304" pitchFamily="18" charset="0"/>
              <a:cs typeface="Times New Roman" panose="02020603050405020304" pitchFamily="18" charset="0"/>
            </a:endParaRPr>
          </a:p>
          <a:p>
            <a:pPr algn="just"/>
            <a:r>
              <a:rPr lang="en-US" sz="2200" dirty="0">
                <a:latin typeface="Times New Roman" panose="02020603050405020304" pitchFamily="18" charset="0"/>
                <a:cs typeface="Times New Roman" panose="02020603050405020304" pitchFamily="18" charset="0"/>
              </a:rPr>
              <a:t>Hong Kong Jockey Club:  The surplus generated by the regulated betting is used to benefit the people by their charitable and community projects.</a:t>
            </a:r>
          </a:p>
          <a:p>
            <a:pPr algn="just"/>
            <a:endParaRPr lang="en-US" sz="2200" dirty="0">
              <a:latin typeface="Times New Roman" panose="02020603050405020304" pitchFamily="18" charset="0"/>
              <a:cs typeface="Times New Roman" panose="02020603050405020304" pitchFamily="18" charset="0"/>
            </a:endParaRPr>
          </a:p>
          <a:p>
            <a:pPr algn="just"/>
            <a:r>
              <a:rPr lang="en-US" sz="2200" dirty="0">
                <a:latin typeface="Times New Roman" panose="02020603050405020304" pitchFamily="18" charset="0"/>
                <a:cs typeface="Times New Roman" panose="02020603050405020304" pitchFamily="18" charset="0"/>
              </a:rPr>
              <a:t>McDonald:  Donald McDonald House Charities and 24-hour services to meet the needs of customers.</a:t>
            </a:r>
          </a:p>
          <a:p>
            <a:pPr algn="just"/>
            <a:endParaRPr lang="en-US" sz="2200" dirty="0">
              <a:latin typeface="Times New Roman" panose="02020603050405020304" pitchFamily="18" charset="0"/>
              <a:cs typeface="Times New Roman" panose="02020603050405020304" pitchFamily="18" charset="0"/>
            </a:endParaRPr>
          </a:p>
          <a:p>
            <a:pPr algn="just"/>
            <a:r>
              <a:rPr lang="en-US" sz="2200" dirty="0">
                <a:latin typeface="Times New Roman" panose="02020603050405020304" pitchFamily="18" charset="0"/>
                <a:cs typeface="Times New Roman" panose="02020603050405020304" pitchFamily="18" charset="0"/>
              </a:rPr>
              <a:t>Watsons Water:  Plastic Container Recycle </a:t>
            </a:r>
            <a:r>
              <a:rPr lang="en-US" sz="2200" dirty="0" err="1">
                <a:latin typeface="Times New Roman" panose="02020603050405020304" pitchFamily="18" charset="0"/>
                <a:cs typeface="Times New Roman" panose="02020603050405020304" pitchFamily="18" charset="0"/>
              </a:rPr>
              <a:t>Programme</a:t>
            </a:r>
            <a:r>
              <a:rPr lang="en-US" sz="2200" dirty="0">
                <a:latin typeface="Times New Roman" panose="02020603050405020304" pitchFamily="18" charset="0"/>
                <a:cs typeface="Times New Roman" panose="02020603050405020304" pitchFamily="18" charset="0"/>
              </a:rPr>
              <a:t> to collect plastic containers and bottled water.</a:t>
            </a:r>
          </a:p>
        </p:txBody>
      </p:sp>
      <p:sp>
        <p:nvSpPr>
          <p:cNvPr id="4" name="Slide Number Placeholder 3">
            <a:extLst>
              <a:ext uri="{FF2B5EF4-FFF2-40B4-BE49-F238E27FC236}">
                <a16:creationId xmlns:a16="http://schemas.microsoft.com/office/drawing/2014/main" id="{600CFCF1-B8CD-4179-8E26-C915702F53E7}"/>
              </a:ext>
            </a:extLst>
          </p:cNvPr>
          <p:cNvSpPr>
            <a:spLocks noGrp="1"/>
          </p:cNvSpPr>
          <p:nvPr>
            <p:ph type="sldNum" sz="quarter" idx="12"/>
          </p:nvPr>
        </p:nvSpPr>
        <p:spPr/>
        <p:txBody>
          <a:bodyPr/>
          <a:lstStyle/>
          <a:p>
            <a:fld id="{4FA6E770-8175-4700-8DE4-19678FEC494A}" type="slidenum">
              <a:rPr lang="zh-HK" altLang="en-US" smtClean="0"/>
              <a:t>14</a:t>
            </a:fld>
            <a:endParaRPr lang="zh-HK" altLang="en-US"/>
          </a:p>
        </p:txBody>
      </p:sp>
    </p:spTree>
    <p:extLst>
      <p:ext uri="{BB962C8B-B14F-4D97-AF65-F5344CB8AC3E}">
        <p14:creationId xmlns:p14="http://schemas.microsoft.com/office/powerpoint/2010/main" val="23285982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A2FEE-BEAE-4B0D-A400-DCC1485659D0}"/>
              </a:ext>
            </a:extLst>
          </p:cNvPr>
          <p:cNvSpPr>
            <a:spLocks noGrp="1"/>
          </p:cNvSpPr>
          <p:nvPr>
            <p:ph type="title"/>
          </p:nvPr>
        </p:nvSpPr>
        <p:spPr>
          <a:xfrm>
            <a:off x="486758" y="375419"/>
            <a:ext cx="8229600" cy="677317"/>
          </a:xfrm>
        </p:spPr>
        <p:txBody>
          <a:bodyPr>
            <a:normAutofit/>
          </a:bodyPr>
          <a:lstStyle/>
          <a:p>
            <a:pPr algn="l"/>
            <a:r>
              <a:rPr lang="en-US" sz="2200" dirty="0">
                <a:latin typeface="Times New Roman" panose="02020603050405020304" pitchFamily="18" charset="0"/>
                <a:cs typeface="Times New Roman" panose="02020603050405020304" pitchFamily="18" charset="0"/>
              </a:rPr>
              <a:t>Data Analysis - CSR activities</a:t>
            </a:r>
          </a:p>
        </p:txBody>
      </p:sp>
      <p:sp>
        <p:nvSpPr>
          <p:cNvPr id="3" name="Content Placeholder 2">
            <a:extLst>
              <a:ext uri="{FF2B5EF4-FFF2-40B4-BE49-F238E27FC236}">
                <a16:creationId xmlns:a16="http://schemas.microsoft.com/office/drawing/2014/main" id="{D99D98DF-87ED-4E41-8386-22069CDBB457}"/>
              </a:ext>
            </a:extLst>
          </p:cNvPr>
          <p:cNvSpPr>
            <a:spLocks noGrp="1"/>
          </p:cNvSpPr>
          <p:nvPr>
            <p:ph idx="1"/>
          </p:nvPr>
        </p:nvSpPr>
        <p:spPr>
          <a:xfrm>
            <a:off x="457200" y="1196752"/>
            <a:ext cx="8229600" cy="4968552"/>
          </a:xfrm>
        </p:spPr>
        <p:txBody>
          <a:bodyPr>
            <a:normAutofit/>
          </a:bodyPr>
          <a:lstStyle/>
          <a:p>
            <a:pPr marL="0" indent="0" algn="just">
              <a:buNone/>
            </a:pPr>
            <a:r>
              <a:rPr lang="en-US" sz="2200" dirty="0">
                <a:latin typeface="Times New Roman" panose="02020603050405020304" pitchFamily="18" charset="0"/>
                <a:cs typeface="Times New Roman" panose="02020603050405020304" pitchFamily="18" charset="0"/>
              </a:rPr>
              <a:t>Negative CSR activities</a:t>
            </a:r>
          </a:p>
          <a:p>
            <a:pPr algn="just"/>
            <a:r>
              <a:rPr lang="en-US" sz="2200" dirty="0">
                <a:latin typeface="Times New Roman" panose="02020603050405020304" pitchFamily="18" charset="0"/>
                <a:cs typeface="Times New Roman" panose="02020603050405020304" pitchFamily="18" charset="0"/>
              </a:rPr>
              <a:t>Apple iPhone:  Previous news on the factory-suicide, extreme working conditions, </a:t>
            </a:r>
            <a:r>
              <a:rPr lang="en-US" sz="2200" dirty="0" err="1">
                <a:latin typeface="Times New Roman" panose="02020603050405020304" pitchFamily="18" charset="0"/>
                <a:cs typeface="Times New Roman" panose="02020603050405020304" pitchFamily="18" charset="0"/>
              </a:rPr>
              <a:t>labour</a:t>
            </a:r>
            <a:r>
              <a:rPr lang="en-US" sz="2200" dirty="0">
                <a:latin typeface="Times New Roman" panose="02020603050405020304" pitchFamily="18" charset="0"/>
                <a:cs typeface="Times New Roman" panose="02020603050405020304" pitchFamily="18" charset="0"/>
              </a:rPr>
              <a:t> abuses by Foxconn </a:t>
            </a:r>
            <a:r>
              <a:rPr lang="en-US" sz="2200" dirty="0"/>
              <a:t>(</a:t>
            </a:r>
            <a:r>
              <a:rPr lang="zh-CN" altLang="en-US" sz="2200" dirty="0"/>
              <a:t>富士康</a:t>
            </a:r>
            <a:r>
              <a:rPr lang="en-US" sz="2200" dirty="0"/>
              <a:t>) </a:t>
            </a:r>
            <a:r>
              <a:rPr lang="en-US" sz="2200" dirty="0">
                <a:latin typeface="Times New Roman" panose="02020603050405020304" pitchFamily="18" charset="0"/>
                <a:cs typeface="Times New Roman" panose="02020603050405020304" pitchFamily="18" charset="0"/>
              </a:rPr>
              <a:t>that makes money from assembling Apple iPhones.</a:t>
            </a:r>
          </a:p>
          <a:p>
            <a:pPr algn="just"/>
            <a:endParaRPr lang="en-US" sz="2200" dirty="0">
              <a:latin typeface="Times New Roman" panose="02020603050405020304" pitchFamily="18" charset="0"/>
              <a:cs typeface="Times New Roman" panose="02020603050405020304" pitchFamily="18" charset="0"/>
            </a:endParaRPr>
          </a:p>
          <a:p>
            <a:pPr algn="just"/>
            <a:r>
              <a:rPr lang="en-US" sz="2200" dirty="0">
                <a:latin typeface="Times New Roman" panose="02020603050405020304" pitchFamily="18" charset="0"/>
                <a:cs typeface="Times New Roman" panose="02020603050405020304" pitchFamily="18" charset="0"/>
              </a:rPr>
              <a:t>H&amp;M:  Adverse news on H&amp;M’s contracting with manufactures that employed child </a:t>
            </a:r>
            <a:r>
              <a:rPr lang="en-US" sz="2200" dirty="0" err="1">
                <a:latin typeface="Times New Roman" panose="02020603050405020304" pitchFamily="18" charset="0"/>
                <a:cs typeface="Times New Roman" panose="02020603050405020304" pitchFamily="18" charset="0"/>
              </a:rPr>
              <a:t>labour</a:t>
            </a:r>
            <a:r>
              <a:rPr lang="en-US" sz="2200" dirty="0">
                <a:latin typeface="Times New Roman" panose="02020603050405020304" pitchFamily="18" charset="0"/>
                <a:cs typeface="Times New Roman" panose="02020603050405020304" pitchFamily="18" charset="0"/>
              </a:rPr>
              <a:t> in Myanmar.  This is in violation of child rights in international law.</a:t>
            </a:r>
          </a:p>
        </p:txBody>
      </p:sp>
      <p:sp>
        <p:nvSpPr>
          <p:cNvPr id="4" name="Slide Number Placeholder 3">
            <a:extLst>
              <a:ext uri="{FF2B5EF4-FFF2-40B4-BE49-F238E27FC236}">
                <a16:creationId xmlns:a16="http://schemas.microsoft.com/office/drawing/2014/main" id="{600CFCF1-B8CD-4179-8E26-C915702F53E7}"/>
              </a:ext>
            </a:extLst>
          </p:cNvPr>
          <p:cNvSpPr>
            <a:spLocks noGrp="1"/>
          </p:cNvSpPr>
          <p:nvPr>
            <p:ph type="sldNum" sz="quarter" idx="12"/>
          </p:nvPr>
        </p:nvSpPr>
        <p:spPr/>
        <p:txBody>
          <a:bodyPr/>
          <a:lstStyle/>
          <a:p>
            <a:fld id="{4FA6E770-8175-4700-8DE4-19678FEC494A}" type="slidenum">
              <a:rPr lang="zh-HK" altLang="en-US" smtClean="0"/>
              <a:t>15</a:t>
            </a:fld>
            <a:endParaRPr lang="zh-HK" altLang="en-US"/>
          </a:p>
        </p:txBody>
      </p:sp>
    </p:spTree>
    <p:extLst>
      <p:ext uri="{BB962C8B-B14F-4D97-AF65-F5344CB8AC3E}">
        <p14:creationId xmlns:p14="http://schemas.microsoft.com/office/powerpoint/2010/main" val="25197125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1BC80-AAD4-45EF-A284-4CB72F1BFCCD}"/>
              </a:ext>
            </a:extLst>
          </p:cNvPr>
          <p:cNvSpPr>
            <a:spLocks noGrp="1"/>
          </p:cNvSpPr>
          <p:nvPr>
            <p:ph type="title"/>
          </p:nvPr>
        </p:nvSpPr>
        <p:spPr>
          <a:xfrm>
            <a:off x="457200" y="373459"/>
            <a:ext cx="8229600" cy="576996"/>
          </a:xfrm>
        </p:spPr>
        <p:txBody>
          <a:bodyPr>
            <a:normAutofit/>
          </a:bodyPr>
          <a:lstStyle/>
          <a:p>
            <a:pPr algn="l"/>
            <a:r>
              <a:rPr lang="en-US" sz="2400" dirty="0">
                <a:latin typeface="Times New Roman" panose="02020603050405020304" pitchFamily="18" charset="0"/>
                <a:cs typeface="Times New Roman" panose="02020603050405020304" pitchFamily="18" charset="0"/>
              </a:rPr>
              <a:t>Preliminary findings – Questions and feedback</a:t>
            </a:r>
          </a:p>
        </p:txBody>
      </p:sp>
      <p:sp>
        <p:nvSpPr>
          <p:cNvPr id="3" name="Text Placeholder 2">
            <a:extLst>
              <a:ext uri="{FF2B5EF4-FFF2-40B4-BE49-F238E27FC236}">
                <a16:creationId xmlns:a16="http://schemas.microsoft.com/office/drawing/2014/main" id="{61EA4666-724D-4DC8-B4C6-E5997E545143}"/>
              </a:ext>
            </a:extLst>
          </p:cNvPr>
          <p:cNvSpPr>
            <a:spLocks noGrp="1"/>
          </p:cNvSpPr>
          <p:nvPr>
            <p:ph type="body" idx="1"/>
          </p:nvPr>
        </p:nvSpPr>
        <p:spPr>
          <a:xfrm>
            <a:off x="457200" y="950455"/>
            <a:ext cx="4040188" cy="534329"/>
          </a:xfrm>
        </p:spPr>
        <p:txBody>
          <a:bodyPr anchor="ctr">
            <a:normAutofit/>
          </a:bodyPr>
          <a:lstStyle/>
          <a:p>
            <a:r>
              <a:rPr lang="en-US" sz="2000" b="0" dirty="0">
                <a:latin typeface="Times New Roman" panose="02020603050405020304" pitchFamily="18" charset="0"/>
                <a:cs typeface="Times New Roman" panose="02020603050405020304" pitchFamily="18" charset="0"/>
              </a:rPr>
              <a:t>Questions</a:t>
            </a:r>
          </a:p>
        </p:txBody>
      </p:sp>
      <p:sp>
        <p:nvSpPr>
          <p:cNvPr id="4" name="Content Placeholder 3">
            <a:extLst>
              <a:ext uri="{FF2B5EF4-FFF2-40B4-BE49-F238E27FC236}">
                <a16:creationId xmlns:a16="http://schemas.microsoft.com/office/drawing/2014/main" id="{500EE484-E73C-4121-88F4-ADCD950B75B1}"/>
              </a:ext>
            </a:extLst>
          </p:cNvPr>
          <p:cNvSpPr>
            <a:spLocks noGrp="1"/>
          </p:cNvSpPr>
          <p:nvPr>
            <p:ph sz="half" idx="2"/>
          </p:nvPr>
        </p:nvSpPr>
        <p:spPr>
          <a:xfrm>
            <a:off x="457200" y="1484784"/>
            <a:ext cx="3322712" cy="4641379"/>
          </a:xfrm>
        </p:spPr>
        <p:txBody>
          <a:bodyPr>
            <a:normAutofit/>
          </a:bodyPr>
          <a:lstStyle/>
          <a:p>
            <a:pPr algn="just"/>
            <a:r>
              <a:rPr lang="en-US" sz="2000" dirty="0">
                <a:latin typeface="Times New Roman" panose="02020603050405020304" pitchFamily="18" charset="0"/>
                <a:cs typeface="Times New Roman" panose="02020603050405020304" pitchFamily="18" charset="0"/>
              </a:rPr>
              <a:t>Reasons for buying / not buying the products.</a:t>
            </a:r>
          </a:p>
          <a:p>
            <a:pPr algn="just"/>
            <a:endParaRPr lang="en-US" sz="2000" dirty="0">
              <a:latin typeface="Times New Roman" panose="02020603050405020304" pitchFamily="18" charset="0"/>
              <a:cs typeface="Times New Roman" panose="02020603050405020304" pitchFamily="18" charset="0"/>
            </a:endParaRPr>
          </a:p>
          <a:p>
            <a:pPr marL="0" indent="0" algn="just">
              <a:buNone/>
            </a:pPr>
            <a:endParaRPr lang="en-US" sz="2000" dirty="0">
              <a:latin typeface="Times New Roman" panose="02020603050405020304" pitchFamily="18" charset="0"/>
              <a:cs typeface="Times New Roman" panose="02020603050405020304" pitchFamily="18" charset="0"/>
            </a:endParaRPr>
          </a:p>
          <a:p>
            <a:pPr marL="0" indent="0" algn="just">
              <a:buNone/>
            </a:pPr>
            <a:endParaRPr lang="en-US" sz="2000" dirty="0">
              <a:latin typeface="Times New Roman" panose="02020603050405020304" pitchFamily="18" charset="0"/>
              <a:cs typeface="Times New Roman" panose="02020603050405020304" pitchFamily="18" charset="0"/>
            </a:endParaRPr>
          </a:p>
          <a:p>
            <a:pPr marL="0" indent="0" algn="just">
              <a:buNone/>
            </a:pPr>
            <a:endParaRPr lang="en-US" sz="2000" dirty="0">
              <a:latin typeface="Times New Roman" panose="02020603050405020304" pitchFamily="18" charset="0"/>
              <a:cs typeface="Times New Roman" panose="02020603050405020304" pitchFamily="18" charset="0"/>
            </a:endParaRPr>
          </a:p>
          <a:p>
            <a:pPr marL="0" indent="0" algn="just">
              <a:buNone/>
            </a:pPr>
            <a:endParaRPr lang="en-US" sz="2000" dirty="0">
              <a:latin typeface="Times New Roman" panose="02020603050405020304" pitchFamily="18" charset="0"/>
              <a:cs typeface="Times New Roman" panose="02020603050405020304" pitchFamily="18" charset="0"/>
            </a:endParaRPr>
          </a:p>
          <a:p>
            <a:pPr algn="just"/>
            <a:r>
              <a:rPr lang="en-US" sz="2000" dirty="0">
                <a:latin typeface="Times New Roman" panose="02020603050405020304" pitchFamily="18" charset="0"/>
                <a:cs typeface="Times New Roman" panose="02020603050405020304" pitchFamily="18" charset="0"/>
              </a:rPr>
              <a:t>Are you aware of the CSR activities performed by the company? / the previous news on the negative CSR activities performed by the company?</a:t>
            </a:r>
          </a:p>
        </p:txBody>
      </p:sp>
      <p:sp>
        <p:nvSpPr>
          <p:cNvPr id="5" name="Text Placeholder 4">
            <a:extLst>
              <a:ext uri="{FF2B5EF4-FFF2-40B4-BE49-F238E27FC236}">
                <a16:creationId xmlns:a16="http://schemas.microsoft.com/office/drawing/2014/main" id="{D0A93404-41B1-4D28-B755-58F7A2CC97A9}"/>
              </a:ext>
            </a:extLst>
          </p:cNvPr>
          <p:cNvSpPr>
            <a:spLocks noGrp="1"/>
          </p:cNvSpPr>
          <p:nvPr>
            <p:ph type="body" sz="quarter" idx="3"/>
          </p:nvPr>
        </p:nvSpPr>
        <p:spPr>
          <a:xfrm>
            <a:off x="4211961" y="900113"/>
            <a:ext cx="4557964" cy="576995"/>
          </a:xfrm>
        </p:spPr>
        <p:txBody>
          <a:bodyPr anchor="ctr">
            <a:normAutofit/>
          </a:bodyPr>
          <a:lstStyle/>
          <a:p>
            <a:r>
              <a:rPr lang="en-US" sz="2000" b="0" dirty="0">
                <a:latin typeface="Times New Roman" panose="02020603050405020304" pitchFamily="18" charset="0"/>
                <a:cs typeface="Times New Roman" panose="02020603050405020304" pitchFamily="18" charset="0"/>
              </a:rPr>
              <a:t>Feedback</a:t>
            </a:r>
          </a:p>
        </p:txBody>
      </p:sp>
      <p:sp>
        <p:nvSpPr>
          <p:cNvPr id="6" name="Content Placeholder 5">
            <a:extLst>
              <a:ext uri="{FF2B5EF4-FFF2-40B4-BE49-F238E27FC236}">
                <a16:creationId xmlns:a16="http://schemas.microsoft.com/office/drawing/2014/main" id="{5ABC245F-4ED5-47BA-83B2-48620E3D36C7}"/>
              </a:ext>
            </a:extLst>
          </p:cNvPr>
          <p:cNvSpPr>
            <a:spLocks noGrp="1"/>
          </p:cNvSpPr>
          <p:nvPr>
            <p:ph sz="quarter" idx="4"/>
          </p:nvPr>
        </p:nvSpPr>
        <p:spPr>
          <a:xfrm>
            <a:off x="4211961" y="1484784"/>
            <a:ext cx="4557964" cy="4720168"/>
          </a:xfrm>
        </p:spPr>
        <p:txBody>
          <a:bodyPr>
            <a:normAutofit/>
          </a:bodyPr>
          <a:lstStyle/>
          <a:p>
            <a:pPr algn="just"/>
            <a:r>
              <a:rPr lang="en-US" sz="2000" dirty="0">
                <a:latin typeface="Times New Roman" panose="02020603050405020304" pitchFamily="18" charset="0"/>
                <a:cs typeface="Times New Roman" panose="02020603050405020304" pitchFamily="18" charset="0"/>
              </a:rPr>
              <a:t>Good image arising from CSR activities / Bad image and reputation - Only three answers</a:t>
            </a:r>
          </a:p>
          <a:p>
            <a:pPr algn="just"/>
            <a:endParaRPr lang="en-US" sz="2000" dirty="0">
              <a:latin typeface="Times New Roman" panose="02020603050405020304" pitchFamily="18" charset="0"/>
              <a:cs typeface="Times New Roman" panose="02020603050405020304" pitchFamily="18" charset="0"/>
            </a:endParaRPr>
          </a:p>
          <a:p>
            <a:pPr algn="just"/>
            <a:r>
              <a:rPr lang="en-US" sz="2000" dirty="0">
                <a:latin typeface="Times New Roman" panose="02020603050405020304" pitchFamily="18" charset="0"/>
                <a:cs typeface="Times New Roman" panose="02020603050405020304" pitchFamily="18" charset="0"/>
              </a:rPr>
              <a:t>Useful, value for money, good quality - Mostly “yes”</a:t>
            </a:r>
          </a:p>
          <a:p>
            <a:pPr algn="just"/>
            <a:endParaRPr lang="en-US" sz="2200" dirty="0">
              <a:latin typeface="Times New Roman" panose="02020603050405020304" pitchFamily="18" charset="0"/>
              <a:cs typeface="Times New Roman" panose="02020603050405020304" pitchFamily="18" charset="0"/>
            </a:endParaRPr>
          </a:p>
          <a:p>
            <a:pPr algn="just"/>
            <a:r>
              <a:rPr lang="en-US" sz="2000" dirty="0">
                <a:latin typeface="Times New Roman" panose="02020603050405020304" pitchFamily="18" charset="0"/>
                <a:cs typeface="Times New Roman" panose="02020603050405020304" pitchFamily="18" charset="0"/>
              </a:rPr>
              <a:t>Mostly “yes” (both buyers and non-buyers)</a:t>
            </a:r>
          </a:p>
          <a:p>
            <a:pPr algn="just"/>
            <a:endParaRPr lang="en-US" sz="2000" dirty="0">
              <a:latin typeface="Times New Roman" panose="02020603050405020304" pitchFamily="18" charset="0"/>
              <a:cs typeface="Times New Roman" panose="02020603050405020304" pitchFamily="18" charset="0"/>
            </a:endParaRPr>
          </a:p>
          <a:p>
            <a:pPr algn="just"/>
            <a:r>
              <a:rPr lang="en-US" sz="2000" dirty="0">
                <a:latin typeface="Times New Roman" panose="02020603050405020304" pitchFamily="18" charset="0"/>
                <a:cs typeface="Times New Roman" panose="02020603050405020304" pitchFamily="18" charset="0"/>
              </a:rPr>
              <a:t>Watsons Water’s Plastic Container Recycle </a:t>
            </a:r>
            <a:r>
              <a:rPr lang="en-US" sz="2000" dirty="0" err="1">
                <a:latin typeface="Times New Roman" panose="02020603050405020304" pitchFamily="18" charset="0"/>
                <a:cs typeface="Times New Roman" panose="02020603050405020304" pitchFamily="18" charset="0"/>
              </a:rPr>
              <a:t>Programme</a:t>
            </a:r>
            <a:r>
              <a:rPr lang="en-US" sz="2000" dirty="0">
                <a:latin typeface="Times New Roman" panose="02020603050405020304" pitchFamily="18" charset="0"/>
                <a:cs typeface="Times New Roman" panose="02020603050405020304" pitchFamily="18" charset="0"/>
              </a:rPr>
              <a:t> - Some “no”</a:t>
            </a:r>
          </a:p>
          <a:p>
            <a:endParaRPr lang="en-US" sz="2200" dirty="0">
              <a:latin typeface="Times New Roman" panose="02020603050405020304" pitchFamily="18" charset="0"/>
              <a:cs typeface="Times New Roman" panose="02020603050405020304" pitchFamily="18" charset="0"/>
            </a:endParaRPr>
          </a:p>
          <a:p>
            <a:endParaRPr lang="en-US" sz="2200" dirty="0">
              <a:latin typeface="Times New Roman" panose="02020603050405020304" pitchFamily="18" charset="0"/>
              <a:cs typeface="Times New Roman" panose="02020603050405020304" pitchFamily="18" charset="0"/>
            </a:endParaRPr>
          </a:p>
          <a:p>
            <a:endParaRPr lang="en-US" sz="2200" dirty="0">
              <a:latin typeface="Times New Roman" panose="02020603050405020304" pitchFamily="18" charset="0"/>
              <a:cs typeface="Times New Roman" panose="02020603050405020304" pitchFamily="18" charset="0"/>
            </a:endParaRPr>
          </a:p>
          <a:p>
            <a:endParaRPr lang="en-US" sz="2200" dirty="0">
              <a:latin typeface="Times New Roman" panose="02020603050405020304" pitchFamily="18" charset="0"/>
              <a:cs typeface="Times New Roman" panose="02020603050405020304" pitchFamily="18" charset="0"/>
            </a:endParaRPr>
          </a:p>
          <a:p>
            <a:endParaRPr lang="en-US" sz="2200" dirty="0">
              <a:latin typeface="Times New Roman" panose="02020603050405020304" pitchFamily="18" charset="0"/>
              <a:cs typeface="Times New Roman" panose="02020603050405020304" pitchFamily="18" charset="0"/>
            </a:endParaRPr>
          </a:p>
        </p:txBody>
      </p:sp>
      <p:sp>
        <p:nvSpPr>
          <p:cNvPr id="7" name="Slide Number Placeholder 6">
            <a:extLst>
              <a:ext uri="{FF2B5EF4-FFF2-40B4-BE49-F238E27FC236}">
                <a16:creationId xmlns:a16="http://schemas.microsoft.com/office/drawing/2014/main" id="{67506C90-3DDD-4E1E-9ED1-A1DF0591F96A}"/>
              </a:ext>
            </a:extLst>
          </p:cNvPr>
          <p:cNvSpPr>
            <a:spLocks noGrp="1"/>
          </p:cNvSpPr>
          <p:nvPr>
            <p:ph type="sldNum" sz="quarter" idx="12"/>
          </p:nvPr>
        </p:nvSpPr>
        <p:spPr/>
        <p:txBody>
          <a:bodyPr/>
          <a:lstStyle/>
          <a:p>
            <a:fld id="{4FA6E770-8175-4700-8DE4-19678FEC494A}" type="slidenum">
              <a:rPr lang="zh-HK" altLang="en-US" smtClean="0"/>
              <a:t>16</a:t>
            </a:fld>
            <a:endParaRPr lang="zh-HK" altLang="en-US"/>
          </a:p>
        </p:txBody>
      </p:sp>
    </p:spTree>
    <p:extLst>
      <p:ext uri="{BB962C8B-B14F-4D97-AF65-F5344CB8AC3E}">
        <p14:creationId xmlns:p14="http://schemas.microsoft.com/office/powerpoint/2010/main" val="21907788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1BC80-AAD4-45EF-A284-4CB72F1BFCCD}"/>
              </a:ext>
            </a:extLst>
          </p:cNvPr>
          <p:cNvSpPr>
            <a:spLocks noGrp="1"/>
          </p:cNvSpPr>
          <p:nvPr>
            <p:ph type="title"/>
          </p:nvPr>
        </p:nvSpPr>
        <p:spPr>
          <a:xfrm>
            <a:off x="457200" y="197506"/>
            <a:ext cx="8229600" cy="767657"/>
          </a:xfrm>
        </p:spPr>
        <p:txBody>
          <a:bodyPr>
            <a:normAutofit/>
          </a:bodyPr>
          <a:lstStyle/>
          <a:p>
            <a:pPr algn="l"/>
            <a:r>
              <a:rPr lang="en-US" sz="2400" dirty="0">
                <a:latin typeface="Times New Roman" panose="02020603050405020304" pitchFamily="18" charset="0"/>
                <a:cs typeface="Times New Roman" panose="02020603050405020304" pitchFamily="18" charset="0"/>
              </a:rPr>
              <a:t>Preliminary findings – Questions and feedback</a:t>
            </a:r>
          </a:p>
        </p:txBody>
      </p:sp>
      <p:sp>
        <p:nvSpPr>
          <p:cNvPr id="3" name="Text Placeholder 2">
            <a:extLst>
              <a:ext uri="{FF2B5EF4-FFF2-40B4-BE49-F238E27FC236}">
                <a16:creationId xmlns:a16="http://schemas.microsoft.com/office/drawing/2014/main" id="{61EA4666-724D-4DC8-B4C6-E5997E545143}"/>
              </a:ext>
            </a:extLst>
          </p:cNvPr>
          <p:cNvSpPr>
            <a:spLocks noGrp="1"/>
          </p:cNvSpPr>
          <p:nvPr>
            <p:ph type="body" idx="1"/>
          </p:nvPr>
        </p:nvSpPr>
        <p:spPr>
          <a:xfrm>
            <a:off x="457200" y="965163"/>
            <a:ext cx="4040188" cy="519621"/>
          </a:xfrm>
        </p:spPr>
        <p:txBody>
          <a:bodyPr anchor="ctr">
            <a:normAutofit/>
          </a:bodyPr>
          <a:lstStyle/>
          <a:p>
            <a:r>
              <a:rPr lang="en-US" sz="2000" b="0" dirty="0">
                <a:latin typeface="Times New Roman" panose="02020603050405020304" pitchFamily="18" charset="0"/>
                <a:cs typeface="Times New Roman" panose="02020603050405020304" pitchFamily="18" charset="0"/>
              </a:rPr>
              <a:t>Questions</a:t>
            </a:r>
          </a:p>
        </p:txBody>
      </p:sp>
      <p:sp>
        <p:nvSpPr>
          <p:cNvPr id="4" name="Content Placeholder 3">
            <a:extLst>
              <a:ext uri="{FF2B5EF4-FFF2-40B4-BE49-F238E27FC236}">
                <a16:creationId xmlns:a16="http://schemas.microsoft.com/office/drawing/2014/main" id="{500EE484-E73C-4121-88F4-ADCD950B75B1}"/>
              </a:ext>
            </a:extLst>
          </p:cNvPr>
          <p:cNvSpPr>
            <a:spLocks noGrp="1"/>
          </p:cNvSpPr>
          <p:nvPr>
            <p:ph sz="half" idx="2"/>
          </p:nvPr>
        </p:nvSpPr>
        <p:spPr>
          <a:xfrm>
            <a:off x="457200" y="1556792"/>
            <a:ext cx="3322712" cy="4569371"/>
          </a:xfrm>
        </p:spPr>
        <p:txBody>
          <a:bodyPr>
            <a:normAutofit/>
          </a:bodyPr>
          <a:lstStyle/>
          <a:p>
            <a:pPr algn="just"/>
            <a:r>
              <a:rPr lang="en-US" sz="2000" dirty="0">
                <a:latin typeface="Times New Roman" panose="02020603050405020304" pitchFamily="18" charset="0"/>
                <a:cs typeface="Times New Roman" panose="02020603050405020304" pitchFamily="18" charset="0"/>
              </a:rPr>
              <a:t>How do they think about the CSR activities of the company?  Do these activities affect your buying decision in the past and in the future?</a:t>
            </a:r>
          </a:p>
        </p:txBody>
      </p:sp>
      <p:sp>
        <p:nvSpPr>
          <p:cNvPr id="5" name="Text Placeholder 4">
            <a:extLst>
              <a:ext uri="{FF2B5EF4-FFF2-40B4-BE49-F238E27FC236}">
                <a16:creationId xmlns:a16="http://schemas.microsoft.com/office/drawing/2014/main" id="{D0A93404-41B1-4D28-B755-58F7A2CC97A9}"/>
              </a:ext>
            </a:extLst>
          </p:cNvPr>
          <p:cNvSpPr>
            <a:spLocks noGrp="1"/>
          </p:cNvSpPr>
          <p:nvPr>
            <p:ph type="body" sz="quarter" idx="3"/>
          </p:nvPr>
        </p:nvSpPr>
        <p:spPr>
          <a:xfrm>
            <a:off x="4211961" y="965163"/>
            <a:ext cx="4557964" cy="511945"/>
          </a:xfrm>
        </p:spPr>
        <p:txBody>
          <a:bodyPr anchor="ctr">
            <a:normAutofit/>
          </a:bodyPr>
          <a:lstStyle/>
          <a:p>
            <a:r>
              <a:rPr lang="en-US" sz="2000" b="0" dirty="0">
                <a:latin typeface="Times New Roman" panose="02020603050405020304" pitchFamily="18" charset="0"/>
                <a:cs typeface="Times New Roman" panose="02020603050405020304" pitchFamily="18" charset="0"/>
              </a:rPr>
              <a:t>Feedback</a:t>
            </a:r>
          </a:p>
        </p:txBody>
      </p:sp>
      <p:sp>
        <p:nvSpPr>
          <p:cNvPr id="6" name="Content Placeholder 5">
            <a:extLst>
              <a:ext uri="{FF2B5EF4-FFF2-40B4-BE49-F238E27FC236}">
                <a16:creationId xmlns:a16="http://schemas.microsoft.com/office/drawing/2014/main" id="{5ABC245F-4ED5-47BA-83B2-48620E3D36C7}"/>
              </a:ext>
            </a:extLst>
          </p:cNvPr>
          <p:cNvSpPr>
            <a:spLocks noGrp="1"/>
          </p:cNvSpPr>
          <p:nvPr>
            <p:ph sz="quarter" idx="4"/>
          </p:nvPr>
        </p:nvSpPr>
        <p:spPr>
          <a:xfrm>
            <a:off x="4211961" y="1556792"/>
            <a:ext cx="4557964" cy="4648159"/>
          </a:xfrm>
        </p:spPr>
        <p:txBody>
          <a:bodyPr>
            <a:normAutofit/>
          </a:bodyPr>
          <a:lstStyle/>
          <a:p>
            <a:pPr algn="just"/>
            <a:r>
              <a:rPr lang="en-US" sz="2000" dirty="0">
                <a:latin typeface="Times New Roman" panose="02020603050405020304" pitchFamily="18" charset="0"/>
                <a:cs typeface="Times New Roman" panose="02020603050405020304" pitchFamily="18" charset="0"/>
              </a:rPr>
              <a:t>It is good if there exist positive CSR activities and the buyers will continue to buy the products.  The non-buyers will not become buyers because of the CSR activities.</a:t>
            </a:r>
          </a:p>
          <a:p>
            <a:pPr algn="just"/>
            <a:endParaRPr lang="en-US" sz="2000" dirty="0">
              <a:latin typeface="Times New Roman" panose="02020603050405020304" pitchFamily="18" charset="0"/>
              <a:cs typeface="Times New Roman" panose="02020603050405020304" pitchFamily="18" charset="0"/>
            </a:endParaRPr>
          </a:p>
          <a:p>
            <a:pPr algn="just"/>
            <a:r>
              <a:rPr lang="en-US" sz="2000" dirty="0">
                <a:latin typeface="Times New Roman" panose="02020603050405020304" pitchFamily="18" charset="0"/>
                <a:cs typeface="Times New Roman" panose="02020603050405020304" pitchFamily="18" charset="0"/>
              </a:rPr>
              <a:t>The negative CSR activities did not and will not affect their buying decisions.  Reasons: Big companies cannot avoid negative headlines.</a:t>
            </a:r>
          </a:p>
          <a:p>
            <a:endParaRPr lang="en-US" sz="2200" dirty="0">
              <a:latin typeface="Times New Roman" panose="02020603050405020304" pitchFamily="18" charset="0"/>
              <a:cs typeface="Times New Roman" panose="02020603050405020304" pitchFamily="18" charset="0"/>
            </a:endParaRPr>
          </a:p>
          <a:p>
            <a:endParaRPr lang="en-US" sz="2200" dirty="0">
              <a:latin typeface="Times New Roman" panose="02020603050405020304" pitchFamily="18" charset="0"/>
              <a:cs typeface="Times New Roman" panose="02020603050405020304" pitchFamily="18" charset="0"/>
            </a:endParaRPr>
          </a:p>
          <a:p>
            <a:endParaRPr lang="en-US" sz="2200" dirty="0">
              <a:latin typeface="Times New Roman" panose="02020603050405020304" pitchFamily="18" charset="0"/>
              <a:cs typeface="Times New Roman" panose="02020603050405020304" pitchFamily="18" charset="0"/>
            </a:endParaRPr>
          </a:p>
          <a:p>
            <a:endParaRPr lang="en-US" sz="2200" dirty="0">
              <a:latin typeface="Times New Roman" panose="02020603050405020304" pitchFamily="18" charset="0"/>
              <a:cs typeface="Times New Roman" panose="02020603050405020304" pitchFamily="18" charset="0"/>
            </a:endParaRPr>
          </a:p>
          <a:p>
            <a:endParaRPr lang="en-US" sz="2200" dirty="0">
              <a:latin typeface="Times New Roman" panose="02020603050405020304" pitchFamily="18" charset="0"/>
              <a:cs typeface="Times New Roman" panose="02020603050405020304" pitchFamily="18" charset="0"/>
            </a:endParaRPr>
          </a:p>
        </p:txBody>
      </p:sp>
      <p:sp>
        <p:nvSpPr>
          <p:cNvPr id="7" name="Slide Number Placeholder 6">
            <a:extLst>
              <a:ext uri="{FF2B5EF4-FFF2-40B4-BE49-F238E27FC236}">
                <a16:creationId xmlns:a16="http://schemas.microsoft.com/office/drawing/2014/main" id="{67506C90-3DDD-4E1E-9ED1-A1DF0591F96A}"/>
              </a:ext>
            </a:extLst>
          </p:cNvPr>
          <p:cNvSpPr>
            <a:spLocks noGrp="1"/>
          </p:cNvSpPr>
          <p:nvPr>
            <p:ph type="sldNum" sz="quarter" idx="12"/>
          </p:nvPr>
        </p:nvSpPr>
        <p:spPr/>
        <p:txBody>
          <a:bodyPr/>
          <a:lstStyle/>
          <a:p>
            <a:fld id="{4FA6E770-8175-4700-8DE4-19678FEC494A}" type="slidenum">
              <a:rPr lang="zh-HK" altLang="en-US" smtClean="0"/>
              <a:t>17</a:t>
            </a:fld>
            <a:endParaRPr lang="zh-HK" altLang="en-US"/>
          </a:p>
        </p:txBody>
      </p:sp>
    </p:spTree>
    <p:extLst>
      <p:ext uri="{BB962C8B-B14F-4D97-AF65-F5344CB8AC3E}">
        <p14:creationId xmlns:p14="http://schemas.microsoft.com/office/powerpoint/2010/main" val="19658144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A2FEE-BEAE-4B0D-A400-DCC1485659D0}"/>
              </a:ext>
            </a:extLst>
          </p:cNvPr>
          <p:cNvSpPr>
            <a:spLocks noGrp="1"/>
          </p:cNvSpPr>
          <p:nvPr>
            <p:ph type="title"/>
          </p:nvPr>
        </p:nvSpPr>
        <p:spPr>
          <a:xfrm>
            <a:off x="486758" y="375419"/>
            <a:ext cx="8229600" cy="677317"/>
          </a:xfrm>
        </p:spPr>
        <p:txBody>
          <a:bodyPr>
            <a:normAutofit/>
          </a:bodyPr>
          <a:lstStyle/>
          <a:p>
            <a:pPr algn="l"/>
            <a:r>
              <a:rPr lang="en-US" sz="2200" dirty="0">
                <a:latin typeface="Times New Roman" panose="02020603050405020304" pitchFamily="18" charset="0"/>
                <a:cs typeface="Times New Roman" panose="02020603050405020304" pitchFamily="18" charset="0"/>
              </a:rPr>
              <a:t>Preliminary findings:  Analytical Framework</a:t>
            </a:r>
          </a:p>
        </p:txBody>
      </p:sp>
      <p:sp>
        <p:nvSpPr>
          <p:cNvPr id="3" name="Content Placeholder 2">
            <a:extLst>
              <a:ext uri="{FF2B5EF4-FFF2-40B4-BE49-F238E27FC236}">
                <a16:creationId xmlns:a16="http://schemas.microsoft.com/office/drawing/2014/main" id="{D99D98DF-87ED-4E41-8386-22069CDBB457}"/>
              </a:ext>
            </a:extLst>
          </p:cNvPr>
          <p:cNvSpPr>
            <a:spLocks noGrp="1"/>
          </p:cNvSpPr>
          <p:nvPr>
            <p:ph idx="1"/>
          </p:nvPr>
        </p:nvSpPr>
        <p:spPr>
          <a:xfrm>
            <a:off x="457200" y="1052736"/>
            <a:ext cx="8229600" cy="5112568"/>
          </a:xfrm>
        </p:spPr>
        <p:txBody>
          <a:bodyPr>
            <a:normAutofit/>
          </a:bodyPr>
          <a:lstStyle/>
          <a:p>
            <a:pPr algn="just">
              <a:lnSpc>
                <a:spcPct val="150000"/>
              </a:lnSpc>
            </a:pPr>
            <a:r>
              <a:rPr lang="en-US" sz="2200" dirty="0">
                <a:latin typeface="Times New Roman" panose="02020603050405020304" pitchFamily="18" charset="0"/>
                <a:cs typeface="Times New Roman" panose="02020603050405020304" pitchFamily="18" charset="0"/>
              </a:rPr>
              <a:t>CSR activities play only a minor role on the buying </a:t>
            </a:r>
            <a:r>
              <a:rPr lang="en-US" sz="2200" dirty="0" err="1">
                <a:latin typeface="Times New Roman" panose="02020603050405020304" pitchFamily="18" charset="0"/>
                <a:cs typeface="Times New Roman" panose="02020603050405020304" pitchFamily="18" charset="0"/>
              </a:rPr>
              <a:t>behaviour</a:t>
            </a:r>
            <a:r>
              <a:rPr lang="en-US" sz="2200" dirty="0">
                <a:latin typeface="Times New Roman" panose="02020603050405020304" pitchFamily="18" charset="0"/>
                <a:cs typeface="Times New Roman" panose="02020603050405020304" pitchFamily="18" charset="0"/>
              </a:rPr>
              <a:t>. </a:t>
            </a:r>
          </a:p>
          <a:p>
            <a:pPr algn="just">
              <a:lnSpc>
                <a:spcPct val="150000"/>
              </a:lnSpc>
            </a:pPr>
            <a:r>
              <a:rPr lang="en-US" sz="2200" dirty="0">
                <a:latin typeface="Times New Roman" panose="02020603050405020304" pitchFamily="18" charset="0"/>
                <a:cs typeface="Times New Roman" panose="02020603050405020304" pitchFamily="18" charset="0"/>
              </a:rPr>
              <a:t>Personal characteristics and judgements affect the consumer perception of the company and the products in the context of CSR activities.</a:t>
            </a:r>
          </a:p>
          <a:p>
            <a:pPr algn="just">
              <a:lnSpc>
                <a:spcPct val="150000"/>
              </a:lnSpc>
            </a:pPr>
            <a:r>
              <a:rPr lang="en-US" sz="2200" dirty="0">
                <a:latin typeface="Times New Roman" panose="02020603050405020304" pitchFamily="18" charset="0"/>
                <a:cs typeface="Times New Roman" panose="02020603050405020304" pitchFamily="18" charset="0"/>
              </a:rPr>
              <a:t>Overall, both the positive and negative CSR activities have not affected and will not affect the buying decisions of the respondents in the past and in the future.  </a:t>
            </a:r>
          </a:p>
        </p:txBody>
      </p:sp>
      <p:sp>
        <p:nvSpPr>
          <p:cNvPr id="4" name="Slide Number Placeholder 3">
            <a:extLst>
              <a:ext uri="{FF2B5EF4-FFF2-40B4-BE49-F238E27FC236}">
                <a16:creationId xmlns:a16="http://schemas.microsoft.com/office/drawing/2014/main" id="{600CFCF1-B8CD-4179-8E26-C915702F53E7}"/>
              </a:ext>
            </a:extLst>
          </p:cNvPr>
          <p:cNvSpPr>
            <a:spLocks noGrp="1"/>
          </p:cNvSpPr>
          <p:nvPr>
            <p:ph type="sldNum" sz="quarter" idx="12"/>
          </p:nvPr>
        </p:nvSpPr>
        <p:spPr/>
        <p:txBody>
          <a:bodyPr/>
          <a:lstStyle/>
          <a:p>
            <a:fld id="{4FA6E770-8175-4700-8DE4-19678FEC494A}" type="slidenum">
              <a:rPr lang="zh-HK" altLang="en-US" smtClean="0"/>
              <a:t>18</a:t>
            </a:fld>
            <a:endParaRPr lang="zh-HK" altLang="en-US" dirty="0"/>
          </a:p>
        </p:txBody>
      </p:sp>
    </p:spTree>
    <p:extLst>
      <p:ext uri="{BB962C8B-B14F-4D97-AF65-F5344CB8AC3E}">
        <p14:creationId xmlns:p14="http://schemas.microsoft.com/office/powerpoint/2010/main" val="16589827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A2FEE-BEAE-4B0D-A400-DCC1485659D0}"/>
              </a:ext>
            </a:extLst>
          </p:cNvPr>
          <p:cNvSpPr>
            <a:spLocks noGrp="1"/>
          </p:cNvSpPr>
          <p:nvPr>
            <p:ph type="title"/>
          </p:nvPr>
        </p:nvSpPr>
        <p:spPr>
          <a:xfrm>
            <a:off x="457200" y="305868"/>
            <a:ext cx="8229600" cy="591146"/>
          </a:xfrm>
        </p:spPr>
        <p:txBody>
          <a:bodyPr>
            <a:normAutofit/>
          </a:bodyPr>
          <a:lstStyle/>
          <a:p>
            <a:pPr algn="l"/>
            <a:r>
              <a:rPr lang="en-US" sz="2400" dirty="0">
                <a:latin typeface="Times New Roman" panose="02020603050405020304" pitchFamily="18" charset="0"/>
                <a:cs typeface="Times New Roman" panose="02020603050405020304" pitchFamily="18" charset="0"/>
              </a:rPr>
              <a:t>Discussion:  Limitation</a:t>
            </a:r>
          </a:p>
        </p:txBody>
      </p:sp>
      <p:sp>
        <p:nvSpPr>
          <p:cNvPr id="3" name="Content Placeholder 2">
            <a:extLst>
              <a:ext uri="{FF2B5EF4-FFF2-40B4-BE49-F238E27FC236}">
                <a16:creationId xmlns:a16="http://schemas.microsoft.com/office/drawing/2014/main" id="{D99D98DF-87ED-4E41-8386-22069CDBB457}"/>
              </a:ext>
            </a:extLst>
          </p:cNvPr>
          <p:cNvSpPr>
            <a:spLocks noGrp="1"/>
          </p:cNvSpPr>
          <p:nvPr>
            <p:ph idx="1"/>
          </p:nvPr>
        </p:nvSpPr>
        <p:spPr>
          <a:xfrm>
            <a:off x="457200" y="966566"/>
            <a:ext cx="8229600" cy="5389784"/>
          </a:xfrm>
        </p:spPr>
        <p:txBody>
          <a:bodyPr>
            <a:normAutofit/>
          </a:bodyPr>
          <a:lstStyle/>
          <a:p>
            <a:pPr algn="just">
              <a:lnSpc>
                <a:spcPct val="150000"/>
              </a:lnSpc>
            </a:pPr>
            <a:r>
              <a:rPr lang="en-US" sz="2200" dirty="0">
                <a:latin typeface="Times New Roman" panose="02020603050405020304" pitchFamily="18" charset="0"/>
                <a:cs typeface="Times New Roman" panose="02020603050405020304" pitchFamily="18" charset="0"/>
              </a:rPr>
              <a:t>Inadequate samples and limited in-depth review.</a:t>
            </a:r>
          </a:p>
          <a:p>
            <a:pPr algn="just">
              <a:lnSpc>
                <a:spcPct val="150000"/>
              </a:lnSpc>
            </a:pPr>
            <a:r>
              <a:rPr lang="en-US" sz="2200" dirty="0">
                <a:latin typeface="Times New Roman" panose="02020603050405020304" pitchFamily="18" charset="0"/>
                <a:cs typeface="Times New Roman" panose="02020603050405020304" pitchFamily="18" charset="0"/>
              </a:rPr>
              <a:t>Subjective nature of qualitative research approach.</a:t>
            </a:r>
          </a:p>
          <a:p>
            <a:pPr algn="just">
              <a:lnSpc>
                <a:spcPct val="150000"/>
              </a:lnSpc>
            </a:pPr>
            <a:r>
              <a:rPr lang="en-US" sz="2200" dirty="0">
                <a:latin typeface="Times New Roman" panose="02020603050405020304" pitchFamily="18" charset="0"/>
                <a:cs typeface="Times New Roman" panose="02020603050405020304" pitchFamily="18" charset="0"/>
              </a:rPr>
              <a:t>The results depends on the chosen products and the mentioned CSR activities in the questionnaires.</a:t>
            </a:r>
          </a:p>
          <a:p>
            <a:pPr algn="just">
              <a:lnSpc>
                <a:spcPct val="150000"/>
              </a:lnSpc>
            </a:pPr>
            <a:r>
              <a:rPr lang="en-US" sz="2200" dirty="0">
                <a:latin typeface="Times New Roman" panose="02020603050405020304" pitchFamily="18" charset="0"/>
                <a:cs typeface="Times New Roman" panose="02020603050405020304" pitchFamily="18" charset="0"/>
              </a:rPr>
              <a:t>The results only show the consumer perception but not how the perceptions are developed.</a:t>
            </a:r>
          </a:p>
          <a:p>
            <a:pPr algn="just">
              <a:lnSpc>
                <a:spcPct val="150000"/>
              </a:lnSpc>
            </a:pPr>
            <a:r>
              <a:rPr lang="en-US" sz="2200" dirty="0">
                <a:latin typeface="Times New Roman" panose="02020603050405020304" pitchFamily="18" charset="0"/>
                <a:cs typeface="Times New Roman" panose="02020603050405020304" pitchFamily="18" charset="0"/>
              </a:rPr>
              <a:t>Social desirability bias on the ethics-related topic.  We need to handle carefully as there are pressure for the respondents to say and do the right thing in the questionnaire and interview.</a:t>
            </a:r>
          </a:p>
        </p:txBody>
      </p:sp>
      <p:sp>
        <p:nvSpPr>
          <p:cNvPr id="4" name="Slide Number Placeholder 3">
            <a:extLst>
              <a:ext uri="{FF2B5EF4-FFF2-40B4-BE49-F238E27FC236}">
                <a16:creationId xmlns:a16="http://schemas.microsoft.com/office/drawing/2014/main" id="{600CFCF1-B8CD-4179-8E26-C915702F53E7}"/>
              </a:ext>
            </a:extLst>
          </p:cNvPr>
          <p:cNvSpPr>
            <a:spLocks noGrp="1"/>
          </p:cNvSpPr>
          <p:nvPr>
            <p:ph type="sldNum" sz="quarter" idx="12"/>
          </p:nvPr>
        </p:nvSpPr>
        <p:spPr/>
        <p:txBody>
          <a:bodyPr/>
          <a:lstStyle/>
          <a:p>
            <a:fld id="{4FA6E770-8175-4700-8DE4-19678FEC494A}" type="slidenum">
              <a:rPr lang="zh-HK" altLang="en-US" smtClean="0"/>
              <a:t>19</a:t>
            </a:fld>
            <a:endParaRPr lang="zh-HK" altLang="en-US"/>
          </a:p>
        </p:txBody>
      </p:sp>
    </p:spTree>
    <p:extLst>
      <p:ext uri="{BB962C8B-B14F-4D97-AF65-F5344CB8AC3E}">
        <p14:creationId xmlns:p14="http://schemas.microsoft.com/office/powerpoint/2010/main" val="14468140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A2FEE-BEAE-4B0D-A400-DCC1485659D0}"/>
              </a:ext>
            </a:extLst>
          </p:cNvPr>
          <p:cNvSpPr>
            <a:spLocks noGrp="1"/>
          </p:cNvSpPr>
          <p:nvPr>
            <p:ph type="title"/>
          </p:nvPr>
        </p:nvSpPr>
        <p:spPr>
          <a:xfrm>
            <a:off x="457200" y="501650"/>
            <a:ext cx="8229600" cy="623094"/>
          </a:xfrm>
        </p:spPr>
        <p:txBody>
          <a:bodyPr>
            <a:normAutofit/>
          </a:bodyPr>
          <a:lstStyle/>
          <a:p>
            <a:pPr algn="l"/>
            <a:r>
              <a:rPr lang="en-US" sz="2400" dirty="0">
                <a:latin typeface="Times New Roman" panose="02020603050405020304" pitchFamily="18" charset="0"/>
                <a:cs typeface="Times New Roman" panose="02020603050405020304" pitchFamily="18" charset="0"/>
              </a:rPr>
              <a:t>Discussion:  Future studies</a:t>
            </a:r>
          </a:p>
        </p:txBody>
      </p:sp>
      <p:sp>
        <p:nvSpPr>
          <p:cNvPr id="3" name="Content Placeholder 2">
            <a:extLst>
              <a:ext uri="{FF2B5EF4-FFF2-40B4-BE49-F238E27FC236}">
                <a16:creationId xmlns:a16="http://schemas.microsoft.com/office/drawing/2014/main" id="{D99D98DF-87ED-4E41-8386-22069CDBB457}"/>
              </a:ext>
            </a:extLst>
          </p:cNvPr>
          <p:cNvSpPr>
            <a:spLocks noGrp="1"/>
          </p:cNvSpPr>
          <p:nvPr>
            <p:ph idx="1"/>
          </p:nvPr>
        </p:nvSpPr>
        <p:spPr>
          <a:xfrm>
            <a:off x="457200" y="1268760"/>
            <a:ext cx="8229600" cy="5087590"/>
          </a:xfrm>
        </p:spPr>
        <p:txBody>
          <a:bodyPr>
            <a:normAutofit/>
          </a:bodyPr>
          <a:lstStyle/>
          <a:p>
            <a:pPr algn="just">
              <a:lnSpc>
                <a:spcPct val="150000"/>
              </a:lnSpc>
            </a:pPr>
            <a:r>
              <a:rPr lang="en-US" sz="2200" dirty="0">
                <a:latin typeface="Times New Roman" panose="02020603050405020304" pitchFamily="18" charset="0"/>
                <a:cs typeface="Times New Roman" panose="02020603050405020304" pitchFamily="18" charset="0"/>
              </a:rPr>
              <a:t>Longitudinal review to see the changes over time.</a:t>
            </a:r>
          </a:p>
          <a:p>
            <a:pPr algn="just">
              <a:lnSpc>
                <a:spcPct val="150000"/>
              </a:lnSpc>
            </a:pPr>
            <a:r>
              <a:rPr lang="en-US" sz="2200" dirty="0">
                <a:latin typeface="Times New Roman" panose="02020603050405020304" pitchFamily="18" charset="0"/>
                <a:cs typeface="Times New Roman" panose="02020603050405020304" pitchFamily="18" charset="0"/>
              </a:rPr>
              <a:t>Wider range of products and CSR activities, e.g. walkathon and volunteer work, philanthropic  </a:t>
            </a:r>
            <a:r>
              <a:rPr lang="en-US" sz="2200" dirty="0" err="1">
                <a:latin typeface="Times New Roman" panose="02020603050405020304" pitchFamily="18" charset="0"/>
                <a:cs typeface="Times New Roman" panose="02020603050405020304" pitchFamily="18" charset="0"/>
              </a:rPr>
              <a:t>programmes</a:t>
            </a:r>
            <a:r>
              <a:rPr lang="en-US" sz="2200" dirty="0">
                <a:latin typeface="Times New Roman" panose="02020603050405020304" pitchFamily="18" charset="0"/>
                <a:cs typeface="Times New Roman" panose="02020603050405020304" pitchFamily="18" charset="0"/>
              </a:rPr>
              <a:t>.</a:t>
            </a:r>
          </a:p>
          <a:p>
            <a:pPr algn="just">
              <a:lnSpc>
                <a:spcPct val="150000"/>
              </a:lnSpc>
            </a:pPr>
            <a:r>
              <a:rPr lang="en-US" sz="2200" dirty="0">
                <a:latin typeface="Times New Roman" panose="02020603050405020304" pitchFamily="18" charset="0"/>
                <a:cs typeface="Times New Roman" panose="02020603050405020304" pitchFamily="18" charset="0"/>
              </a:rPr>
              <a:t>Fuller analysis of the mediating factors on the attitude-behavior gap.</a:t>
            </a:r>
          </a:p>
          <a:p>
            <a:pPr algn="just">
              <a:lnSpc>
                <a:spcPct val="150000"/>
              </a:lnSpc>
            </a:pPr>
            <a:r>
              <a:rPr lang="en-US" sz="2200" dirty="0">
                <a:latin typeface="Times New Roman" panose="02020603050405020304" pitchFamily="18" charset="0"/>
                <a:cs typeface="Times New Roman" panose="02020603050405020304" pitchFamily="18" charset="0"/>
              </a:rPr>
              <a:t>Further exploration on the importance of CSR activities as marketing tools.</a:t>
            </a:r>
          </a:p>
          <a:p>
            <a:pPr algn="just">
              <a:lnSpc>
                <a:spcPct val="150000"/>
              </a:lnSpc>
            </a:pPr>
            <a:endParaRPr lang="en-US" sz="22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600CFCF1-B8CD-4179-8E26-C915702F53E7}"/>
              </a:ext>
            </a:extLst>
          </p:cNvPr>
          <p:cNvSpPr>
            <a:spLocks noGrp="1"/>
          </p:cNvSpPr>
          <p:nvPr>
            <p:ph type="sldNum" sz="quarter" idx="12"/>
          </p:nvPr>
        </p:nvSpPr>
        <p:spPr/>
        <p:txBody>
          <a:bodyPr/>
          <a:lstStyle/>
          <a:p>
            <a:fld id="{4FA6E770-8175-4700-8DE4-19678FEC494A}" type="slidenum">
              <a:rPr lang="zh-HK" altLang="en-US" smtClean="0"/>
              <a:t>20</a:t>
            </a:fld>
            <a:endParaRPr lang="zh-HK" altLang="en-US"/>
          </a:p>
        </p:txBody>
      </p:sp>
    </p:spTree>
    <p:extLst>
      <p:ext uri="{BB962C8B-B14F-4D97-AF65-F5344CB8AC3E}">
        <p14:creationId xmlns:p14="http://schemas.microsoft.com/office/powerpoint/2010/main" val="14780018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A2FEE-BEAE-4B0D-A400-DCC1485659D0}"/>
              </a:ext>
            </a:extLst>
          </p:cNvPr>
          <p:cNvSpPr>
            <a:spLocks noGrp="1"/>
          </p:cNvSpPr>
          <p:nvPr>
            <p:ph type="title"/>
          </p:nvPr>
        </p:nvSpPr>
        <p:spPr>
          <a:xfrm>
            <a:off x="486758" y="375419"/>
            <a:ext cx="8229600" cy="893341"/>
          </a:xfrm>
        </p:spPr>
        <p:txBody>
          <a:bodyPr>
            <a:normAutofit/>
          </a:bodyPr>
          <a:lstStyle/>
          <a:p>
            <a:pPr algn="l"/>
            <a:r>
              <a:rPr lang="en-US" sz="2400" dirty="0">
                <a:latin typeface="Times New Roman" panose="02020603050405020304" pitchFamily="18" charset="0"/>
                <a:cs typeface="Times New Roman" panose="02020603050405020304" pitchFamily="18" charset="0"/>
              </a:rPr>
              <a:t>Personal reflection</a:t>
            </a:r>
          </a:p>
        </p:txBody>
      </p:sp>
      <p:sp>
        <p:nvSpPr>
          <p:cNvPr id="3" name="Content Placeholder 2">
            <a:extLst>
              <a:ext uri="{FF2B5EF4-FFF2-40B4-BE49-F238E27FC236}">
                <a16:creationId xmlns:a16="http://schemas.microsoft.com/office/drawing/2014/main" id="{D99D98DF-87ED-4E41-8386-22069CDBB457}"/>
              </a:ext>
            </a:extLst>
          </p:cNvPr>
          <p:cNvSpPr>
            <a:spLocks noGrp="1"/>
          </p:cNvSpPr>
          <p:nvPr>
            <p:ph idx="1"/>
          </p:nvPr>
        </p:nvSpPr>
        <p:spPr>
          <a:xfrm>
            <a:off x="457200" y="1196752"/>
            <a:ext cx="8229600" cy="5040560"/>
          </a:xfrm>
        </p:spPr>
        <p:txBody>
          <a:bodyPr>
            <a:normAutofit lnSpcReduction="10000"/>
          </a:bodyPr>
          <a:lstStyle/>
          <a:p>
            <a:pPr algn="just">
              <a:spcBef>
                <a:spcPts val="0"/>
              </a:spcBef>
              <a:spcAft>
                <a:spcPts val="600"/>
              </a:spcAft>
            </a:pPr>
            <a:r>
              <a:rPr lang="en-US" sz="2200" dirty="0">
                <a:latin typeface="Times New Roman" panose="02020603050405020304" pitchFamily="18" charset="0"/>
                <a:cs typeface="Times New Roman" panose="02020603050405020304" pitchFamily="18" charset="0"/>
              </a:rPr>
              <a:t>Questionnaire distribution method (by hand, email, </a:t>
            </a:r>
            <a:r>
              <a:rPr lang="en-US" sz="2200" dirty="0" err="1">
                <a:latin typeface="Times New Roman" panose="02020603050405020304" pitchFamily="18" charset="0"/>
                <a:cs typeface="Times New Roman" panose="02020603050405020304" pitchFamily="18" charset="0"/>
              </a:rPr>
              <a:t>whatsapp</a:t>
            </a:r>
            <a:r>
              <a:rPr lang="en-US" sz="2200" dirty="0">
                <a:latin typeface="Times New Roman" panose="02020603050405020304" pitchFamily="18" charset="0"/>
                <a:cs typeface="Times New Roman" panose="02020603050405020304" pitchFamily="18" charset="0"/>
              </a:rPr>
              <a:t>, google tools </a:t>
            </a:r>
            <a:r>
              <a:rPr lang="en-US" sz="2200" dirty="0" err="1">
                <a:latin typeface="Times New Roman" panose="02020603050405020304" pitchFamily="18" charset="0"/>
                <a:cs typeface="Times New Roman" panose="02020603050405020304" pitchFamily="18" charset="0"/>
              </a:rPr>
              <a:t>etc</a:t>
            </a:r>
            <a:r>
              <a:rPr lang="en-US" sz="2200" dirty="0">
                <a:latin typeface="Times New Roman" panose="02020603050405020304" pitchFamily="18" charset="0"/>
                <a:cs typeface="Times New Roman" panose="02020603050405020304" pitchFamily="18" charset="0"/>
              </a:rPr>
              <a:t>).</a:t>
            </a:r>
          </a:p>
          <a:p>
            <a:pPr algn="just">
              <a:spcBef>
                <a:spcPts val="0"/>
              </a:spcBef>
              <a:spcAft>
                <a:spcPts val="600"/>
              </a:spcAft>
            </a:pPr>
            <a:r>
              <a:rPr lang="en-US" sz="2200" dirty="0">
                <a:latin typeface="Times New Roman" panose="02020603050405020304" pitchFamily="18" charset="0"/>
                <a:cs typeface="Times New Roman" panose="02020603050405020304" pitchFamily="18" charset="0"/>
              </a:rPr>
              <a:t>Lower than expected respond rate on the completed questionnaires.</a:t>
            </a:r>
          </a:p>
          <a:p>
            <a:pPr algn="just">
              <a:spcBef>
                <a:spcPts val="0"/>
              </a:spcBef>
              <a:spcAft>
                <a:spcPts val="600"/>
              </a:spcAft>
            </a:pPr>
            <a:r>
              <a:rPr lang="en-US" sz="2200" dirty="0">
                <a:latin typeface="Times New Roman" panose="02020603050405020304" pitchFamily="18" charset="0"/>
                <a:cs typeface="Times New Roman" panose="02020603050405020304" pitchFamily="18" charset="0"/>
              </a:rPr>
              <a:t>Focus group and in-depth review are more effective than questionnaires.  Follow-up review on the open questions.</a:t>
            </a:r>
          </a:p>
          <a:p>
            <a:pPr algn="just">
              <a:spcBef>
                <a:spcPts val="0"/>
              </a:spcBef>
              <a:spcAft>
                <a:spcPts val="600"/>
              </a:spcAft>
            </a:pPr>
            <a:r>
              <a:rPr lang="en-US" sz="2200" dirty="0">
                <a:latin typeface="Times New Roman" panose="02020603050405020304" pitchFamily="18" charset="0"/>
                <a:cs typeface="Times New Roman" panose="02020603050405020304" pitchFamily="18" charset="0"/>
              </a:rPr>
              <a:t>Coding and categories become saturated early as the answers look similar across age groups, genders and education.</a:t>
            </a:r>
          </a:p>
          <a:p>
            <a:pPr algn="just">
              <a:spcBef>
                <a:spcPts val="0"/>
              </a:spcBef>
              <a:spcAft>
                <a:spcPts val="600"/>
              </a:spcAft>
            </a:pPr>
            <a:r>
              <a:rPr lang="en-US" sz="2200" dirty="0">
                <a:latin typeface="Times New Roman" panose="02020603050405020304" pitchFamily="18" charset="0"/>
                <a:cs typeface="Times New Roman" panose="02020603050405020304" pitchFamily="18" charset="0"/>
              </a:rPr>
              <a:t>No new findings but the research results confirm the existing literature.</a:t>
            </a:r>
          </a:p>
          <a:p>
            <a:pPr algn="just">
              <a:spcBef>
                <a:spcPts val="0"/>
              </a:spcBef>
              <a:spcAft>
                <a:spcPts val="600"/>
              </a:spcAft>
            </a:pPr>
            <a:r>
              <a:rPr lang="en-US" sz="2200" dirty="0">
                <a:latin typeface="Times New Roman" panose="02020603050405020304" pitchFamily="18" charset="0"/>
                <a:cs typeface="Times New Roman" panose="02020603050405020304" pitchFamily="18" charset="0"/>
              </a:rPr>
              <a:t>Consumer </a:t>
            </a:r>
            <a:r>
              <a:rPr lang="en-US" sz="2200" dirty="0" err="1">
                <a:latin typeface="Times New Roman" panose="02020603050405020304" pitchFamily="18" charset="0"/>
                <a:cs typeface="Times New Roman" panose="02020603050405020304" pitchFamily="18" charset="0"/>
              </a:rPr>
              <a:t>behaviour</a:t>
            </a:r>
            <a:r>
              <a:rPr lang="en-US" sz="2200" dirty="0">
                <a:latin typeface="Times New Roman" panose="02020603050405020304" pitchFamily="18" charset="0"/>
                <a:cs typeface="Times New Roman" panose="02020603050405020304" pitchFamily="18" charset="0"/>
              </a:rPr>
              <a:t> is complicated as it involves cognitive knowledge, internal personal affection and individual financial status and preferences.</a:t>
            </a:r>
          </a:p>
          <a:p>
            <a:pPr algn="just">
              <a:spcBef>
                <a:spcPts val="0"/>
              </a:spcBef>
              <a:spcAft>
                <a:spcPts val="600"/>
              </a:spcAft>
            </a:pPr>
            <a:endParaRPr lang="en-US" sz="2200" dirty="0">
              <a:latin typeface="Times New Roman" panose="02020603050405020304" pitchFamily="18" charset="0"/>
              <a:cs typeface="Times New Roman" panose="02020603050405020304" pitchFamily="18" charset="0"/>
            </a:endParaRPr>
          </a:p>
          <a:p>
            <a:pPr marL="0" indent="0" algn="ctr">
              <a:spcBef>
                <a:spcPts val="0"/>
              </a:spcBef>
              <a:spcAft>
                <a:spcPts val="600"/>
              </a:spcAft>
              <a:buNone/>
            </a:pPr>
            <a:r>
              <a:rPr lang="en-US" sz="2200" dirty="0">
                <a:latin typeface="Times New Roman" panose="02020603050405020304" pitchFamily="18" charset="0"/>
                <a:cs typeface="Times New Roman" panose="02020603050405020304" pitchFamily="18" charset="0"/>
              </a:rPr>
              <a:t>- The end. -</a:t>
            </a:r>
          </a:p>
          <a:p>
            <a:pPr algn="just">
              <a:spcBef>
                <a:spcPts val="0"/>
              </a:spcBef>
              <a:spcAft>
                <a:spcPts val="600"/>
              </a:spcAft>
            </a:pPr>
            <a:endParaRPr lang="en-US" sz="2200" dirty="0">
              <a:latin typeface="Times New Roman" panose="02020603050405020304" pitchFamily="18" charset="0"/>
              <a:cs typeface="Times New Roman" panose="02020603050405020304" pitchFamily="18" charset="0"/>
            </a:endParaRPr>
          </a:p>
          <a:p>
            <a:pPr algn="just">
              <a:spcBef>
                <a:spcPts val="0"/>
              </a:spcBef>
              <a:spcAft>
                <a:spcPts val="600"/>
              </a:spcAft>
            </a:pPr>
            <a:endParaRPr lang="en-US" sz="22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600CFCF1-B8CD-4179-8E26-C915702F53E7}"/>
              </a:ext>
            </a:extLst>
          </p:cNvPr>
          <p:cNvSpPr>
            <a:spLocks noGrp="1"/>
          </p:cNvSpPr>
          <p:nvPr>
            <p:ph type="sldNum" sz="quarter" idx="12"/>
          </p:nvPr>
        </p:nvSpPr>
        <p:spPr/>
        <p:txBody>
          <a:bodyPr/>
          <a:lstStyle/>
          <a:p>
            <a:fld id="{4FA6E770-8175-4700-8DE4-19678FEC494A}" type="slidenum">
              <a:rPr lang="zh-HK" altLang="en-US" smtClean="0"/>
              <a:t>21</a:t>
            </a:fld>
            <a:endParaRPr lang="zh-HK" altLang="en-US"/>
          </a:p>
        </p:txBody>
      </p:sp>
    </p:spTree>
    <p:extLst>
      <p:ext uri="{BB962C8B-B14F-4D97-AF65-F5344CB8AC3E}">
        <p14:creationId xmlns:p14="http://schemas.microsoft.com/office/powerpoint/2010/main" val="9507021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A2FEE-BEAE-4B0D-A400-DCC1485659D0}"/>
              </a:ext>
            </a:extLst>
          </p:cNvPr>
          <p:cNvSpPr>
            <a:spLocks noGrp="1"/>
          </p:cNvSpPr>
          <p:nvPr>
            <p:ph type="title"/>
          </p:nvPr>
        </p:nvSpPr>
        <p:spPr>
          <a:xfrm>
            <a:off x="486758" y="375419"/>
            <a:ext cx="8229600" cy="893341"/>
          </a:xfrm>
        </p:spPr>
        <p:txBody>
          <a:bodyPr>
            <a:normAutofit/>
          </a:bodyPr>
          <a:lstStyle/>
          <a:p>
            <a:pPr algn="l"/>
            <a:r>
              <a:rPr lang="en-US" sz="2200"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D99D98DF-87ED-4E41-8386-22069CDBB457}"/>
              </a:ext>
            </a:extLst>
          </p:cNvPr>
          <p:cNvSpPr>
            <a:spLocks noGrp="1"/>
          </p:cNvSpPr>
          <p:nvPr>
            <p:ph idx="1"/>
          </p:nvPr>
        </p:nvSpPr>
        <p:spPr>
          <a:xfrm>
            <a:off x="457200" y="1196752"/>
            <a:ext cx="8229600" cy="4929411"/>
          </a:xfrm>
        </p:spPr>
        <p:txBody>
          <a:bodyPr>
            <a:normAutofit/>
          </a:bodyPr>
          <a:lstStyle/>
          <a:p>
            <a:pPr marL="0" indent="0" algn="just">
              <a:spcBef>
                <a:spcPts val="0"/>
              </a:spcBef>
              <a:spcAft>
                <a:spcPts val="600"/>
              </a:spcAft>
              <a:buNone/>
            </a:pPr>
            <a:r>
              <a:rPr lang="en-US" sz="1800" dirty="0">
                <a:latin typeface="Times New Roman" panose="02020603050405020304" pitchFamily="18" charset="0"/>
                <a:cs typeface="Times New Roman" panose="02020603050405020304" pitchFamily="18" charset="0"/>
              </a:rPr>
              <a:t>ÖBERSEDER, M., SCHLEGELMILCH, B.B. and GRUBER, V., 2011. "Why Don't Consumers Care About CSR?": A Qualitative Study Exploring the Role of CSR in Consumption Decisions. </a:t>
            </a:r>
            <a:r>
              <a:rPr lang="en-US" sz="1800" i="1" dirty="0">
                <a:latin typeface="Times New Roman" panose="02020603050405020304" pitchFamily="18" charset="0"/>
                <a:cs typeface="Times New Roman" panose="02020603050405020304" pitchFamily="18" charset="0"/>
              </a:rPr>
              <a:t>Journal of Business Ethics, </a:t>
            </a:r>
            <a:r>
              <a:rPr lang="en-US" sz="1800" b="1" dirty="0">
                <a:latin typeface="Times New Roman" panose="02020603050405020304" pitchFamily="18" charset="0"/>
                <a:cs typeface="Times New Roman" panose="02020603050405020304" pitchFamily="18" charset="0"/>
              </a:rPr>
              <a:t>104</a:t>
            </a:r>
            <a:r>
              <a:rPr lang="en-US" sz="1800" dirty="0">
                <a:latin typeface="Times New Roman" panose="02020603050405020304" pitchFamily="18" charset="0"/>
                <a:cs typeface="Times New Roman" panose="02020603050405020304" pitchFamily="18" charset="0"/>
              </a:rPr>
              <a:t>(4), p. 449-460. </a:t>
            </a:r>
          </a:p>
          <a:p>
            <a:pPr marL="0" indent="0" algn="just">
              <a:spcBef>
                <a:spcPts val="0"/>
              </a:spcBef>
              <a:spcAft>
                <a:spcPts val="600"/>
              </a:spcAft>
              <a:buNone/>
            </a:pPr>
            <a:endParaRPr lang="en-US" sz="1800" dirty="0">
              <a:latin typeface="Times New Roman" panose="02020603050405020304" pitchFamily="18" charset="0"/>
              <a:cs typeface="Times New Roman" panose="02020603050405020304" pitchFamily="18" charset="0"/>
            </a:endParaRPr>
          </a:p>
          <a:p>
            <a:pPr marL="0" indent="0" algn="just">
              <a:spcBef>
                <a:spcPts val="0"/>
              </a:spcBef>
              <a:spcAft>
                <a:spcPts val="600"/>
              </a:spcAft>
              <a:buNone/>
            </a:pPr>
            <a:r>
              <a:rPr lang="en-US" sz="1800" dirty="0" err="1">
                <a:latin typeface="Times New Roman" panose="02020603050405020304" pitchFamily="18" charset="0"/>
                <a:cs typeface="Times New Roman" panose="02020603050405020304" pitchFamily="18" charset="0"/>
              </a:rPr>
              <a:t>Lii</a:t>
            </a:r>
            <a:r>
              <a:rPr lang="en-US" sz="1800" dirty="0">
                <a:latin typeface="Times New Roman" panose="02020603050405020304" pitchFamily="18" charset="0"/>
                <a:cs typeface="Times New Roman" panose="02020603050405020304" pitchFamily="18" charset="0"/>
              </a:rPr>
              <a:t>, Y.-S. and Lee, M. (2012) ‘Doing Right Leads to Doing Well: When the Type of CSR and Reputation Interact to Affect Consumer Evaluations of the Firm’, </a:t>
            </a:r>
            <a:r>
              <a:rPr lang="en-US" sz="1800" i="1" dirty="0">
                <a:latin typeface="Times New Roman" panose="02020603050405020304" pitchFamily="18" charset="0"/>
                <a:cs typeface="Times New Roman" panose="02020603050405020304" pitchFamily="18" charset="0"/>
              </a:rPr>
              <a:t>Journal of Business Ethics</a:t>
            </a:r>
            <a:r>
              <a:rPr lang="en-US" sz="1800" dirty="0">
                <a:latin typeface="Times New Roman" panose="02020603050405020304" pitchFamily="18" charset="0"/>
                <a:cs typeface="Times New Roman" panose="02020603050405020304" pitchFamily="18" charset="0"/>
              </a:rPr>
              <a:t>, 105(1), p. 69–81.</a:t>
            </a:r>
          </a:p>
          <a:p>
            <a:pPr marL="0" indent="0" algn="just">
              <a:spcBef>
                <a:spcPts val="0"/>
              </a:spcBef>
              <a:spcAft>
                <a:spcPts val="600"/>
              </a:spcAft>
              <a:buNone/>
            </a:pPr>
            <a:endParaRPr lang="en-US" sz="1800" dirty="0">
              <a:latin typeface="Times New Roman" panose="02020603050405020304" pitchFamily="18" charset="0"/>
              <a:cs typeface="Times New Roman" panose="02020603050405020304" pitchFamily="18" charset="0"/>
            </a:endParaRPr>
          </a:p>
          <a:p>
            <a:pPr marL="0" indent="0" algn="just">
              <a:spcBef>
                <a:spcPts val="0"/>
              </a:spcBef>
              <a:spcAft>
                <a:spcPts val="600"/>
              </a:spcAft>
              <a:buNone/>
            </a:pPr>
            <a:r>
              <a:rPr lang="en-US" sz="1800" dirty="0">
                <a:latin typeface="Times New Roman" panose="02020603050405020304" pitchFamily="18" charset="0"/>
                <a:cs typeface="Times New Roman" panose="02020603050405020304" pitchFamily="18" charset="0"/>
              </a:rPr>
              <a:t>POMERING, A. and DOLNICAR, S., 2009. Assessing the Prerequisite of Successful CSR Implementation: Are Consumers Aware of CSR Initiatives? </a:t>
            </a:r>
            <a:r>
              <a:rPr lang="en-US" sz="1800" i="1" dirty="0">
                <a:latin typeface="Times New Roman" panose="02020603050405020304" pitchFamily="18" charset="0"/>
                <a:cs typeface="Times New Roman" panose="02020603050405020304" pitchFamily="18" charset="0"/>
              </a:rPr>
              <a:t>Journal of Business Ethics, </a:t>
            </a:r>
            <a:r>
              <a:rPr lang="en-US" sz="1800" b="1" dirty="0">
                <a:latin typeface="Times New Roman" panose="02020603050405020304" pitchFamily="18" charset="0"/>
                <a:cs typeface="Times New Roman" panose="02020603050405020304" pitchFamily="18" charset="0"/>
              </a:rPr>
              <a:t>85</a:t>
            </a:r>
            <a:r>
              <a:rPr lang="en-US" sz="1800" dirty="0">
                <a:latin typeface="Times New Roman" panose="02020603050405020304" pitchFamily="18" charset="0"/>
                <a:cs typeface="Times New Roman" panose="02020603050405020304" pitchFamily="18" charset="0"/>
              </a:rPr>
              <a:t>, p. 285-301.</a:t>
            </a:r>
          </a:p>
          <a:p>
            <a:pPr marL="0" indent="0" algn="just">
              <a:spcBef>
                <a:spcPts val="0"/>
              </a:spcBef>
              <a:spcAft>
                <a:spcPts val="600"/>
              </a:spcAft>
              <a:buNone/>
            </a:pPr>
            <a:endParaRPr lang="en-US" sz="1800" dirty="0">
              <a:latin typeface="Times New Roman" panose="02020603050405020304" pitchFamily="18" charset="0"/>
              <a:cs typeface="Times New Roman" panose="02020603050405020304" pitchFamily="18" charset="0"/>
            </a:endParaRPr>
          </a:p>
          <a:p>
            <a:pPr marL="0" indent="0" algn="just">
              <a:spcBef>
                <a:spcPts val="0"/>
              </a:spcBef>
              <a:spcAft>
                <a:spcPts val="600"/>
              </a:spcAft>
              <a:buNone/>
            </a:pPr>
            <a:r>
              <a:rPr lang="en-US" sz="1800" dirty="0">
                <a:latin typeface="Times New Roman" panose="02020603050405020304" pitchFamily="18" charset="0"/>
                <a:cs typeface="Times New Roman" panose="02020603050405020304" pitchFamily="18" charset="0"/>
              </a:rPr>
              <a:t>DANIELA, A.F., MARCOS GONÇALVES AVILA and DIAS, D.F., 2010. Corporate social responsibility and consumers' perception of price. </a:t>
            </a:r>
            <a:r>
              <a:rPr lang="en-US" sz="1800" i="1" dirty="0">
                <a:latin typeface="Times New Roman" panose="02020603050405020304" pitchFamily="18" charset="0"/>
                <a:cs typeface="Times New Roman" panose="02020603050405020304" pitchFamily="18" charset="0"/>
              </a:rPr>
              <a:t>Social Responsibility Journal, </a:t>
            </a:r>
            <a:r>
              <a:rPr lang="en-US" sz="1800" b="1" dirty="0">
                <a:latin typeface="Times New Roman" panose="02020603050405020304" pitchFamily="18" charset="0"/>
                <a:cs typeface="Times New Roman" panose="02020603050405020304" pitchFamily="18" charset="0"/>
              </a:rPr>
              <a:t>6</a:t>
            </a:r>
            <a:r>
              <a:rPr lang="en-US" sz="1800" dirty="0">
                <a:latin typeface="Times New Roman" panose="02020603050405020304" pitchFamily="18" charset="0"/>
                <a:cs typeface="Times New Roman" panose="02020603050405020304" pitchFamily="18" charset="0"/>
              </a:rPr>
              <a:t>(2), pp. 208-221.</a:t>
            </a:r>
          </a:p>
          <a:p>
            <a:pPr marL="0" indent="0" algn="just">
              <a:spcBef>
                <a:spcPts val="0"/>
              </a:spcBef>
              <a:spcAft>
                <a:spcPts val="600"/>
              </a:spcAft>
              <a:buNone/>
            </a:pPr>
            <a:endParaRPr lang="en-US" sz="1800" dirty="0">
              <a:latin typeface="Times New Roman" panose="02020603050405020304" pitchFamily="18" charset="0"/>
              <a:cs typeface="Times New Roman" panose="02020603050405020304" pitchFamily="18" charset="0"/>
            </a:endParaRPr>
          </a:p>
          <a:p>
            <a:pPr marL="0" indent="0" algn="just">
              <a:spcBef>
                <a:spcPts val="0"/>
              </a:spcBef>
              <a:spcAft>
                <a:spcPts val="600"/>
              </a:spcAft>
              <a:buNone/>
            </a:pPr>
            <a:endParaRPr lang="en-US" sz="1800" dirty="0">
              <a:latin typeface="Times New Roman" panose="02020603050405020304" pitchFamily="18" charset="0"/>
              <a:cs typeface="Times New Roman" panose="02020603050405020304" pitchFamily="18" charset="0"/>
            </a:endParaRPr>
          </a:p>
          <a:p>
            <a:pPr marL="0" indent="0" algn="just">
              <a:spcBef>
                <a:spcPts val="0"/>
              </a:spcBef>
              <a:spcAft>
                <a:spcPts val="600"/>
              </a:spcAft>
              <a:buNone/>
            </a:pPr>
            <a:endParaRPr lang="en-US" sz="1800" dirty="0">
              <a:latin typeface="Times New Roman" panose="02020603050405020304" pitchFamily="18" charset="0"/>
              <a:cs typeface="Times New Roman" panose="02020603050405020304" pitchFamily="18" charset="0"/>
            </a:endParaRPr>
          </a:p>
          <a:p>
            <a:pPr marL="0" indent="0" algn="just">
              <a:spcBef>
                <a:spcPts val="0"/>
              </a:spcBef>
              <a:spcAft>
                <a:spcPts val="600"/>
              </a:spcAft>
              <a:buNone/>
            </a:pPr>
            <a:endParaRPr lang="en-US" sz="2200" dirty="0">
              <a:latin typeface="Times New Roman" panose="02020603050405020304" pitchFamily="18" charset="0"/>
              <a:cs typeface="Times New Roman" panose="02020603050405020304" pitchFamily="18" charset="0"/>
            </a:endParaRPr>
          </a:p>
          <a:p>
            <a:pPr algn="just">
              <a:spcBef>
                <a:spcPts val="0"/>
              </a:spcBef>
              <a:spcAft>
                <a:spcPts val="600"/>
              </a:spcAft>
            </a:pPr>
            <a:endParaRPr lang="en-US" sz="22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600CFCF1-B8CD-4179-8E26-C915702F53E7}"/>
              </a:ext>
            </a:extLst>
          </p:cNvPr>
          <p:cNvSpPr>
            <a:spLocks noGrp="1"/>
          </p:cNvSpPr>
          <p:nvPr>
            <p:ph type="sldNum" sz="quarter" idx="12"/>
          </p:nvPr>
        </p:nvSpPr>
        <p:spPr/>
        <p:txBody>
          <a:bodyPr/>
          <a:lstStyle/>
          <a:p>
            <a:fld id="{4FA6E770-8175-4700-8DE4-19678FEC494A}" type="slidenum">
              <a:rPr lang="zh-HK" altLang="en-US" smtClean="0"/>
              <a:t>22</a:t>
            </a:fld>
            <a:endParaRPr lang="zh-HK" altLang="en-US"/>
          </a:p>
        </p:txBody>
      </p:sp>
    </p:spTree>
    <p:extLst>
      <p:ext uri="{BB962C8B-B14F-4D97-AF65-F5344CB8AC3E}">
        <p14:creationId xmlns:p14="http://schemas.microsoft.com/office/powerpoint/2010/main" val="2874474502"/>
      </p:ext>
    </p:extLst>
  </p:cSld>
  <p:clrMapOvr>
    <a:masterClrMapping/>
  </p:clrMapOvr>
</p:sld>
</file>

<file path=ppt/theme/theme1.xml><?xml version="1.0" encoding="utf-8"?>
<a:theme xmlns:a="http://schemas.openxmlformats.org/drawingml/2006/main" name="Office 佈景主題">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1588</TotalTime>
  <Words>1643</Words>
  <Application>Microsoft Office PowerPoint</Application>
  <PresentationFormat>On-screen Show (4:3)</PresentationFormat>
  <Paragraphs>256</Paragraphs>
  <Slides>22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Arial Unicode MS</vt:lpstr>
      <vt:lpstr>宋体</vt:lpstr>
      <vt:lpstr>新細明體</vt:lpstr>
      <vt:lpstr>新細明體</vt:lpstr>
      <vt:lpstr>Arial</vt:lpstr>
      <vt:lpstr>Calibri</vt:lpstr>
      <vt:lpstr>Times New Roman</vt:lpstr>
      <vt:lpstr>Office 佈景主題</vt:lpstr>
      <vt:lpstr>Assignment cover sheet</vt:lpstr>
      <vt:lpstr>PowerPoint Presentation</vt:lpstr>
      <vt:lpstr>ASSESSMENT CRITERIA (20%)</vt:lpstr>
      <vt:lpstr>“Relationship between Corporate Social Responsibility and  Consumer Behaviour”</vt:lpstr>
      <vt:lpstr>Relationship between Corporate Social Responsibilities and  Consumer Behaviour</vt:lpstr>
      <vt:lpstr>Research question</vt:lpstr>
      <vt:lpstr>Research philosophy</vt:lpstr>
      <vt:lpstr>Literature review</vt:lpstr>
      <vt:lpstr>Literature review:  Literature gap</vt:lpstr>
      <vt:lpstr>PowerPoint Presentation</vt:lpstr>
      <vt:lpstr>Context and participants</vt:lpstr>
      <vt:lpstr>Data collection steps and Data analysis</vt:lpstr>
      <vt:lpstr>Data analysis - Questionnaire</vt:lpstr>
      <vt:lpstr>Data Analysis - CSR activities</vt:lpstr>
      <vt:lpstr>Data Analysis - CSR activities</vt:lpstr>
      <vt:lpstr>Preliminary findings – Questions and feedback</vt:lpstr>
      <vt:lpstr>Preliminary findings – Questions and feedback</vt:lpstr>
      <vt:lpstr>Preliminary findings:  Analytical Framework</vt:lpstr>
      <vt:lpstr>Discussion:  Limitation</vt:lpstr>
      <vt:lpstr>Discussion:  Future studies</vt:lpstr>
      <vt:lpstr>Personal reflection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簡報</dc:title>
  <dc:creator>PMD System Demo</dc:creator>
  <cp:lastModifiedBy>Samuel Tung</cp:lastModifiedBy>
  <cp:revision>319</cp:revision>
  <cp:lastPrinted>2018-10-27T01:14:42Z</cp:lastPrinted>
  <dcterms:created xsi:type="dcterms:W3CDTF">2018-06-08T00:12:58Z</dcterms:created>
  <dcterms:modified xsi:type="dcterms:W3CDTF">2018-10-27T03:54:01Z</dcterms:modified>
</cp:coreProperties>
</file>